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62" r:id="rId3"/>
    <p:sldId id="268" r:id="rId4"/>
    <p:sldId id="299" r:id="rId5"/>
    <p:sldId id="300" r:id="rId6"/>
    <p:sldId id="302" r:id="rId7"/>
    <p:sldId id="303" r:id="rId8"/>
    <p:sldId id="304" r:id="rId9"/>
    <p:sldId id="305" r:id="rId10"/>
    <p:sldId id="306" r:id="rId11"/>
    <p:sldId id="307" r:id="rId12"/>
    <p:sldId id="298" r:id="rId13"/>
    <p:sldId id="308" r:id="rId14"/>
    <p:sldId id="309" r:id="rId15"/>
    <p:sldId id="310" r:id="rId16"/>
    <p:sldId id="311" r:id="rId17"/>
    <p:sldId id="315" r:id="rId18"/>
    <p:sldId id="313" r:id="rId19"/>
    <p:sldId id="31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0000"/>
    <a:srgbClr val="CC66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p:scale>
          <a:sx n="80" d="100"/>
          <a:sy n="80" d="100"/>
        </p:scale>
        <p:origin x="-864"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4/10/2010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 </a:t>
            </a:r>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DAE60D-EFEC-4AF0-B625-9BAD1C2604C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34E4311-2AAB-41F3-8422-F08B169152E7}" type="slidenum">
              <a:rPr lang="en-US"/>
              <a:pPr/>
              <a:t>14</a:t>
            </a:fld>
            <a:endParaRPr lang="en-US"/>
          </a:p>
        </p:txBody>
      </p:sp>
      <p:sp>
        <p:nvSpPr>
          <p:cNvPr id="889858" name="Rectangle 2"/>
          <p:cNvSpPr>
            <a:spLocks noGrp="1" noRot="1" noChangeAspect="1" noChangeArrowheads="1" noTextEdit="1"/>
          </p:cNvSpPr>
          <p:nvPr>
            <p:ph type="sldImg"/>
          </p:nvPr>
        </p:nvSpPr>
        <p:spPr>
          <a:xfrm>
            <a:off x="1150938" y="692150"/>
            <a:ext cx="4556125" cy="3416300"/>
          </a:xfrm>
          <a:ln/>
        </p:spPr>
      </p:sp>
      <p:sp>
        <p:nvSpPr>
          <p:cNvPr id="889859"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C7CEF51-E54C-4E75-B67C-BEBBF25681D6}" type="slidenum">
              <a:rPr lang="en-US"/>
              <a:pPr/>
              <a:t>15</a:t>
            </a:fld>
            <a:endParaRPr lang="en-US"/>
          </a:p>
        </p:txBody>
      </p:sp>
      <p:sp>
        <p:nvSpPr>
          <p:cNvPr id="891906" name="Rectangle 2"/>
          <p:cNvSpPr>
            <a:spLocks noGrp="1" noRot="1" noChangeAspect="1" noChangeArrowheads="1" noTextEdit="1"/>
          </p:cNvSpPr>
          <p:nvPr>
            <p:ph type="sldImg"/>
          </p:nvPr>
        </p:nvSpPr>
        <p:spPr>
          <a:xfrm>
            <a:off x="1150938" y="692150"/>
            <a:ext cx="4556125" cy="3416300"/>
          </a:xfrm>
          <a:ln/>
        </p:spPr>
      </p:sp>
      <p:sp>
        <p:nvSpPr>
          <p:cNvPr id="891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B929A0E-9AB8-4B09-B2D7-D4D2FE0539CC}" type="slidenum">
              <a:rPr lang="en-US"/>
              <a:pPr/>
              <a:t>16</a:t>
            </a:fld>
            <a:endParaRPr lang="en-US"/>
          </a:p>
        </p:txBody>
      </p:sp>
      <p:sp>
        <p:nvSpPr>
          <p:cNvPr id="893954" name="Rectangle 2"/>
          <p:cNvSpPr>
            <a:spLocks noGrp="1" noRot="1" noChangeAspect="1" noChangeArrowheads="1" noTextEdit="1"/>
          </p:cNvSpPr>
          <p:nvPr>
            <p:ph type="sldImg"/>
          </p:nvPr>
        </p:nvSpPr>
        <p:spPr>
          <a:xfrm>
            <a:off x="1150938" y="692150"/>
            <a:ext cx="4556125" cy="3416300"/>
          </a:xfrm>
          <a:ln/>
        </p:spPr>
      </p:sp>
      <p:sp>
        <p:nvSpPr>
          <p:cNvPr id="893955"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E863B2B-CC33-41C3-8C57-D5F5D68E51B7}" type="slidenum">
              <a:rPr lang="en-US"/>
              <a:pPr/>
              <a:t>17</a:t>
            </a:fld>
            <a:endParaRPr lang="en-US"/>
          </a:p>
        </p:txBody>
      </p:sp>
      <p:sp>
        <p:nvSpPr>
          <p:cNvPr id="896002" name="Rectangle 2"/>
          <p:cNvSpPr>
            <a:spLocks noGrp="1" noRot="1" noChangeAspect="1" noChangeArrowheads="1" noTextEdit="1"/>
          </p:cNvSpPr>
          <p:nvPr>
            <p:ph type="sldImg"/>
          </p:nvPr>
        </p:nvSpPr>
        <p:spPr>
          <a:xfrm>
            <a:off x="1150938" y="692150"/>
            <a:ext cx="4556125" cy="3416300"/>
          </a:xfrm>
          <a:ln/>
        </p:spPr>
      </p:sp>
      <p:sp>
        <p:nvSpPr>
          <p:cNvPr id="89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EC466D0-7D21-4356-80B1-4AE5036AF441}" type="slidenum">
              <a:rPr lang="en-US"/>
              <a:pPr/>
              <a:t>18</a:t>
            </a:fld>
            <a:endParaRPr lang="en-US"/>
          </a:p>
        </p:txBody>
      </p:sp>
      <p:sp>
        <p:nvSpPr>
          <p:cNvPr id="898050" name="Rectangle 2"/>
          <p:cNvSpPr>
            <a:spLocks noGrp="1" noRot="1" noChangeAspect="1" noChangeArrowheads="1" noTextEdit="1"/>
          </p:cNvSpPr>
          <p:nvPr>
            <p:ph type="sldImg"/>
          </p:nvPr>
        </p:nvSpPr>
        <p:spPr>
          <a:xfrm>
            <a:off x="1150938" y="692150"/>
            <a:ext cx="4556125" cy="3416300"/>
          </a:xfrm>
          <a:ln/>
        </p:spPr>
      </p:sp>
      <p:sp>
        <p:nvSpPr>
          <p:cNvPr id="898051"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A93E79B-BEB9-4617-8A2A-AE4404F82B8E}" type="slidenum">
              <a:rPr lang="en-US"/>
              <a:pPr/>
              <a:t>19</a:t>
            </a:fld>
            <a:endParaRPr lang="en-US"/>
          </a:p>
        </p:txBody>
      </p:sp>
      <p:sp>
        <p:nvSpPr>
          <p:cNvPr id="900098" name="Rectangle 2"/>
          <p:cNvSpPr>
            <a:spLocks noGrp="1" noRot="1" noChangeAspect="1" noChangeArrowheads="1" noTextEdit="1"/>
          </p:cNvSpPr>
          <p:nvPr>
            <p:ph type="sldImg"/>
          </p:nvPr>
        </p:nvSpPr>
        <p:spPr>
          <a:xfrm>
            <a:off x="1150938" y="692150"/>
            <a:ext cx="4556125" cy="3416300"/>
          </a:xfrm>
          <a:ln/>
        </p:spPr>
      </p:sp>
      <p:sp>
        <p:nvSpPr>
          <p:cNvPr id="900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4/10/2010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4/10/2010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4/10/2010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4/10/2010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4/10/2010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4/10/2010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4/10/2010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www.cartype.com/pics/7547/full/chevrolet_corvette_c6r_09_02.jp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galileoandeinstein.physics.virginia.edu/142E/The%20Bernoulli%20Effect.swf"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6858000" cy="1470025"/>
          </a:xfrm>
        </p:spPr>
        <p:txBody>
          <a:bodyPr>
            <a:normAutofit/>
          </a:bodyPr>
          <a:lstStyle/>
          <a:p>
            <a:r>
              <a:rPr lang="en-US" sz="4000" smtClean="0">
                <a:solidFill>
                  <a:schemeClr val="bg1"/>
                </a:solidFill>
              </a:rPr>
              <a:t>Hydrodynamics</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27</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Bernoulli’s Equation</a:t>
            </a:r>
            <a:endParaRPr lang="en-US">
              <a:solidFill>
                <a:srgbClr val="FFFF00"/>
              </a:solidFill>
            </a:endParaRPr>
          </a:p>
        </p:txBody>
      </p:sp>
      <p:sp>
        <p:nvSpPr>
          <p:cNvPr id="3" name="Content Placeholder 2"/>
          <p:cNvSpPr>
            <a:spLocks noGrp="1"/>
          </p:cNvSpPr>
          <p:nvPr>
            <p:ph sz="half" idx="1"/>
          </p:nvPr>
        </p:nvSpPr>
        <p:spPr>
          <a:xfrm>
            <a:off x="184074" y="3200400"/>
            <a:ext cx="8502726" cy="3657600"/>
          </a:xfrm>
          <a:ln>
            <a:solidFill>
              <a:srgbClr val="FF0000"/>
            </a:solidFill>
          </a:ln>
        </p:spPr>
        <p:txBody>
          <a:bodyPr>
            <a:noAutofit/>
          </a:bodyPr>
          <a:lstStyle/>
          <a:p>
            <a:r>
              <a:rPr lang="en-US" sz="2400" smtClean="0">
                <a:solidFill>
                  <a:schemeClr val="bg1"/>
                </a:solidFill>
              </a:rPr>
              <a:t>In the time </a:t>
            </a:r>
            <a:r>
              <a:rPr lang="el-GR" sz="2400" smtClean="0">
                <a:solidFill>
                  <a:schemeClr val="bg1"/>
                </a:solidFill>
              </a:rPr>
              <a:t>Δ</a:t>
            </a:r>
            <a:r>
              <a:rPr lang="en-US" sz="2400" i="1" smtClean="0">
                <a:solidFill>
                  <a:schemeClr val="bg1"/>
                </a:solidFill>
              </a:rPr>
              <a:t>t</a:t>
            </a:r>
            <a:r>
              <a:rPr lang="en-US" sz="2400" smtClean="0">
                <a:solidFill>
                  <a:schemeClr val="bg1"/>
                </a:solidFill>
              </a:rPr>
              <a:t>, there is a </a:t>
            </a:r>
            <a:r>
              <a:rPr lang="en-US" sz="2400" smtClean="0">
                <a:solidFill>
                  <a:srgbClr val="FFFF00"/>
                </a:solidFill>
              </a:rPr>
              <a:t>KE gain of  ½</a:t>
            </a:r>
            <a:r>
              <a:rPr lang="el-GR" sz="2400" i="1" smtClean="0">
                <a:solidFill>
                  <a:srgbClr val="FFFF00"/>
                </a:solidFill>
              </a:rPr>
              <a:t>ρ</a:t>
            </a:r>
            <a:r>
              <a:rPr lang="en-US" sz="2400" i="1" smtClean="0">
                <a:solidFill>
                  <a:srgbClr val="FFFF00"/>
                </a:solidFill>
              </a:rPr>
              <a:t>A</a:t>
            </a:r>
            <a:r>
              <a:rPr lang="en-US" sz="2400" baseline="-25000" smtClean="0">
                <a:solidFill>
                  <a:srgbClr val="FFFF00"/>
                </a:solidFill>
              </a:rPr>
              <a:t>1</a:t>
            </a:r>
            <a:r>
              <a:rPr lang="en-US" sz="2400" i="1" smtClean="0">
                <a:solidFill>
                  <a:srgbClr val="FFFF00"/>
                </a:solidFill>
              </a:rPr>
              <a:t>Δℓ</a:t>
            </a:r>
            <a:r>
              <a:rPr lang="en-US" sz="2400" baseline="-25000" smtClean="0">
                <a:solidFill>
                  <a:srgbClr val="FFFF00"/>
                </a:solidFill>
              </a:rPr>
              <a:t>1</a:t>
            </a:r>
            <a:r>
              <a:rPr lang="en-US" sz="2400" smtClean="0">
                <a:solidFill>
                  <a:srgbClr val="FFFF00"/>
                </a:solidFill>
              </a:rPr>
              <a:t>(v</a:t>
            </a:r>
            <a:r>
              <a:rPr lang="en-US" sz="2400" baseline="-25000" smtClean="0">
                <a:solidFill>
                  <a:srgbClr val="FFFF00"/>
                </a:solidFill>
              </a:rPr>
              <a:t>2</a:t>
            </a:r>
            <a:r>
              <a:rPr lang="en-US" sz="2400" baseline="30000" smtClean="0">
                <a:solidFill>
                  <a:srgbClr val="FFFF00"/>
                </a:solidFill>
              </a:rPr>
              <a:t>2</a:t>
            </a:r>
            <a:r>
              <a:rPr lang="en-US" sz="2400" smtClean="0">
                <a:solidFill>
                  <a:srgbClr val="FFFF00"/>
                </a:solidFill>
              </a:rPr>
              <a:t> – v</a:t>
            </a:r>
            <a:r>
              <a:rPr lang="en-US" sz="2400" baseline="-25000" smtClean="0">
                <a:solidFill>
                  <a:srgbClr val="FFFF00"/>
                </a:solidFill>
              </a:rPr>
              <a:t>1</a:t>
            </a:r>
            <a:r>
              <a:rPr lang="en-US" sz="2400" baseline="30000" smtClean="0">
                <a:solidFill>
                  <a:srgbClr val="FFFF00"/>
                </a:solidFill>
              </a:rPr>
              <a:t>2</a:t>
            </a:r>
            <a:r>
              <a:rPr lang="en-US" sz="2400" smtClean="0">
                <a:solidFill>
                  <a:srgbClr val="FFFF00"/>
                </a:solidFill>
              </a:rPr>
              <a:t>).</a:t>
            </a:r>
            <a:r>
              <a:rPr lang="en-US" sz="2400" smtClean="0">
                <a:solidFill>
                  <a:schemeClr val="bg1"/>
                </a:solidFill>
              </a:rPr>
              <a:t> </a:t>
            </a:r>
          </a:p>
          <a:p>
            <a:r>
              <a:rPr lang="en-US" sz="2400" smtClean="0">
                <a:solidFill>
                  <a:schemeClr val="bg1"/>
                </a:solidFill>
              </a:rPr>
              <a:t>Where did that energy come from?</a:t>
            </a:r>
          </a:p>
          <a:p>
            <a:r>
              <a:rPr lang="en-US" sz="2400" smtClean="0">
                <a:solidFill>
                  <a:schemeClr val="bg1"/>
                </a:solidFill>
              </a:rPr>
              <a:t>In the time </a:t>
            </a:r>
            <a:r>
              <a:rPr lang="el-GR" sz="2400" smtClean="0">
                <a:solidFill>
                  <a:schemeClr val="bg1"/>
                </a:solidFill>
              </a:rPr>
              <a:t>Δ</a:t>
            </a:r>
            <a:r>
              <a:rPr lang="en-US" sz="2400" i="1" smtClean="0">
                <a:solidFill>
                  <a:schemeClr val="bg1"/>
                </a:solidFill>
              </a:rPr>
              <a:t>t</a:t>
            </a:r>
            <a:r>
              <a:rPr lang="en-US" sz="2400" smtClean="0">
                <a:solidFill>
                  <a:schemeClr val="bg1"/>
                </a:solidFill>
              </a:rPr>
              <a:t>, the </a:t>
            </a:r>
            <a:r>
              <a:rPr lang="en-US" sz="2400" smtClean="0">
                <a:solidFill>
                  <a:srgbClr val="FFFF00"/>
                </a:solidFill>
              </a:rPr>
              <a:t>pressure </a:t>
            </a:r>
            <a:r>
              <a:rPr lang="en-US" sz="2400" i="1" smtClean="0">
                <a:solidFill>
                  <a:srgbClr val="FFFF00"/>
                </a:solidFill>
              </a:rPr>
              <a:t>P</a:t>
            </a:r>
            <a:r>
              <a:rPr lang="en-US" sz="2400" baseline="-25000" smtClean="0">
                <a:solidFill>
                  <a:srgbClr val="FFFF00"/>
                </a:solidFill>
              </a:rPr>
              <a:t>1</a:t>
            </a:r>
            <a:r>
              <a:rPr lang="en-US" sz="2400" smtClean="0">
                <a:solidFill>
                  <a:srgbClr val="FFFF00"/>
                </a:solidFill>
              </a:rPr>
              <a:t> on the area </a:t>
            </a:r>
            <a:r>
              <a:rPr lang="en-US" sz="2400" i="1" smtClean="0">
                <a:solidFill>
                  <a:srgbClr val="FFFF00"/>
                </a:solidFill>
              </a:rPr>
              <a:t>A</a:t>
            </a:r>
            <a:r>
              <a:rPr lang="en-US" sz="2400" baseline="-25000" smtClean="0">
                <a:solidFill>
                  <a:srgbClr val="FFFF00"/>
                </a:solidFill>
              </a:rPr>
              <a:t>1</a:t>
            </a:r>
            <a:r>
              <a:rPr lang="en-US" sz="2400" smtClean="0">
                <a:solidFill>
                  <a:srgbClr val="FFFF00"/>
                </a:solidFill>
              </a:rPr>
              <a:t> does work</a:t>
            </a:r>
            <a:r>
              <a:rPr lang="en-US" sz="2400" smtClean="0">
                <a:solidFill>
                  <a:schemeClr val="bg1"/>
                </a:solidFill>
              </a:rPr>
              <a:t>: </a:t>
            </a:r>
          </a:p>
          <a:p>
            <a:pPr>
              <a:buNone/>
            </a:pPr>
            <a:r>
              <a:rPr lang="en-US" sz="2400" smtClean="0"/>
              <a:t>			   force x distance  = </a:t>
            </a:r>
            <a:r>
              <a:rPr lang="en-US" sz="2400" i="1" smtClean="0">
                <a:solidFill>
                  <a:schemeClr val="bg1"/>
                </a:solidFill>
              </a:rPr>
              <a:t>P</a:t>
            </a:r>
            <a:r>
              <a:rPr lang="en-US" sz="2400" baseline="-25000" smtClean="0">
                <a:solidFill>
                  <a:schemeClr val="bg1"/>
                </a:solidFill>
              </a:rPr>
              <a:t>1</a:t>
            </a:r>
            <a:r>
              <a:rPr lang="en-US" sz="2400" i="1" smtClean="0">
                <a:solidFill>
                  <a:schemeClr val="bg1"/>
                </a:solidFill>
              </a:rPr>
              <a:t>A</a:t>
            </a:r>
            <a:r>
              <a:rPr lang="en-US" sz="2400" baseline="-25000" smtClean="0">
                <a:solidFill>
                  <a:schemeClr val="bg1"/>
                </a:solidFill>
              </a:rPr>
              <a:t>1</a:t>
            </a:r>
            <a:r>
              <a:rPr lang="el-GR" sz="2400" smtClean="0"/>
              <a:t>Δ</a:t>
            </a:r>
            <a:r>
              <a:rPr lang="en-US" sz="2400" i="1" smtClean="0"/>
              <a:t>ℓ</a:t>
            </a:r>
            <a:r>
              <a:rPr lang="en-US" sz="2400" baseline="-25000" smtClean="0"/>
              <a:t>1</a:t>
            </a:r>
          </a:p>
          <a:p>
            <a:r>
              <a:rPr lang="en-US" sz="2400" smtClean="0">
                <a:solidFill>
                  <a:srgbClr val="FFFF00"/>
                </a:solidFill>
              </a:rPr>
              <a:t>BUT</a:t>
            </a:r>
            <a:r>
              <a:rPr lang="en-US" sz="2400" smtClean="0"/>
              <a:t> at the same time, our block of fluid did some work itself:    it pushed the fluid in front of it, doing work = </a:t>
            </a:r>
            <a:r>
              <a:rPr lang="en-US" sz="2400" i="1" smtClean="0">
                <a:solidFill>
                  <a:schemeClr val="bg1"/>
                </a:solidFill>
              </a:rPr>
              <a:t>P</a:t>
            </a:r>
            <a:r>
              <a:rPr lang="en-US" sz="2400" baseline="-25000" smtClean="0">
                <a:solidFill>
                  <a:schemeClr val="bg1"/>
                </a:solidFill>
              </a:rPr>
              <a:t>2</a:t>
            </a:r>
            <a:r>
              <a:rPr lang="en-US" sz="2400" i="1" smtClean="0">
                <a:solidFill>
                  <a:schemeClr val="bg1"/>
                </a:solidFill>
              </a:rPr>
              <a:t>A</a:t>
            </a:r>
            <a:r>
              <a:rPr lang="en-US" sz="2400" baseline="-25000" smtClean="0">
                <a:solidFill>
                  <a:schemeClr val="bg1"/>
                </a:solidFill>
              </a:rPr>
              <a:t>2</a:t>
            </a:r>
            <a:r>
              <a:rPr lang="el-GR" sz="2400" smtClean="0"/>
              <a:t>Δ</a:t>
            </a:r>
            <a:r>
              <a:rPr lang="en-US" sz="2400" i="1" smtClean="0"/>
              <a:t>ℓ</a:t>
            </a:r>
            <a:r>
              <a:rPr lang="en-US" sz="2400" baseline="-25000" smtClean="0"/>
              <a:t>2</a:t>
            </a:r>
            <a:r>
              <a:rPr lang="en-US" sz="2400" smtClean="0"/>
              <a:t>.</a:t>
            </a:r>
          </a:p>
          <a:p>
            <a:r>
              <a:rPr lang="en-US" sz="2400" smtClean="0">
                <a:solidFill>
                  <a:srgbClr val="FFFF00"/>
                </a:solidFill>
              </a:rPr>
              <a:t>SO</a:t>
            </a:r>
            <a:r>
              <a:rPr lang="en-US" sz="2400" smtClean="0"/>
              <a:t> net work done = </a:t>
            </a:r>
            <a:r>
              <a:rPr lang="en-US" sz="2400" smtClean="0">
                <a:solidFill>
                  <a:srgbClr val="FFFF00"/>
                </a:solidFill>
              </a:rPr>
              <a:t>(</a:t>
            </a:r>
            <a:r>
              <a:rPr lang="en-US" sz="2400" i="1" smtClean="0">
                <a:solidFill>
                  <a:srgbClr val="FFFF00"/>
                </a:solidFill>
              </a:rPr>
              <a:t>P</a:t>
            </a:r>
            <a:r>
              <a:rPr lang="en-US" sz="2400" baseline="-25000" smtClean="0">
                <a:solidFill>
                  <a:srgbClr val="FFFF00"/>
                </a:solidFill>
              </a:rPr>
              <a:t>1 </a:t>
            </a:r>
            <a:r>
              <a:rPr lang="en-US" sz="2400" smtClean="0">
                <a:solidFill>
                  <a:srgbClr val="FFFF00"/>
                </a:solidFill>
              </a:rPr>
              <a:t>- </a:t>
            </a:r>
            <a:r>
              <a:rPr lang="en-US" sz="2400" i="1" smtClean="0">
                <a:solidFill>
                  <a:srgbClr val="FFFF00"/>
                </a:solidFill>
              </a:rPr>
              <a:t>P</a:t>
            </a:r>
            <a:r>
              <a:rPr lang="en-US" sz="2400" baseline="-25000" smtClean="0">
                <a:solidFill>
                  <a:srgbClr val="FFFF00"/>
                </a:solidFill>
              </a:rPr>
              <a:t>2</a:t>
            </a:r>
            <a:r>
              <a:rPr lang="en-US" sz="2400" smtClean="0">
                <a:solidFill>
                  <a:srgbClr val="FFFF00"/>
                </a:solidFill>
              </a:rPr>
              <a:t>)</a:t>
            </a:r>
            <a:r>
              <a:rPr lang="en-US" sz="2400" i="1" smtClean="0">
                <a:solidFill>
                  <a:srgbClr val="FFFF00"/>
                </a:solidFill>
              </a:rPr>
              <a:t> A</a:t>
            </a:r>
            <a:r>
              <a:rPr lang="en-US" sz="2400" baseline="-25000" smtClean="0">
                <a:solidFill>
                  <a:srgbClr val="FFFF00"/>
                </a:solidFill>
              </a:rPr>
              <a:t>1</a:t>
            </a:r>
            <a:r>
              <a:rPr lang="el-GR" sz="2400" smtClean="0">
                <a:solidFill>
                  <a:srgbClr val="FFFF00"/>
                </a:solidFill>
              </a:rPr>
              <a:t>Δ</a:t>
            </a:r>
            <a:r>
              <a:rPr lang="en-US" sz="2400" i="1" smtClean="0">
                <a:solidFill>
                  <a:srgbClr val="FFFF00"/>
                </a:solidFill>
              </a:rPr>
              <a:t>ℓ</a:t>
            </a:r>
            <a:r>
              <a:rPr lang="en-US" sz="2400" baseline="-25000" smtClean="0">
                <a:solidFill>
                  <a:srgbClr val="FFFF00"/>
                </a:solidFill>
              </a:rPr>
              <a:t>1 </a:t>
            </a:r>
            <a:r>
              <a:rPr lang="en-US" sz="2400" smtClean="0"/>
              <a:t>=KE gain  </a:t>
            </a:r>
            <a:r>
              <a:rPr lang="en-US" sz="2400" smtClean="0">
                <a:solidFill>
                  <a:srgbClr val="FFFF00"/>
                </a:solidFill>
              </a:rPr>
              <a:t>½</a:t>
            </a:r>
            <a:r>
              <a:rPr lang="el-GR" sz="2400" i="1" smtClean="0">
                <a:solidFill>
                  <a:srgbClr val="FFFF00"/>
                </a:solidFill>
              </a:rPr>
              <a:t>ρ</a:t>
            </a:r>
            <a:r>
              <a:rPr lang="en-US" sz="2400" i="1" smtClean="0">
                <a:solidFill>
                  <a:srgbClr val="FFFF00"/>
                </a:solidFill>
              </a:rPr>
              <a:t>A</a:t>
            </a:r>
            <a:r>
              <a:rPr lang="en-US" sz="2400" baseline="-25000" smtClean="0">
                <a:solidFill>
                  <a:srgbClr val="FFFF00"/>
                </a:solidFill>
              </a:rPr>
              <a:t>1</a:t>
            </a:r>
            <a:r>
              <a:rPr lang="en-US" sz="2400" i="1" smtClean="0">
                <a:solidFill>
                  <a:srgbClr val="FFFF00"/>
                </a:solidFill>
              </a:rPr>
              <a:t>Δℓ</a:t>
            </a:r>
            <a:r>
              <a:rPr lang="en-US" sz="2400" baseline="-25000" smtClean="0">
                <a:solidFill>
                  <a:srgbClr val="FFFF00"/>
                </a:solidFill>
              </a:rPr>
              <a:t>1</a:t>
            </a:r>
            <a:r>
              <a:rPr lang="en-US" sz="2400" smtClean="0">
                <a:solidFill>
                  <a:srgbClr val="FFFF00"/>
                </a:solidFill>
              </a:rPr>
              <a:t>(</a:t>
            </a:r>
            <a:r>
              <a:rPr lang="en-US" sz="2400" i="1" smtClean="0">
                <a:solidFill>
                  <a:srgbClr val="FFFF00"/>
                </a:solidFill>
              </a:rPr>
              <a:t>v</a:t>
            </a:r>
            <a:r>
              <a:rPr lang="en-US" sz="2400" baseline="-25000" smtClean="0">
                <a:solidFill>
                  <a:srgbClr val="FFFF00"/>
                </a:solidFill>
              </a:rPr>
              <a:t>2</a:t>
            </a:r>
            <a:r>
              <a:rPr lang="en-US" sz="2400" baseline="30000" smtClean="0">
                <a:solidFill>
                  <a:srgbClr val="FFFF00"/>
                </a:solidFill>
              </a:rPr>
              <a:t>2</a:t>
            </a:r>
            <a:r>
              <a:rPr lang="en-US" sz="2400" smtClean="0">
                <a:solidFill>
                  <a:srgbClr val="FFFF00"/>
                </a:solidFill>
              </a:rPr>
              <a:t> – </a:t>
            </a:r>
            <a:r>
              <a:rPr lang="en-US" sz="2400" i="1" smtClean="0">
                <a:solidFill>
                  <a:srgbClr val="FFFF00"/>
                </a:solidFill>
              </a:rPr>
              <a:t>v</a:t>
            </a:r>
            <a:r>
              <a:rPr lang="en-US" sz="2400" baseline="-25000" smtClean="0">
                <a:solidFill>
                  <a:srgbClr val="FFFF00"/>
                </a:solidFill>
              </a:rPr>
              <a:t>1</a:t>
            </a:r>
            <a:r>
              <a:rPr lang="en-US" sz="2400" baseline="30000" smtClean="0">
                <a:solidFill>
                  <a:srgbClr val="FFFF00"/>
                </a:solidFill>
              </a:rPr>
              <a:t>2</a:t>
            </a:r>
            <a:r>
              <a:rPr lang="en-US" sz="2400" smtClean="0">
                <a:solidFill>
                  <a:srgbClr val="FFFF00"/>
                </a:solidFill>
              </a:rPr>
              <a:t>)</a:t>
            </a:r>
          </a:p>
          <a:p>
            <a:r>
              <a:rPr lang="en-US" sz="2400" smtClean="0">
                <a:solidFill>
                  <a:srgbClr val="FFFF00"/>
                </a:solidFill>
              </a:rPr>
              <a:t>That is,     </a:t>
            </a:r>
            <a:r>
              <a:rPr lang="en-US" sz="2400" i="1" smtClean="0">
                <a:solidFill>
                  <a:srgbClr val="FFFF00"/>
                </a:solidFill>
              </a:rPr>
              <a:t>P</a:t>
            </a:r>
            <a:r>
              <a:rPr lang="en-US" sz="2400" baseline="-25000" smtClean="0">
                <a:solidFill>
                  <a:srgbClr val="FFFF00"/>
                </a:solidFill>
              </a:rPr>
              <a:t>1</a:t>
            </a:r>
            <a:r>
              <a:rPr lang="en-US" sz="2400" smtClean="0">
                <a:solidFill>
                  <a:srgbClr val="FFFF00"/>
                </a:solidFill>
              </a:rPr>
              <a:t> + ½</a:t>
            </a:r>
            <a:r>
              <a:rPr lang="el-GR" sz="2400" i="1" smtClean="0">
                <a:solidFill>
                  <a:srgbClr val="FFFF00"/>
                </a:solidFill>
              </a:rPr>
              <a:t>ρ</a:t>
            </a:r>
            <a:r>
              <a:rPr lang="en-US" sz="2400" i="1" smtClean="0">
                <a:solidFill>
                  <a:srgbClr val="FFFF00"/>
                </a:solidFill>
              </a:rPr>
              <a:t>v</a:t>
            </a:r>
            <a:r>
              <a:rPr lang="en-US" sz="2400" baseline="-25000" smtClean="0">
                <a:solidFill>
                  <a:srgbClr val="FFFF00"/>
                </a:solidFill>
              </a:rPr>
              <a:t>1</a:t>
            </a:r>
            <a:r>
              <a:rPr lang="en-US" sz="2400" baseline="30000" smtClean="0">
                <a:solidFill>
                  <a:srgbClr val="FFFF00"/>
                </a:solidFill>
              </a:rPr>
              <a:t>2   </a:t>
            </a:r>
            <a:r>
              <a:rPr lang="en-US" sz="2400" smtClean="0">
                <a:solidFill>
                  <a:srgbClr val="FFFF00"/>
                </a:solidFill>
              </a:rPr>
              <a:t>=</a:t>
            </a:r>
            <a:r>
              <a:rPr lang="en-US" sz="2400" baseline="30000" smtClean="0">
                <a:solidFill>
                  <a:srgbClr val="FFFF00"/>
                </a:solidFill>
              </a:rPr>
              <a:t> </a:t>
            </a:r>
            <a:r>
              <a:rPr lang="en-US" sz="2400" i="1" smtClean="0">
                <a:solidFill>
                  <a:srgbClr val="FFFF00"/>
                </a:solidFill>
              </a:rPr>
              <a:t>P</a:t>
            </a:r>
            <a:r>
              <a:rPr lang="en-US" sz="2400" baseline="-25000" smtClean="0">
                <a:solidFill>
                  <a:srgbClr val="FFFF00"/>
                </a:solidFill>
              </a:rPr>
              <a:t>2</a:t>
            </a:r>
            <a:r>
              <a:rPr lang="en-US" sz="2400" smtClean="0">
                <a:solidFill>
                  <a:srgbClr val="FFFF00"/>
                </a:solidFill>
              </a:rPr>
              <a:t> + ½</a:t>
            </a:r>
            <a:r>
              <a:rPr lang="el-GR" sz="2400" i="1" smtClean="0">
                <a:solidFill>
                  <a:srgbClr val="FFFF00"/>
                </a:solidFill>
              </a:rPr>
              <a:t>ρ</a:t>
            </a:r>
            <a:r>
              <a:rPr lang="en-US" sz="2400" i="1" smtClean="0">
                <a:solidFill>
                  <a:srgbClr val="FFFF00"/>
                </a:solidFill>
              </a:rPr>
              <a:t>v</a:t>
            </a:r>
            <a:r>
              <a:rPr lang="en-US" sz="2400" baseline="-25000" smtClean="0">
                <a:solidFill>
                  <a:srgbClr val="FFFF00"/>
                </a:solidFill>
              </a:rPr>
              <a:t>2</a:t>
            </a:r>
            <a:r>
              <a:rPr lang="en-US" sz="2400" baseline="30000" smtClean="0">
                <a:solidFill>
                  <a:srgbClr val="FFFF00"/>
                </a:solidFill>
              </a:rPr>
              <a:t>2</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cxnSp>
        <p:nvCxnSpPr>
          <p:cNvPr id="35" name="Straight Arrow Connector 34"/>
          <p:cNvCxnSpPr>
            <a:stCxn id="42" idx="0"/>
          </p:cNvCxnSpPr>
          <p:nvPr/>
        </p:nvCxnSpPr>
        <p:spPr>
          <a:xfrm rot="16200000" flipV="1">
            <a:off x="4098090" y="2422363"/>
            <a:ext cx="585847" cy="7521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693832" y="1845418"/>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846232" y="1845418"/>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294032" y="2074018"/>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056032" y="2074018"/>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6" idx="0"/>
          </p:cNvCxnSpPr>
          <p:nvPr/>
        </p:nvCxnSpPr>
        <p:spPr>
          <a:xfrm rot="5400000" flipH="1" flipV="1">
            <a:off x="2016288" y="1981551"/>
            <a:ext cx="573174" cy="95012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600807" y="1405043"/>
            <a:ext cx="685800" cy="381000"/>
          </a:xfrm>
          <a:prstGeom prst="rect">
            <a:avLst/>
          </a:prstGeom>
          <a:noFill/>
        </p:spPr>
        <p:txBody>
          <a:bodyPr wrap="square" rtlCol="0">
            <a:spAutoFit/>
          </a:bodyPr>
          <a:lstStyle/>
          <a:p>
            <a:r>
              <a:rPr lang="el-GR" smtClean="0"/>
              <a:t>Δ</a:t>
            </a:r>
            <a:r>
              <a:rPr lang="en-US" i="1" smtClean="0"/>
              <a:t>ℓ</a:t>
            </a:r>
            <a:r>
              <a:rPr lang="en-US" baseline="-25000" smtClean="0"/>
              <a:t>1</a:t>
            </a:r>
            <a:endParaRPr lang="en-US" baseline="-25000"/>
          </a:p>
        </p:txBody>
      </p:sp>
      <p:sp>
        <p:nvSpPr>
          <p:cNvPr id="38" name="TextBox 37"/>
          <p:cNvSpPr txBox="1"/>
          <p:nvPr/>
        </p:nvSpPr>
        <p:spPr>
          <a:xfrm>
            <a:off x="4441482" y="1676193"/>
            <a:ext cx="685800" cy="381000"/>
          </a:xfrm>
          <a:prstGeom prst="rect">
            <a:avLst/>
          </a:prstGeom>
          <a:noFill/>
        </p:spPr>
        <p:txBody>
          <a:bodyPr wrap="square" rtlCol="0">
            <a:spAutoFit/>
          </a:bodyPr>
          <a:lstStyle/>
          <a:p>
            <a:r>
              <a:rPr lang="el-GR" smtClean="0"/>
              <a:t>Δ</a:t>
            </a:r>
            <a:r>
              <a:rPr lang="en-US" i="1" smtClean="0"/>
              <a:t>ℓ</a:t>
            </a:r>
            <a:r>
              <a:rPr lang="en-US" baseline="-25000" smtClean="0"/>
              <a:t>2</a:t>
            </a:r>
            <a:endParaRPr lang="en-US" baseline="-25000"/>
          </a:p>
        </p:txBody>
      </p:sp>
      <p:cxnSp>
        <p:nvCxnSpPr>
          <p:cNvPr id="40" name="Straight Arrow Connector 39"/>
          <p:cNvCxnSpPr/>
          <p:nvPr/>
        </p:nvCxnSpPr>
        <p:spPr>
          <a:xfrm>
            <a:off x="2693832" y="1769218"/>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358357" y="2021568"/>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295400"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sp>
        <p:nvSpPr>
          <p:cNvPr id="42" name="TextBox 41"/>
          <p:cNvSpPr txBox="1"/>
          <p:nvPr/>
        </p:nvSpPr>
        <p:spPr>
          <a:xfrm>
            <a:off x="3896207" y="2752893"/>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sp>
        <p:nvSpPr>
          <p:cNvPr id="43" name="TextBox 42"/>
          <p:cNvSpPr txBox="1"/>
          <p:nvPr/>
        </p:nvSpPr>
        <p:spPr>
          <a:xfrm>
            <a:off x="5105400"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cxnSp>
        <p:nvCxnSpPr>
          <p:cNvPr id="44" name="Straight Arrow Connector 43"/>
          <p:cNvCxnSpPr>
            <a:stCxn id="43" idx="0"/>
          </p:cNvCxnSpPr>
          <p:nvPr/>
        </p:nvCxnSpPr>
        <p:spPr>
          <a:xfrm rot="16200000" flipV="1">
            <a:off x="5143007" y="2248393"/>
            <a:ext cx="533400" cy="45621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660075"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cxnSp>
        <p:nvCxnSpPr>
          <p:cNvPr id="49" name="Straight Arrow Connector 48"/>
          <p:cNvCxnSpPr>
            <a:stCxn id="47" idx="0"/>
          </p:cNvCxnSpPr>
          <p:nvPr/>
        </p:nvCxnSpPr>
        <p:spPr>
          <a:xfrm rot="16200000" flipV="1">
            <a:off x="2739245" y="2289956"/>
            <a:ext cx="685800" cy="22068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74025" y="1959425"/>
            <a:ext cx="1369625" cy="369332"/>
          </a:xfrm>
          <a:prstGeom prst="rect">
            <a:avLst/>
          </a:prstGeom>
          <a:noFill/>
          <a:ln w="19050">
            <a:solidFill>
              <a:srgbClr val="FF0000"/>
            </a:solidFill>
          </a:ln>
        </p:spPr>
        <p:txBody>
          <a:bodyPr wrap="square" rtlCol="0">
            <a:spAutoFit/>
          </a:bodyPr>
          <a:lstStyle/>
          <a:p>
            <a:r>
              <a:rPr lang="en-US" smtClean="0"/>
              <a:t>Pressure  </a:t>
            </a:r>
            <a:r>
              <a:rPr lang="en-US" i="1" smtClean="0"/>
              <a:t>P</a:t>
            </a:r>
            <a:r>
              <a:rPr lang="en-US" baseline="-25000" smtClean="0"/>
              <a:t>1</a:t>
            </a:r>
            <a:endParaRPr lang="en-US" baseline="-25000"/>
          </a:p>
        </p:txBody>
      </p:sp>
      <p:cxnSp>
        <p:nvCxnSpPr>
          <p:cNvPr id="46" name="Straight Arrow Connector 45"/>
          <p:cNvCxnSpPr>
            <a:stCxn id="39" idx="3"/>
          </p:cNvCxnSpPr>
          <p:nvPr/>
        </p:nvCxnSpPr>
        <p:spPr>
          <a:xfrm flipV="1">
            <a:off x="1843650" y="2128650"/>
            <a:ext cx="535375" cy="15441"/>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162800" y="1244925"/>
            <a:ext cx="1600200" cy="1015663"/>
          </a:xfrm>
          <a:prstGeom prst="rect">
            <a:avLst/>
          </a:prstGeom>
          <a:noFill/>
          <a:ln w="31750">
            <a:solidFill>
              <a:srgbClr val="FF0000"/>
            </a:solidFill>
          </a:ln>
        </p:spPr>
        <p:txBody>
          <a:bodyPr wrap="square" rtlCol="0">
            <a:spAutoFit/>
          </a:bodyPr>
          <a:lstStyle/>
          <a:p>
            <a:r>
              <a:rPr lang="en-US" sz="2000" smtClean="0">
                <a:solidFill>
                  <a:srgbClr val="FFFF00"/>
                </a:solidFill>
              </a:rPr>
              <a:t>For constant density, </a:t>
            </a:r>
            <a:r>
              <a:rPr lang="en-US" sz="2000" i="1" smtClean="0">
                <a:solidFill>
                  <a:srgbClr val="FFFF00"/>
                </a:solidFill>
              </a:rPr>
              <a:t>A</a:t>
            </a:r>
            <a:r>
              <a:rPr lang="en-US" sz="2000" baseline="-25000" smtClean="0">
                <a:solidFill>
                  <a:srgbClr val="FFFF00"/>
                </a:solidFill>
              </a:rPr>
              <a:t>1</a:t>
            </a:r>
            <a:r>
              <a:rPr lang="el-GR" sz="2000" smtClean="0">
                <a:solidFill>
                  <a:srgbClr val="FFFF00"/>
                </a:solidFill>
              </a:rPr>
              <a:t>Δ</a:t>
            </a:r>
            <a:r>
              <a:rPr lang="en-US" sz="2000" i="1" smtClean="0">
                <a:solidFill>
                  <a:srgbClr val="FFFF00"/>
                </a:solidFill>
              </a:rPr>
              <a:t>ℓ</a:t>
            </a:r>
            <a:r>
              <a:rPr lang="en-US" sz="2000" baseline="-25000" smtClean="0">
                <a:solidFill>
                  <a:srgbClr val="FFFF00"/>
                </a:solidFill>
              </a:rPr>
              <a:t>1</a:t>
            </a:r>
            <a:r>
              <a:rPr lang="en-US" sz="2000" i="1" smtClean="0">
                <a:solidFill>
                  <a:srgbClr val="FFFF00"/>
                </a:solidFill>
              </a:rPr>
              <a:t> =A</a:t>
            </a:r>
            <a:r>
              <a:rPr lang="en-US" sz="2000" baseline="-25000" smtClean="0">
                <a:solidFill>
                  <a:srgbClr val="FFFF00"/>
                </a:solidFill>
              </a:rPr>
              <a:t>2</a:t>
            </a:r>
            <a:r>
              <a:rPr lang="el-GR" sz="2000" smtClean="0">
                <a:solidFill>
                  <a:srgbClr val="FFFF00"/>
                </a:solidFill>
              </a:rPr>
              <a:t>Δ</a:t>
            </a:r>
            <a:r>
              <a:rPr lang="en-US" sz="2000" i="1" smtClean="0">
                <a:solidFill>
                  <a:srgbClr val="FFFF00"/>
                </a:solidFill>
              </a:rPr>
              <a:t>ℓ</a:t>
            </a:r>
            <a:r>
              <a:rPr lang="en-US" sz="2000" baseline="-25000" smtClean="0">
                <a:solidFill>
                  <a:srgbClr val="FFFF00"/>
                </a:solidFill>
              </a:rPr>
              <a:t>2</a:t>
            </a:r>
            <a:endParaRPr lang="en-US" sz="2000" baseline="-2500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Uphill Work…</a:t>
            </a:r>
            <a:endParaRPr lang="en-US">
              <a:solidFill>
                <a:srgbClr val="FFFF00"/>
              </a:solidFill>
            </a:endParaRPr>
          </a:p>
        </p:txBody>
      </p:sp>
      <p:sp>
        <p:nvSpPr>
          <p:cNvPr id="3" name="Content Placeholder 2"/>
          <p:cNvSpPr>
            <a:spLocks noGrp="1"/>
          </p:cNvSpPr>
          <p:nvPr>
            <p:ph sz="half" idx="1"/>
          </p:nvPr>
        </p:nvSpPr>
        <p:spPr>
          <a:xfrm>
            <a:off x="152400" y="1469575"/>
            <a:ext cx="5715000" cy="5159825"/>
          </a:xfrm>
        </p:spPr>
        <p:txBody>
          <a:bodyPr>
            <a:normAutofit/>
          </a:bodyPr>
          <a:lstStyle/>
          <a:p>
            <a:r>
              <a:rPr lang="en-US" smtClean="0"/>
              <a:t>What if the pipe is </a:t>
            </a:r>
            <a:r>
              <a:rPr lang="en-US" i="1" smtClean="0">
                <a:solidFill>
                  <a:srgbClr val="FFFF00"/>
                </a:solidFill>
              </a:rPr>
              <a:t>tilted upwards</a:t>
            </a:r>
            <a:r>
              <a:rPr lang="en-US" smtClean="0"/>
              <a:t>?</a:t>
            </a:r>
          </a:p>
          <a:p>
            <a:r>
              <a:rPr lang="en-US" smtClean="0"/>
              <a:t>Now </a:t>
            </a:r>
            <a:r>
              <a:rPr lang="en-US" smtClean="0">
                <a:solidFill>
                  <a:srgbClr val="FFFF00"/>
                </a:solidFill>
              </a:rPr>
              <a:t>the pressure speeding the fluid along has to lift it as well</a:t>
            </a:r>
            <a:r>
              <a:rPr lang="en-US" smtClean="0"/>
              <a:t>!</a:t>
            </a:r>
          </a:p>
          <a:p>
            <a:r>
              <a:rPr lang="en-US" smtClean="0"/>
              <a:t>So the </a:t>
            </a:r>
            <a:r>
              <a:rPr lang="en-US" smtClean="0">
                <a:solidFill>
                  <a:srgbClr val="FFFF00"/>
                </a:solidFill>
              </a:rPr>
              <a:t>pressure adds potential energy</a:t>
            </a:r>
            <a:r>
              <a:rPr lang="en-US" smtClean="0"/>
              <a:t> corresponding  to how much it was lifted as well as kinetic energy from speeding it up.</a:t>
            </a:r>
          </a:p>
          <a:p>
            <a:r>
              <a:rPr lang="en-US" smtClean="0"/>
              <a:t>This gives the </a:t>
            </a:r>
            <a:r>
              <a:rPr lang="en-US" smtClean="0">
                <a:solidFill>
                  <a:srgbClr val="FFFF00"/>
                </a:solidFill>
              </a:rPr>
              <a:t>full Bernoulli’s equation</a:t>
            </a:r>
            <a:r>
              <a:rPr lang="en-US" smtClean="0"/>
              <a:t>:</a:t>
            </a:r>
            <a:endParaRPr lang="en-US" smtClean="0">
              <a:solidFill>
                <a:srgbClr val="FFFF00"/>
              </a:solidFill>
            </a:endParaRPr>
          </a:p>
          <a:p>
            <a:pPr>
              <a:buNone/>
            </a:pPr>
            <a:r>
              <a:rPr lang="en-US" smtClean="0">
                <a:solidFill>
                  <a:srgbClr val="FFFF00"/>
                </a:solidFill>
              </a:rPr>
              <a:t> </a:t>
            </a:r>
            <a:r>
              <a:rPr lang="en-US" i="1" smtClean="0">
                <a:solidFill>
                  <a:srgbClr val="FFFF00"/>
                </a:solidFill>
              </a:rPr>
              <a:t>P</a:t>
            </a:r>
            <a:r>
              <a:rPr lang="en-US" baseline="-25000" smtClean="0">
                <a:solidFill>
                  <a:srgbClr val="FFFF00"/>
                </a:solidFill>
              </a:rPr>
              <a:t>1</a:t>
            </a:r>
            <a:r>
              <a:rPr lang="en-US" smtClean="0">
                <a:solidFill>
                  <a:srgbClr val="FFFF00"/>
                </a:solidFill>
              </a:rPr>
              <a:t> + ½</a:t>
            </a:r>
            <a:r>
              <a:rPr lang="el-GR" i="1" smtClean="0">
                <a:solidFill>
                  <a:srgbClr val="FFFF00"/>
                </a:solidFill>
              </a:rPr>
              <a:t>ρ</a:t>
            </a:r>
            <a:r>
              <a:rPr lang="en-US" i="1" smtClean="0">
                <a:solidFill>
                  <a:srgbClr val="FFFF00"/>
                </a:solidFill>
              </a:rPr>
              <a:t>v</a:t>
            </a:r>
            <a:r>
              <a:rPr lang="en-US" baseline="-25000" smtClean="0">
                <a:solidFill>
                  <a:srgbClr val="FFFF00"/>
                </a:solidFill>
              </a:rPr>
              <a:t>1</a:t>
            </a:r>
            <a:r>
              <a:rPr lang="en-US" baseline="30000" smtClean="0">
                <a:solidFill>
                  <a:srgbClr val="FFFF00"/>
                </a:solidFill>
              </a:rPr>
              <a:t>2 </a:t>
            </a:r>
            <a:r>
              <a:rPr lang="en-US" smtClean="0">
                <a:solidFill>
                  <a:srgbClr val="FFFF00"/>
                </a:solidFill>
              </a:rPr>
              <a:t>+ </a:t>
            </a:r>
            <a:r>
              <a:rPr lang="el-GR" i="1" smtClean="0">
                <a:solidFill>
                  <a:srgbClr val="FFFF00"/>
                </a:solidFill>
              </a:rPr>
              <a:t>ρ</a:t>
            </a:r>
            <a:r>
              <a:rPr lang="en-US" i="1" smtClean="0">
                <a:solidFill>
                  <a:srgbClr val="FFFF00"/>
                </a:solidFill>
              </a:rPr>
              <a:t>gy</a:t>
            </a:r>
            <a:r>
              <a:rPr lang="en-US" baseline="-25000" smtClean="0">
                <a:solidFill>
                  <a:srgbClr val="FFFF00"/>
                </a:solidFill>
              </a:rPr>
              <a:t>1</a:t>
            </a:r>
            <a:r>
              <a:rPr lang="en-US" smtClean="0">
                <a:solidFill>
                  <a:srgbClr val="FFFF00"/>
                </a:solidFill>
              </a:rPr>
              <a:t>=</a:t>
            </a:r>
            <a:r>
              <a:rPr lang="en-US" baseline="30000" smtClean="0">
                <a:solidFill>
                  <a:srgbClr val="FFFF00"/>
                </a:solidFill>
              </a:rPr>
              <a:t> </a:t>
            </a:r>
            <a:r>
              <a:rPr lang="en-US" i="1" smtClean="0">
                <a:solidFill>
                  <a:srgbClr val="FFFF00"/>
                </a:solidFill>
              </a:rPr>
              <a:t>P</a:t>
            </a:r>
            <a:r>
              <a:rPr lang="en-US" baseline="-25000" smtClean="0">
                <a:solidFill>
                  <a:srgbClr val="FFFF00"/>
                </a:solidFill>
              </a:rPr>
              <a:t>2</a:t>
            </a:r>
            <a:r>
              <a:rPr lang="en-US" smtClean="0">
                <a:solidFill>
                  <a:srgbClr val="FFFF00"/>
                </a:solidFill>
              </a:rPr>
              <a:t> + ½</a:t>
            </a:r>
            <a:r>
              <a:rPr lang="el-GR" i="1" smtClean="0">
                <a:solidFill>
                  <a:srgbClr val="FFFF00"/>
                </a:solidFill>
              </a:rPr>
              <a:t>ρ</a:t>
            </a:r>
            <a:r>
              <a:rPr lang="en-US" i="1" smtClean="0">
                <a:solidFill>
                  <a:srgbClr val="FFFF00"/>
                </a:solidFill>
              </a:rPr>
              <a:t>v</a:t>
            </a:r>
            <a:r>
              <a:rPr lang="en-US" baseline="-25000" smtClean="0">
                <a:solidFill>
                  <a:srgbClr val="FFFF00"/>
                </a:solidFill>
              </a:rPr>
              <a:t>2</a:t>
            </a:r>
            <a:r>
              <a:rPr lang="en-US" baseline="30000" smtClean="0">
                <a:solidFill>
                  <a:srgbClr val="FFFF00"/>
                </a:solidFill>
              </a:rPr>
              <a:t>2</a:t>
            </a:r>
            <a:r>
              <a:rPr lang="en-US" smtClean="0">
                <a:solidFill>
                  <a:srgbClr val="FFFF00"/>
                </a:solidFill>
              </a:rPr>
              <a:t> + </a:t>
            </a:r>
            <a:r>
              <a:rPr lang="el-GR" i="1" smtClean="0">
                <a:solidFill>
                  <a:srgbClr val="FFFF00"/>
                </a:solidFill>
              </a:rPr>
              <a:t>ρ</a:t>
            </a:r>
            <a:r>
              <a:rPr lang="en-US" i="1" smtClean="0">
                <a:solidFill>
                  <a:srgbClr val="FFFF00"/>
                </a:solidFill>
              </a:rPr>
              <a:t>gy</a:t>
            </a:r>
            <a:r>
              <a:rPr lang="en-US" baseline="-25000" smtClean="0">
                <a:solidFill>
                  <a:srgbClr val="FFFF00"/>
                </a:solidFill>
              </a:rPr>
              <a:t>2</a:t>
            </a:r>
            <a:endParaRPr lang="en-US" baseline="-25000"/>
          </a:p>
        </p:txBody>
      </p:sp>
      <p:sp>
        <p:nvSpPr>
          <p:cNvPr id="4" name="Content Placeholder 3"/>
          <p:cNvSpPr>
            <a:spLocks noGrp="1"/>
          </p:cNvSpPr>
          <p:nvPr>
            <p:ph sz="half" idx="2"/>
          </p:nvPr>
        </p:nvSpPr>
        <p:spPr>
          <a:xfrm>
            <a:off x="5410200" y="1600200"/>
            <a:ext cx="3276600" cy="4525963"/>
          </a:xfrm>
        </p:spPr>
        <p:txBody>
          <a:bodyPr>
            <a:normAutofit/>
          </a:bodyPr>
          <a:lstStyle/>
          <a:p>
            <a:r>
              <a:rPr lang="en-US" smtClean="0">
                <a:solidFill>
                  <a:schemeClr val="bg2">
                    <a:lumMod val="50000"/>
                  </a:schemeClr>
                </a:solidFill>
              </a:rPr>
              <a:t>V</a:t>
            </a:r>
            <a:r>
              <a:rPr lang="en-US" smtClean="0"/>
              <a:t> </a:t>
            </a:r>
            <a:endParaRPr lang="en-US"/>
          </a:p>
        </p:txBody>
      </p:sp>
      <p:grpSp>
        <p:nvGrpSpPr>
          <p:cNvPr id="5" name="Group 22"/>
          <p:cNvGrpSpPr/>
          <p:nvPr/>
        </p:nvGrpSpPr>
        <p:grpSpPr>
          <a:xfrm rot="19125175">
            <a:off x="4968817" y="3751843"/>
            <a:ext cx="4392768" cy="762000"/>
            <a:chOff x="4495800" y="2514600"/>
            <a:chExt cx="4392768" cy="762000"/>
          </a:xfrm>
        </p:grpSpPr>
        <p:sp>
          <p:nvSpPr>
            <p:cNvPr id="6" name="Freeform 5"/>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0" name="Group 42"/>
            <p:cNvGrpSpPr/>
            <p:nvPr/>
          </p:nvGrpSpPr>
          <p:grpSpPr>
            <a:xfrm>
              <a:off x="4510995" y="2669235"/>
              <a:ext cx="4377574" cy="470738"/>
              <a:chOff x="889716" y="1219200"/>
              <a:chExt cx="7111284" cy="1316862"/>
            </a:xfrm>
          </p:grpSpPr>
          <p:sp>
            <p:nvSpPr>
              <p:cNvPr id="17" name="Freeform 16"/>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43"/>
            <p:cNvGrpSpPr/>
            <p:nvPr/>
          </p:nvGrpSpPr>
          <p:grpSpPr>
            <a:xfrm>
              <a:off x="4510995" y="2779157"/>
              <a:ext cx="4377574" cy="264557"/>
              <a:chOff x="889716" y="1219200"/>
              <a:chExt cx="7111284" cy="1316862"/>
            </a:xfrm>
          </p:grpSpPr>
          <p:sp>
            <p:nvSpPr>
              <p:cNvPr id="13" name="Freeform 12"/>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2" name="Straight Connector 11"/>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p:cNvCxnSpPr/>
          <p:nvPr/>
        </p:nvCxnSpPr>
        <p:spPr>
          <a:xfrm rot="16200000">
            <a:off x="6287294" y="3390106"/>
            <a:ext cx="16002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7086600" y="4191000"/>
            <a:ext cx="16002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229600" y="4138550"/>
            <a:ext cx="457200" cy="400110"/>
          </a:xfrm>
          <a:prstGeom prst="rect">
            <a:avLst/>
          </a:prstGeom>
          <a:noFill/>
        </p:spPr>
        <p:txBody>
          <a:bodyPr wrap="square" rtlCol="0">
            <a:spAutoFit/>
          </a:bodyPr>
          <a:lstStyle/>
          <a:p>
            <a:r>
              <a:rPr lang="en-US" sz="2000" i="1" smtClean="0"/>
              <a:t>x</a:t>
            </a:r>
            <a:endParaRPr lang="en-US" sz="2000" i="1"/>
          </a:p>
        </p:txBody>
      </p:sp>
      <p:sp>
        <p:nvSpPr>
          <p:cNvPr id="25" name="TextBox 24"/>
          <p:cNvSpPr txBox="1"/>
          <p:nvPr/>
        </p:nvSpPr>
        <p:spPr>
          <a:xfrm>
            <a:off x="6781800" y="2634350"/>
            <a:ext cx="457200" cy="400110"/>
          </a:xfrm>
          <a:prstGeom prst="rect">
            <a:avLst/>
          </a:prstGeom>
          <a:noFill/>
        </p:spPr>
        <p:txBody>
          <a:bodyPr wrap="square" rtlCol="0">
            <a:spAutoFit/>
          </a:bodyPr>
          <a:lstStyle/>
          <a:p>
            <a:r>
              <a:rPr lang="en-US" sz="2000" i="1" smtClean="0"/>
              <a:t>y</a:t>
            </a:r>
            <a:endParaRPr lang="en-US" sz="2000" i="1"/>
          </a:p>
        </p:txBody>
      </p:sp>
      <p:sp>
        <p:nvSpPr>
          <p:cNvPr id="26" name="TextBox 25"/>
          <p:cNvSpPr txBox="1"/>
          <p:nvPr/>
        </p:nvSpPr>
        <p:spPr>
          <a:xfrm>
            <a:off x="6024583" y="2900240"/>
            <a:ext cx="1524000" cy="400110"/>
          </a:xfrm>
          <a:prstGeom prst="rect">
            <a:avLst/>
          </a:prstGeom>
          <a:noFill/>
        </p:spPr>
        <p:txBody>
          <a:bodyPr wrap="square" rtlCol="0">
            <a:spAutoFit/>
          </a:bodyPr>
          <a:lstStyle/>
          <a:p>
            <a:r>
              <a:rPr lang="en-US" sz="2000" smtClean="0"/>
              <a:t>(</a:t>
            </a:r>
            <a:r>
              <a:rPr lang="en-US" sz="2000" i="1" smtClean="0"/>
              <a:t>vertical</a:t>
            </a:r>
            <a:r>
              <a:rPr lang="en-US" sz="2000" smtClean="0"/>
              <a:t>)</a:t>
            </a:r>
            <a:endParaRPr lang="en-US" sz="2000"/>
          </a:p>
        </p:txBody>
      </p:sp>
      <p:sp>
        <p:nvSpPr>
          <p:cNvPr id="27" name="Rectangle 26"/>
          <p:cNvSpPr/>
          <p:nvPr/>
        </p:nvSpPr>
        <p:spPr>
          <a:xfrm>
            <a:off x="233550" y="5643750"/>
            <a:ext cx="52578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2392362"/>
          </a:xfrm>
        </p:spPr>
        <p:txBody>
          <a:bodyPr/>
          <a:lstStyle/>
          <a:p>
            <a:pPr algn="l" eaLnBrk="1" hangingPunct="1"/>
            <a:r>
              <a:rPr lang="en-US" sz="3200" smtClean="0"/>
              <a:t>I hold two sheets of paper hanging from my hands parallel, one or two inches apart.  </a:t>
            </a:r>
            <a:br>
              <a:rPr lang="en-US" sz="3200" smtClean="0"/>
            </a:br>
            <a:r>
              <a:rPr lang="en-US" sz="3200" smtClean="0"/>
              <a:t>I blow between the two sheets.  </a:t>
            </a:r>
            <a:br>
              <a:rPr lang="en-US" sz="3200" smtClean="0"/>
            </a:br>
            <a:r>
              <a:rPr lang="en-US" sz="3200" smtClean="0"/>
              <a:t>What happens?</a:t>
            </a:r>
          </a:p>
        </p:txBody>
      </p:sp>
      <p:sp>
        <p:nvSpPr>
          <p:cNvPr id="3075" name="Rectangle 3"/>
          <p:cNvSpPr>
            <a:spLocks noGrp="1" noChangeArrowheads="1"/>
          </p:cNvSpPr>
          <p:nvPr>
            <p:ph type="body" idx="1"/>
          </p:nvPr>
        </p:nvSpPr>
        <p:spPr>
          <a:xfrm>
            <a:off x="457200" y="3429000"/>
            <a:ext cx="8229600" cy="2697163"/>
          </a:xfrm>
        </p:spPr>
        <p:txBody>
          <a:bodyPr/>
          <a:lstStyle/>
          <a:p>
            <a:pPr marL="609600" indent="-609600" eaLnBrk="1" hangingPunct="1">
              <a:buFontTx/>
              <a:buAutoNum type="alphaUcPeriod"/>
            </a:pPr>
            <a:r>
              <a:rPr lang="en-US" smtClean="0"/>
              <a:t>They move towards each other.</a:t>
            </a:r>
          </a:p>
          <a:p>
            <a:pPr marL="609600" indent="-609600" eaLnBrk="1" hangingPunct="1">
              <a:buFontTx/>
              <a:buAutoNum type="alphaUcPeriod"/>
            </a:pPr>
            <a:r>
              <a:rPr lang="en-US" smtClean="0"/>
              <a:t>They move apart.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21"/>
          <p:cNvSpPr/>
          <p:nvPr/>
        </p:nvSpPr>
        <p:spPr>
          <a:xfrm>
            <a:off x="7155541" y="4127994"/>
            <a:ext cx="1607459" cy="748805"/>
          </a:xfrm>
          <a:custGeom>
            <a:avLst/>
            <a:gdLst>
              <a:gd name="connsiteX0" fmla="*/ 71252 w 1757548"/>
              <a:gd name="connsiteY0" fmla="*/ 9896 h 670957"/>
              <a:gd name="connsiteX1" fmla="*/ 522514 w 1757548"/>
              <a:gd name="connsiteY1" fmla="*/ 33647 h 670957"/>
              <a:gd name="connsiteX2" fmla="*/ 415636 w 1757548"/>
              <a:gd name="connsiteY2" fmla="*/ 33647 h 670957"/>
              <a:gd name="connsiteX3" fmla="*/ 973777 w 1757548"/>
              <a:gd name="connsiteY3" fmla="*/ 140525 h 670957"/>
              <a:gd name="connsiteX4" fmla="*/ 1650670 w 1757548"/>
              <a:gd name="connsiteY4" fmla="*/ 520535 h 670957"/>
              <a:gd name="connsiteX5" fmla="*/ 1615044 w 1757548"/>
              <a:gd name="connsiteY5" fmla="*/ 639289 h 670957"/>
              <a:gd name="connsiteX6" fmla="*/ 1128156 w 1757548"/>
              <a:gd name="connsiteY6" fmla="*/ 330530 h 670957"/>
              <a:gd name="connsiteX7" fmla="*/ 700644 w 1757548"/>
              <a:gd name="connsiteY7" fmla="*/ 176151 h 670957"/>
              <a:gd name="connsiteX8" fmla="*/ 225631 w 1757548"/>
              <a:gd name="connsiteY8" fmla="*/ 104899 h 670957"/>
              <a:gd name="connsiteX9" fmla="*/ 95003 w 1757548"/>
              <a:gd name="connsiteY9" fmla="*/ 93024 h 670957"/>
              <a:gd name="connsiteX10" fmla="*/ 71252 w 1757548"/>
              <a:gd name="connsiteY10" fmla="*/ 9896 h 670957"/>
              <a:gd name="connsiteX0" fmla="*/ 71252 w 1755899"/>
              <a:gd name="connsiteY0" fmla="*/ 9896 h 773876"/>
              <a:gd name="connsiteX1" fmla="*/ 522514 w 1755899"/>
              <a:gd name="connsiteY1" fmla="*/ 33647 h 773876"/>
              <a:gd name="connsiteX2" fmla="*/ 415636 w 1755899"/>
              <a:gd name="connsiteY2" fmla="*/ 33647 h 773876"/>
              <a:gd name="connsiteX3" fmla="*/ 973777 w 1755899"/>
              <a:gd name="connsiteY3" fmla="*/ 140525 h 773876"/>
              <a:gd name="connsiteX4" fmla="*/ 1650670 w 1755899"/>
              <a:gd name="connsiteY4" fmla="*/ 520535 h 773876"/>
              <a:gd name="connsiteX5" fmla="*/ 1605148 w 1755899"/>
              <a:gd name="connsiteY5" fmla="*/ 742208 h 773876"/>
              <a:gd name="connsiteX6" fmla="*/ 1128156 w 1755899"/>
              <a:gd name="connsiteY6" fmla="*/ 330530 h 773876"/>
              <a:gd name="connsiteX7" fmla="*/ 700644 w 1755899"/>
              <a:gd name="connsiteY7" fmla="*/ 176151 h 773876"/>
              <a:gd name="connsiteX8" fmla="*/ 225631 w 1755899"/>
              <a:gd name="connsiteY8" fmla="*/ 104899 h 773876"/>
              <a:gd name="connsiteX9" fmla="*/ 95003 w 1755899"/>
              <a:gd name="connsiteY9" fmla="*/ 93024 h 773876"/>
              <a:gd name="connsiteX10" fmla="*/ 71252 w 1755899"/>
              <a:gd name="connsiteY10" fmla="*/ 9896 h 773876"/>
              <a:gd name="connsiteX0" fmla="*/ 71252 w 1650670"/>
              <a:gd name="connsiteY0" fmla="*/ 9896 h 742208"/>
              <a:gd name="connsiteX1" fmla="*/ 522514 w 1650670"/>
              <a:gd name="connsiteY1" fmla="*/ 33647 h 742208"/>
              <a:gd name="connsiteX2" fmla="*/ 415636 w 1650670"/>
              <a:gd name="connsiteY2" fmla="*/ 33647 h 742208"/>
              <a:gd name="connsiteX3" fmla="*/ 973777 w 1650670"/>
              <a:gd name="connsiteY3" fmla="*/ 140525 h 742208"/>
              <a:gd name="connsiteX4" fmla="*/ 1650670 w 1650670"/>
              <a:gd name="connsiteY4" fmla="*/ 520535 h 742208"/>
              <a:gd name="connsiteX5" fmla="*/ 1605148 w 1650670"/>
              <a:gd name="connsiteY5" fmla="*/ 742208 h 742208"/>
              <a:gd name="connsiteX6" fmla="*/ 1128156 w 1650670"/>
              <a:gd name="connsiteY6" fmla="*/ 330530 h 742208"/>
              <a:gd name="connsiteX7" fmla="*/ 700644 w 1650670"/>
              <a:gd name="connsiteY7" fmla="*/ 176151 h 742208"/>
              <a:gd name="connsiteX8" fmla="*/ 225631 w 1650670"/>
              <a:gd name="connsiteY8" fmla="*/ 104899 h 742208"/>
              <a:gd name="connsiteX9" fmla="*/ 95003 w 1650670"/>
              <a:gd name="connsiteY9" fmla="*/ 93024 h 742208"/>
              <a:gd name="connsiteX10" fmla="*/ 71252 w 1650670"/>
              <a:gd name="connsiteY10" fmla="*/ 9896 h 742208"/>
              <a:gd name="connsiteX0" fmla="*/ 71252 w 1650670"/>
              <a:gd name="connsiteY0" fmla="*/ 9896 h 742207"/>
              <a:gd name="connsiteX1" fmla="*/ 522514 w 1650670"/>
              <a:gd name="connsiteY1" fmla="*/ 33647 h 742207"/>
              <a:gd name="connsiteX2" fmla="*/ 415636 w 1650670"/>
              <a:gd name="connsiteY2" fmla="*/ 33647 h 742207"/>
              <a:gd name="connsiteX3" fmla="*/ 973777 w 1650670"/>
              <a:gd name="connsiteY3" fmla="*/ 140525 h 742207"/>
              <a:gd name="connsiteX4" fmla="*/ 1650670 w 1650670"/>
              <a:gd name="connsiteY4" fmla="*/ 520535 h 742207"/>
              <a:gd name="connsiteX5" fmla="*/ 1605149 w 1650670"/>
              <a:gd name="connsiteY5" fmla="*/ 742207 h 742207"/>
              <a:gd name="connsiteX6" fmla="*/ 1128156 w 1650670"/>
              <a:gd name="connsiteY6" fmla="*/ 330530 h 742207"/>
              <a:gd name="connsiteX7" fmla="*/ 700644 w 1650670"/>
              <a:gd name="connsiteY7" fmla="*/ 176151 h 742207"/>
              <a:gd name="connsiteX8" fmla="*/ 225631 w 1650670"/>
              <a:gd name="connsiteY8" fmla="*/ 104899 h 742207"/>
              <a:gd name="connsiteX9" fmla="*/ 95003 w 1650670"/>
              <a:gd name="connsiteY9" fmla="*/ 93024 h 742207"/>
              <a:gd name="connsiteX10" fmla="*/ 71252 w 1650670"/>
              <a:gd name="connsiteY10" fmla="*/ 9896 h 742207"/>
              <a:gd name="connsiteX0" fmla="*/ 71252 w 1650670"/>
              <a:gd name="connsiteY0" fmla="*/ 9896 h 742207"/>
              <a:gd name="connsiteX1" fmla="*/ 522514 w 1650670"/>
              <a:gd name="connsiteY1" fmla="*/ 33647 h 742207"/>
              <a:gd name="connsiteX2" fmla="*/ 415636 w 1650670"/>
              <a:gd name="connsiteY2" fmla="*/ 33647 h 742207"/>
              <a:gd name="connsiteX3" fmla="*/ 973777 w 1650670"/>
              <a:gd name="connsiteY3" fmla="*/ 140525 h 742207"/>
              <a:gd name="connsiteX4" fmla="*/ 1650670 w 1650670"/>
              <a:gd name="connsiteY4" fmla="*/ 520535 h 742207"/>
              <a:gd name="connsiteX5" fmla="*/ 1605149 w 1650670"/>
              <a:gd name="connsiteY5" fmla="*/ 742207 h 742207"/>
              <a:gd name="connsiteX6" fmla="*/ 1128156 w 1650670"/>
              <a:gd name="connsiteY6" fmla="*/ 330530 h 742207"/>
              <a:gd name="connsiteX7" fmla="*/ 700644 w 1650670"/>
              <a:gd name="connsiteY7" fmla="*/ 176151 h 742207"/>
              <a:gd name="connsiteX8" fmla="*/ 225631 w 1650670"/>
              <a:gd name="connsiteY8" fmla="*/ 104899 h 742207"/>
              <a:gd name="connsiteX9" fmla="*/ 95003 w 1650670"/>
              <a:gd name="connsiteY9" fmla="*/ 93024 h 742207"/>
              <a:gd name="connsiteX10" fmla="*/ 71252 w 1650670"/>
              <a:gd name="connsiteY10" fmla="*/ 9896 h 742207"/>
              <a:gd name="connsiteX0" fmla="*/ 71252 w 1605149"/>
              <a:gd name="connsiteY0" fmla="*/ 9896 h 742207"/>
              <a:gd name="connsiteX1" fmla="*/ 522514 w 1605149"/>
              <a:gd name="connsiteY1" fmla="*/ 33647 h 742207"/>
              <a:gd name="connsiteX2" fmla="*/ 415636 w 1605149"/>
              <a:gd name="connsiteY2" fmla="*/ 33647 h 742207"/>
              <a:gd name="connsiteX3" fmla="*/ 973777 w 1605149"/>
              <a:gd name="connsiteY3" fmla="*/ 140525 h 742207"/>
              <a:gd name="connsiteX4" fmla="*/ 1528949 w 1605149"/>
              <a:gd name="connsiteY4" fmla="*/ 437408 h 742207"/>
              <a:gd name="connsiteX5" fmla="*/ 1605149 w 1605149"/>
              <a:gd name="connsiteY5" fmla="*/ 742207 h 742207"/>
              <a:gd name="connsiteX6" fmla="*/ 1128156 w 1605149"/>
              <a:gd name="connsiteY6" fmla="*/ 330530 h 742207"/>
              <a:gd name="connsiteX7" fmla="*/ 700644 w 1605149"/>
              <a:gd name="connsiteY7" fmla="*/ 176151 h 742207"/>
              <a:gd name="connsiteX8" fmla="*/ 225631 w 1605149"/>
              <a:gd name="connsiteY8" fmla="*/ 104899 h 742207"/>
              <a:gd name="connsiteX9" fmla="*/ 95003 w 1605149"/>
              <a:gd name="connsiteY9" fmla="*/ 93024 h 742207"/>
              <a:gd name="connsiteX10" fmla="*/ 71252 w 1605149"/>
              <a:gd name="connsiteY10" fmla="*/ 9896 h 742207"/>
              <a:gd name="connsiteX0" fmla="*/ 71252 w 1605150"/>
              <a:gd name="connsiteY0" fmla="*/ 9896 h 742207"/>
              <a:gd name="connsiteX1" fmla="*/ 522514 w 1605150"/>
              <a:gd name="connsiteY1" fmla="*/ 33647 h 742207"/>
              <a:gd name="connsiteX2" fmla="*/ 415636 w 1605150"/>
              <a:gd name="connsiteY2" fmla="*/ 33647 h 742207"/>
              <a:gd name="connsiteX3" fmla="*/ 973777 w 1605150"/>
              <a:gd name="connsiteY3" fmla="*/ 140525 h 742207"/>
              <a:gd name="connsiteX4" fmla="*/ 1605150 w 1605150"/>
              <a:gd name="connsiteY4" fmla="*/ 437408 h 742207"/>
              <a:gd name="connsiteX5" fmla="*/ 1605149 w 1605150"/>
              <a:gd name="connsiteY5" fmla="*/ 742207 h 742207"/>
              <a:gd name="connsiteX6" fmla="*/ 1128156 w 1605150"/>
              <a:gd name="connsiteY6" fmla="*/ 330530 h 742207"/>
              <a:gd name="connsiteX7" fmla="*/ 700644 w 1605150"/>
              <a:gd name="connsiteY7" fmla="*/ 176151 h 742207"/>
              <a:gd name="connsiteX8" fmla="*/ 225631 w 1605150"/>
              <a:gd name="connsiteY8" fmla="*/ 104899 h 742207"/>
              <a:gd name="connsiteX9" fmla="*/ 95003 w 1605150"/>
              <a:gd name="connsiteY9" fmla="*/ 93024 h 742207"/>
              <a:gd name="connsiteX10" fmla="*/ 71252 w 1605150"/>
              <a:gd name="connsiteY10" fmla="*/ 9896 h 742207"/>
              <a:gd name="connsiteX0" fmla="*/ 73561 w 1607459"/>
              <a:gd name="connsiteY0" fmla="*/ 16494 h 748805"/>
              <a:gd name="connsiteX1" fmla="*/ 524823 w 1607459"/>
              <a:gd name="connsiteY1" fmla="*/ 40245 h 748805"/>
              <a:gd name="connsiteX2" fmla="*/ 417945 w 1607459"/>
              <a:gd name="connsiteY2" fmla="*/ 40245 h 748805"/>
              <a:gd name="connsiteX3" fmla="*/ 976086 w 1607459"/>
              <a:gd name="connsiteY3" fmla="*/ 147123 h 748805"/>
              <a:gd name="connsiteX4" fmla="*/ 1607459 w 1607459"/>
              <a:gd name="connsiteY4" fmla="*/ 444006 h 748805"/>
              <a:gd name="connsiteX5" fmla="*/ 1607458 w 1607459"/>
              <a:gd name="connsiteY5" fmla="*/ 748805 h 748805"/>
              <a:gd name="connsiteX6" fmla="*/ 1130465 w 1607459"/>
              <a:gd name="connsiteY6" fmla="*/ 337128 h 748805"/>
              <a:gd name="connsiteX7" fmla="*/ 702953 w 1607459"/>
              <a:gd name="connsiteY7" fmla="*/ 182749 h 748805"/>
              <a:gd name="connsiteX8" fmla="*/ 227940 w 1607459"/>
              <a:gd name="connsiteY8" fmla="*/ 111497 h 748805"/>
              <a:gd name="connsiteX9" fmla="*/ 83458 w 1607459"/>
              <a:gd name="connsiteY9" fmla="*/ 139206 h 748805"/>
              <a:gd name="connsiteX10" fmla="*/ 73561 w 1607459"/>
              <a:gd name="connsiteY10" fmla="*/ 16494 h 748805"/>
              <a:gd name="connsiteX0" fmla="*/ 73561 w 1607459"/>
              <a:gd name="connsiteY0" fmla="*/ 47501 h 779812"/>
              <a:gd name="connsiteX1" fmla="*/ 524823 w 1607459"/>
              <a:gd name="connsiteY1" fmla="*/ 71252 h 779812"/>
              <a:gd name="connsiteX2" fmla="*/ 464459 w 1607459"/>
              <a:gd name="connsiteY2" fmla="*/ 17813 h 779812"/>
              <a:gd name="connsiteX3" fmla="*/ 976086 w 1607459"/>
              <a:gd name="connsiteY3" fmla="*/ 178130 h 779812"/>
              <a:gd name="connsiteX4" fmla="*/ 1607459 w 1607459"/>
              <a:gd name="connsiteY4" fmla="*/ 475013 h 779812"/>
              <a:gd name="connsiteX5" fmla="*/ 1607458 w 1607459"/>
              <a:gd name="connsiteY5" fmla="*/ 779812 h 779812"/>
              <a:gd name="connsiteX6" fmla="*/ 1130465 w 1607459"/>
              <a:gd name="connsiteY6" fmla="*/ 368135 h 779812"/>
              <a:gd name="connsiteX7" fmla="*/ 702953 w 1607459"/>
              <a:gd name="connsiteY7" fmla="*/ 213756 h 779812"/>
              <a:gd name="connsiteX8" fmla="*/ 227940 w 1607459"/>
              <a:gd name="connsiteY8" fmla="*/ 142504 h 779812"/>
              <a:gd name="connsiteX9" fmla="*/ 83458 w 1607459"/>
              <a:gd name="connsiteY9" fmla="*/ 170213 h 779812"/>
              <a:gd name="connsiteX10" fmla="*/ 73561 w 1607459"/>
              <a:gd name="connsiteY10" fmla="*/ 47501 h 779812"/>
              <a:gd name="connsiteX0" fmla="*/ 73561 w 1607459"/>
              <a:gd name="connsiteY0" fmla="*/ 47501 h 779812"/>
              <a:gd name="connsiteX1" fmla="*/ 524823 w 1607459"/>
              <a:gd name="connsiteY1" fmla="*/ 71252 h 779812"/>
              <a:gd name="connsiteX2" fmla="*/ 464459 w 1607459"/>
              <a:gd name="connsiteY2" fmla="*/ 17813 h 779812"/>
              <a:gd name="connsiteX3" fmla="*/ 976086 w 1607459"/>
              <a:gd name="connsiteY3" fmla="*/ 178130 h 779812"/>
              <a:gd name="connsiteX4" fmla="*/ 1607459 w 1607459"/>
              <a:gd name="connsiteY4" fmla="*/ 475013 h 779812"/>
              <a:gd name="connsiteX5" fmla="*/ 1607458 w 1607459"/>
              <a:gd name="connsiteY5" fmla="*/ 779812 h 779812"/>
              <a:gd name="connsiteX6" fmla="*/ 1130465 w 1607459"/>
              <a:gd name="connsiteY6" fmla="*/ 368135 h 779812"/>
              <a:gd name="connsiteX7" fmla="*/ 702953 w 1607459"/>
              <a:gd name="connsiteY7" fmla="*/ 213756 h 779812"/>
              <a:gd name="connsiteX8" fmla="*/ 227940 w 1607459"/>
              <a:gd name="connsiteY8" fmla="*/ 142504 h 779812"/>
              <a:gd name="connsiteX9" fmla="*/ 83458 w 1607459"/>
              <a:gd name="connsiteY9" fmla="*/ 170213 h 779812"/>
              <a:gd name="connsiteX10" fmla="*/ 73561 w 1607459"/>
              <a:gd name="connsiteY10" fmla="*/ 47501 h 779812"/>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074059 w 1607459"/>
              <a:gd name="connsiteY5" fmla="*/ 2916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074059 w 1607459"/>
              <a:gd name="connsiteY5" fmla="*/ 2916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7459" h="748805">
                <a:moveTo>
                  <a:pt x="73561" y="16494"/>
                </a:moveTo>
                <a:cubicBezTo>
                  <a:pt x="147122" y="0"/>
                  <a:pt x="252482" y="15426"/>
                  <a:pt x="524823" y="40245"/>
                </a:cubicBezTo>
                <a:cubicBezTo>
                  <a:pt x="675244" y="62016"/>
                  <a:pt x="817420" y="71913"/>
                  <a:pt x="997859" y="139206"/>
                </a:cubicBezTo>
                <a:cubicBezTo>
                  <a:pt x="1188359" y="215406"/>
                  <a:pt x="1502231" y="343726"/>
                  <a:pt x="1607459" y="444006"/>
                </a:cubicBezTo>
                <a:cubicBezTo>
                  <a:pt x="1607459" y="545606"/>
                  <a:pt x="1607458" y="647205"/>
                  <a:pt x="1607458" y="748805"/>
                </a:cubicBezTo>
                <a:cubicBezTo>
                  <a:pt x="1379474" y="500040"/>
                  <a:pt x="1301010" y="462149"/>
                  <a:pt x="1150259" y="367806"/>
                </a:cubicBezTo>
                <a:cubicBezTo>
                  <a:pt x="885927" y="218829"/>
                  <a:pt x="853374" y="220354"/>
                  <a:pt x="702953" y="182749"/>
                </a:cubicBezTo>
                <a:cubicBezTo>
                  <a:pt x="406070" y="105560"/>
                  <a:pt x="331189" y="118754"/>
                  <a:pt x="227940" y="111497"/>
                </a:cubicBezTo>
                <a:cubicBezTo>
                  <a:pt x="124691" y="104240"/>
                  <a:pt x="107209" y="158998"/>
                  <a:pt x="83458" y="139206"/>
                </a:cubicBezTo>
                <a:cubicBezTo>
                  <a:pt x="59707" y="119414"/>
                  <a:pt x="0" y="32988"/>
                  <a:pt x="73561" y="16494"/>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solidFill>
                  <a:srgbClr val="FFFF00"/>
                </a:solidFill>
              </a:rPr>
              <a:t>Torricelli’s Theorem</a:t>
            </a:r>
            <a:endParaRPr lang="en-US">
              <a:solidFill>
                <a:srgbClr val="FFFF00"/>
              </a:solidFill>
            </a:endParaRPr>
          </a:p>
        </p:txBody>
      </p:sp>
      <p:sp>
        <p:nvSpPr>
          <p:cNvPr id="3" name="Content Placeholder 2"/>
          <p:cNvSpPr>
            <a:spLocks noGrp="1"/>
          </p:cNvSpPr>
          <p:nvPr>
            <p:ph sz="half" idx="1"/>
          </p:nvPr>
        </p:nvSpPr>
        <p:spPr>
          <a:xfrm>
            <a:off x="457200" y="1600200"/>
            <a:ext cx="4724400" cy="4953000"/>
          </a:xfrm>
        </p:spPr>
        <p:txBody>
          <a:bodyPr>
            <a:normAutofit lnSpcReduction="10000"/>
          </a:bodyPr>
          <a:lstStyle/>
          <a:p>
            <a:r>
              <a:rPr lang="en-US" smtClean="0"/>
              <a:t>Water coming from a small spigot in a large tank has a speed given by</a:t>
            </a:r>
          </a:p>
          <a:p>
            <a:pPr>
              <a:buNone/>
            </a:pPr>
            <a:r>
              <a:rPr lang="en-US" smtClean="0"/>
              <a:t>		       </a:t>
            </a:r>
            <a:r>
              <a:rPr lang="en-US" sz="3200" i="1" smtClean="0"/>
              <a:t>v</a:t>
            </a:r>
            <a:r>
              <a:rPr lang="en-US" sz="3200" baseline="30000" smtClean="0"/>
              <a:t>2</a:t>
            </a:r>
            <a:r>
              <a:rPr lang="en-US" sz="3200" smtClean="0"/>
              <a:t> = 2</a:t>
            </a:r>
            <a:r>
              <a:rPr lang="en-US" sz="3200" i="1" smtClean="0"/>
              <a:t>gh</a:t>
            </a:r>
          </a:p>
          <a:p>
            <a:r>
              <a:rPr lang="en-US" smtClean="0"/>
              <a:t>This is a special case of Bernoulli’s equation, because the outside pressure at the spigot is the same as that at the top of the fluid, and fluid velocity at the top is negligible.</a:t>
            </a:r>
            <a:endParaRPr lang="en-US"/>
          </a:p>
        </p:txBody>
      </p:sp>
      <p:sp>
        <p:nvSpPr>
          <p:cNvPr id="6" name="Content Placeholder 5"/>
          <p:cNvSpPr>
            <a:spLocks noGrp="1"/>
          </p:cNvSpPr>
          <p:nvPr>
            <p:ph sz="half" idx="2"/>
          </p:nvPr>
        </p:nvSpPr>
        <p:spPr/>
        <p:txBody>
          <a:bodyPr>
            <a:normAutofit lnSpcReduction="10000"/>
          </a:bodyPr>
          <a:lstStyle/>
          <a:p>
            <a:r>
              <a:rPr lang="en-US" smtClean="0">
                <a:solidFill>
                  <a:schemeClr val="bg2">
                    <a:lumMod val="50000"/>
                  </a:schemeClr>
                </a:solidFill>
              </a:rPr>
              <a:t>x</a:t>
            </a:r>
            <a:endParaRPr lang="en-US">
              <a:solidFill>
                <a:schemeClr val="bg2">
                  <a:lumMod val="50000"/>
                </a:schemeClr>
              </a:solidFill>
            </a:endParaRPr>
          </a:p>
        </p:txBody>
      </p:sp>
      <p:sp>
        <p:nvSpPr>
          <p:cNvPr id="7" name="Rectangle 6"/>
          <p:cNvSpPr/>
          <p:nvPr/>
        </p:nvSpPr>
        <p:spPr>
          <a:xfrm>
            <a:off x="5334000" y="4448300"/>
            <a:ext cx="2209800" cy="2286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638800" y="2971800"/>
            <a:ext cx="1591056" cy="144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5633850" y="2514600"/>
            <a:ext cx="1909950" cy="1905000"/>
            <a:chOff x="5862450" y="2514600"/>
            <a:chExt cx="1909950" cy="1905000"/>
          </a:xfrm>
        </p:grpSpPr>
        <p:cxnSp>
          <p:nvCxnSpPr>
            <p:cNvPr id="10" name="Straight Connector 9"/>
            <p:cNvCxnSpPr/>
            <p:nvPr/>
          </p:nvCxnSpPr>
          <p:spPr>
            <a:xfrm rot="5400000">
              <a:off x="4909950" y="3467100"/>
              <a:ext cx="1905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867400" y="4419600"/>
              <a:ext cx="1600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6667500" y="3314700"/>
              <a:ext cx="1600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22" idx="8"/>
            </p:cNvCxnSpPr>
            <p:nvPr/>
          </p:nvCxnSpPr>
          <p:spPr>
            <a:xfrm rot="16200000" flipV="1">
              <a:off x="7391400" y="4343399"/>
              <a:ext cx="152400" cy="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467600" y="4259885"/>
              <a:ext cx="304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58974" y="4138056"/>
              <a:ext cx="304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4" name="Straight Arrow Connector 23"/>
          <p:cNvCxnSpPr/>
          <p:nvPr/>
        </p:nvCxnSpPr>
        <p:spPr>
          <a:xfrm rot="5400000">
            <a:off x="7315200" y="3581400"/>
            <a:ext cx="1219200" cy="1588"/>
          </a:xfrm>
          <a:prstGeom prst="straightConnector1">
            <a:avLst/>
          </a:prstGeom>
          <a:ln w="19050">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001000" y="3429000"/>
            <a:ext cx="381000" cy="400110"/>
          </a:xfrm>
          <a:prstGeom prst="rect">
            <a:avLst/>
          </a:prstGeom>
          <a:noFill/>
        </p:spPr>
        <p:txBody>
          <a:bodyPr wrap="square" rtlCol="0">
            <a:spAutoFit/>
          </a:bodyPr>
          <a:lstStyle/>
          <a:p>
            <a:r>
              <a:rPr lang="en-US" sz="2000" i="1" smtClean="0"/>
              <a:t>h</a:t>
            </a:r>
            <a:endParaRPr lang="en-US" sz="2000" i="1"/>
          </a:p>
        </p:txBody>
      </p:sp>
      <p:sp>
        <p:nvSpPr>
          <p:cNvPr id="27" name="Rectangle 26"/>
          <p:cNvSpPr/>
          <p:nvPr/>
        </p:nvSpPr>
        <p:spPr>
          <a:xfrm>
            <a:off x="1957450" y="2819400"/>
            <a:ext cx="1524000" cy="6096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8834" name="AutoShape 2"/>
          <p:cNvSpPr>
            <a:spLocks noChangeArrowheads="1"/>
          </p:cNvSpPr>
          <p:nvPr/>
        </p:nvSpPr>
        <p:spPr bwMode="auto">
          <a:xfrm>
            <a:off x="0" y="0"/>
            <a:ext cx="9144000" cy="293687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88835"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13.15a	</a:t>
            </a:r>
            <a:r>
              <a:rPr lang="en-US" sz="2800">
                <a:solidFill>
                  <a:schemeClr val="accent2"/>
                </a:solidFill>
              </a:rPr>
              <a:t>Fluid Flow </a:t>
            </a:r>
          </a:p>
        </p:txBody>
      </p:sp>
      <p:sp>
        <p:nvSpPr>
          <p:cNvPr id="888836" name="Rectangle 4"/>
          <p:cNvSpPr>
            <a:spLocks noChangeArrowheads="1"/>
          </p:cNvSpPr>
          <p:nvPr/>
        </p:nvSpPr>
        <p:spPr bwMode="auto">
          <a:xfrm>
            <a:off x="5930900" y="876300"/>
            <a:ext cx="2020888" cy="2046288"/>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(1)  one-quarter</a:t>
            </a:r>
          </a:p>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(2)  one-half</a:t>
            </a:r>
          </a:p>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(3)  the same</a:t>
            </a:r>
          </a:p>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(4)  double</a:t>
            </a:r>
          </a:p>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(5)  four times</a:t>
            </a:r>
          </a:p>
          <a:p>
            <a:pPr marL="401638" indent="-401638">
              <a:lnSpc>
                <a:spcPct val="110000"/>
              </a:lnSpc>
              <a:spcBef>
                <a:spcPct val="30000"/>
              </a:spcBef>
              <a:buClr>
                <a:schemeClr val="accent1"/>
              </a:buClr>
              <a:buSzPct val="75000"/>
              <a:buFont typeface="Monotype Sorts" pitchFamily="48" charset="2"/>
              <a:buNone/>
            </a:pPr>
            <a:endParaRPr lang="en-US" sz="2200" b="1">
              <a:effectLst>
                <a:outerShdw blurRad="38100" dist="38100" dir="2700000" algn="tl">
                  <a:srgbClr val="000000"/>
                </a:outerShdw>
              </a:effectLst>
              <a:latin typeface="Arial" charset="0"/>
            </a:endParaRPr>
          </a:p>
        </p:txBody>
      </p:sp>
      <p:sp>
        <p:nvSpPr>
          <p:cNvPr id="888837" name="Rectangle 5"/>
          <p:cNvSpPr>
            <a:spLocks noGrp="1" noChangeArrowheads="1"/>
          </p:cNvSpPr>
          <p:nvPr>
            <p:ph type="body" idx="1"/>
          </p:nvPr>
        </p:nvSpPr>
        <p:spPr>
          <a:xfrm>
            <a:off x="0" y="812800"/>
            <a:ext cx="5735638" cy="1922463"/>
          </a:xfrm>
          <a:noFill/>
          <a:ln/>
        </p:spPr>
        <p:txBody>
          <a:bodyPr>
            <a:normAutofit fontScale="70000" lnSpcReduction="20000"/>
          </a:bodyPr>
          <a:lstStyle/>
          <a:p>
            <a:pPr marL="401638" indent="-401638">
              <a:lnSpc>
                <a:spcPct val="130000"/>
              </a:lnSpc>
              <a:spcBef>
                <a:spcPct val="50000"/>
              </a:spcBef>
              <a:buFont typeface="Monotype Sorts" pitchFamily="48" charset="2"/>
              <a:buNone/>
            </a:pPr>
            <a:r>
              <a:rPr lang="en-US" sz="2200" b="1"/>
              <a:t>	</a:t>
            </a:r>
            <a:r>
              <a:rPr lang="en-US" b="1"/>
              <a:t>Water flows through a </a:t>
            </a:r>
            <a:r>
              <a:rPr lang="en-US" b="1">
                <a:solidFill>
                  <a:schemeClr val="accent2"/>
                </a:solidFill>
              </a:rPr>
              <a:t>1-cm diameter</a:t>
            </a:r>
            <a:r>
              <a:rPr lang="en-US" b="1"/>
              <a:t> pipe connected to a </a:t>
            </a:r>
            <a:r>
              <a:rPr lang="en-US" b="1">
                <a:solidFill>
                  <a:schemeClr val="tx2"/>
                </a:solidFill>
              </a:rPr>
              <a:t>   -cm diameter</a:t>
            </a:r>
            <a:r>
              <a:rPr lang="en-US" b="1"/>
              <a:t> pipe.  Compared to the speed of the water in the </a:t>
            </a:r>
            <a:r>
              <a:rPr lang="en-US" b="1">
                <a:solidFill>
                  <a:schemeClr val="accent2"/>
                </a:solidFill>
              </a:rPr>
              <a:t>1-cm pipe</a:t>
            </a:r>
            <a:r>
              <a:rPr lang="en-US" b="1"/>
              <a:t>, the speed in the </a:t>
            </a:r>
            <a:r>
              <a:rPr lang="en-US" b="1">
                <a:solidFill>
                  <a:schemeClr val="tx2"/>
                </a:solidFill>
              </a:rPr>
              <a:t>   -cm pipe</a:t>
            </a:r>
            <a:r>
              <a:rPr lang="en-US" b="1"/>
              <a:t> is:</a:t>
            </a:r>
            <a:endParaRPr lang="en-US" b="1">
              <a:effectLst>
                <a:outerShdw blurRad="38100" dist="38100" dir="2700000" algn="tl">
                  <a:srgbClr val="000000"/>
                </a:outerShdw>
              </a:effectLst>
            </a:endParaRPr>
          </a:p>
        </p:txBody>
      </p:sp>
      <p:graphicFrame>
        <p:nvGraphicFramePr>
          <p:cNvPr id="888839" name="Object 7"/>
          <p:cNvGraphicFramePr>
            <a:graphicFrameLocks noChangeAspect="1"/>
          </p:cNvGraphicFramePr>
          <p:nvPr/>
        </p:nvGraphicFramePr>
        <p:xfrm>
          <a:off x="2286000" y="1219200"/>
          <a:ext cx="149225" cy="381000"/>
        </p:xfrm>
        <a:graphic>
          <a:graphicData uri="http://schemas.openxmlformats.org/presentationml/2006/ole">
            <p:oleObj spid="_x0000_s31746" name="Equation" r:id="rId4" imgW="152280" imgH="393480" progId="Equation.DSMT4">
              <p:embed/>
            </p:oleObj>
          </a:graphicData>
        </a:graphic>
      </p:graphicFrame>
      <p:graphicFrame>
        <p:nvGraphicFramePr>
          <p:cNvPr id="888840" name="Object 8"/>
          <p:cNvGraphicFramePr>
            <a:graphicFrameLocks noChangeAspect="1"/>
          </p:cNvGraphicFramePr>
          <p:nvPr/>
        </p:nvGraphicFramePr>
        <p:xfrm>
          <a:off x="3733800" y="1981200"/>
          <a:ext cx="149225" cy="381000"/>
        </p:xfrm>
        <a:graphic>
          <a:graphicData uri="http://schemas.openxmlformats.org/presentationml/2006/ole">
            <p:oleObj spid="_x0000_s31747" name="Equation" r:id="rId5" imgW="152280" imgH="39348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82" name="AutoShape 2"/>
          <p:cNvSpPr>
            <a:spLocks noChangeArrowheads="1"/>
          </p:cNvSpPr>
          <p:nvPr/>
        </p:nvSpPr>
        <p:spPr bwMode="auto">
          <a:xfrm>
            <a:off x="0" y="4471988"/>
            <a:ext cx="9144000" cy="181610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90883" name="Rectangle 3"/>
          <p:cNvSpPr>
            <a:spLocks noChangeArrowheads="1"/>
          </p:cNvSpPr>
          <p:nvPr/>
        </p:nvSpPr>
        <p:spPr bwMode="auto">
          <a:xfrm>
            <a:off x="0" y="4551363"/>
            <a:ext cx="9144000" cy="1736725"/>
          </a:xfrm>
          <a:prstGeom prst="rect">
            <a:avLst/>
          </a:prstGeom>
          <a:noFill/>
          <a:ln w="9525">
            <a:noFill/>
            <a:miter lim="800000"/>
            <a:headEnd/>
            <a:tailEnd/>
          </a:ln>
          <a:effectLst/>
        </p:spPr>
        <p:txBody>
          <a:bodyPr lIns="92075" tIns="46038" rIns="92075" bIns="46038">
            <a:spAutoFit/>
          </a:bodyPr>
          <a:lstStyle/>
          <a:p>
            <a:pPr marL="285750" indent="-285750">
              <a:lnSpc>
                <a:spcPct val="135000"/>
              </a:lnSpc>
              <a:spcBef>
                <a:spcPct val="50000"/>
              </a:spcBef>
            </a:pPr>
            <a:r>
              <a:rPr lang="en-US" sz="2000" b="1">
                <a:solidFill>
                  <a:schemeClr val="bg2"/>
                </a:solidFill>
                <a:latin typeface="Arial" charset="0"/>
              </a:rPr>
              <a:t>	The area of the small pipe is </a:t>
            </a:r>
            <a:r>
              <a:rPr lang="en-US" sz="2000" b="1" i="1" u="sng">
                <a:solidFill>
                  <a:schemeClr val="bg2"/>
                </a:solidFill>
                <a:latin typeface="Arial" charset="0"/>
              </a:rPr>
              <a:t>less</a:t>
            </a:r>
            <a:r>
              <a:rPr lang="en-US" sz="2000" b="1">
                <a:solidFill>
                  <a:schemeClr val="bg2"/>
                </a:solidFill>
                <a:latin typeface="Arial" charset="0"/>
              </a:rPr>
              <a:t>, so we know that the water will flow </a:t>
            </a:r>
            <a:r>
              <a:rPr lang="en-US" sz="2000" b="1" i="1" u="sng">
                <a:solidFill>
                  <a:schemeClr val="bg2"/>
                </a:solidFill>
                <a:latin typeface="Arial" charset="0"/>
              </a:rPr>
              <a:t>faster</a:t>
            </a:r>
            <a:r>
              <a:rPr lang="en-US" sz="2000" b="1">
                <a:solidFill>
                  <a:schemeClr val="bg2"/>
                </a:solidFill>
                <a:latin typeface="Arial" charset="0"/>
              </a:rPr>
              <a:t> there.  Because </a:t>
            </a:r>
            <a:r>
              <a:rPr lang="en-US" sz="2000" b="1" i="1">
                <a:solidFill>
                  <a:srgbClr val="0000FF"/>
                </a:solidFill>
                <a:effectLst>
                  <a:outerShdw blurRad="38100" dist="38100" dir="2700000" algn="tl">
                    <a:srgbClr val="000000"/>
                  </a:outerShdw>
                </a:effectLst>
                <a:latin typeface="Arial" charset="0"/>
              </a:rPr>
              <a:t>A</a:t>
            </a:r>
            <a:r>
              <a:rPr lang="en-US" sz="2000" b="1">
                <a:solidFill>
                  <a:srgbClr val="0000FF"/>
                </a:solidFill>
                <a:effectLst>
                  <a:outerShdw blurRad="38100" dist="38100" dir="2700000" algn="tl">
                    <a:srgbClr val="000000"/>
                  </a:outerShdw>
                </a:effectLst>
                <a:latin typeface="Arial" charset="0"/>
              </a:rPr>
              <a:t> </a:t>
            </a:r>
            <a:r>
              <a:rPr lang="en-US" sz="2000" b="1">
                <a:solidFill>
                  <a:srgbClr val="0000FF"/>
                </a:solidFill>
                <a:effectLst>
                  <a:outerShdw blurRad="38100" dist="38100" dir="2700000" algn="tl">
                    <a:srgbClr val="000000"/>
                  </a:outerShdw>
                </a:effectLst>
                <a:latin typeface="Arial" charset="0"/>
                <a:sym typeface="Symbol" pitchFamily="18" charset="2"/>
              </a:rPr>
              <a:t> </a:t>
            </a:r>
            <a:r>
              <a:rPr lang="en-US" sz="2000" b="1" i="1">
                <a:solidFill>
                  <a:srgbClr val="0000FF"/>
                </a:solidFill>
                <a:effectLst>
                  <a:outerShdw blurRad="38100" dist="38100" dir="2700000" algn="tl">
                    <a:srgbClr val="000000"/>
                  </a:outerShdw>
                </a:effectLst>
                <a:latin typeface="Arial" charset="0"/>
                <a:sym typeface="Symbol" pitchFamily="18" charset="2"/>
              </a:rPr>
              <a:t>r</a:t>
            </a:r>
            <a:r>
              <a:rPr lang="en-US" sz="2000" b="1" baseline="30000">
                <a:solidFill>
                  <a:srgbClr val="0000FF"/>
                </a:solidFill>
                <a:effectLst>
                  <a:outerShdw blurRad="38100" dist="38100" dir="2700000" algn="tl">
                    <a:srgbClr val="000000"/>
                  </a:outerShdw>
                </a:effectLst>
                <a:latin typeface="Arial" charset="0"/>
                <a:sym typeface="Symbol" pitchFamily="18" charset="2"/>
              </a:rPr>
              <a:t>2</a:t>
            </a:r>
            <a:r>
              <a:rPr lang="en-US" sz="2000" b="1">
                <a:solidFill>
                  <a:schemeClr val="bg2"/>
                </a:solidFill>
                <a:latin typeface="Arial" charset="0"/>
                <a:sym typeface="Symbol" pitchFamily="18" charset="2"/>
              </a:rPr>
              <a:t>, when the </a:t>
            </a:r>
            <a:r>
              <a:rPr lang="en-US" sz="2000" b="1">
                <a:solidFill>
                  <a:schemeClr val="bg1"/>
                </a:solidFill>
                <a:effectLst>
                  <a:outerShdw blurRad="38100" dist="38100" dir="2700000" algn="tl">
                    <a:srgbClr val="000000"/>
                  </a:outerShdw>
                </a:effectLst>
                <a:latin typeface="Arial" charset="0"/>
                <a:sym typeface="Symbol" pitchFamily="18" charset="2"/>
              </a:rPr>
              <a:t>radius is reduced by</a:t>
            </a:r>
            <a:r>
              <a:rPr lang="en-US" sz="2000" b="1">
                <a:solidFill>
                  <a:schemeClr val="bg1"/>
                </a:solidFill>
                <a:latin typeface="Arial" charset="0"/>
                <a:sym typeface="Symbol" pitchFamily="18" charset="2"/>
              </a:rPr>
              <a:t> </a:t>
            </a:r>
            <a:r>
              <a:rPr lang="en-US" sz="2000" b="1">
                <a:solidFill>
                  <a:schemeClr val="bg1"/>
                </a:solidFill>
                <a:effectLst>
                  <a:outerShdw blurRad="38100" dist="38100" dir="2700000" algn="tl">
                    <a:srgbClr val="000000"/>
                  </a:outerShdw>
                </a:effectLst>
                <a:latin typeface="Arial" charset="0"/>
                <a:sym typeface="Symbol" pitchFamily="18" charset="2"/>
              </a:rPr>
              <a:t>one-half</a:t>
            </a:r>
            <a:r>
              <a:rPr lang="en-US" sz="2000" b="1">
                <a:solidFill>
                  <a:srgbClr val="000000"/>
                </a:solidFill>
                <a:latin typeface="Arial" charset="0"/>
                <a:sym typeface="Symbol" pitchFamily="18" charset="2"/>
              </a:rPr>
              <a:t>,</a:t>
            </a:r>
            <a:r>
              <a:rPr lang="en-US" sz="2000" b="1">
                <a:solidFill>
                  <a:schemeClr val="bg2"/>
                </a:solidFill>
                <a:latin typeface="Arial" charset="0"/>
                <a:sym typeface="Symbol" pitchFamily="18" charset="2"/>
              </a:rPr>
              <a:t> the </a:t>
            </a:r>
            <a:r>
              <a:rPr lang="en-US" sz="2000" b="1">
                <a:solidFill>
                  <a:schemeClr val="bg1"/>
                </a:solidFill>
                <a:effectLst>
                  <a:outerShdw blurRad="38100" dist="38100" dir="2700000" algn="tl">
                    <a:srgbClr val="000000"/>
                  </a:outerShdw>
                </a:effectLst>
                <a:latin typeface="Arial" charset="0"/>
                <a:sym typeface="Symbol" pitchFamily="18" charset="2"/>
              </a:rPr>
              <a:t>area is reduced by one-quarter</a:t>
            </a:r>
            <a:r>
              <a:rPr lang="en-US" sz="2000" b="1">
                <a:solidFill>
                  <a:srgbClr val="000000"/>
                </a:solidFill>
                <a:latin typeface="Arial" charset="0"/>
                <a:sym typeface="Symbol" pitchFamily="18" charset="2"/>
              </a:rPr>
              <a:t>,</a:t>
            </a:r>
            <a:r>
              <a:rPr lang="en-US" sz="2000" b="1">
                <a:solidFill>
                  <a:schemeClr val="bg2"/>
                </a:solidFill>
                <a:latin typeface="Arial" charset="0"/>
                <a:sym typeface="Symbol" pitchFamily="18" charset="2"/>
              </a:rPr>
              <a:t> so the </a:t>
            </a:r>
            <a:r>
              <a:rPr lang="en-US" sz="2000" b="1">
                <a:solidFill>
                  <a:srgbClr val="0000FF"/>
                </a:solidFill>
                <a:effectLst>
                  <a:outerShdw blurRad="38100" dist="38100" dir="2700000" algn="tl">
                    <a:srgbClr val="000000"/>
                  </a:outerShdw>
                </a:effectLst>
                <a:latin typeface="Arial" charset="0"/>
                <a:sym typeface="Symbol" pitchFamily="18" charset="2"/>
              </a:rPr>
              <a:t>speed must increase by four times</a:t>
            </a:r>
            <a:r>
              <a:rPr lang="en-US" sz="2000" b="1">
                <a:solidFill>
                  <a:schemeClr val="bg2"/>
                </a:solidFill>
                <a:latin typeface="Arial" charset="0"/>
                <a:sym typeface="Symbol" pitchFamily="18" charset="2"/>
              </a:rPr>
              <a:t> to keep the flow rate </a:t>
            </a:r>
            <a:r>
              <a:rPr lang="en-US" sz="2000" b="1">
                <a:solidFill>
                  <a:srgbClr val="0000FF"/>
                </a:solidFill>
                <a:effectLst>
                  <a:outerShdw blurRad="38100" dist="38100" dir="2700000" algn="tl">
                    <a:srgbClr val="000000"/>
                  </a:outerShdw>
                </a:effectLst>
                <a:latin typeface="Arial" charset="0"/>
                <a:sym typeface="Symbol" pitchFamily="18" charset="2"/>
              </a:rPr>
              <a:t>(</a:t>
            </a:r>
            <a:r>
              <a:rPr lang="en-US" sz="2000" b="1" i="1">
                <a:solidFill>
                  <a:srgbClr val="0000FF"/>
                </a:solidFill>
                <a:effectLst>
                  <a:outerShdw blurRad="38100" dist="38100" dir="2700000" algn="tl">
                    <a:srgbClr val="000000"/>
                  </a:outerShdw>
                </a:effectLst>
                <a:latin typeface="Arial" charset="0"/>
              </a:rPr>
              <a:t>A</a:t>
            </a:r>
            <a:r>
              <a:rPr lang="en-US" sz="2000" b="1">
                <a:solidFill>
                  <a:srgbClr val="0000FF"/>
                </a:solidFill>
                <a:effectLst>
                  <a:outerShdw blurRad="38100" dist="38100" dir="2700000" algn="tl">
                    <a:srgbClr val="000000"/>
                  </a:outerShdw>
                </a:effectLst>
                <a:latin typeface="Arial" charset="0"/>
              </a:rPr>
              <a:t> </a:t>
            </a:r>
            <a:r>
              <a:rPr lang="en-US" sz="2000" b="1">
                <a:solidFill>
                  <a:srgbClr val="0000FF"/>
                </a:solidFill>
                <a:effectLst>
                  <a:outerShdw blurRad="38100" dist="38100" dir="2700000" algn="tl">
                    <a:srgbClr val="000000"/>
                  </a:outerShdw>
                </a:effectLst>
                <a:latin typeface="Arial" charset="0"/>
                <a:sym typeface="Symbol" pitchFamily="18" charset="2"/>
              </a:rPr>
              <a:t> </a:t>
            </a:r>
            <a:r>
              <a:rPr lang="en-US" sz="2000" b="1" i="1">
                <a:solidFill>
                  <a:srgbClr val="0000FF"/>
                </a:solidFill>
                <a:effectLst>
                  <a:outerShdw blurRad="38100" dist="38100" dir="2700000" algn="tl">
                    <a:srgbClr val="000000"/>
                  </a:outerShdw>
                </a:effectLst>
                <a:latin typeface="Arial" charset="0"/>
                <a:sym typeface="Symbol" pitchFamily="18" charset="2"/>
              </a:rPr>
              <a:t>v</a:t>
            </a:r>
            <a:r>
              <a:rPr lang="en-US" sz="2000" b="1">
                <a:solidFill>
                  <a:srgbClr val="0000FF"/>
                </a:solidFill>
                <a:effectLst>
                  <a:outerShdw blurRad="38100" dist="38100" dir="2700000" algn="tl">
                    <a:srgbClr val="000000"/>
                  </a:outerShdw>
                </a:effectLst>
                <a:latin typeface="Arial" charset="0"/>
                <a:sym typeface="Symbol" pitchFamily="18" charset="2"/>
              </a:rPr>
              <a:t>)</a:t>
            </a:r>
            <a:r>
              <a:rPr lang="en-US" sz="2000" b="1">
                <a:solidFill>
                  <a:schemeClr val="bg2"/>
                </a:solidFill>
                <a:latin typeface="Arial" charset="0"/>
                <a:sym typeface="Symbol" pitchFamily="18" charset="2"/>
              </a:rPr>
              <a:t> constant.</a:t>
            </a:r>
            <a:endParaRPr lang="en-US" sz="2200" b="1">
              <a:solidFill>
                <a:schemeClr val="bg2"/>
              </a:solidFill>
              <a:latin typeface="Arial" charset="0"/>
              <a:sym typeface="Symbol" pitchFamily="18" charset="2"/>
            </a:endParaRPr>
          </a:p>
        </p:txBody>
      </p:sp>
      <p:sp>
        <p:nvSpPr>
          <p:cNvPr id="890884" name="AutoShape 4"/>
          <p:cNvSpPr>
            <a:spLocks noChangeArrowheads="1"/>
          </p:cNvSpPr>
          <p:nvPr/>
        </p:nvSpPr>
        <p:spPr bwMode="auto">
          <a:xfrm>
            <a:off x="0" y="0"/>
            <a:ext cx="9144000" cy="29908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90885"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13.15a	</a:t>
            </a:r>
            <a:r>
              <a:rPr lang="en-US" sz="2800">
                <a:solidFill>
                  <a:schemeClr val="accent2"/>
                </a:solidFill>
              </a:rPr>
              <a:t>Fluid Flow </a:t>
            </a:r>
          </a:p>
        </p:txBody>
      </p:sp>
      <p:sp>
        <p:nvSpPr>
          <p:cNvPr id="890886" name="Oval 6"/>
          <p:cNvSpPr>
            <a:spLocks noChangeArrowheads="1"/>
          </p:cNvSpPr>
          <p:nvPr/>
        </p:nvSpPr>
        <p:spPr bwMode="auto">
          <a:xfrm>
            <a:off x="5491163" y="2454275"/>
            <a:ext cx="3086100" cy="463550"/>
          </a:xfrm>
          <a:prstGeom prst="ellipse">
            <a:avLst/>
          </a:prstGeom>
          <a:noFill/>
          <a:ln w="38100">
            <a:solidFill>
              <a:schemeClr val="accent1"/>
            </a:solidFill>
            <a:round/>
            <a:headEnd/>
            <a:tailEnd/>
          </a:ln>
          <a:effectLst/>
        </p:spPr>
        <p:txBody>
          <a:bodyPr wrap="none" anchor="ctr"/>
          <a:lstStyle/>
          <a:p>
            <a:endParaRPr lang="en-US"/>
          </a:p>
        </p:txBody>
      </p:sp>
      <p:sp>
        <p:nvSpPr>
          <p:cNvPr id="890887" name="Rectangle 7"/>
          <p:cNvSpPr>
            <a:spLocks noChangeArrowheads="1"/>
          </p:cNvSpPr>
          <p:nvPr/>
        </p:nvSpPr>
        <p:spPr bwMode="auto">
          <a:xfrm>
            <a:off x="5930900" y="876300"/>
            <a:ext cx="2020888" cy="2046288"/>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(1)  one-quarter</a:t>
            </a:r>
          </a:p>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(2)  one-half</a:t>
            </a:r>
          </a:p>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(3)  the same</a:t>
            </a:r>
          </a:p>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(4)  double</a:t>
            </a:r>
          </a:p>
          <a:p>
            <a:pPr marL="401638" indent="-401638">
              <a:lnSpc>
                <a:spcPct val="110000"/>
              </a:lnSpc>
              <a:spcBef>
                <a:spcPct val="30000"/>
              </a:spcBef>
              <a:buClr>
                <a:schemeClr val="accent1"/>
              </a:buClr>
              <a:buSzPct val="75000"/>
              <a:buFont typeface="Monotype Sorts" pitchFamily="48" charset="2"/>
              <a:buNone/>
            </a:pPr>
            <a:r>
              <a:rPr lang="en-US" sz="1800" b="1">
                <a:solidFill>
                  <a:schemeClr val="tx2"/>
                </a:solidFill>
                <a:latin typeface="Arial" charset="0"/>
              </a:rPr>
              <a:t>(5)  four times</a:t>
            </a:r>
            <a:r>
              <a:rPr lang="en-US" sz="2200" b="1">
                <a:solidFill>
                  <a:schemeClr val="tx2"/>
                </a:solidFill>
                <a:latin typeface="Arial" charset="0"/>
              </a:rPr>
              <a:t> </a:t>
            </a:r>
            <a:endParaRPr lang="en-US" sz="2200" b="1">
              <a:effectLst>
                <a:outerShdw blurRad="38100" dist="38100" dir="2700000" algn="tl">
                  <a:srgbClr val="000000"/>
                </a:outerShdw>
              </a:effectLst>
              <a:latin typeface="Arial" charset="0"/>
            </a:endParaRPr>
          </a:p>
        </p:txBody>
      </p:sp>
      <p:sp>
        <p:nvSpPr>
          <p:cNvPr id="890888" name="Rectangle 8"/>
          <p:cNvSpPr>
            <a:spLocks noGrp="1" noChangeArrowheads="1"/>
          </p:cNvSpPr>
          <p:nvPr>
            <p:ph type="body" idx="1"/>
          </p:nvPr>
        </p:nvSpPr>
        <p:spPr>
          <a:xfrm>
            <a:off x="0" y="812800"/>
            <a:ext cx="5735638" cy="1922463"/>
          </a:xfrm>
          <a:noFill/>
          <a:ln/>
        </p:spPr>
        <p:txBody>
          <a:bodyPr>
            <a:normAutofit fontScale="70000" lnSpcReduction="20000"/>
          </a:bodyPr>
          <a:lstStyle/>
          <a:p>
            <a:pPr marL="401638" indent="-401638">
              <a:lnSpc>
                <a:spcPct val="130000"/>
              </a:lnSpc>
              <a:spcBef>
                <a:spcPct val="50000"/>
              </a:spcBef>
              <a:buFont typeface="Monotype Sorts" pitchFamily="48" charset="2"/>
              <a:buNone/>
            </a:pPr>
            <a:r>
              <a:rPr lang="en-US" sz="2200" b="1"/>
              <a:t>	</a:t>
            </a:r>
            <a:r>
              <a:rPr lang="en-US" b="1"/>
              <a:t>Water flows through a </a:t>
            </a:r>
            <a:r>
              <a:rPr lang="en-US" b="1">
                <a:solidFill>
                  <a:schemeClr val="accent2"/>
                </a:solidFill>
              </a:rPr>
              <a:t>1-cm diameter</a:t>
            </a:r>
            <a:r>
              <a:rPr lang="en-US" b="1"/>
              <a:t> pipe connected to a </a:t>
            </a:r>
            <a:r>
              <a:rPr lang="en-US" b="1">
                <a:solidFill>
                  <a:schemeClr val="tx2"/>
                </a:solidFill>
              </a:rPr>
              <a:t>   -cm diameter</a:t>
            </a:r>
            <a:r>
              <a:rPr lang="en-US" b="1"/>
              <a:t> pipe.  Compared to the speed of the water in the </a:t>
            </a:r>
            <a:r>
              <a:rPr lang="en-US" b="1">
                <a:solidFill>
                  <a:schemeClr val="accent2"/>
                </a:solidFill>
              </a:rPr>
              <a:t>1-cm pipe</a:t>
            </a:r>
            <a:r>
              <a:rPr lang="en-US" b="1"/>
              <a:t>, the speed in the </a:t>
            </a:r>
            <a:r>
              <a:rPr lang="en-US" b="1">
                <a:solidFill>
                  <a:schemeClr val="tx2"/>
                </a:solidFill>
              </a:rPr>
              <a:t>   -cm pipe</a:t>
            </a:r>
            <a:r>
              <a:rPr lang="en-US" b="1"/>
              <a:t> is:</a:t>
            </a:r>
            <a:endParaRPr lang="en-US" b="1">
              <a:effectLst>
                <a:outerShdw blurRad="38100" dist="38100" dir="2700000" algn="tl">
                  <a:srgbClr val="000000"/>
                </a:outerShdw>
              </a:effectLst>
            </a:endParaRPr>
          </a:p>
        </p:txBody>
      </p:sp>
      <p:grpSp>
        <p:nvGrpSpPr>
          <p:cNvPr id="2" name="Group 9"/>
          <p:cNvGrpSpPr>
            <a:grpSpLocks/>
          </p:cNvGrpSpPr>
          <p:nvPr/>
        </p:nvGrpSpPr>
        <p:grpSpPr bwMode="auto">
          <a:xfrm>
            <a:off x="2306638" y="3013075"/>
            <a:ext cx="4357687" cy="1430338"/>
            <a:chOff x="2100" y="2224"/>
            <a:chExt cx="3258" cy="1148"/>
          </a:xfrm>
        </p:grpSpPr>
        <p:sp>
          <p:nvSpPr>
            <p:cNvPr id="890890" name="Rectangle 10"/>
            <p:cNvSpPr>
              <a:spLocks noChangeArrowheads="1"/>
            </p:cNvSpPr>
            <p:nvPr/>
          </p:nvSpPr>
          <p:spPr bwMode="auto">
            <a:xfrm>
              <a:off x="2100" y="2224"/>
              <a:ext cx="3258" cy="1148"/>
            </a:xfrm>
            <a:prstGeom prst="rect">
              <a:avLst/>
            </a:prstGeom>
            <a:solidFill>
              <a:srgbClr val="292929"/>
            </a:solidFill>
            <a:ln w="9525">
              <a:noFill/>
              <a:miter lim="800000"/>
              <a:headEnd type="none" w="sm" len="sm"/>
              <a:tailEnd type="none" w="sm" len="sm"/>
            </a:ln>
            <a:effectLst/>
          </p:spPr>
          <p:txBody>
            <a:bodyPr wrap="none" anchor="ctr"/>
            <a:lstStyle/>
            <a:p>
              <a:endParaRPr lang="en-US"/>
            </a:p>
          </p:txBody>
        </p:sp>
        <p:grpSp>
          <p:nvGrpSpPr>
            <p:cNvPr id="3" name="Group 11"/>
            <p:cNvGrpSpPr>
              <a:grpSpLocks/>
            </p:cNvGrpSpPr>
            <p:nvPr/>
          </p:nvGrpSpPr>
          <p:grpSpPr bwMode="auto">
            <a:xfrm>
              <a:off x="2617" y="2421"/>
              <a:ext cx="2252" cy="693"/>
              <a:chOff x="321" y="2703"/>
              <a:chExt cx="2252" cy="693"/>
            </a:xfrm>
          </p:grpSpPr>
          <p:sp>
            <p:nvSpPr>
              <p:cNvPr id="890892" name="Rectangle 12"/>
              <p:cNvSpPr>
                <a:spLocks noChangeArrowheads="1"/>
              </p:cNvSpPr>
              <p:nvPr/>
            </p:nvSpPr>
            <p:spPr bwMode="auto">
              <a:xfrm>
                <a:off x="966" y="2889"/>
                <a:ext cx="1582" cy="330"/>
              </a:xfrm>
              <a:prstGeom prst="rect">
                <a:avLst/>
              </a:prstGeom>
              <a:solidFill>
                <a:schemeClr val="folHlink"/>
              </a:solidFill>
              <a:ln w="9525">
                <a:noFill/>
                <a:miter lim="800000"/>
                <a:headEnd type="none" w="sm" len="sm"/>
                <a:tailEnd type="none" w="sm" len="sm"/>
              </a:ln>
              <a:effectLst/>
            </p:spPr>
            <p:txBody>
              <a:bodyPr wrap="none" anchor="ctr"/>
              <a:lstStyle/>
              <a:p>
                <a:endParaRPr lang="en-US"/>
              </a:p>
            </p:txBody>
          </p:sp>
          <p:sp>
            <p:nvSpPr>
              <p:cNvPr id="890893" name="Rectangle 13"/>
              <p:cNvSpPr>
                <a:spLocks noChangeArrowheads="1"/>
              </p:cNvSpPr>
              <p:nvPr/>
            </p:nvSpPr>
            <p:spPr bwMode="auto">
              <a:xfrm>
                <a:off x="331" y="2716"/>
                <a:ext cx="817" cy="666"/>
              </a:xfrm>
              <a:prstGeom prst="rect">
                <a:avLst/>
              </a:prstGeom>
              <a:solidFill>
                <a:schemeClr val="folHlink"/>
              </a:solidFill>
              <a:ln w="9525">
                <a:noFill/>
                <a:miter lim="800000"/>
                <a:headEnd type="none" w="sm" len="sm"/>
                <a:tailEnd type="none" w="sm" len="sm"/>
              </a:ln>
              <a:effectLst/>
            </p:spPr>
            <p:txBody>
              <a:bodyPr wrap="none" anchor="ctr"/>
              <a:lstStyle/>
              <a:p>
                <a:endParaRPr lang="en-US"/>
              </a:p>
            </p:txBody>
          </p:sp>
          <p:sp>
            <p:nvSpPr>
              <p:cNvPr id="890894" name="Line 14"/>
              <p:cNvSpPr>
                <a:spLocks noChangeShapeType="1"/>
              </p:cNvSpPr>
              <p:nvPr/>
            </p:nvSpPr>
            <p:spPr bwMode="auto">
              <a:xfrm>
                <a:off x="323" y="3395"/>
                <a:ext cx="817" cy="0"/>
              </a:xfrm>
              <a:prstGeom prst="line">
                <a:avLst/>
              </a:prstGeom>
              <a:noFill/>
              <a:ln w="57150">
                <a:solidFill>
                  <a:srgbClr val="FF0000"/>
                </a:solidFill>
                <a:round/>
                <a:headEnd type="none" w="sm" len="sm"/>
                <a:tailEnd type="none" w="sm" len="sm"/>
              </a:ln>
              <a:effectLst/>
            </p:spPr>
            <p:txBody>
              <a:bodyPr wrap="none" anchor="ctr"/>
              <a:lstStyle/>
              <a:p>
                <a:endParaRPr lang="en-US"/>
              </a:p>
            </p:txBody>
          </p:sp>
          <p:sp>
            <p:nvSpPr>
              <p:cNvPr id="890895" name="Line 15"/>
              <p:cNvSpPr>
                <a:spLocks noChangeShapeType="1"/>
              </p:cNvSpPr>
              <p:nvPr/>
            </p:nvSpPr>
            <p:spPr bwMode="auto">
              <a:xfrm>
                <a:off x="1733" y="2880"/>
                <a:ext cx="817" cy="0"/>
              </a:xfrm>
              <a:prstGeom prst="line">
                <a:avLst/>
              </a:prstGeom>
              <a:noFill/>
              <a:ln w="57150">
                <a:solidFill>
                  <a:srgbClr val="FF0000"/>
                </a:solidFill>
                <a:round/>
                <a:headEnd type="none" w="sm" len="sm"/>
                <a:tailEnd type="none" w="sm" len="sm"/>
              </a:ln>
              <a:effectLst/>
            </p:spPr>
            <p:txBody>
              <a:bodyPr wrap="none" anchor="ctr"/>
              <a:lstStyle/>
              <a:p>
                <a:endParaRPr lang="en-US"/>
              </a:p>
            </p:txBody>
          </p:sp>
          <p:sp>
            <p:nvSpPr>
              <p:cNvPr id="890896" name="Line 16"/>
              <p:cNvSpPr>
                <a:spLocks noChangeShapeType="1"/>
              </p:cNvSpPr>
              <p:nvPr/>
            </p:nvSpPr>
            <p:spPr bwMode="auto">
              <a:xfrm>
                <a:off x="1736" y="3225"/>
                <a:ext cx="817" cy="0"/>
              </a:xfrm>
              <a:prstGeom prst="line">
                <a:avLst/>
              </a:prstGeom>
              <a:noFill/>
              <a:ln w="57150">
                <a:solidFill>
                  <a:srgbClr val="FF0000"/>
                </a:solidFill>
                <a:round/>
                <a:headEnd type="none" w="sm" len="sm"/>
                <a:tailEnd type="none" w="sm" len="sm"/>
              </a:ln>
              <a:effectLst/>
            </p:spPr>
            <p:txBody>
              <a:bodyPr wrap="none" anchor="ctr"/>
              <a:lstStyle/>
              <a:p>
                <a:endParaRPr lang="en-US"/>
              </a:p>
            </p:txBody>
          </p:sp>
          <p:sp>
            <p:nvSpPr>
              <p:cNvPr id="890897" name="Line 17"/>
              <p:cNvSpPr>
                <a:spLocks noChangeShapeType="1"/>
              </p:cNvSpPr>
              <p:nvPr/>
            </p:nvSpPr>
            <p:spPr bwMode="auto">
              <a:xfrm flipV="1">
                <a:off x="1136" y="3228"/>
                <a:ext cx="600" cy="168"/>
              </a:xfrm>
              <a:prstGeom prst="line">
                <a:avLst/>
              </a:prstGeom>
              <a:noFill/>
              <a:ln w="57150">
                <a:solidFill>
                  <a:srgbClr val="FF0000"/>
                </a:solidFill>
                <a:round/>
                <a:headEnd type="none" w="sm" len="sm"/>
                <a:tailEnd type="none" w="sm" len="sm"/>
              </a:ln>
              <a:effectLst/>
            </p:spPr>
            <p:txBody>
              <a:bodyPr wrap="none" anchor="ctr"/>
              <a:lstStyle/>
              <a:p>
                <a:endParaRPr lang="en-US"/>
              </a:p>
            </p:txBody>
          </p:sp>
          <p:sp>
            <p:nvSpPr>
              <p:cNvPr id="890898" name="Rectangle 18"/>
              <p:cNvSpPr>
                <a:spLocks noChangeArrowheads="1"/>
              </p:cNvSpPr>
              <p:nvPr/>
            </p:nvSpPr>
            <p:spPr bwMode="auto">
              <a:xfrm rot="935136">
                <a:off x="1098" y="2837"/>
                <a:ext cx="843" cy="144"/>
              </a:xfrm>
              <a:prstGeom prst="rect">
                <a:avLst/>
              </a:prstGeom>
              <a:solidFill>
                <a:schemeClr val="folHlink"/>
              </a:solidFill>
              <a:ln w="9525">
                <a:noFill/>
                <a:miter lim="800000"/>
                <a:headEnd type="none" w="sm" len="sm"/>
                <a:tailEnd type="none" w="sm" len="sm"/>
              </a:ln>
              <a:effectLst/>
            </p:spPr>
            <p:txBody>
              <a:bodyPr wrap="none" anchor="ctr"/>
              <a:lstStyle/>
              <a:p>
                <a:endParaRPr lang="en-US"/>
              </a:p>
            </p:txBody>
          </p:sp>
          <p:sp>
            <p:nvSpPr>
              <p:cNvPr id="890899" name="Rectangle 19"/>
              <p:cNvSpPr>
                <a:spLocks noChangeArrowheads="1"/>
              </p:cNvSpPr>
              <p:nvPr/>
            </p:nvSpPr>
            <p:spPr bwMode="auto">
              <a:xfrm rot="20664864" flipV="1">
                <a:off x="1086" y="3067"/>
                <a:ext cx="817" cy="212"/>
              </a:xfrm>
              <a:prstGeom prst="rect">
                <a:avLst/>
              </a:prstGeom>
              <a:solidFill>
                <a:schemeClr val="folHlink"/>
              </a:solidFill>
              <a:ln w="9525">
                <a:noFill/>
                <a:miter lim="800000"/>
                <a:headEnd type="none" w="sm" len="sm"/>
                <a:tailEnd type="none" w="sm" len="sm"/>
              </a:ln>
              <a:effectLst/>
            </p:spPr>
            <p:txBody>
              <a:bodyPr wrap="none" anchor="ctr"/>
              <a:lstStyle/>
              <a:p>
                <a:endParaRPr lang="en-US"/>
              </a:p>
            </p:txBody>
          </p:sp>
          <p:sp>
            <p:nvSpPr>
              <p:cNvPr id="890900" name="Line 20"/>
              <p:cNvSpPr>
                <a:spLocks noChangeShapeType="1"/>
              </p:cNvSpPr>
              <p:nvPr/>
            </p:nvSpPr>
            <p:spPr bwMode="auto">
              <a:xfrm>
                <a:off x="321" y="2710"/>
                <a:ext cx="817" cy="0"/>
              </a:xfrm>
              <a:prstGeom prst="line">
                <a:avLst/>
              </a:prstGeom>
              <a:noFill/>
              <a:ln w="57150">
                <a:solidFill>
                  <a:srgbClr val="FF0000"/>
                </a:solidFill>
                <a:round/>
                <a:headEnd type="none" w="sm" len="sm"/>
                <a:tailEnd type="none" w="sm" len="sm"/>
              </a:ln>
              <a:effectLst/>
            </p:spPr>
            <p:txBody>
              <a:bodyPr wrap="none" anchor="ctr"/>
              <a:lstStyle/>
              <a:p>
                <a:endParaRPr lang="en-US"/>
              </a:p>
            </p:txBody>
          </p:sp>
          <p:sp>
            <p:nvSpPr>
              <p:cNvPr id="890901" name="Line 21"/>
              <p:cNvSpPr>
                <a:spLocks noChangeShapeType="1"/>
              </p:cNvSpPr>
              <p:nvPr/>
            </p:nvSpPr>
            <p:spPr bwMode="auto">
              <a:xfrm>
                <a:off x="1108" y="2703"/>
                <a:ext cx="630" cy="177"/>
              </a:xfrm>
              <a:prstGeom prst="line">
                <a:avLst/>
              </a:prstGeom>
              <a:noFill/>
              <a:ln w="57150">
                <a:solidFill>
                  <a:srgbClr val="FF0000"/>
                </a:solidFill>
                <a:round/>
                <a:headEnd type="none" w="sm" len="sm"/>
                <a:tailEnd type="none" w="sm" len="sm"/>
              </a:ln>
              <a:effectLst/>
            </p:spPr>
            <p:txBody>
              <a:bodyPr wrap="none" anchor="ctr"/>
              <a:lstStyle/>
              <a:p>
                <a:endParaRPr lang="en-US"/>
              </a:p>
            </p:txBody>
          </p:sp>
          <p:grpSp>
            <p:nvGrpSpPr>
              <p:cNvPr id="4" name="Group 22"/>
              <p:cNvGrpSpPr>
                <a:grpSpLocks/>
              </p:cNvGrpSpPr>
              <p:nvPr/>
            </p:nvGrpSpPr>
            <p:grpSpPr bwMode="auto">
              <a:xfrm>
                <a:off x="508" y="2737"/>
                <a:ext cx="2065" cy="499"/>
                <a:chOff x="508" y="2737"/>
                <a:chExt cx="2065" cy="499"/>
              </a:xfrm>
            </p:grpSpPr>
            <p:sp>
              <p:nvSpPr>
                <p:cNvPr id="890903" name="Line 23"/>
                <p:cNvSpPr>
                  <a:spLocks noChangeShapeType="1"/>
                </p:cNvSpPr>
                <p:nvPr/>
              </p:nvSpPr>
              <p:spPr bwMode="auto">
                <a:xfrm>
                  <a:off x="508" y="3061"/>
                  <a:ext cx="484" cy="0"/>
                </a:xfrm>
                <a:prstGeom prst="line">
                  <a:avLst/>
                </a:prstGeom>
                <a:noFill/>
                <a:ln w="38100">
                  <a:solidFill>
                    <a:schemeClr val="bg2"/>
                  </a:solidFill>
                  <a:round/>
                  <a:headEnd/>
                  <a:tailEnd type="triangle" w="med" len="med"/>
                </a:ln>
                <a:effectLst/>
              </p:spPr>
              <p:txBody>
                <a:bodyPr wrap="none" anchor="ctr"/>
                <a:lstStyle/>
                <a:p>
                  <a:endParaRPr lang="en-US"/>
                </a:p>
              </p:txBody>
            </p:sp>
            <p:grpSp>
              <p:nvGrpSpPr>
                <p:cNvPr id="5" name="Group 24"/>
                <p:cNvGrpSpPr>
                  <a:grpSpLocks/>
                </p:cNvGrpSpPr>
                <p:nvPr/>
              </p:nvGrpSpPr>
              <p:grpSpPr bwMode="auto">
                <a:xfrm>
                  <a:off x="605" y="2737"/>
                  <a:ext cx="1968" cy="499"/>
                  <a:chOff x="2995" y="1547"/>
                  <a:chExt cx="1968" cy="499"/>
                </a:xfrm>
              </p:grpSpPr>
              <p:sp>
                <p:nvSpPr>
                  <p:cNvPr id="890905" name="Text Box 25"/>
                  <p:cNvSpPr txBox="1">
                    <a:spLocks noChangeArrowheads="1"/>
                  </p:cNvSpPr>
                  <p:nvPr/>
                </p:nvSpPr>
                <p:spPr bwMode="auto">
                  <a:xfrm>
                    <a:off x="2995" y="1547"/>
                    <a:ext cx="349" cy="367"/>
                  </a:xfrm>
                  <a:prstGeom prst="rect">
                    <a:avLst/>
                  </a:prstGeom>
                  <a:noFill/>
                  <a:ln w="38100">
                    <a:noFill/>
                    <a:miter lim="800000"/>
                    <a:headEnd/>
                    <a:tailEnd/>
                  </a:ln>
                  <a:effectLst/>
                </p:spPr>
                <p:txBody>
                  <a:bodyPr wrap="none">
                    <a:spAutoFit/>
                  </a:bodyPr>
                  <a:lstStyle/>
                  <a:p>
                    <a:pPr marL="285750" indent="-285750"/>
                    <a:r>
                      <a:rPr lang="en-US" b="1" i="1">
                        <a:solidFill>
                          <a:schemeClr val="bg2"/>
                        </a:solidFill>
                        <a:latin typeface="Arial" charset="0"/>
                      </a:rPr>
                      <a:t>v</a:t>
                    </a:r>
                    <a:r>
                      <a:rPr lang="en-US" b="1" baseline="-25000">
                        <a:solidFill>
                          <a:schemeClr val="bg2"/>
                        </a:solidFill>
                        <a:latin typeface="Arial" charset="0"/>
                      </a:rPr>
                      <a:t>1</a:t>
                    </a:r>
                  </a:p>
                </p:txBody>
              </p:sp>
              <p:sp>
                <p:nvSpPr>
                  <p:cNvPr id="890906" name="Line 26"/>
                  <p:cNvSpPr>
                    <a:spLocks noChangeShapeType="1"/>
                  </p:cNvSpPr>
                  <p:nvPr/>
                </p:nvSpPr>
                <p:spPr bwMode="auto">
                  <a:xfrm>
                    <a:off x="3794" y="1870"/>
                    <a:ext cx="812" cy="0"/>
                  </a:xfrm>
                  <a:prstGeom prst="line">
                    <a:avLst/>
                  </a:prstGeom>
                  <a:noFill/>
                  <a:ln w="38100">
                    <a:solidFill>
                      <a:schemeClr val="bg2"/>
                    </a:solidFill>
                    <a:round/>
                    <a:headEnd/>
                    <a:tailEnd type="triangle" w="med" len="med"/>
                  </a:ln>
                  <a:effectLst/>
                </p:spPr>
                <p:txBody>
                  <a:bodyPr wrap="none" anchor="ctr"/>
                  <a:lstStyle/>
                  <a:p>
                    <a:endParaRPr lang="en-US"/>
                  </a:p>
                </p:txBody>
              </p:sp>
              <p:sp>
                <p:nvSpPr>
                  <p:cNvPr id="890907" name="Text Box 27"/>
                  <p:cNvSpPr txBox="1">
                    <a:spLocks noChangeArrowheads="1"/>
                  </p:cNvSpPr>
                  <p:nvPr/>
                </p:nvSpPr>
                <p:spPr bwMode="auto">
                  <a:xfrm>
                    <a:off x="4614" y="1679"/>
                    <a:ext cx="349" cy="367"/>
                  </a:xfrm>
                  <a:prstGeom prst="rect">
                    <a:avLst/>
                  </a:prstGeom>
                  <a:noFill/>
                  <a:ln w="38100">
                    <a:noFill/>
                    <a:miter lim="800000"/>
                    <a:headEnd/>
                    <a:tailEnd/>
                  </a:ln>
                  <a:effectLst/>
                </p:spPr>
                <p:txBody>
                  <a:bodyPr wrap="none">
                    <a:spAutoFit/>
                  </a:bodyPr>
                  <a:lstStyle/>
                  <a:p>
                    <a:pPr marL="285750" indent="-285750"/>
                    <a:r>
                      <a:rPr lang="en-US" b="1" i="1">
                        <a:solidFill>
                          <a:schemeClr val="bg2"/>
                        </a:solidFill>
                        <a:latin typeface="Arial" charset="0"/>
                      </a:rPr>
                      <a:t>v</a:t>
                    </a:r>
                    <a:r>
                      <a:rPr lang="en-US" b="1" baseline="-25000">
                        <a:solidFill>
                          <a:schemeClr val="bg2"/>
                        </a:solidFill>
                        <a:latin typeface="Arial" charset="0"/>
                      </a:rPr>
                      <a:t>2</a:t>
                    </a:r>
                  </a:p>
                </p:txBody>
              </p:sp>
            </p:grpSp>
          </p:grpSp>
        </p:grpSp>
      </p:grpSp>
      <p:graphicFrame>
        <p:nvGraphicFramePr>
          <p:cNvPr id="890908" name="Object 28"/>
          <p:cNvGraphicFramePr>
            <a:graphicFrameLocks noChangeAspect="1"/>
          </p:cNvGraphicFramePr>
          <p:nvPr/>
        </p:nvGraphicFramePr>
        <p:xfrm>
          <a:off x="2286000" y="1219200"/>
          <a:ext cx="149225" cy="381000"/>
        </p:xfrm>
        <a:graphic>
          <a:graphicData uri="http://schemas.openxmlformats.org/presentationml/2006/ole">
            <p:oleObj spid="_x0000_s32770" name="Equation" r:id="rId4" imgW="152280" imgH="393480" progId="Equation.DSMT4">
              <p:embed/>
            </p:oleObj>
          </a:graphicData>
        </a:graphic>
      </p:graphicFrame>
      <p:graphicFrame>
        <p:nvGraphicFramePr>
          <p:cNvPr id="890909" name="Object 29"/>
          <p:cNvGraphicFramePr>
            <a:graphicFrameLocks noChangeAspect="1"/>
          </p:cNvGraphicFramePr>
          <p:nvPr/>
        </p:nvGraphicFramePr>
        <p:xfrm>
          <a:off x="3733800" y="1981200"/>
          <a:ext cx="149225" cy="381000"/>
        </p:xfrm>
        <a:graphic>
          <a:graphicData uri="http://schemas.openxmlformats.org/presentationml/2006/ole">
            <p:oleObj spid="_x0000_s32771" name="Equation" r:id="rId5" imgW="152280" imgH="39348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2930" name="AutoShape 2"/>
          <p:cNvSpPr>
            <a:spLocks noChangeArrowheads="1"/>
          </p:cNvSpPr>
          <p:nvPr/>
        </p:nvSpPr>
        <p:spPr bwMode="auto">
          <a:xfrm>
            <a:off x="0" y="0"/>
            <a:ext cx="9144000" cy="295592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92931"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13.15b	</a:t>
            </a:r>
            <a:r>
              <a:rPr lang="en-US" sz="2800">
                <a:solidFill>
                  <a:schemeClr val="accent2"/>
                </a:solidFill>
              </a:rPr>
              <a:t>Blood Pressure I</a:t>
            </a:r>
          </a:p>
        </p:txBody>
      </p:sp>
      <p:sp>
        <p:nvSpPr>
          <p:cNvPr id="892932" name="Rectangle 4"/>
          <p:cNvSpPr>
            <a:spLocks noChangeArrowheads="1"/>
          </p:cNvSpPr>
          <p:nvPr/>
        </p:nvSpPr>
        <p:spPr bwMode="auto">
          <a:xfrm>
            <a:off x="5949950" y="781050"/>
            <a:ext cx="2930525" cy="1827213"/>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  increases</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decreases</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stays the same</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drops to zero</a:t>
            </a:r>
            <a:endParaRPr lang="en-US" sz="2200" b="1">
              <a:effectLst>
                <a:outerShdw blurRad="38100" dist="38100" dir="2700000" algn="tl">
                  <a:srgbClr val="000000"/>
                </a:outerShdw>
              </a:effectLst>
              <a:latin typeface="Arial" charset="0"/>
            </a:endParaRPr>
          </a:p>
        </p:txBody>
      </p:sp>
      <p:sp>
        <p:nvSpPr>
          <p:cNvPr id="892933" name="Rectangle 5"/>
          <p:cNvSpPr>
            <a:spLocks noGrp="1" noChangeArrowheads="1"/>
          </p:cNvSpPr>
          <p:nvPr>
            <p:ph type="body" idx="1"/>
          </p:nvPr>
        </p:nvSpPr>
        <p:spPr>
          <a:xfrm>
            <a:off x="0" y="735013"/>
            <a:ext cx="5621338" cy="2133600"/>
          </a:xfrm>
          <a:noFill/>
          <a:ln/>
        </p:spPr>
        <p:txBody>
          <a:bodyPr>
            <a:normAutofit fontScale="70000" lnSpcReduction="20000"/>
          </a:bodyPr>
          <a:lstStyle/>
          <a:p>
            <a:pPr marL="401638" indent="-401638">
              <a:lnSpc>
                <a:spcPct val="130000"/>
              </a:lnSpc>
              <a:spcBef>
                <a:spcPct val="50000"/>
              </a:spcBef>
              <a:buFont typeface="Monotype Sorts" pitchFamily="48" charset="2"/>
              <a:buNone/>
            </a:pPr>
            <a:r>
              <a:rPr lang="en-US" b="1"/>
              <a:t>	A blood platelet drifts along with the flow of blood through an artery that is partially blocked.  As the platelet moves from the wide region into the narrow region, the blood pressure:</a:t>
            </a:r>
            <a:endParaRPr lang="en-US" sz="2200" b="1">
              <a:effectLst>
                <a:outerShdw blurRad="38100" dist="38100" dir="2700000" algn="tl">
                  <a:srgbClr val="000000"/>
                </a:outerShdw>
              </a:effectLst>
            </a:endParaRPr>
          </a:p>
        </p:txBody>
      </p:sp>
      <p:grpSp>
        <p:nvGrpSpPr>
          <p:cNvPr id="2" name="Group 6"/>
          <p:cNvGrpSpPr>
            <a:grpSpLocks/>
          </p:cNvGrpSpPr>
          <p:nvPr/>
        </p:nvGrpSpPr>
        <p:grpSpPr bwMode="auto">
          <a:xfrm>
            <a:off x="5194300" y="3546475"/>
            <a:ext cx="3949700" cy="1719263"/>
            <a:chOff x="2583" y="2234"/>
            <a:chExt cx="2933" cy="1083"/>
          </a:xfrm>
        </p:grpSpPr>
        <p:sp>
          <p:nvSpPr>
            <p:cNvPr id="892935" name="Rectangle 7"/>
            <p:cNvSpPr>
              <a:spLocks noChangeArrowheads="1"/>
            </p:cNvSpPr>
            <p:nvPr/>
          </p:nvSpPr>
          <p:spPr bwMode="auto">
            <a:xfrm>
              <a:off x="2583" y="2234"/>
              <a:ext cx="2933" cy="1083"/>
            </a:xfrm>
            <a:prstGeom prst="rect">
              <a:avLst/>
            </a:prstGeom>
            <a:solidFill>
              <a:srgbClr val="000066"/>
            </a:solidFill>
            <a:ln w="9525">
              <a:noFill/>
              <a:miter lim="800000"/>
              <a:headEnd type="none" w="sm" len="sm"/>
              <a:tailEnd type="none" w="sm" len="sm"/>
            </a:ln>
            <a:effectLst/>
          </p:spPr>
          <p:txBody>
            <a:bodyPr wrap="none" anchor="ctr"/>
            <a:lstStyle/>
            <a:p>
              <a:endParaRPr lang="en-US"/>
            </a:p>
          </p:txBody>
        </p:sp>
        <p:grpSp>
          <p:nvGrpSpPr>
            <p:cNvPr id="3" name="Group 8"/>
            <p:cNvGrpSpPr>
              <a:grpSpLocks/>
            </p:cNvGrpSpPr>
            <p:nvPr/>
          </p:nvGrpSpPr>
          <p:grpSpPr bwMode="auto">
            <a:xfrm>
              <a:off x="3048" y="2937"/>
              <a:ext cx="2046" cy="156"/>
              <a:chOff x="3186" y="2053"/>
              <a:chExt cx="2046" cy="156"/>
            </a:xfrm>
          </p:grpSpPr>
          <p:sp>
            <p:nvSpPr>
              <p:cNvPr id="892937" name="Freeform 9"/>
              <p:cNvSpPr>
                <a:spLocks/>
              </p:cNvSpPr>
              <p:nvPr/>
            </p:nvSpPr>
            <p:spPr bwMode="auto">
              <a:xfrm>
                <a:off x="3469" y="2053"/>
                <a:ext cx="1480" cy="155"/>
              </a:xfrm>
              <a:custGeom>
                <a:avLst/>
                <a:gdLst/>
                <a:ahLst/>
                <a:cxnLst>
                  <a:cxn ang="0">
                    <a:pos x="0" y="155"/>
                  </a:cxn>
                  <a:cxn ang="0">
                    <a:pos x="202" y="103"/>
                  </a:cxn>
                  <a:cxn ang="0">
                    <a:pos x="424" y="43"/>
                  </a:cxn>
                  <a:cxn ang="0">
                    <a:pos x="646" y="7"/>
                  </a:cxn>
                  <a:cxn ang="0">
                    <a:pos x="756" y="3"/>
                  </a:cxn>
                  <a:cxn ang="0">
                    <a:pos x="938" y="21"/>
                  </a:cxn>
                  <a:cxn ang="0">
                    <a:pos x="1116" y="53"/>
                  </a:cxn>
                  <a:cxn ang="0">
                    <a:pos x="1288" y="95"/>
                  </a:cxn>
                  <a:cxn ang="0">
                    <a:pos x="1480" y="147"/>
                  </a:cxn>
                </a:cxnLst>
                <a:rect l="0" t="0" r="r" b="b"/>
                <a:pathLst>
                  <a:path w="1480" h="155">
                    <a:moveTo>
                      <a:pt x="0" y="155"/>
                    </a:moveTo>
                    <a:cubicBezTo>
                      <a:pt x="65" y="138"/>
                      <a:pt x="131" y="122"/>
                      <a:pt x="202" y="103"/>
                    </a:cubicBezTo>
                    <a:cubicBezTo>
                      <a:pt x="273" y="84"/>
                      <a:pt x="350" y="59"/>
                      <a:pt x="424" y="43"/>
                    </a:cubicBezTo>
                    <a:cubicBezTo>
                      <a:pt x="498" y="27"/>
                      <a:pt x="591" y="14"/>
                      <a:pt x="646" y="7"/>
                    </a:cubicBezTo>
                    <a:cubicBezTo>
                      <a:pt x="701" y="0"/>
                      <a:pt x="707" y="1"/>
                      <a:pt x="756" y="3"/>
                    </a:cubicBezTo>
                    <a:cubicBezTo>
                      <a:pt x="805" y="5"/>
                      <a:pt x="878" y="13"/>
                      <a:pt x="938" y="21"/>
                    </a:cubicBezTo>
                    <a:cubicBezTo>
                      <a:pt x="998" y="29"/>
                      <a:pt x="1058" y="41"/>
                      <a:pt x="1116" y="53"/>
                    </a:cubicBezTo>
                    <a:cubicBezTo>
                      <a:pt x="1174" y="65"/>
                      <a:pt x="1227" y="79"/>
                      <a:pt x="1288" y="95"/>
                    </a:cubicBezTo>
                    <a:cubicBezTo>
                      <a:pt x="1349" y="111"/>
                      <a:pt x="1448" y="138"/>
                      <a:pt x="1480" y="147"/>
                    </a:cubicBezTo>
                  </a:path>
                </a:pathLst>
              </a:custGeom>
              <a:solidFill>
                <a:srgbClr val="C0C0C0"/>
              </a:solidFill>
              <a:ln w="38100" cap="flat" cmpd="sng">
                <a:solidFill>
                  <a:schemeClr val="tx1"/>
                </a:solidFill>
                <a:prstDash val="solid"/>
                <a:round/>
                <a:headEnd/>
                <a:tailEnd/>
              </a:ln>
              <a:effectLst/>
            </p:spPr>
            <p:txBody>
              <a:bodyPr wrap="none" anchor="ctr">
                <a:spAutoFit/>
              </a:bodyPr>
              <a:lstStyle/>
              <a:p>
                <a:endParaRPr lang="en-US"/>
              </a:p>
            </p:txBody>
          </p:sp>
          <p:sp>
            <p:nvSpPr>
              <p:cNvPr id="892938" name="Line 10"/>
              <p:cNvSpPr>
                <a:spLocks noChangeShapeType="1"/>
              </p:cNvSpPr>
              <p:nvPr/>
            </p:nvSpPr>
            <p:spPr bwMode="auto">
              <a:xfrm>
                <a:off x="3186" y="2209"/>
                <a:ext cx="2046" cy="0"/>
              </a:xfrm>
              <a:prstGeom prst="line">
                <a:avLst/>
              </a:prstGeom>
              <a:noFill/>
              <a:ln w="38100">
                <a:solidFill>
                  <a:schemeClr val="tx2"/>
                </a:solidFill>
                <a:round/>
                <a:headEnd/>
                <a:tailEnd/>
              </a:ln>
              <a:effectLst/>
            </p:spPr>
            <p:txBody>
              <a:bodyPr wrap="none" anchor="ctr">
                <a:spAutoFit/>
              </a:bodyPr>
              <a:lstStyle/>
              <a:p>
                <a:endParaRPr lang="en-US"/>
              </a:p>
            </p:txBody>
          </p:sp>
        </p:grpSp>
        <p:grpSp>
          <p:nvGrpSpPr>
            <p:cNvPr id="4" name="Group 11"/>
            <p:cNvGrpSpPr>
              <a:grpSpLocks/>
            </p:cNvGrpSpPr>
            <p:nvPr/>
          </p:nvGrpSpPr>
          <p:grpSpPr bwMode="auto">
            <a:xfrm flipV="1">
              <a:off x="3048" y="2457"/>
              <a:ext cx="2046" cy="156"/>
              <a:chOff x="3186" y="2053"/>
              <a:chExt cx="2046" cy="156"/>
            </a:xfrm>
          </p:grpSpPr>
          <p:sp>
            <p:nvSpPr>
              <p:cNvPr id="892940" name="Freeform 12"/>
              <p:cNvSpPr>
                <a:spLocks/>
              </p:cNvSpPr>
              <p:nvPr/>
            </p:nvSpPr>
            <p:spPr bwMode="auto">
              <a:xfrm>
                <a:off x="3469" y="2053"/>
                <a:ext cx="1480" cy="155"/>
              </a:xfrm>
              <a:custGeom>
                <a:avLst/>
                <a:gdLst/>
                <a:ahLst/>
                <a:cxnLst>
                  <a:cxn ang="0">
                    <a:pos x="0" y="155"/>
                  </a:cxn>
                  <a:cxn ang="0">
                    <a:pos x="202" y="103"/>
                  </a:cxn>
                  <a:cxn ang="0">
                    <a:pos x="424" y="43"/>
                  </a:cxn>
                  <a:cxn ang="0">
                    <a:pos x="646" y="7"/>
                  </a:cxn>
                  <a:cxn ang="0">
                    <a:pos x="756" y="3"/>
                  </a:cxn>
                  <a:cxn ang="0">
                    <a:pos x="938" y="21"/>
                  </a:cxn>
                  <a:cxn ang="0">
                    <a:pos x="1116" y="53"/>
                  </a:cxn>
                  <a:cxn ang="0">
                    <a:pos x="1288" y="95"/>
                  </a:cxn>
                  <a:cxn ang="0">
                    <a:pos x="1480" y="147"/>
                  </a:cxn>
                </a:cxnLst>
                <a:rect l="0" t="0" r="r" b="b"/>
                <a:pathLst>
                  <a:path w="1480" h="155">
                    <a:moveTo>
                      <a:pt x="0" y="155"/>
                    </a:moveTo>
                    <a:cubicBezTo>
                      <a:pt x="65" y="138"/>
                      <a:pt x="131" y="122"/>
                      <a:pt x="202" y="103"/>
                    </a:cubicBezTo>
                    <a:cubicBezTo>
                      <a:pt x="273" y="84"/>
                      <a:pt x="350" y="59"/>
                      <a:pt x="424" y="43"/>
                    </a:cubicBezTo>
                    <a:cubicBezTo>
                      <a:pt x="498" y="27"/>
                      <a:pt x="591" y="14"/>
                      <a:pt x="646" y="7"/>
                    </a:cubicBezTo>
                    <a:cubicBezTo>
                      <a:pt x="701" y="0"/>
                      <a:pt x="707" y="1"/>
                      <a:pt x="756" y="3"/>
                    </a:cubicBezTo>
                    <a:cubicBezTo>
                      <a:pt x="805" y="5"/>
                      <a:pt x="878" y="13"/>
                      <a:pt x="938" y="21"/>
                    </a:cubicBezTo>
                    <a:cubicBezTo>
                      <a:pt x="998" y="29"/>
                      <a:pt x="1058" y="41"/>
                      <a:pt x="1116" y="53"/>
                    </a:cubicBezTo>
                    <a:cubicBezTo>
                      <a:pt x="1174" y="65"/>
                      <a:pt x="1227" y="79"/>
                      <a:pt x="1288" y="95"/>
                    </a:cubicBezTo>
                    <a:cubicBezTo>
                      <a:pt x="1349" y="111"/>
                      <a:pt x="1448" y="138"/>
                      <a:pt x="1480" y="147"/>
                    </a:cubicBezTo>
                  </a:path>
                </a:pathLst>
              </a:custGeom>
              <a:solidFill>
                <a:srgbClr val="C0C0C0"/>
              </a:solidFill>
              <a:ln w="38100" cap="flat" cmpd="sng">
                <a:solidFill>
                  <a:schemeClr val="tx1"/>
                </a:solidFill>
                <a:prstDash val="solid"/>
                <a:round/>
                <a:headEnd/>
                <a:tailEnd/>
              </a:ln>
              <a:effectLst/>
            </p:spPr>
            <p:txBody>
              <a:bodyPr wrap="none" anchor="ctr">
                <a:spAutoFit/>
              </a:bodyPr>
              <a:lstStyle/>
              <a:p>
                <a:endParaRPr lang="en-US"/>
              </a:p>
            </p:txBody>
          </p:sp>
          <p:sp>
            <p:nvSpPr>
              <p:cNvPr id="892941" name="Line 13"/>
              <p:cNvSpPr>
                <a:spLocks noChangeShapeType="1"/>
              </p:cNvSpPr>
              <p:nvPr/>
            </p:nvSpPr>
            <p:spPr bwMode="auto">
              <a:xfrm>
                <a:off x="3186" y="2209"/>
                <a:ext cx="2046" cy="0"/>
              </a:xfrm>
              <a:prstGeom prst="line">
                <a:avLst/>
              </a:prstGeom>
              <a:noFill/>
              <a:ln w="38100">
                <a:solidFill>
                  <a:schemeClr val="tx2"/>
                </a:solidFill>
                <a:round/>
                <a:headEnd/>
                <a:tailEnd/>
              </a:ln>
              <a:effectLst/>
            </p:spPr>
            <p:txBody>
              <a:bodyPr wrap="none" anchor="ctr">
                <a:spAutoFit/>
              </a:bodyPr>
              <a:lstStyle/>
              <a:p>
                <a:endParaRPr lang="en-US"/>
              </a:p>
            </p:txBody>
          </p:sp>
        </p:grpSp>
        <p:sp>
          <p:nvSpPr>
            <p:cNvPr id="892942" name="Freeform 14"/>
            <p:cNvSpPr>
              <a:spLocks/>
            </p:cNvSpPr>
            <p:nvPr/>
          </p:nvSpPr>
          <p:spPr bwMode="auto">
            <a:xfrm>
              <a:off x="2930" y="2699"/>
              <a:ext cx="202" cy="140"/>
            </a:xfrm>
            <a:custGeom>
              <a:avLst/>
              <a:gdLst/>
              <a:ahLst/>
              <a:cxnLst>
                <a:cxn ang="0">
                  <a:pos x="8" y="120"/>
                </a:cxn>
                <a:cxn ang="0">
                  <a:pos x="68" y="240"/>
                </a:cxn>
                <a:cxn ang="0">
                  <a:pos x="152" y="228"/>
                </a:cxn>
                <a:cxn ang="0">
                  <a:pos x="200" y="120"/>
                </a:cxn>
                <a:cxn ang="0">
                  <a:pos x="188" y="48"/>
                </a:cxn>
                <a:cxn ang="0">
                  <a:pos x="116" y="0"/>
                </a:cxn>
                <a:cxn ang="0">
                  <a:pos x="32" y="24"/>
                </a:cxn>
                <a:cxn ang="0">
                  <a:pos x="20" y="60"/>
                </a:cxn>
                <a:cxn ang="0">
                  <a:pos x="8" y="120"/>
                </a:cxn>
              </a:cxnLst>
              <a:rect l="0" t="0" r="r" b="b"/>
              <a:pathLst>
                <a:path w="202" h="240">
                  <a:moveTo>
                    <a:pt x="8" y="120"/>
                  </a:moveTo>
                  <a:cubicBezTo>
                    <a:pt x="22" y="177"/>
                    <a:pt x="26" y="198"/>
                    <a:pt x="68" y="240"/>
                  </a:cubicBezTo>
                  <a:cubicBezTo>
                    <a:pt x="96" y="236"/>
                    <a:pt x="126" y="239"/>
                    <a:pt x="152" y="228"/>
                  </a:cubicBezTo>
                  <a:cubicBezTo>
                    <a:pt x="188" y="212"/>
                    <a:pt x="200" y="120"/>
                    <a:pt x="200" y="120"/>
                  </a:cubicBezTo>
                  <a:cubicBezTo>
                    <a:pt x="196" y="96"/>
                    <a:pt x="202" y="68"/>
                    <a:pt x="188" y="48"/>
                  </a:cubicBezTo>
                  <a:cubicBezTo>
                    <a:pt x="171" y="24"/>
                    <a:pt x="116" y="0"/>
                    <a:pt x="116" y="0"/>
                  </a:cubicBezTo>
                  <a:cubicBezTo>
                    <a:pt x="116" y="0"/>
                    <a:pt x="38" y="18"/>
                    <a:pt x="32" y="24"/>
                  </a:cubicBezTo>
                  <a:cubicBezTo>
                    <a:pt x="23" y="33"/>
                    <a:pt x="28" y="50"/>
                    <a:pt x="20" y="60"/>
                  </a:cubicBezTo>
                  <a:cubicBezTo>
                    <a:pt x="16" y="76"/>
                    <a:pt x="0" y="90"/>
                    <a:pt x="8" y="120"/>
                  </a:cubicBezTo>
                  <a:close/>
                </a:path>
              </a:pathLst>
            </a:custGeom>
            <a:solidFill>
              <a:srgbClr val="FF3300"/>
            </a:solidFill>
            <a:ln w="38100" cap="flat" cmpd="sng">
              <a:solidFill>
                <a:srgbClr val="FF3300"/>
              </a:solidFill>
              <a:prstDash val="solid"/>
              <a:round/>
              <a:headEnd/>
              <a:tailEnd/>
            </a:ln>
            <a:effectLst/>
          </p:spPr>
          <p:txBody>
            <a:bodyPr anchor="ctr">
              <a:spAutoFit/>
            </a:bodyPr>
            <a:lstStyle/>
            <a:p>
              <a:endParaRPr lang="en-US"/>
            </a:p>
          </p:txBody>
        </p:sp>
        <p:sp>
          <p:nvSpPr>
            <p:cNvPr id="892943" name="Line 15"/>
            <p:cNvSpPr>
              <a:spLocks noChangeShapeType="1"/>
            </p:cNvSpPr>
            <p:nvPr/>
          </p:nvSpPr>
          <p:spPr bwMode="auto">
            <a:xfrm>
              <a:off x="3159" y="2766"/>
              <a:ext cx="454" cy="0"/>
            </a:xfrm>
            <a:prstGeom prst="line">
              <a:avLst/>
            </a:prstGeom>
            <a:noFill/>
            <a:ln w="38100">
              <a:solidFill>
                <a:srgbClr val="FF3300"/>
              </a:solidFill>
              <a:round/>
              <a:headEnd/>
              <a:tailEnd type="triangle" w="med" len="med"/>
            </a:ln>
            <a:effectLst/>
          </p:spPr>
          <p:txBody>
            <a:bodyPr wrap="none" anchor="ctr">
              <a:spAutoFit/>
            </a:bodyPr>
            <a:lstStyle/>
            <a:p>
              <a:endParaRPr 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AutoShape 2"/>
          <p:cNvSpPr>
            <a:spLocks noChangeArrowheads="1"/>
          </p:cNvSpPr>
          <p:nvPr/>
        </p:nvSpPr>
        <p:spPr bwMode="auto">
          <a:xfrm>
            <a:off x="0" y="3321050"/>
            <a:ext cx="4933950" cy="2586038"/>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94979" name="Rectangle 3"/>
          <p:cNvSpPr>
            <a:spLocks noChangeArrowheads="1"/>
          </p:cNvSpPr>
          <p:nvPr/>
        </p:nvSpPr>
        <p:spPr bwMode="auto">
          <a:xfrm>
            <a:off x="0" y="3413125"/>
            <a:ext cx="4886325" cy="2298700"/>
          </a:xfrm>
          <a:prstGeom prst="rect">
            <a:avLst/>
          </a:prstGeom>
          <a:noFill/>
          <a:ln w="9525">
            <a:noFill/>
            <a:miter lim="800000"/>
            <a:headEnd/>
            <a:tailEnd/>
          </a:ln>
          <a:effectLst/>
        </p:spPr>
        <p:txBody>
          <a:bodyPr lIns="92075" tIns="46038" rIns="92075" bIns="46038">
            <a:spAutoFit/>
          </a:bodyPr>
          <a:lstStyle/>
          <a:p>
            <a:pPr marL="285750" indent="-285750">
              <a:lnSpc>
                <a:spcPct val="145000"/>
              </a:lnSpc>
              <a:spcBef>
                <a:spcPct val="50000"/>
              </a:spcBef>
            </a:pPr>
            <a:r>
              <a:rPr lang="en-US" sz="2000" b="1">
                <a:solidFill>
                  <a:srgbClr val="0066FF"/>
                </a:solidFill>
                <a:effectLst>
                  <a:outerShdw blurRad="38100" dist="38100" dir="2700000" algn="tl">
                    <a:srgbClr val="000000"/>
                  </a:outerShdw>
                </a:effectLst>
                <a:latin typeface="Arial" charset="0"/>
              </a:rPr>
              <a:t>	The</a:t>
            </a:r>
            <a:r>
              <a:rPr lang="en-US" sz="2000" b="1">
                <a:solidFill>
                  <a:schemeClr val="bg2"/>
                </a:solidFill>
                <a:latin typeface="Arial" charset="0"/>
              </a:rPr>
              <a:t> </a:t>
            </a:r>
            <a:r>
              <a:rPr lang="en-US" sz="2000" b="1">
                <a:solidFill>
                  <a:srgbClr val="0066FF"/>
                </a:solidFill>
                <a:effectLst>
                  <a:outerShdw blurRad="38100" dist="38100" dir="2700000" algn="tl">
                    <a:srgbClr val="000000"/>
                  </a:outerShdw>
                </a:effectLst>
                <a:latin typeface="Arial" charset="0"/>
              </a:rPr>
              <a:t>speed increases in the narrow part</a:t>
            </a:r>
            <a:r>
              <a:rPr lang="en-US" sz="2000" b="1">
                <a:solidFill>
                  <a:schemeClr val="bg2"/>
                </a:solidFill>
                <a:latin typeface="Arial" charset="0"/>
              </a:rPr>
              <a:t>, according to the continuity equation.   Because the </a:t>
            </a:r>
            <a:r>
              <a:rPr lang="en-US" sz="2000" b="1">
                <a:solidFill>
                  <a:schemeClr val="bg1"/>
                </a:solidFill>
                <a:effectLst>
                  <a:outerShdw blurRad="38100" dist="38100" dir="2700000" algn="tl">
                    <a:srgbClr val="000000"/>
                  </a:outerShdw>
                </a:effectLst>
                <a:latin typeface="Arial" charset="0"/>
              </a:rPr>
              <a:t>speed is</a:t>
            </a:r>
            <a:r>
              <a:rPr lang="en-US" sz="2000" b="1">
                <a:solidFill>
                  <a:schemeClr val="bg2"/>
                </a:solidFill>
                <a:latin typeface="Arial" charset="0"/>
              </a:rPr>
              <a:t> </a:t>
            </a:r>
            <a:r>
              <a:rPr lang="en-US" sz="2000" b="1">
                <a:solidFill>
                  <a:schemeClr val="bg1"/>
                </a:solidFill>
                <a:effectLst>
                  <a:outerShdw blurRad="38100" dist="38100" dir="2700000" algn="tl">
                    <a:srgbClr val="000000"/>
                  </a:outerShdw>
                </a:effectLst>
                <a:latin typeface="Arial" charset="0"/>
              </a:rPr>
              <a:t>higher</a:t>
            </a:r>
            <a:r>
              <a:rPr lang="en-US" sz="2000" b="1">
                <a:solidFill>
                  <a:schemeClr val="bg2"/>
                </a:solidFill>
                <a:latin typeface="Arial" charset="0"/>
              </a:rPr>
              <a:t>, the </a:t>
            </a:r>
            <a:r>
              <a:rPr lang="en-US" sz="2000" b="1">
                <a:solidFill>
                  <a:schemeClr val="bg1"/>
                </a:solidFill>
                <a:effectLst>
                  <a:outerShdw blurRad="38100" dist="38100" dir="2700000" algn="tl">
                    <a:srgbClr val="000000"/>
                  </a:outerShdw>
                </a:effectLst>
                <a:latin typeface="Arial" charset="0"/>
              </a:rPr>
              <a:t>pressure is lower</a:t>
            </a:r>
            <a:r>
              <a:rPr lang="en-US" sz="2000" b="1">
                <a:solidFill>
                  <a:schemeClr val="bg2"/>
                </a:solidFill>
                <a:latin typeface="Arial" charset="0"/>
              </a:rPr>
              <a:t>, from Bernoulli’s principle.</a:t>
            </a:r>
            <a:endParaRPr lang="en-US" sz="2200" b="1">
              <a:solidFill>
                <a:schemeClr val="bg2"/>
              </a:solidFill>
              <a:latin typeface="Arial" charset="0"/>
              <a:sym typeface="Symbol" pitchFamily="18" charset="2"/>
            </a:endParaRPr>
          </a:p>
        </p:txBody>
      </p:sp>
      <p:sp>
        <p:nvSpPr>
          <p:cNvPr id="894980" name="AutoShape 4"/>
          <p:cNvSpPr>
            <a:spLocks noChangeArrowheads="1"/>
          </p:cNvSpPr>
          <p:nvPr/>
        </p:nvSpPr>
        <p:spPr bwMode="auto">
          <a:xfrm>
            <a:off x="0" y="0"/>
            <a:ext cx="9144000" cy="295592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94981"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13.15b	</a:t>
            </a:r>
            <a:r>
              <a:rPr lang="en-US" sz="2800">
                <a:solidFill>
                  <a:schemeClr val="accent2"/>
                </a:solidFill>
              </a:rPr>
              <a:t>Blood Pressure I</a:t>
            </a:r>
          </a:p>
        </p:txBody>
      </p:sp>
      <p:sp>
        <p:nvSpPr>
          <p:cNvPr id="894982" name="Oval 6"/>
          <p:cNvSpPr>
            <a:spLocks noChangeArrowheads="1"/>
          </p:cNvSpPr>
          <p:nvPr/>
        </p:nvSpPr>
        <p:spPr bwMode="auto">
          <a:xfrm>
            <a:off x="5713413" y="1225550"/>
            <a:ext cx="2625725" cy="546100"/>
          </a:xfrm>
          <a:prstGeom prst="ellipse">
            <a:avLst/>
          </a:prstGeom>
          <a:noFill/>
          <a:ln w="38100">
            <a:solidFill>
              <a:schemeClr val="accent1"/>
            </a:solidFill>
            <a:round/>
            <a:headEnd/>
            <a:tailEnd/>
          </a:ln>
          <a:effectLst/>
        </p:spPr>
        <p:txBody>
          <a:bodyPr wrap="none" anchor="ctr"/>
          <a:lstStyle/>
          <a:p>
            <a:endParaRPr lang="en-US"/>
          </a:p>
        </p:txBody>
      </p:sp>
      <p:sp>
        <p:nvSpPr>
          <p:cNvPr id="894983" name="Rectangle 7"/>
          <p:cNvSpPr>
            <a:spLocks noChangeArrowheads="1"/>
          </p:cNvSpPr>
          <p:nvPr/>
        </p:nvSpPr>
        <p:spPr bwMode="auto">
          <a:xfrm>
            <a:off x="5949950" y="781050"/>
            <a:ext cx="2930525" cy="1827213"/>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  increases</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decreases</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stays the same</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drops to zero</a:t>
            </a:r>
            <a:endParaRPr lang="en-US" sz="2200" b="1">
              <a:effectLst>
                <a:outerShdw blurRad="38100" dist="38100" dir="2700000" algn="tl">
                  <a:srgbClr val="000000"/>
                </a:outerShdw>
              </a:effectLst>
              <a:latin typeface="Arial" charset="0"/>
            </a:endParaRPr>
          </a:p>
        </p:txBody>
      </p:sp>
      <p:sp>
        <p:nvSpPr>
          <p:cNvPr id="894984" name="Rectangle 8"/>
          <p:cNvSpPr>
            <a:spLocks noGrp="1" noChangeArrowheads="1"/>
          </p:cNvSpPr>
          <p:nvPr>
            <p:ph type="body" idx="1"/>
          </p:nvPr>
        </p:nvSpPr>
        <p:spPr>
          <a:xfrm>
            <a:off x="0" y="735013"/>
            <a:ext cx="5621338" cy="2133600"/>
          </a:xfrm>
          <a:noFill/>
          <a:ln/>
        </p:spPr>
        <p:txBody>
          <a:bodyPr>
            <a:normAutofit fontScale="70000" lnSpcReduction="20000"/>
          </a:bodyPr>
          <a:lstStyle/>
          <a:p>
            <a:pPr marL="401638" indent="-401638">
              <a:lnSpc>
                <a:spcPct val="130000"/>
              </a:lnSpc>
              <a:spcBef>
                <a:spcPct val="50000"/>
              </a:spcBef>
              <a:buFont typeface="Monotype Sorts" pitchFamily="48" charset="2"/>
              <a:buNone/>
            </a:pPr>
            <a:r>
              <a:rPr lang="en-US" b="1"/>
              <a:t>	A blood platelet drifts along with the flow of blood through an artery that is partially blocked.  As the platelet moves from the wide region into the narrow region, the blood pressure:</a:t>
            </a:r>
            <a:endParaRPr lang="en-US" sz="2200" b="1">
              <a:effectLst>
                <a:outerShdw blurRad="38100" dist="38100" dir="2700000" algn="tl">
                  <a:srgbClr val="000000"/>
                </a:outerShdw>
              </a:effectLst>
            </a:endParaRPr>
          </a:p>
        </p:txBody>
      </p:sp>
      <p:grpSp>
        <p:nvGrpSpPr>
          <p:cNvPr id="2" name="Group 9"/>
          <p:cNvGrpSpPr>
            <a:grpSpLocks/>
          </p:cNvGrpSpPr>
          <p:nvPr/>
        </p:nvGrpSpPr>
        <p:grpSpPr bwMode="auto">
          <a:xfrm>
            <a:off x="5194300" y="3546475"/>
            <a:ext cx="3949700" cy="1719263"/>
            <a:chOff x="2583" y="2234"/>
            <a:chExt cx="2933" cy="1083"/>
          </a:xfrm>
        </p:grpSpPr>
        <p:sp>
          <p:nvSpPr>
            <p:cNvPr id="894986" name="Rectangle 10"/>
            <p:cNvSpPr>
              <a:spLocks noChangeArrowheads="1"/>
            </p:cNvSpPr>
            <p:nvPr/>
          </p:nvSpPr>
          <p:spPr bwMode="auto">
            <a:xfrm>
              <a:off x="2583" y="2234"/>
              <a:ext cx="2933" cy="1083"/>
            </a:xfrm>
            <a:prstGeom prst="rect">
              <a:avLst/>
            </a:prstGeom>
            <a:solidFill>
              <a:srgbClr val="000066"/>
            </a:solidFill>
            <a:ln w="9525">
              <a:noFill/>
              <a:miter lim="800000"/>
              <a:headEnd type="none" w="sm" len="sm"/>
              <a:tailEnd type="none" w="sm" len="sm"/>
            </a:ln>
            <a:effectLst/>
          </p:spPr>
          <p:txBody>
            <a:bodyPr wrap="none" anchor="ctr"/>
            <a:lstStyle/>
            <a:p>
              <a:endParaRPr lang="en-US"/>
            </a:p>
          </p:txBody>
        </p:sp>
        <p:grpSp>
          <p:nvGrpSpPr>
            <p:cNvPr id="3" name="Group 11"/>
            <p:cNvGrpSpPr>
              <a:grpSpLocks/>
            </p:cNvGrpSpPr>
            <p:nvPr/>
          </p:nvGrpSpPr>
          <p:grpSpPr bwMode="auto">
            <a:xfrm>
              <a:off x="3048" y="2937"/>
              <a:ext cx="2046" cy="156"/>
              <a:chOff x="3186" y="2053"/>
              <a:chExt cx="2046" cy="156"/>
            </a:xfrm>
          </p:grpSpPr>
          <p:sp>
            <p:nvSpPr>
              <p:cNvPr id="894988" name="Freeform 12"/>
              <p:cNvSpPr>
                <a:spLocks/>
              </p:cNvSpPr>
              <p:nvPr/>
            </p:nvSpPr>
            <p:spPr bwMode="auto">
              <a:xfrm>
                <a:off x="3469" y="2053"/>
                <a:ext cx="1480" cy="155"/>
              </a:xfrm>
              <a:custGeom>
                <a:avLst/>
                <a:gdLst/>
                <a:ahLst/>
                <a:cxnLst>
                  <a:cxn ang="0">
                    <a:pos x="0" y="155"/>
                  </a:cxn>
                  <a:cxn ang="0">
                    <a:pos x="202" y="103"/>
                  </a:cxn>
                  <a:cxn ang="0">
                    <a:pos x="424" y="43"/>
                  </a:cxn>
                  <a:cxn ang="0">
                    <a:pos x="646" y="7"/>
                  </a:cxn>
                  <a:cxn ang="0">
                    <a:pos x="756" y="3"/>
                  </a:cxn>
                  <a:cxn ang="0">
                    <a:pos x="938" y="21"/>
                  </a:cxn>
                  <a:cxn ang="0">
                    <a:pos x="1116" y="53"/>
                  </a:cxn>
                  <a:cxn ang="0">
                    <a:pos x="1288" y="95"/>
                  </a:cxn>
                  <a:cxn ang="0">
                    <a:pos x="1480" y="147"/>
                  </a:cxn>
                </a:cxnLst>
                <a:rect l="0" t="0" r="r" b="b"/>
                <a:pathLst>
                  <a:path w="1480" h="155">
                    <a:moveTo>
                      <a:pt x="0" y="155"/>
                    </a:moveTo>
                    <a:cubicBezTo>
                      <a:pt x="65" y="138"/>
                      <a:pt x="131" y="122"/>
                      <a:pt x="202" y="103"/>
                    </a:cubicBezTo>
                    <a:cubicBezTo>
                      <a:pt x="273" y="84"/>
                      <a:pt x="350" y="59"/>
                      <a:pt x="424" y="43"/>
                    </a:cubicBezTo>
                    <a:cubicBezTo>
                      <a:pt x="498" y="27"/>
                      <a:pt x="591" y="14"/>
                      <a:pt x="646" y="7"/>
                    </a:cubicBezTo>
                    <a:cubicBezTo>
                      <a:pt x="701" y="0"/>
                      <a:pt x="707" y="1"/>
                      <a:pt x="756" y="3"/>
                    </a:cubicBezTo>
                    <a:cubicBezTo>
                      <a:pt x="805" y="5"/>
                      <a:pt x="878" y="13"/>
                      <a:pt x="938" y="21"/>
                    </a:cubicBezTo>
                    <a:cubicBezTo>
                      <a:pt x="998" y="29"/>
                      <a:pt x="1058" y="41"/>
                      <a:pt x="1116" y="53"/>
                    </a:cubicBezTo>
                    <a:cubicBezTo>
                      <a:pt x="1174" y="65"/>
                      <a:pt x="1227" y="79"/>
                      <a:pt x="1288" y="95"/>
                    </a:cubicBezTo>
                    <a:cubicBezTo>
                      <a:pt x="1349" y="111"/>
                      <a:pt x="1448" y="138"/>
                      <a:pt x="1480" y="147"/>
                    </a:cubicBezTo>
                  </a:path>
                </a:pathLst>
              </a:custGeom>
              <a:solidFill>
                <a:srgbClr val="C0C0C0"/>
              </a:solidFill>
              <a:ln w="38100" cap="flat" cmpd="sng">
                <a:solidFill>
                  <a:schemeClr val="tx1"/>
                </a:solidFill>
                <a:prstDash val="solid"/>
                <a:round/>
                <a:headEnd/>
                <a:tailEnd/>
              </a:ln>
              <a:effectLst/>
            </p:spPr>
            <p:txBody>
              <a:bodyPr wrap="none" anchor="ctr">
                <a:spAutoFit/>
              </a:bodyPr>
              <a:lstStyle/>
              <a:p>
                <a:endParaRPr lang="en-US"/>
              </a:p>
            </p:txBody>
          </p:sp>
          <p:sp>
            <p:nvSpPr>
              <p:cNvPr id="894989" name="Line 13"/>
              <p:cNvSpPr>
                <a:spLocks noChangeShapeType="1"/>
              </p:cNvSpPr>
              <p:nvPr/>
            </p:nvSpPr>
            <p:spPr bwMode="auto">
              <a:xfrm>
                <a:off x="3186" y="2209"/>
                <a:ext cx="2046" cy="0"/>
              </a:xfrm>
              <a:prstGeom prst="line">
                <a:avLst/>
              </a:prstGeom>
              <a:noFill/>
              <a:ln w="38100">
                <a:solidFill>
                  <a:schemeClr val="tx2"/>
                </a:solidFill>
                <a:round/>
                <a:headEnd/>
                <a:tailEnd/>
              </a:ln>
              <a:effectLst/>
            </p:spPr>
            <p:txBody>
              <a:bodyPr wrap="none" anchor="ctr">
                <a:spAutoFit/>
              </a:bodyPr>
              <a:lstStyle/>
              <a:p>
                <a:endParaRPr lang="en-US"/>
              </a:p>
            </p:txBody>
          </p:sp>
        </p:grpSp>
        <p:grpSp>
          <p:nvGrpSpPr>
            <p:cNvPr id="4" name="Group 14"/>
            <p:cNvGrpSpPr>
              <a:grpSpLocks/>
            </p:cNvGrpSpPr>
            <p:nvPr/>
          </p:nvGrpSpPr>
          <p:grpSpPr bwMode="auto">
            <a:xfrm flipV="1">
              <a:off x="3048" y="2457"/>
              <a:ext cx="2046" cy="156"/>
              <a:chOff x="3186" y="2053"/>
              <a:chExt cx="2046" cy="156"/>
            </a:xfrm>
          </p:grpSpPr>
          <p:sp>
            <p:nvSpPr>
              <p:cNvPr id="894991" name="Freeform 15"/>
              <p:cNvSpPr>
                <a:spLocks/>
              </p:cNvSpPr>
              <p:nvPr/>
            </p:nvSpPr>
            <p:spPr bwMode="auto">
              <a:xfrm>
                <a:off x="3469" y="2053"/>
                <a:ext cx="1480" cy="155"/>
              </a:xfrm>
              <a:custGeom>
                <a:avLst/>
                <a:gdLst/>
                <a:ahLst/>
                <a:cxnLst>
                  <a:cxn ang="0">
                    <a:pos x="0" y="155"/>
                  </a:cxn>
                  <a:cxn ang="0">
                    <a:pos x="202" y="103"/>
                  </a:cxn>
                  <a:cxn ang="0">
                    <a:pos x="424" y="43"/>
                  </a:cxn>
                  <a:cxn ang="0">
                    <a:pos x="646" y="7"/>
                  </a:cxn>
                  <a:cxn ang="0">
                    <a:pos x="756" y="3"/>
                  </a:cxn>
                  <a:cxn ang="0">
                    <a:pos x="938" y="21"/>
                  </a:cxn>
                  <a:cxn ang="0">
                    <a:pos x="1116" y="53"/>
                  </a:cxn>
                  <a:cxn ang="0">
                    <a:pos x="1288" y="95"/>
                  </a:cxn>
                  <a:cxn ang="0">
                    <a:pos x="1480" y="147"/>
                  </a:cxn>
                </a:cxnLst>
                <a:rect l="0" t="0" r="r" b="b"/>
                <a:pathLst>
                  <a:path w="1480" h="155">
                    <a:moveTo>
                      <a:pt x="0" y="155"/>
                    </a:moveTo>
                    <a:cubicBezTo>
                      <a:pt x="65" y="138"/>
                      <a:pt x="131" y="122"/>
                      <a:pt x="202" y="103"/>
                    </a:cubicBezTo>
                    <a:cubicBezTo>
                      <a:pt x="273" y="84"/>
                      <a:pt x="350" y="59"/>
                      <a:pt x="424" y="43"/>
                    </a:cubicBezTo>
                    <a:cubicBezTo>
                      <a:pt x="498" y="27"/>
                      <a:pt x="591" y="14"/>
                      <a:pt x="646" y="7"/>
                    </a:cubicBezTo>
                    <a:cubicBezTo>
                      <a:pt x="701" y="0"/>
                      <a:pt x="707" y="1"/>
                      <a:pt x="756" y="3"/>
                    </a:cubicBezTo>
                    <a:cubicBezTo>
                      <a:pt x="805" y="5"/>
                      <a:pt x="878" y="13"/>
                      <a:pt x="938" y="21"/>
                    </a:cubicBezTo>
                    <a:cubicBezTo>
                      <a:pt x="998" y="29"/>
                      <a:pt x="1058" y="41"/>
                      <a:pt x="1116" y="53"/>
                    </a:cubicBezTo>
                    <a:cubicBezTo>
                      <a:pt x="1174" y="65"/>
                      <a:pt x="1227" y="79"/>
                      <a:pt x="1288" y="95"/>
                    </a:cubicBezTo>
                    <a:cubicBezTo>
                      <a:pt x="1349" y="111"/>
                      <a:pt x="1448" y="138"/>
                      <a:pt x="1480" y="147"/>
                    </a:cubicBezTo>
                  </a:path>
                </a:pathLst>
              </a:custGeom>
              <a:solidFill>
                <a:srgbClr val="C0C0C0"/>
              </a:solidFill>
              <a:ln w="38100" cap="flat" cmpd="sng">
                <a:solidFill>
                  <a:schemeClr val="tx1"/>
                </a:solidFill>
                <a:prstDash val="solid"/>
                <a:round/>
                <a:headEnd/>
                <a:tailEnd/>
              </a:ln>
              <a:effectLst/>
            </p:spPr>
            <p:txBody>
              <a:bodyPr wrap="none" anchor="ctr">
                <a:spAutoFit/>
              </a:bodyPr>
              <a:lstStyle/>
              <a:p>
                <a:endParaRPr lang="en-US"/>
              </a:p>
            </p:txBody>
          </p:sp>
          <p:sp>
            <p:nvSpPr>
              <p:cNvPr id="894992" name="Line 16"/>
              <p:cNvSpPr>
                <a:spLocks noChangeShapeType="1"/>
              </p:cNvSpPr>
              <p:nvPr/>
            </p:nvSpPr>
            <p:spPr bwMode="auto">
              <a:xfrm>
                <a:off x="3186" y="2209"/>
                <a:ext cx="2046" cy="0"/>
              </a:xfrm>
              <a:prstGeom prst="line">
                <a:avLst/>
              </a:prstGeom>
              <a:noFill/>
              <a:ln w="38100">
                <a:solidFill>
                  <a:schemeClr val="tx2"/>
                </a:solidFill>
                <a:round/>
                <a:headEnd/>
                <a:tailEnd/>
              </a:ln>
              <a:effectLst/>
            </p:spPr>
            <p:txBody>
              <a:bodyPr wrap="none" anchor="ctr">
                <a:spAutoFit/>
              </a:bodyPr>
              <a:lstStyle/>
              <a:p>
                <a:endParaRPr lang="en-US"/>
              </a:p>
            </p:txBody>
          </p:sp>
        </p:grpSp>
        <p:sp>
          <p:nvSpPr>
            <p:cNvPr id="894993" name="Freeform 17"/>
            <p:cNvSpPr>
              <a:spLocks/>
            </p:cNvSpPr>
            <p:nvPr/>
          </p:nvSpPr>
          <p:spPr bwMode="auto">
            <a:xfrm>
              <a:off x="2930" y="2699"/>
              <a:ext cx="202" cy="140"/>
            </a:xfrm>
            <a:custGeom>
              <a:avLst/>
              <a:gdLst/>
              <a:ahLst/>
              <a:cxnLst>
                <a:cxn ang="0">
                  <a:pos x="8" y="120"/>
                </a:cxn>
                <a:cxn ang="0">
                  <a:pos x="68" y="240"/>
                </a:cxn>
                <a:cxn ang="0">
                  <a:pos x="152" y="228"/>
                </a:cxn>
                <a:cxn ang="0">
                  <a:pos x="200" y="120"/>
                </a:cxn>
                <a:cxn ang="0">
                  <a:pos x="188" y="48"/>
                </a:cxn>
                <a:cxn ang="0">
                  <a:pos x="116" y="0"/>
                </a:cxn>
                <a:cxn ang="0">
                  <a:pos x="32" y="24"/>
                </a:cxn>
                <a:cxn ang="0">
                  <a:pos x="20" y="60"/>
                </a:cxn>
                <a:cxn ang="0">
                  <a:pos x="8" y="120"/>
                </a:cxn>
              </a:cxnLst>
              <a:rect l="0" t="0" r="r" b="b"/>
              <a:pathLst>
                <a:path w="202" h="240">
                  <a:moveTo>
                    <a:pt x="8" y="120"/>
                  </a:moveTo>
                  <a:cubicBezTo>
                    <a:pt x="22" y="177"/>
                    <a:pt x="26" y="198"/>
                    <a:pt x="68" y="240"/>
                  </a:cubicBezTo>
                  <a:cubicBezTo>
                    <a:pt x="96" y="236"/>
                    <a:pt x="126" y="239"/>
                    <a:pt x="152" y="228"/>
                  </a:cubicBezTo>
                  <a:cubicBezTo>
                    <a:pt x="188" y="212"/>
                    <a:pt x="200" y="120"/>
                    <a:pt x="200" y="120"/>
                  </a:cubicBezTo>
                  <a:cubicBezTo>
                    <a:pt x="196" y="96"/>
                    <a:pt x="202" y="68"/>
                    <a:pt x="188" y="48"/>
                  </a:cubicBezTo>
                  <a:cubicBezTo>
                    <a:pt x="171" y="24"/>
                    <a:pt x="116" y="0"/>
                    <a:pt x="116" y="0"/>
                  </a:cubicBezTo>
                  <a:cubicBezTo>
                    <a:pt x="116" y="0"/>
                    <a:pt x="38" y="18"/>
                    <a:pt x="32" y="24"/>
                  </a:cubicBezTo>
                  <a:cubicBezTo>
                    <a:pt x="23" y="33"/>
                    <a:pt x="28" y="50"/>
                    <a:pt x="20" y="60"/>
                  </a:cubicBezTo>
                  <a:cubicBezTo>
                    <a:pt x="16" y="76"/>
                    <a:pt x="0" y="90"/>
                    <a:pt x="8" y="120"/>
                  </a:cubicBezTo>
                  <a:close/>
                </a:path>
              </a:pathLst>
            </a:custGeom>
            <a:solidFill>
              <a:srgbClr val="FF3300"/>
            </a:solidFill>
            <a:ln w="38100" cap="flat" cmpd="sng">
              <a:solidFill>
                <a:srgbClr val="FF3300"/>
              </a:solidFill>
              <a:prstDash val="solid"/>
              <a:round/>
              <a:headEnd/>
              <a:tailEnd/>
            </a:ln>
            <a:effectLst/>
          </p:spPr>
          <p:txBody>
            <a:bodyPr anchor="ctr">
              <a:spAutoFit/>
            </a:bodyPr>
            <a:lstStyle/>
            <a:p>
              <a:endParaRPr lang="en-US"/>
            </a:p>
          </p:txBody>
        </p:sp>
        <p:sp>
          <p:nvSpPr>
            <p:cNvPr id="894994" name="Line 18"/>
            <p:cNvSpPr>
              <a:spLocks noChangeShapeType="1"/>
            </p:cNvSpPr>
            <p:nvPr/>
          </p:nvSpPr>
          <p:spPr bwMode="auto">
            <a:xfrm>
              <a:off x="3159" y="2766"/>
              <a:ext cx="454" cy="0"/>
            </a:xfrm>
            <a:prstGeom prst="line">
              <a:avLst/>
            </a:prstGeom>
            <a:noFill/>
            <a:ln w="38100">
              <a:solidFill>
                <a:srgbClr val="FF3300"/>
              </a:solidFill>
              <a:round/>
              <a:headEnd/>
              <a:tailEnd type="triangle" w="med" len="med"/>
            </a:ln>
            <a:effectLst/>
          </p:spPr>
          <p:txBody>
            <a:bodyPr wrap="none" anchor="ctr">
              <a:spAutoFit/>
            </a:bodyPr>
            <a:lstStyle/>
            <a:p>
              <a:endParaRPr lang="en-US"/>
            </a:p>
          </p:txBody>
        </p:sp>
      </p:grpSp>
      <p:sp>
        <p:nvSpPr>
          <p:cNvPr id="894995" name="Text Box 19"/>
          <p:cNvSpPr txBox="1">
            <a:spLocks noChangeArrowheads="1"/>
          </p:cNvSpPr>
          <p:nvPr/>
        </p:nvSpPr>
        <p:spPr bwMode="auto">
          <a:xfrm>
            <a:off x="5507038" y="5618163"/>
            <a:ext cx="3335337" cy="822325"/>
          </a:xfrm>
          <a:prstGeom prst="rect">
            <a:avLst/>
          </a:prstGeom>
          <a:solidFill>
            <a:srgbClr val="B2B2B2"/>
          </a:solidFill>
          <a:ln w="9525">
            <a:noFill/>
            <a:miter lim="800000"/>
            <a:headEnd type="none" w="sm" len="sm"/>
            <a:tailEnd type="none" w="sm" len="sm"/>
          </a:ln>
          <a:effectLst/>
        </p:spPr>
        <p:txBody>
          <a:bodyPr wrap="none">
            <a:spAutoFit/>
          </a:bodyPr>
          <a:lstStyle/>
          <a:p>
            <a:pPr algn="ctr"/>
            <a:r>
              <a:rPr lang="en-US" b="1">
                <a:solidFill>
                  <a:srgbClr val="000000"/>
                </a:solidFill>
                <a:effectLst>
                  <a:outerShdw blurRad="38100" dist="38100" dir="2700000" algn="tl">
                    <a:srgbClr val="FFFFFF"/>
                  </a:outerShdw>
                </a:effectLst>
                <a:latin typeface="Arial" charset="0"/>
              </a:rPr>
              <a:t>speed is higher here</a:t>
            </a:r>
          </a:p>
          <a:p>
            <a:pPr algn="ctr"/>
            <a:r>
              <a:rPr lang="en-US" b="1">
                <a:solidFill>
                  <a:srgbClr val="000000"/>
                </a:solidFill>
                <a:effectLst>
                  <a:outerShdw blurRad="38100" dist="38100" dir="2700000" algn="tl">
                    <a:srgbClr val="FFFFFF"/>
                  </a:outerShdw>
                </a:effectLst>
                <a:latin typeface="Arial" charset="0"/>
              </a:rPr>
              <a:t>(so pressure is lower)</a:t>
            </a:r>
          </a:p>
        </p:txBody>
      </p:sp>
      <p:sp>
        <p:nvSpPr>
          <p:cNvPr id="894996" name="Line 20"/>
          <p:cNvSpPr>
            <a:spLocks noChangeShapeType="1"/>
          </p:cNvSpPr>
          <p:nvPr/>
        </p:nvSpPr>
        <p:spPr bwMode="auto">
          <a:xfrm flipH="1" flipV="1">
            <a:off x="7208838" y="4400550"/>
            <a:ext cx="1050925" cy="1247775"/>
          </a:xfrm>
          <a:prstGeom prst="line">
            <a:avLst/>
          </a:prstGeom>
          <a:noFill/>
          <a:ln w="38100">
            <a:solidFill>
              <a:schemeClr val="tx2"/>
            </a:solidFill>
            <a:round/>
            <a:headEnd type="none" w="sm" len="sm"/>
            <a:tailEnd type="triangle" w="med" len="me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26" name="AutoShape 2"/>
          <p:cNvSpPr>
            <a:spLocks noChangeArrowheads="1"/>
          </p:cNvSpPr>
          <p:nvPr/>
        </p:nvSpPr>
        <p:spPr bwMode="auto">
          <a:xfrm>
            <a:off x="0" y="0"/>
            <a:ext cx="9144000" cy="36369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pPr algn="ctr"/>
            <a:endParaRPr lang="en-US"/>
          </a:p>
        </p:txBody>
      </p:sp>
      <p:sp>
        <p:nvSpPr>
          <p:cNvPr id="897027" name="Rectangle 3"/>
          <p:cNvSpPr>
            <a:spLocks noChangeArrowheads="1"/>
          </p:cNvSpPr>
          <p:nvPr/>
        </p:nvSpPr>
        <p:spPr bwMode="auto">
          <a:xfrm>
            <a:off x="-57150" y="769938"/>
            <a:ext cx="4162425" cy="2800350"/>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2" charset="2"/>
              <a:buNone/>
            </a:pPr>
            <a:r>
              <a:rPr lang="en-US" sz="2000" b="1">
                <a:latin typeface="Arial" charset="0"/>
              </a:rPr>
              <a:t>	A person’s blood pressure is generally measured on the arm, at approximately the same level as the heart.  How would the results differ if the measurement were made on the person’s leg instead?</a:t>
            </a:r>
            <a:endParaRPr lang="en-US" sz="2000">
              <a:effectLst>
                <a:outerShdw blurRad="38100" dist="38100" dir="2700000" algn="tl">
                  <a:srgbClr val="000000"/>
                </a:outerShdw>
              </a:effectLst>
              <a:latin typeface="Arial" charset="0"/>
            </a:endParaRPr>
          </a:p>
        </p:txBody>
      </p:sp>
      <p:sp>
        <p:nvSpPr>
          <p:cNvPr id="897028" name="Rectangle 4"/>
          <p:cNvSpPr>
            <a:spLocks noChangeArrowheads="1"/>
          </p:cNvSpPr>
          <p:nvPr/>
        </p:nvSpPr>
        <p:spPr bwMode="auto">
          <a:xfrm>
            <a:off x="3776663" y="1393825"/>
            <a:ext cx="5367337" cy="1289050"/>
          </a:xfrm>
          <a:prstGeom prst="rect">
            <a:avLst/>
          </a:prstGeom>
          <a:noFill/>
          <a:ln w="9525">
            <a:noFill/>
            <a:miter lim="800000"/>
            <a:headEnd/>
            <a:tailEnd/>
          </a:ln>
          <a:effectLst/>
        </p:spPr>
        <p:txBody>
          <a:bodyPr lIns="90488" tIns="44450" rIns="90488" bIns="44450"/>
          <a:lstStyle/>
          <a:p>
            <a:pPr marL="401638" indent="-401638">
              <a:lnSpc>
                <a:spcPct val="95000"/>
              </a:lnSpc>
              <a:spcBef>
                <a:spcPct val="30000"/>
              </a:spcBef>
              <a:buClr>
                <a:schemeClr val="accent1"/>
              </a:buClr>
              <a:buSzPct val="75000"/>
              <a:buFont typeface="Wingdings" pitchFamily="2" charset="2"/>
              <a:buNone/>
            </a:pPr>
            <a:r>
              <a:rPr lang="en-US" sz="2000" b="1">
                <a:solidFill>
                  <a:schemeClr val="tx2"/>
                </a:solidFill>
                <a:latin typeface="Arial" charset="0"/>
              </a:rPr>
              <a:t>	1)   blood pressure would be lower</a:t>
            </a:r>
          </a:p>
          <a:p>
            <a:pPr marL="401638" indent="-401638">
              <a:lnSpc>
                <a:spcPct val="95000"/>
              </a:lnSpc>
              <a:spcBef>
                <a:spcPct val="30000"/>
              </a:spcBef>
              <a:buClr>
                <a:schemeClr val="accent1"/>
              </a:buClr>
              <a:buSzPct val="75000"/>
              <a:buFont typeface="Wingdings" pitchFamily="2" charset="2"/>
              <a:buNone/>
            </a:pPr>
            <a:r>
              <a:rPr lang="en-US" sz="2000" b="1">
                <a:solidFill>
                  <a:schemeClr val="tx2"/>
                </a:solidFill>
                <a:latin typeface="Arial" charset="0"/>
              </a:rPr>
              <a:t>	2)   blood pressure would not change</a:t>
            </a:r>
          </a:p>
          <a:p>
            <a:pPr marL="401638" indent="-401638">
              <a:lnSpc>
                <a:spcPct val="95000"/>
              </a:lnSpc>
              <a:spcBef>
                <a:spcPct val="30000"/>
              </a:spcBef>
              <a:buClr>
                <a:schemeClr val="accent1"/>
              </a:buClr>
              <a:buSzPct val="75000"/>
              <a:buFont typeface="Monotype Sorts" pitchFamily="48" charset="2"/>
              <a:buNone/>
            </a:pPr>
            <a:r>
              <a:rPr lang="en-US" sz="2000" b="1">
                <a:solidFill>
                  <a:schemeClr val="tx2"/>
                </a:solidFill>
                <a:latin typeface="Arial" charset="0"/>
              </a:rPr>
              <a:t>	3)   blood pressure would be higher</a:t>
            </a:r>
            <a:endParaRPr lang="en-US" sz="2000" b="1">
              <a:latin typeface="Arial" charset="0"/>
            </a:endParaRPr>
          </a:p>
        </p:txBody>
      </p:sp>
      <p:sp>
        <p:nvSpPr>
          <p:cNvPr id="897029" name="Rectangle 5"/>
          <p:cNvSpPr>
            <a:spLocks noGrp="1" noChangeArrowheads="1"/>
          </p:cNvSpPr>
          <p:nvPr>
            <p:ph type="title"/>
          </p:nvPr>
        </p:nvSpPr>
        <p:spPr>
          <a:xfrm>
            <a:off x="1452563" y="0"/>
            <a:ext cx="7294562" cy="838200"/>
          </a:xfrm>
          <a:noFill/>
          <a:ln/>
        </p:spPr>
        <p:txBody>
          <a:bodyPr/>
          <a:lstStyle/>
          <a:p>
            <a:pPr>
              <a:lnSpc>
                <a:spcPct val="90000"/>
              </a:lnSpc>
            </a:pPr>
            <a:r>
              <a:rPr lang="en-US" sz="2800" i="1"/>
              <a:t>ConcepTest 13.15c	</a:t>
            </a:r>
            <a:r>
              <a:rPr lang="en-US" sz="2800">
                <a:solidFill>
                  <a:schemeClr val="accent2"/>
                </a:solidFill>
              </a:rPr>
              <a:t>Blood Pressure II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074" name="AutoShape 2"/>
          <p:cNvSpPr>
            <a:spLocks noChangeArrowheads="1"/>
          </p:cNvSpPr>
          <p:nvPr/>
        </p:nvSpPr>
        <p:spPr bwMode="auto">
          <a:xfrm>
            <a:off x="193675" y="4398963"/>
            <a:ext cx="8797925" cy="181610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99075" name="AutoShape 3"/>
          <p:cNvSpPr>
            <a:spLocks noChangeArrowheads="1"/>
          </p:cNvSpPr>
          <p:nvPr/>
        </p:nvSpPr>
        <p:spPr bwMode="auto">
          <a:xfrm>
            <a:off x="0" y="0"/>
            <a:ext cx="9144000" cy="36369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pPr algn="ctr"/>
            <a:endParaRPr lang="en-US"/>
          </a:p>
        </p:txBody>
      </p:sp>
      <p:sp>
        <p:nvSpPr>
          <p:cNvPr id="899076" name="Rectangle 4"/>
          <p:cNvSpPr>
            <a:spLocks noChangeArrowheads="1"/>
          </p:cNvSpPr>
          <p:nvPr/>
        </p:nvSpPr>
        <p:spPr bwMode="auto">
          <a:xfrm>
            <a:off x="-57150" y="769938"/>
            <a:ext cx="4162425" cy="2800350"/>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2" charset="2"/>
              <a:buNone/>
            </a:pPr>
            <a:r>
              <a:rPr lang="en-US" sz="2000" b="1">
                <a:latin typeface="Arial" charset="0"/>
              </a:rPr>
              <a:t>	A person’s blood pressure is generally measured on the arm, at approximately the same level as the heart.  How would the results differ if the measurement were made on the person’s leg instead?</a:t>
            </a:r>
            <a:endParaRPr lang="en-US" sz="2000">
              <a:effectLst>
                <a:outerShdw blurRad="38100" dist="38100" dir="2700000" algn="tl">
                  <a:srgbClr val="000000"/>
                </a:outerShdw>
              </a:effectLst>
              <a:latin typeface="Arial" charset="0"/>
            </a:endParaRPr>
          </a:p>
        </p:txBody>
      </p:sp>
      <p:sp>
        <p:nvSpPr>
          <p:cNvPr id="899077" name="Rectangle 5"/>
          <p:cNvSpPr>
            <a:spLocks noChangeArrowheads="1"/>
          </p:cNvSpPr>
          <p:nvPr/>
        </p:nvSpPr>
        <p:spPr bwMode="auto">
          <a:xfrm>
            <a:off x="3776663" y="1393825"/>
            <a:ext cx="5367337" cy="1289050"/>
          </a:xfrm>
          <a:prstGeom prst="rect">
            <a:avLst/>
          </a:prstGeom>
          <a:noFill/>
          <a:ln w="9525">
            <a:noFill/>
            <a:miter lim="800000"/>
            <a:headEnd/>
            <a:tailEnd/>
          </a:ln>
          <a:effectLst/>
        </p:spPr>
        <p:txBody>
          <a:bodyPr lIns="90488" tIns="44450" rIns="90488" bIns="44450"/>
          <a:lstStyle/>
          <a:p>
            <a:pPr marL="401638" indent="-401638">
              <a:lnSpc>
                <a:spcPct val="95000"/>
              </a:lnSpc>
              <a:spcBef>
                <a:spcPct val="30000"/>
              </a:spcBef>
              <a:buClr>
                <a:schemeClr val="accent1"/>
              </a:buClr>
              <a:buSzPct val="75000"/>
              <a:buFont typeface="Wingdings" pitchFamily="2" charset="2"/>
              <a:buNone/>
            </a:pPr>
            <a:r>
              <a:rPr lang="en-US" sz="2000" b="1">
                <a:solidFill>
                  <a:schemeClr val="tx2"/>
                </a:solidFill>
                <a:latin typeface="Arial" charset="0"/>
              </a:rPr>
              <a:t>	1)   blood pressure would be lower</a:t>
            </a:r>
          </a:p>
          <a:p>
            <a:pPr marL="401638" indent="-401638">
              <a:lnSpc>
                <a:spcPct val="95000"/>
              </a:lnSpc>
              <a:spcBef>
                <a:spcPct val="30000"/>
              </a:spcBef>
              <a:buClr>
                <a:schemeClr val="accent1"/>
              </a:buClr>
              <a:buSzPct val="75000"/>
              <a:buFont typeface="Wingdings" pitchFamily="2" charset="2"/>
              <a:buNone/>
            </a:pPr>
            <a:r>
              <a:rPr lang="en-US" sz="2000" b="1">
                <a:solidFill>
                  <a:schemeClr val="tx2"/>
                </a:solidFill>
                <a:latin typeface="Arial" charset="0"/>
              </a:rPr>
              <a:t>	2)   blood pressure would not change</a:t>
            </a:r>
          </a:p>
          <a:p>
            <a:pPr marL="401638" indent="-401638">
              <a:lnSpc>
                <a:spcPct val="95000"/>
              </a:lnSpc>
              <a:spcBef>
                <a:spcPct val="30000"/>
              </a:spcBef>
              <a:buClr>
                <a:schemeClr val="accent1"/>
              </a:buClr>
              <a:buSzPct val="75000"/>
              <a:buFont typeface="Monotype Sorts" pitchFamily="48" charset="2"/>
              <a:buNone/>
            </a:pPr>
            <a:r>
              <a:rPr lang="en-US" sz="2000" b="1">
                <a:solidFill>
                  <a:schemeClr val="tx2"/>
                </a:solidFill>
                <a:latin typeface="Arial" charset="0"/>
              </a:rPr>
              <a:t>	3)   blood pressure would be higher</a:t>
            </a:r>
            <a:endParaRPr lang="en-US" sz="2000" b="1">
              <a:latin typeface="Arial" charset="0"/>
            </a:endParaRPr>
          </a:p>
        </p:txBody>
      </p:sp>
      <p:sp>
        <p:nvSpPr>
          <p:cNvPr id="899078" name="Rectangle 6"/>
          <p:cNvSpPr>
            <a:spLocks noChangeArrowheads="1"/>
          </p:cNvSpPr>
          <p:nvPr/>
        </p:nvSpPr>
        <p:spPr bwMode="auto">
          <a:xfrm>
            <a:off x="193675" y="4584700"/>
            <a:ext cx="8601075" cy="1258888"/>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Wingdings" pitchFamily="2" charset="2"/>
              <a:buNone/>
            </a:pPr>
            <a:r>
              <a:rPr lang="en-US" sz="2000" b="1">
                <a:latin typeface="Arial" charset="0"/>
              </a:rPr>
              <a:t>	</a:t>
            </a:r>
            <a:r>
              <a:rPr lang="en-US" sz="2000" b="1">
                <a:solidFill>
                  <a:schemeClr val="bg2"/>
                </a:solidFill>
                <a:latin typeface="Arial" charset="0"/>
              </a:rPr>
              <a:t>Assuming that the flow speed of the blood does not change, then Bernoulli’s equation indicates that at a lower height, the pressure will be greater.</a:t>
            </a:r>
            <a:endParaRPr lang="en-US" sz="2000" b="1">
              <a:latin typeface="Arial" charset="0"/>
            </a:endParaRPr>
          </a:p>
        </p:txBody>
      </p:sp>
      <p:sp>
        <p:nvSpPr>
          <p:cNvPr id="899079" name="Oval 7"/>
          <p:cNvSpPr>
            <a:spLocks noChangeArrowheads="1"/>
          </p:cNvSpPr>
          <p:nvPr/>
        </p:nvSpPr>
        <p:spPr bwMode="auto">
          <a:xfrm>
            <a:off x="3906838" y="2090738"/>
            <a:ext cx="5237162" cy="485775"/>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899080" name="Rectangle 8"/>
          <p:cNvSpPr>
            <a:spLocks noGrp="1" noChangeArrowheads="1"/>
          </p:cNvSpPr>
          <p:nvPr>
            <p:ph type="title"/>
          </p:nvPr>
        </p:nvSpPr>
        <p:spPr>
          <a:xfrm>
            <a:off x="1452563" y="0"/>
            <a:ext cx="7294562" cy="838200"/>
          </a:xfrm>
          <a:noFill/>
          <a:ln/>
        </p:spPr>
        <p:txBody>
          <a:bodyPr/>
          <a:lstStyle/>
          <a:p>
            <a:pPr>
              <a:lnSpc>
                <a:spcPct val="90000"/>
              </a:lnSpc>
            </a:pPr>
            <a:r>
              <a:rPr lang="en-US" sz="2800" i="1"/>
              <a:t>ConcepTest 13.15c	</a:t>
            </a:r>
            <a:r>
              <a:rPr lang="en-US" sz="2800">
                <a:solidFill>
                  <a:schemeClr val="accent2"/>
                </a:solidFill>
              </a:rPr>
              <a:t>Blood Pressure II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smtClean="0">
                <a:solidFill>
                  <a:srgbClr val="FFFF00"/>
                </a:solidFill>
              </a:rPr>
              <a:t>Basic Concepts</a:t>
            </a:r>
            <a:endParaRPr lang="en-US" sz="4800">
              <a:solidFill>
                <a:srgbClr val="FFFF00"/>
              </a:solidFill>
            </a:endParaRPr>
          </a:p>
        </p:txBody>
      </p:sp>
      <p:sp>
        <p:nvSpPr>
          <p:cNvPr id="3" name="Content Placeholder 2"/>
          <p:cNvSpPr>
            <a:spLocks noGrp="1"/>
          </p:cNvSpPr>
          <p:nvPr>
            <p:ph idx="1"/>
          </p:nvPr>
        </p:nvSpPr>
        <p:spPr>
          <a:xfrm>
            <a:off x="762000" y="2133600"/>
            <a:ext cx="7772400" cy="3048000"/>
          </a:xfrm>
        </p:spPr>
        <p:txBody>
          <a:bodyPr>
            <a:normAutofit/>
          </a:bodyPr>
          <a:lstStyle/>
          <a:p>
            <a:endParaRPr lang="en-US" sz="4000" smtClean="0"/>
          </a:p>
          <a:p>
            <a:r>
              <a:rPr lang="en-US" sz="4000" smtClean="0"/>
              <a:t>Fluid conservation</a:t>
            </a:r>
          </a:p>
          <a:p>
            <a:r>
              <a:rPr lang="en-US" sz="4000" smtClean="0"/>
              <a:t>Bernoulli’s Equation</a:t>
            </a:r>
            <a:endParaRPr 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PQuestion"/>
          <p:cNvSpPr>
            <a:spLocks noGrp="1" noChangeArrowheads="1"/>
          </p:cNvSpPr>
          <p:nvPr>
            <p:ph type="title"/>
          </p:nvPr>
        </p:nvSpPr>
        <p:spPr>
          <a:xfrm>
            <a:off x="381000" y="274638"/>
            <a:ext cx="8305800" cy="2697162"/>
          </a:xfrm>
        </p:spPr>
        <p:txBody>
          <a:bodyPr/>
          <a:lstStyle/>
          <a:p>
            <a:pPr algn="l" eaLnBrk="1" hangingPunct="1"/>
            <a:r>
              <a:rPr lang="en-US" sz="2400" smtClean="0"/>
              <a:t>You are sitting in a rowing boat in a small pond.  There are some bricks in the boat.  You take the bricks and throw them into the pond.  They sink to the bottom.</a:t>
            </a:r>
            <a:br>
              <a:rPr lang="en-US" sz="2400" smtClean="0"/>
            </a:br>
            <a:r>
              <a:rPr lang="en-US" sz="2400" smtClean="0"/>
              <a:t/>
            </a:r>
            <a:br>
              <a:rPr lang="en-US" sz="2400" smtClean="0"/>
            </a:br>
            <a:r>
              <a:rPr lang="en-US" sz="2400" smtClean="0"/>
              <a:t>What happens to the water level in the pond, as measured at the bank?</a:t>
            </a:r>
          </a:p>
        </p:txBody>
      </p:sp>
      <p:sp>
        <p:nvSpPr>
          <p:cNvPr id="4099" name="TPAnswers"/>
          <p:cNvSpPr>
            <a:spLocks noGrp="1" noChangeArrowheads="1"/>
          </p:cNvSpPr>
          <p:nvPr>
            <p:ph type="body" idx="1"/>
            <p:custDataLst>
              <p:tags r:id="rId2"/>
            </p:custDataLst>
          </p:nvPr>
        </p:nvSpPr>
        <p:spPr>
          <a:xfrm>
            <a:off x="533400" y="3581400"/>
            <a:ext cx="4114800" cy="2362200"/>
          </a:xfrm>
        </p:spPr>
        <p:txBody>
          <a:bodyPr/>
          <a:lstStyle/>
          <a:p>
            <a:pPr marL="609600" indent="-609600" eaLnBrk="1" hangingPunct="1">
              <a:buFontTx/>
              <a:buAutoNum type="alphaUcPeriod"/>
            </a:pPr>
            <a:r>
              <a:rPr lang="en-US" sz="2800" smtClean="0"/>
              <a:t>It falls.</a:t>
            </a:r>
          </a:p>
          <a:p>
            <a:pPr marL="609600" indent="-609600" eaLnBrk="1" hangingPunct="1">
              <a:buFontTx/>
              <a:buAutoNum type="alphaUcPeriod"/>
            </a:pPr>
            <a:r>
              <a:rPr lang="en-US" sz="2800" smtClean="0"/>
              <a:t>It rises.</a:t>
            </a:r>
          </a:p>
          <a:p>
            <a:pPr marL="609600" indent="-609600" eaLnBrk="1" hangingPunct="1">
              <a:buFontTx/>
              <a:buAutoNum type="alphaUcPeriod"/>
            </a:pPr>
            <a:r>
              <a:rPr lang="en-US" sz="2800" smtClean="0"/>
              <a:t>It stays the same.</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Fluid Flow: Laminar and Turbulent</a:t>
            </a:r>
            <a:endParaRPr lang="en-US">
              <a:solidFill>
                <a:srgbClr val="FFFF00"/>
              </a:solidFill>
            </a:endParaRPr>
          </a:p>
        </p:txBody>
      </p:sp>
      <p:sp>
        <p:nvSpPr>
          <p:cNvPr id="3" name="Content Placeholder 2"/>
          <p:cNvSpPr>
            <a:spLocks noGrp="1"/>
          </p:cNvSpPr>
          <p:nvPr>
            <p:ph sz="half" idx="1"/>
          </p:nvPr>
        </p:nvSpPr>
        <p:spPr>
          <a:xfrm>
            <a:off x="152400" y="1600200"/>
            <a:ext cx="4343400" cy="4525963"/>
          </a:xfrm>
        </p:spPr>
        <p:txBody>
          <a:bodyPr>
            <a:normAutofit/>
          </a:bodyPr>
          <a:lstStyle/>
          <a:p>
            <a:r>
              <a:rPr lang="en-US" smtClean="0"/>
              <a:t>In laminar or streamline flow, each particle of fluid follows a smooth path, the streamline.</a:t>
            </a:r>
          </a:p>
          <a:p>
            <a:r>
              <a:rPr lang="en-US" smtClean="0"/>
              <a:t>Air flow over this Corvette is </a:t>
            </a:r>
            <a:r>
              <a:rPr lang="en-US" smtClean="0">
                <a:solidFill>
                  <a:srgbClr val="FFFF00"/>
                </a:solidFill>
              </a:rPr>
              <a:t>laminar</a:t>
            </a:r>
            <a:r>
              <a:rPr lang="en-US" smtClean="0"/>
              <a:t> until the end: the air cannot curve in completely at the back, it breaks away forming a </a:t>
            </a:r>
            <a:r>
              <a:rPr lang="en-US" smtClean="0">
                <a:solidFill>
                  <a:srgbClr val="FFFF00"/>
                </a:solidFill>
              </a:rPr>
              <a:t>turbulent</a:t>
            </a:r>
            <a:r>
              <a:rPr lang="en-US" smtClean="0"/>
              <a:t> wake. </a:t>
            </a:r>
            <a:endParaRPr lang="en-US"/>
          </a:p>
        </p:txBody>
      </p:sp>
      <p:pic>
        <p:nvPicPr>
          <p:cNvPr id="1026" name="Picture 2">
            <a:hlinkClick r:id="rId3"/>
          </p:cNvPr>
          <p:cNvPicPr>
            <a:picLocks noGrp="1" noChangeAspect="1" noChangeArrowheads="1"/>
          </p:cNvPicPr>
          <p:nvPr>
            <p:ph sz="half" idx="2"/>
          </p:nvPr>
        </p:nvPicPr>
        <p:blipFill>
          <a:blip r:embed="rId4" cstate="print"/>
          <a:srcRect/>
          <a:stretch>
            <a:fillRect/>
          </a:stretch>
        </p:blipFill>
        <p:spPr bwMode="auto">
          <a:xfrm>
            <a:off x="4648200" y="2582177"/>
            <a:ext cx="4038600" cy="256200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Conservation of Fluid</a:t>
            </a:r>
            <a:endParaRPr lang="en-US">
              <a:solidFill>
                <a:srgbClr val="FFFF00"/>
              </a:solidFill>
            </a:endParaRPr>
          </a:p>
        </p:txBody>
      </p:sp>
      <p:sp>
        <p:nvSpPr>
          <p:cNvPr id="3" name="Content Placeholder 2"/>
          <p:cNvSpPr>
            <a:spLocks noGrp="1"/>
          </p:cNvSpPr>
          <p:nvPr>
            <p:ph sz="half" idx="1"/>
          </p:nvPr>
        </p:nvSpPr>
        <p:spPr>
          <a:xfrm>
            <a:off x="184075" y="1517075"/>
            <a:ext cx="3733800" cy="5105400"/>
          </a:xfrm>
          <a:ln>
            <a:solidFill>
              <a:srgbClr val="FF0000"/>
            </a:solidFill>
          </a:ln>
        </p:spPr>
        <p:txBody>
          <a:bodyPr>
            <a:normAutofit fontScale="85000" lnSpcReduction="10000"/>
          </a:bodyPr>
          <a:lstStyle/>
          <a:p>
            <a:r>
              <a:rPr lang="en-US" smtClean="0"/>
              <a:t>Suppose fluid is flowing steadily through a pipe which has a narrow section.</a:t>
            </a:r>
          </a:p>
          <a:p>
            <a:r>
              <a:rPr lang="en-US" smtClean="0"/>
              <a:t> The </a:t>
            </a:r>
            <a:r>
              <a:rPr lang="en-US" smtClean="0">
                <a:solidFill>
                  <a:srgbClr val="FFFF00"/>
                </a:solidFill>
              </a:rPr>
              <a:t>rate of flow</a:t>
            </a:r>
            <a:r>
              <a:rPr lang="en-US" smtClean="0"/>
              <a:t>, gallons per sec or cubic meters per sec, </a:t>
            </a:r>
            <a:r>
              <a:rPr lang="en-US" smtClean="0">
                <a:solidFill>
                  <a:srgbClr val="FFFF00"/>
                </a:solidFill>
              </a:rPr>
              <a:t>must be the same past a point in the narrow part as past a point in the wide part</a:t>
            </a:r>
            <a:r>
              <a:rPr lang="en-US" smtClean="0"/>
              <a:t>—or fluid will be piling up somewhere!</a:t>
            </a:r>
          </a:p>
          <a:p>
            <a:r>
              <a:rPr lang="en-US" smtClean="0"/>
              <a:t>So it flows faster through the  narrow part.</a:t>
            </a:r>
          </a:p>
          <a:p>
            <a:endParaRPr lang="en-US"/>
          </a:p>
        </p:txBody>
      </p:sp>
      <p:sp>
        <p:nvSpPr>
          <p:cNvPr id="4" name="Content Placeholder 3"/>
          <p:cNvSpPr>
            <a:spLocks noGrp="1"/>
          </p:cNvSpPr>
          <p:nvPr>
            <p:ph sz="half" idx="2"/>
          </p:nvPr>
        </p:nvSpPr>
        <p:spPr>
          <a:xfrm>
            <a:off x="4267200" y="1524000"/>
            <a:ext cx="4648200" cy="5029200"/>
          </a:xfrm>
          <a:ln>
            <a:noFill/>
          </a:ln>
        </p:spPr>
        <p:txBody>
          <a:bodyPr>
            <a:normAutofit fontScale="85000" lnSpcReduction="1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r>
              <a:rPr lang="en-US" sz="2100" smtClean="0">
                <a:solidFill>
                  <a:schemeClr val="bg2">
                    <a:lumMod val="40000"/>
                    <a:lumOff val="60000"/>
                  </a:schemeClr>
                </a:solidFill>
              </a:rPr>
              <a:t>area </a:t>
            </a:r>
            <a:r>
              <a:rPr lang="en-US" sz="2100" i="1" smtClean="0">
                <a:solidFill>
                  <a:schemeClr val="bg2">
                    <a:lumMod val="40000"/>
                    <a:lumOff val="60000"/>
                  </a:schemeClr>
                </a:solidFill>
              </a:rPr>
              <a:t>A</a:t>
            </a:r>
            <a:r>
              <a:rPr lang="en-US" sz="2100" baseline="-25000" smtClean="0">
                <a:solidFill>
                  <a:schemeClr val="bg2">
                    <a:lumMod val="40000"/>
                    <a:lumOff val="60000"/>
                  </a:schemeClr>
                </a:solidFill>
              </a:rPr>
              <a:t>1</a:t>
            </a:r>
            <a:r>
              <a:rPr lang="en-US" sz="2100" smtClean="0">
                <a:solidFill>
                  <a:schemeClr val="bg2">
                    <a:lumMod val="40000"/>
                    <a:lumOff val="60000"/>
                  </a:schemeClr>
                </a:solidFill>
              </a:rPr>
              <a:t>       area </a:t>
            </a:r>
            <a:r>
              <a:rPr lang="en-US" sz="2100" i="1" smtClean="0">
                <a:solidFill>
                  <a:schemeClr val="bg2">
                    <a:lumMod val="40000"/>
                    <a:lumOff val="60000"/>
                  </a:schemeClr>
                </a:solidFill>
              </a:rPr>
              <a:t>A</a:t>
            </a:r>
            <a:r>
              <a:rPr lang="en-US" sz="2100" baseline="-25000" smtClean="0">
                <a:solidFill>
                  <a:schemeClr val="bg2">
                    <a:lumMod val="40000"/>
                    <a:lumOff val="60000"/>
                  </a:schemeClr>
                </a:solidFill>
              </a:rPr>
              <a:t>2</a:t>
            </a:r>
          </a:p>
          <a:p>
            <a:pPr>
              <a:buNone/>
            </a:pPr>
            <a:endParaRPr lang="en-US" sz="2100" baseline="-25000" smtClean="0">
              <a:solidFill>
                <a:schemeClr val="bg2">
                  <a:lumMod val="40000"/>
                  <a:lumOff val="60000"/>
                </a:schemeClr>
              </a:solidFill>
            </a:endParaRPr>
          </a:p>
          <a:p>
            <a:r>
              <a:rPr lang="en-US" sz="2400" smtClean="0">
                <a:solidFill>
                  <a:schemeClr val="bg1"/>
                </a:solidFill>
              </a:rPr>
              <a:t>Imagine a </a:t>
            </a:r>
            <a:r>
              <a:rPr lang="en-US" sz="2400" u="sng" smtClean="0">
                <a:solidFill>
                  <a:schemeClr val="bg2">
                    <a:lumMod val="40000"/>
                    <a:lumOff val="60000"/>
                  </a:schemeClr>
                </a:solidFill>
              </a:rPr>
              <a:t>short cylinder of the fluid</a:t>
            </a:r>
            <a:r>
              <a:rPr lang="en-US" sz="2400" smtClean="0">
                <a:solidFill>
                  <a:schemeClr val="bg1"/>
                </a:solidFill>
              </a:rPr>
              <a:t>, of length </a:t>
            </a:r>
            <a:r>
              <a:rPr lang="el-GR" sz="2400" smtClean="0">
                <a:solidFill>
                  <a:schemeClr val="bg1"/>
                </a:solidFill>
              </a:rPr>
              <a:t>Δ</a:t>
            </a:r>
            <a:r>
              <a:rPr lang="el-GR" sz="2400" i="1" smtClean="0">
                <a:solidFill>
                  <a:schemeClr val="bg1"/>
                </a:solidFill>
              </a:rPr>
              <a:t>ℓ</a:t>
            </a:r>
            <a:r>
              <a:rPr lang="en-US" sz="2400" baseline="-25000" smtClean="0">
                <a:solidFill>
                  <a:schemeClr val="bg1"/>
                </a:solidFill>
              </a:rPr>
              <a:t>1</a:t>
            </a:r>
            <a:r>
              <a:rPr lang="en-US" sz="2400" smtClean="0">
                <a:solidFill>
                  <a:schemeClr val="bg1"/>
                </a:solidFill>
              </a:rPr>
              <a:t> in the wide part—as it squeezes into the narrow part </a:t>
            </a:r>
            <a:r>
              <a:rPr lang="en-US" sz="2400" smtClean="0">
                <a:solidFill>
                  <a:schemeClr val="bg2">
                    <a:lumMod val="40000"/>
                    <a:lumOff val="60000"/>
                  </a:schemeClr>
                </a:solidFill>
              </a:rPr>
              <a:t>it gets longer.</a:t>
            </a:r>
          </a:p>
          <a:p>
            <a:pPr>
              <a:buNone/>
            </a:pPr>
            <a:endParaRPr lang="en-US" smtClean="0">
              <a:solidFill>
                <a:schemeClr val="bg1"/>
              </a:solidFill>
            </a:endParaRPr>
          </a:p>
          <a:p>
            <a:r>
              <a:rPr lang="en-US" sz="2400" smtClean="0">
                <a:solidFill>
                  <a:schemeClr val="bg1"/>
                </a:solidFill>
              </a:rPr>
              <a:t>The total </a:t>
            </a:r>
            <a:r>
              <a:rPr lang="en-US" sz="2400" smtClean="0">
                <a:solidFill>
                  <a:srgbClr val="FFFF00"/>
                </a:solidFill>
              </a:rPr>
              <a:t>mass</a:t>
            </a:r>
            <a:r>
              <a:rPr lang="en-US" sz="2400" smtClean="0">
                <a:solidFill>
                  <a:schemeClr val="bg1"/>
                </a:solidFill>
              </a:rPr>
              <a:t> of fluid </a:t>
            </a:r>
            <a:r>
              <a:rPr lang="el-GR" sz="2400" smtClean="0">
                <a:solidFill>
                  <a:schemeClr val="bg1"/>
                </a:solidFill>
              </a:rPr>
              <a:t>Δ</a:t>
            </a:r>
            <a:r>
              <a:rPr lang="en-US" sz="2400" i="1" smtClean="0">
                <a:solidFill>
                  <a:schemeClr val="bg1"/>
                </a:solidFill>
              </a:rPr>
              <a:t>m</a:t>
            </a:r>
            <a:r>
              <a:rPr lang="en-US" sz="2400" smtClean="0">
                <a:solidFill>
                  <a:schemeClr val="bg1"/>
                </a:solidFill>
              </a:rPr>
              <a:t> in the short cylinder is </a:t>
            </a:r>
            <a:r>
              <a:rPr lang="en-US" sz="2400" smtClean="0">
                <a:solidFill>
                  <a:srgbClr val="FFFF00"/>
                </a:solidFill>
              </a:rPr>
              <a:t>density x area x length</a:t>
            </a:r>
            <a:r>
              <a:rPr lang="en-US" sz="2400" smtClean="0">
                <a:solidFill>
                  <a:schemeClr val="bg1"/>
                </a:solidFill>
              </a:rPr>
              <a:t>, so</a:t>
            </a:r>
          </a:p>
          <a:p>
            <a:pPr>
              <a:buNone/>
            </a:pPr>
            <a:r>
              <a:rPr lang="en-US" sz="2400" smtClean="0">
                <a:solidFill>
                  <a:schemeClr val="bg1"/>
                </a:solidFill>
              </a:rPr>
              <a:t> </a:t>
            </a:r>
          </a:p>
          <a:p>
            <a:pPr>
              <a:buNone/>
            </a:pPr>
            <a:r>
              <a:rPr lang="en-US" sz="3100" smtClean="0">
                <a:solidFill>
                  <a:schemeClr val="bg1"/>
                </a:solidFill>
              </a:rPr>
              <a:t>	</a:t>
            </a:r>
            <a:r>
              <a:rPr lang="el-GR" sz="3100" smtClean="0">
                <a:solidFill>
                  <a:schemeClr val="bg1"/>
                </a:solidFill>
              </a:rPr>
              <a:t>Δ</a:t>
            </a:r>
            <a:r>
              <a:rPr lang="en-US" sz="3100" i="1" smtClean="0">
                <a:solidFill>
                  <a:schemeClr val="bg1"/>
                </a:solidFill>
              </a:rPr>
              <a:t>m</a:t>
            </a:r>
            <a:r>
              <a:rPr lang="en-US" sz="3100" smtClean="0">
                <a:solidFill>
                  <a:schemeClr val="bg1"/>
                </a:solidFill>
              </a:rPr>
              <a:t> = </a:t>
            </a:r>
            <a:r>
              <a:rPr lang="el-GR" sz="3100" i="1" smtClean="0">
                <a:solidFill>
                  <a:schemeClr val="bg1"/>
                </a:solidFill>
              </a:rPr>
              <a:t>ρ</a:t>
            </a:r>
            <a:r>
              <a:rPr lang="en-US" sz="3100" smtClean="0">
                <a:solidFill>
                  <a:schemeClr val="bg1"/>
                </a:solidFill>
              </a:rPr>
              <a:t>Δ</a:t>
            </a:r>
            <a:r>
              <a:rPr lang="en-US" sz="3100" i="1" smtClean="0">
                <a:solidFill>
                  <a:schemeClr val="bg1"/>
                </a:solidFill>
              </a:rPr>
              <a:t>V</a:t>
            </a:r>
            <a:r>
              <a:rPr lang="en-US" sz="3100" smtClean="0">
                <a:solidFill>
                  <a:schemeClr val="bg1"/>
                </a:solidFill>
              </a:rPr>
              <a:t> = </a:t>
            </a:r>
            <a:r>
              <a:rPr lang="el-GR" sz="3100" i="1" smtClean="0">
                <a:solidFill>
                  <a:schemeClr val="bg1"/>
                </a:solidFill>
              </a:rPr>
              <a:t>ρ</a:t>
            </a:r>
            <a:r>
              <a:rPr lang="en-US" sz="3100" baseline="-25000" smtClean="0">
                <a:solidFill>
                  <a:schemeClr val="bg1"/>
                </a:solidFill>
              </a:rPr>
              <a:t>1</a:t>
            </a:r>
            <a:r>
              <a:rPr lang="en-US" sz="3100" i="1" smtClean="0">
                <a:solidFill>
                  <a:schemeClr val="bg1"/>
                </a:solidFill>
              </a:rPr>
              <a:t>A</a:t>
            </a:r>
            <a:r>
              <a:rPr lang="en-US" sz="3100" baseline="-25000" smtClean="0">
                <a:solidFill>
                  <a:schemeClr val="bg1"/>
                </a:solidFill>
              </a:rPr>
              <a:t>1</a:t>
            </a:r>
            <a:r>
              <a:rPr lang="el-GR" sz="3100" smtClean="0">
                <a:solidFill>
                  <a:schemeClr val="bg1"/>
                </a:solidFill>
              </a:rPr>
              <a:t>Δ</a:t>
            </a:r>
            <a:r>
              <a:rPr lang="el-GR" sz="3100" i="1" smtClean="0">
                <a:solidFill>
                  <a:schemeClr val="bg1"/>
                </a:solidFill>
              </a:rPr>
              <a:t>ℓ</a:t>
            </a:r>
            <a:r>
              <a:rPr lang="en-US" sz="3100" baseline="-25000" smtClean="0">
                <a:solidFill>
                  <a:schemeClr val="bg1"/>
                </a:solidFill>
              </a:rPr>
              <a:t>1</a:t>
            </a:r>
            <a:r>
              <a:rPr lang="en-US" sz="3100" smtClean="0">
                <a:solidFill>
                  <a:schemeClr val="bg1"/>
                </a:solidFill>
              </a:rPr>
              <a:t> = </a:t>
            </a:r>
            <a:r>
              <a:rPr lang="el-GR" sz="3100" i="1" smtClean="0">
                <a:solidFill>
                  <a:schemeClr val="bg1"/>
                </a:solidFill>
              </a:rPr>
              <a:t>ρ</a:t>
            </a:r>
            <a:r>
              <a:rPr lang="en-US" sz="3100" baseline="-25000" smtClean="0">
                <a:solidFill>
                  <a:schemeClr val="bg1"/>
                </a:solidFill>
              </a:rPr>
              <a:t>2</a:t>
            </a:r>
            <a:r>
              <a:rPr lang="en-US" sz="3100" i="1" smtClean="0">
                <a:solidFill>
                  <a:schemeClr val="bg1"/>
                </a:solidFill>
              </a:rPr>
              <a:t>A</a:t>
            </a:r>
            <a:r>
              <a:rPr lang="en-US" sz="3100" baseline="-25000" smtClean="0">
                <a:solidFill>
                  <a:schemeClr val="bg1"/>
                </a:solidFill>
              </a:rPr>
              <a:t>2</a:t>
            </a:r>
            <a:r>
              <a:rPr lang="el-GR" sz="3100" smtClean="0">
                <a:solidFill>
                  <a:schemeClr val="bg1"/>
                </a:solidFill>
              </a:rPr>
              <a:t>Δ</a:t>
            </a:r>
            <a:r>
              <a:rPr lang="el-GR" sz="3100" i="1" smtClean="0">
                <a:solidFill>
                  <a:schemeClr val="bg1"/>
                </a:solidFill>
              </a:rPr>
              <a:t>ℓ</a:t>
            </a:r>
            <a:r>
              <a:rPr lang="en-US" sz="3100" baseline="-25000" smtClean="0">
                <a:solidFill>
                  <a:schemeClr val="bg1"/>
                </a:solidFill>
              </a:rPr>
              <a:t>2</a:t>
            </a:r>
            <a:endParaRPr lang="en-US" sz="3100" baseline="-25000">
              <a:solidFill>
                <a:schemeClr val="bg1"/>
              </a:solidFill>
            </a:endParaRPr>
          </a:p>
        </p:txBody>
      </p:sp>
      <p:grpSp>
        <p:nvGrpSpPr>
          <p:cNvPr id="23" name="Group 22"/>
          <p:cNvGrpSpPr/>
          <p:nvPr/>
        </p:nvGrpSpPr>
        <p:grpSpPr>
          <a:xfrm>
            <a:off x="4483925" y="1647700"/>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8"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9"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4724400" y="1676400"/>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876800" y="1676400"/>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324600" y="1905000"/>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86600" y="1905000"/>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rot="5400000" flipH="1" flipV="1">
            <a:off x="5935168" y="2173714"/>
            <a:ext cx="577919" cy="25625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6200000" flipV="1">
            <a:off x="4563088" y="2277088"/>
            <a:ext cx="609599" cy="17022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631375" y="1236025"/>
            <a:ext cx="685800" cy="381000"/>
          </a:xfrm>
          <a:prstGeom prst="rect">
            <a:avLst/>
          </a:prstGeom>
          <a:noFill/>
        </p:spPr>
        <p:txBody>
          <a:bodyPr wrap="square" rtlCol="0">
            <a:spAutoFit/>
          </a:bodyPr>
          <a:lstStyle/>
          <a:p>
            <a:r>
              <a:rPr lang="el-GR" smtClean="0"/>
              <a:t>Δ</a:t>
            </a:r>
            <a:r>
              <a:rPr lang="en-US" i="1" smtClean="0"/>
              <a:t>ℓ</a:t>
            </a:r>
            <a:r>
              <a:rPr lang="en-US" baseline="-25000" smtClean="0"/>
              <a:t>1</a:t>
            </a:r>
            <a:endParaRPr lang="en-US" baseline="-25000"/>
          </a:p>
        </p:txBody>
      </p:sp>
      <p:sp>
        <p:nvSpPr>
          <p:cNvPr id="38" name="TextBox 37"/>
          <p:cNvSpPr txBox="1"/>
          <p:nvPr/>
        </p:nvSpPr>
        <p:spPr>
          <a:xfrm>
            <a:off x="6472050" y="1507175"/>
            <a:ext cx="685800" cy="381000"/>
          </a:xfrm>
          <a:prstGeom prst="rect">
            <a:avLst/>
          </a:prstGeom>
          <a:noFill/>
        </p:spPr>
        <p:txBody>
          <a:bodyPr wrap="square" rtlCol="0">
            <a:spAutoFit/>
          </a:bodyPr>
          <a:lstStyle/>
          <a:p>
            <a:r>
              <a:rPr lang="el-GR" smtClean="0"/>
              <a:t>Δ</a:t>
            </a:r>
            <a:r>
              <a:rPr lang="en-US" i="1" smtClean="0"/>
              <a:t>ℓ</a:t>
            </a:r>
            <a:r>
              <a:rPr lang="en-US" baseline="-25000" smtClean="0"/>
              <a:t>2</a:t>
            </a:r>
            <a:endParaRPr lang="en-US" baseline="-25000"/>
          </a:p>
        </p:txBody>
      </p:sp>
      <p:cxnSp>
        <p:nvCxnSpPr>
          <p:cNvPr id="40" name="Straight Arrow Connector 39"/>
          <p:cNvCxnSpPr/>
          <p:nvPr/>
        </p:nvCxnSpPr>
        <p:spPr>
          <a:xfrm>
            <a:off x="4724400" y="1600200"/>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6388925" y="1852550"/>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495800" y="5867400"/>
            <a:ext cx="43434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Fluid Velocity: Equation of Continuity</a:t>
            </a:r>
            <a:endParaRPr lang="en-US">
              <a:solidFill>
                <a:srgbClr val="FFFF00"/>
              </a:solidFill>
            </a:endParaRPr>
          </a:p>
        </p:txBody>
      </p:sp>
      <p:sp>
        <p:nvSpPr>
          <p:cNvPr id="3" name="Content Placeholder 2"/>
          <p:cNvSpPr>
            <a:spLocks noGrp="1"/>
          </p:cNvSpPr>
          <p:nvPr>
            <p:ph sz="half" idx="1"/>
          </p:nvPr>
        </p:nvSpPr>
        <p:spPr>
          <a:xfrm>
            <a:off x="184074" y="3298208"/>
            <a:ext cx="8502726" cy="3505200"/>
          </a:xfrm>
          <a:ln>
            <a:solidFill>
              <a:srgbClr val="FF0000"/>
            </a:solidFill>
          </a:ln>
        </p:spPr>
        <p:txBody>
          <a:bodyPr>
            <a:noAutofit/>
          </a:bodyPr>
          <a:lstStyle/>
          <a:p>
            <a:r>
              <a:rPr lang="en-US" sz="2400" smtClean="0"/>
              <a:t>If the fluid flows distance </a:t>
            </a:r>
            <a:r>
              <a:rPr lang="el-GR" sz="2400" smtClean="0">
                <a:solidFill>
                  <a:schemeClr val="bg1"/>
                </a:solidFill>
              </a:rPr>
              <a:t>Δ</a:t>
            </a:r>
            <a:r>
              <a:rPr lang="el-GR" sz="2400" i="1" smtClean="0">
                <a:solidFill>
                  <a:schemeClr val="bg1"/>
                </a:solidFill>
              </a:rPr>
              <a:t>ℓ</a:t>
            </a:r>
            <a:r>
              <a:rPr lang="en-US" sz="2400" baseline="-25000" smtClean="0">
                <a:solidFill>
                  <a:schemeClr val="bg1"/>
                </a:solidFill>
              </a:rPr>
              <a:t>1 </a:t>
            </a:r>
            <a:r>
              <a:rPr lang="en-US" sz="2400" smtClean="0">
                <a:solidFill>
                  <a:schemeClr val="bg1"/>
                </a:solidFill>
              </a:rPr>
              <a:t>in the wide tube in time </a:t>
            </a:r>
            <a:r>
              <a:rPr lang="el-GR" sz="2400" smtClean="0">
                <a:solidFill>
                  <a:schemeClr val="bg1"/>
                </a:solidFill>
              </a:rPr>
              <a:t>Δ</a:t>
            </a:r>
            <a:r>
              <a:rPr lang="en-US" sz="2400" i="1" smtClean="0">
                <a:solidFill>
                  <a:schemeClr val="bg1"/>
                </a:solidFill>
              </a:rPr>
              <a:t>t</a:t>
            </a:r>
            <a:r>
              <a:rPr lang="en-US" sz="2400" smtClean="0">
                <a:solidFill>
                  <a:schemeClr val="bg1"/>
                </a:solidFill>
              </a:rPr>
              <a:t>, the </a:t>
            </a:r>
            <a:r>
              <a:rPr lang="en-US" sz="2400" smtClean="0">
                <a:solidFill>
                  <a:srgbClr val="FFFF00"/>
                </a:solidFill>
              </a:rPr>
              <a:t>mass flow rate </a:t>
            </a:r>
            <a:r>
              <a:rPr lang="en-US" sz="2400" smtClean="0">
                <a:solidFill>
                  <a:schemeClr val="bg1"/>
                </a:solidFill>
              </a:rPr>
              <a:t>past a point </a:t>
            </a:r>
            <a:r>
              <a:rPr lang="en-US" sz="2400" smtClean="0">
                <a:solidFill>
                  <a:srgbClr val="FFFF00"/>
                </a:solidFill>
              </a:rPr>
              <a:t>is </a:t>
            </a:r>
            <a:r>
              <a:rPr lang="el-GR" sz="2400" smtClean="0">
                <a:solidFill>
                  <a:srgbClr val="FFFF00"/>
                </a:solidFill>
              </a:rPr>
              <a:t>Δ</a:t>
            </a:r>
            <a:r>
              <a:rPr lang="en-US" sz="2400" i="1" smtClean="0">
                <a:solidFill>
                  <a:srgbClr val="FFFF00"/>
                </a:solidFill>
              </a:rPr>
              <a:t>m</a:t>
            </a:r>
            <a:r>
              <a:rPr lang="en-US" sz="2400" smtClean="0">
                <a:solidFill>
                  <a:srgbClr val="FFFF00"/>
                </a:solidFill>
              </a:rPr>
              <a:t>/</a:t>
            </a:r>
            <a:r>
              <a:rPr lang="el-GR" sz="2400" smtClean="0">
                <a:solidFill>
                  <a:srgbClr val="FFFF00"/>
                </a:solidFill>
              </a:rPr>
              <a:t>Δ</a:t>
            </a:r>
            <a:r>
              <a:rPr lang="en-US" sz="2400" i="1" smtClean="0">
                <a:solidFill>
                  <a:srgbClr val="FFFF00"/>
                </a:solidFill>
              </a:rPr>
              <a:t>t </a:t>
            </a:r>
            <a:r>
              <a:rPr lang="en-US" sz="2400" smtClean="0">
                <a:solidFill>
                  <a:schemeClr val="bg1"/>
                </a:solidFill>
              </a:rPr>
              <a:t>= </a:t>
            </a:r>
            <a:r>
              <a:rPr lang="el-GR" sz="2400" i="1" smtClean="0">
                <a:solidFill>
                  <a:schemeClr val="bg1"/>
                </a:solidFill>
              </a:rPr>
              <a:t>ρ</a:t>
            </a:r>
            <a:r>
              <a:rPr lang="en-US" sz="2400" baseline="-25000" smtClean="0">
                <a:solidFill>
                  <a:schemeClr val="bg1"/>
                </a:solidFill>
              </a:rPr>
              <a:t>1</a:t>
            </a:r>
            <a:r>
              <a:rPr lang="en-US" sz="2400" i="1" smtClean="0">
                <a:solidFill>
                  <a:schemeClr val="bg1"/>
                </a:solidFill>
              </a:rPr>
              <a:t>A</a:t>
            </a:r>
            <a:r>
              <a:rPr lang="en-US" sz="2400" baseline="-25000" smtClean="0">
                <a:solidFill>
                  <a:schemeClr val="bg1"/>
                </a:solidFill>
              </a:rPr>
              <a:t>1</a:t>
            </a:r>
            <a:r>
              <a:rPr lang="el-GR" sz="2400" smtClean="0">
                <a:solidFill>
                  <a:schemeClr val="bg1"/>
                </a:solidFill>
              </a:rPr>
              <a:t>Δ</a:t>
            </a:r>
            <a:r>
              <a:rPr lang="el-GR" sz="2400" i="1" smtClean="0">
                <a:solidFill>
                  <a:schemeClr val="bg1"/>
                </a:solidFill>
              </a:rPr>
              <a:t>ℓ</a:t>
            </a:r>
            <a:r>
              <a:rPr lang="en-US" sz="2400" baseline="-25000" smtClean="0">
                <a:solidFill>
                  <a:schemeClr val="bg1"/>
                </a:solidFill>
              </a:rPr>
              <a:t>1</a:t>
            </a:r>
            <a:r>
              <a:rPr lang="en-US" sz="2400" smtClean="0">
                <a:solidFill>
                  <a:schemeClr val="bg1"/>
                </a:solidFill>
              </a:rPr>
              <a:t>/</a:t>
            </a:r>
            <a:r>
              <a:rPr lang="el-GR" sz="2400" smtClean="0">
                <a:solidFill>
                  <a:schemeClr val="bg1"/>
                </a:solidFill>
              </a:rPr>
              <a:t> Δ</a:t>
            </a:r>
            <a:r>
              <a:rPr lang="en-US" sz="2400" i="1" smtClean="0">
                <a:solidFill>
                  <a:schemeClr val="bg1"/>
                </a:solidFill>
              </a:rPr>
              <a:t>t </a:t>
            </a:r>
            <a:r>
              <a:rPr lang="en-US" sz="2400" smtClean="0">
                <a:solidFill>
                  <a:schemeClr val="bg1"/>
                </a:solidFill>
              </a:rPr>
              <a:t>=</a:t>
            </a:r>
            <a:r>
              <a:rPr lang="en-US" sz="2400" i="1" smtClean="0">
                <a:solidFill>
                  <a:schemeClr val="bg1"/>
                </a:solidFill>
              </a:rPr>
              <a:t> </a:t>
            </a:r>
            <a:r>
              <a:rPr lang="el-GR" sz="2400" i="1" smtClean="0">
                <a:solidFill>
                  <a:srgbClr val="FFFF00"/>
                </a:solidFill>
              </a:rPr>
              <a:t>ρ</a:t>
            </a:r>
            <a:r>
              <a:rPr lang="en-US" sz="2400" baseline="-25000" smtClean="0">
                <a:solidFill>
                  <a:srgbClr val="FFFF00"/>
                </a:solidFill>
              </a:rPr>
              <a:t>1</a:t>
            </a:r>
            <a:r>
              <a:rPr lang="en-US" sz="2400" i="1" smtClean="0">
                <a:solidFill>
                  <a:srgbClr val="FFFF00"/>
                </a:solidFill>
              </a:rPr>
              <a:t>A</a:t>
            </a:r>
            <a:r>
              <a:rPr lang="en-US" sz="2400" baseline="-25000" smtClean="0">
                <a:solidFill>
                  <a:srgbClr val="FFFF00"/>
                </a:solidFill>
              </a:rPr>
              <a:t>1</a:t>
            </a:r>
            <a:r>
              <a:rPr lang="en-US" sz="2400" i="1" smtClean="0">
                <a:solidFill>
                  <a:srgbClr val="FFFF00"/>
                </a:solidFill>
              </a:rPr>
              <a:t>v</a:t>
            </a:r>
            <a:r>
              <a:rPr lang="en-US" sz="2400" baseline="-25000" smtClean="0">
                <a:solidFill>
                  <a:srgbClr val="FFFF00"/>
                </a:solidFill>
              </a:rPr>
              <a:t>1</a:t>
            </a:r>
            <a:r>
              <a:rPr lang="en-US" sz="2400" smtClean="0">
                <a:solidFill>
                  <a:schemeClr val="bg1"/>
                </a:solidFill>
              </a:rPr>
              <a:t>.</a:t>
            </a:r>
          </a:p>
          <a:p>
            <a:r>
              <a:rPr lang="en-US" sz="2400" smtClean="0">
                <a:solidFill>
                  <a:schemeClr val="bg1"/>
                </a:solidFill>
              </a:rPr>
              <a:t>Since the mass flow rate through area </a:t>
            </a:r>
            <a:r>
              <a:rPr lang="en-US" sz="2400" i="1" smtClean="0">
                <a:solidFill>
                  <a:schemeClr val="bg1"/>
                </a:solidFill>
              </a:rPr>
              <a:t>A</a:t>
            </a:r>
            <a:r>
              <a:rPr lang="en-US" sz="2400" baseline="-25000" smtClean="0">
                <a:solidFill>
                  <a:schemeClr val="bg1"/>
                </a:solidFill>
              </a:rPr>
              <a:t>1</a:t>
            </a:r>
            <a:r>
              <a:rPr lang="en-US" sz="2400" smtClean="0">
                <a:solidFill>
                  <a:schemeClr val="bg1"/>
                </a:solidFill>
              </a:rPr>
              <a:t> must equal that through </a:t>
            </a:r>
            <a:r>
              <a:rPr lang="en-US" sz="2400" i="1" smtClean="0">
                <a:solidFill>
                  <a:schemeClr val="bg1"/>
                </a:solidFill>
              </a:rPr>
              <a:t>A</a:t>
            </a:r>
            <a:r>
              <a:rPr lang="en-US" sz="2400" baseline="-25000" smtClean="0">
                <a:solidFill>
                  <a:schemeClr val="bg1"/>
                </a:solidFill>
              </a:rPr>
              <a:t>2</a:t>
            </a:r>
            <a:r>
              <a:rPr lang="en-US" sz="2400" smtClean="0">
                <a:solidFill>
                  <a:schemeClr val="bg1"/>
                </a:solidFill>
              </a:rPr>
              <a:t> for steady flow, </a:t>
            </a:r>
          </a:p>
          <a:p>
            <a:pPr>
              <a:buNone/>
            </a:pPr>
            <a:r>
              <a:rPr lang="en-US" sz="2400" smtClean="0">
                <a:solidFill>
                  <a:schemeClr val="bg1"/>
                </a:solidFill>
              </a:rPr>
              <a:t>				</a:t>
            </a:r>
            <a:r>
              <a:rPr lang="el-GR" i="1" smtClean="0">
                <a:solidFill>
                  <a:schemeClr val="bg1"/>
                </a:solidFill>
              </a:rPr>
              <a:t> </a:t>
            </a:r>
            <a:r>
              <a:rPr lang="en-US" i="1" smtClean="0">
                <a:solidFill>
                  <a:schemeClr val="bg1"/>
                </a:solidFill>
              </a:rPr>
              <a:t>    </a:t>
            </a:r>
            <a:r>
              <a:rPr lang="el-GR" i="1" smtClean="0">
                <a:solidFill>
                  <a:schemeClr val="bg1"/>
                </a:solidFill>
              </a:rPr>
              <a:t>ρ</a:t>
            </a:r>
            <a:r>
              <a:rPr lang="en-US" baseline="-25000" smtClean="0">
                <a:solidFill>
                  <a:schemeClr val="bg1"/>
                </a:solidFill>
              </a:rPr>
              <a:t>1</a:t>
            </a:r>
            <a:r>
              <a:rPr lang="en-US" i="1" smtClean="0">
                <a:solidFill>
                  <a:schemeClr val="bg1"/>
                </a:solidFill>
              </a:rPr>
              <a:t>A</a:t>
            </a:r>
            <a:r>
              <a:rPr lang="en-US" baseline="-25000" smtClean="0">
                <a:solidFill>
                  <a:schemeClr val="bg1"/>
                </a:solidFill>
              </a:rPr>
              <a:t>1</a:t>
            </a:r>
            <a:r>
              <a:rPr lang="en-US" i="1" smtClean="0">
                <a:solidFill>
                  <a:schemeClr val="bg1"/>
                </a:solidFill>
              </a:rPr>
              <a:t>v</a:t>
            </a:r>
            <a:r>
              <a:rPr lang="en-US" baseline="-25000" smtClean="0">
                <a:solidFill>
                  <a:schemeClr val="bg1"/>
                </a:solidFill>
              </a:rPr>
              <a:t>1 </a:t>
            </a:r>
            <a:r>
              <a:rPr lang="en-US" smtClean="0">
                <a:solidFill>
                  <a:schemeClr val="bg1"/>
                </a:solidFill>
              </a:rPr>
              <a:t>=</a:t>
            </a:r>
            <a:r>
              <a:rPr lang="el-GR" i="1" smtClean="0">
                <a:solidFill>
                  <a:schemeClr val="bg1"/>
                </a:solidFill>
              </a:rPr>
              <a:t> ρ</a:t>
            </a:r>
            <a:r>
              <a:rPr lang="en-US" baseline="-25000" smtClean="0">
                <a:solidFill>
                  <a:schemeClr val="bg1"/>
                </a:solidFill>
              </a:rPr>
              <a:t>2</a:t>
            </a:r>
            <a:r>
              <a:rPr lang="en-US" i="1" smtClean="0">
                <a:solidFill>
                  <a:schemeClr val="bg1"/>
                </a:solidFill>
              </a:rPr>
              <a:t>A</a:t>
            </a:r>
            <a:r>
              <a:rPr lang="en-US" baseline="-25000" smtClean="0">
                <a:solidFill>
                  <a:schemeClr val="bg1"/>
                </a:solidFill>
              </a:rPr>
              <a:t>2</a:t>
            </a:r>
            <a:r>
              <a:rPr lang="en-US" i="1" smtClean="0">
                <a:solidFill>
                  <a:schemeClr val="bg1"/>
                </a:solidFill>
              </a:rPr>
              <a:t>v</a:t>
            </a:r>
            <a:r>
              <a:rPr lang="en-US" baseline="-25000" smtClean="0">
                <a:solidFill>
                  <a:schemeClr val="bg1"/>
                </a:solidFill>
              </a:rPr>
              <a:t>2</a:t>
            </a:r>
          </a:p>
          <a:p>
            <a:pPr>
              <a:buNone/>
            </a:pPr>
            <a:endParaRPr lang="en-US" baseline="-25000" smtClean="0">
              <a:solidFill>
                <a:schemeClr val="bg1"/>
              </a:solidFill>
            </a:endParaRPr>
          </a:p>
          <a:p>
            <a:pPr>
              <a:buNone/>
            </a:pPr>
            <a:r>
              <a:rPr lang="en-US" sz="2400" baseline="-25000" smtClean="0">
                <a:solidFill>
                  <a:schemeClr val="bg1"/>
                </a:solidFill>
              </a:rPr>
              <a:t>	</a:t>
            </a:r>
            <a:r>
              <a:rPr lang="en-US" sz="2400" smtClean="0">
                <a:solidFill>
                  <a:schemeClr val="bg1"/>
                </a:solidFill>
              </a:rPr>
              <a:t>the “</a:t>
            </a:r>
            <a:r>
              <a:rPr lang="en-US" sz="2400" smtClean="0">
                <a:solidFill>
                  <a:srgbClr val="FFFF00"/>
                </a:solidFill>
              </a:rPr>
              <a:t>equation of continuity</a:t>
            </a:r>
            <a:r>
              <a:rPr lang="en-US" sz="2400" smtClean="0">
                <a:solidFill>
                  <a:schemeClr val="bg1"/>
                </a:solidFill>
              </a:rPr>
              <a:t>” and </a:t>
            </a:r>
            <a:r>
              <a:rPr lang="en-US" sz="2400" u="sng" smtClean="0">
                <a:solidFill>
                  <a:schemeClr val="bg1"/>
                </a:solidFill>
              </a:rPr>
              <a:t>often the </a:t>
            </a:r>
            <a:r>
              <a:rPr lang="el-GR" sz="2400" i="1" u="sng" smtClean="0">
                <a:solidFill>
                  <a:schemeClr val="bg1"/>
                </a:solidFill>
              </a:rPr>
              <a:t>ρ</a:t>
            </a:r>
            <a:r>
              <a:rPr lang="en-US" sz="2400" u="sng" smtClean="0">
                <a:solidFill>
                  <a:schemeClr val="bg1"/>
                </a:solidFill>
              </a:rPr>
              <a:t>’s can be dropped</a:t>
            </a:r>
            <a:r>
              <a:rPr lang="en-US" sz="2400" smtClean="0">
                <a:solidFill>
                  <a:schemeClr val="bg1"/>
                </a:solidFill>
              </a:rPr>
              <a:t>—water is essentially incompressible, and at low speeds so is air. </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grpSp>
        <p:nvGrpSpPr>
          <p:cNvPr id="45" name="Group 44"/>
          <p:cNvGrpSpPr/>
          <p:nvPr/>
        </p:nvGrpSpPr>
        <p:grpSpPr>
          <a:xfrm>
            <a:off x="2010007" y="1377747"/>
            <a:ext cx="4847993" cy="1719157"/>
            <a:chOff x="1525975" y="1295400"/>
            <a:chExt cx="4847993" cy="1719157"/>
          </a:xfrm>
        </p:grpSpPr>
        <p:cxnSp>
          <p:nvCxnSpPr>
            <p:cNvPr id="35" name="Straight Arrow Connector 34"/>
            <p:cNvCxnSpPr/>
            <p:nvPr/>
          </p:nvCxnSpPr>
          <p:spPr>
            <a:xfrm rot="5400000" flipH="1" flipV="1">
              <a:off x="3526476" y="2247902"/>
              <a:ext cx="533398" cy="152399"/>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22"/>
            <p:cNvGrpSpPr/>
            <p:nvPr/>
          </p:nvGrpSpPr>
          <p:grpSpPr>
            <a:xfrm>
              <a:off x="1981200" y="1688275"/>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209800" y="1735775"/>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362200" y="1735775"/>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3810000" y="1964375"/>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4572000" y="1964375"/>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rot="5400000" flipH="1" flipV="1">
              <a:off x="1876818" y="2221214"/>
              <a:ext cx="577919" cy="25625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116775" y="1295400"/>
              <a:ext cx="685800" cy="381000"/>
            </a:xfrm>
            <a:prstGeom prst="rect">
              <a:avLst/>
            </a:prstGeom>
            <a:noFill/>
          </p:spPr>
          <p:txBody>
            <a:bodyPr wrap="square" rtlCol="0">
              <a:spAutoFit/>
            </a:bodyPr>
            <a:lstStyle/>
            <a:p>
              <a:r>
                <a:rPr lang="el-GR" smtClean="0"/>
                <a:t>Δ</a:t>
              </a:r>
              <a:r>
                <a:rPr lang="en-US" i="1" smtClean="0"/>
                <a:t>ℓ</a:t>
              </a:r>
              <a:r>
                <a:rPr lang="en-US" baseline="-25000" smtClean="0"/>
                <a:t>1</a:t>
              </a:r>
              <a:endParaRPr lang="en-US" baseline="-25000"/>
            </a:p>
          </p:txBody>
        </p:sp>
        <p:sp>
          <p:nvSpPr>
            <p:cNvPr id="38" name="TextBox 37"/>
            <p:cNvSpPr txBox="1"/>
            <p:nvPr/>
          </p:nvSpPr>
          <p:spPr>
            <a:xfrm>
              <a:off x="3957450" y="1566550"/>
              <a:ext cx="685800" cy="381000"/>
            </a:xfrm>
            <a:prstGeom prst="rect">
              <a:avLst/>
            </a:prstGeom>
            <a:noFill/>
          </p:spPr>
          <p:txBody>
            <a:bodyPr wrap="square" rtlCol="0">
              <a:spAutoFit/>
            </a:bodyPr>
            <a:lstStyle/>
            <a:p>
              <a:r>
                <a:rPr lang="el-GR" smtClean="0"/>
                <a:t>Δ</a:t>
              </a:r>
              <a:r>
                <a:rPr lang="en-US" i="1" smtClean="0"/>
                <a:t>ℓ</a:t>
              </a:r>
              <a:r>
                <a:rPr lang="en-US" baseline="-25000" smtClean="0"/>
                <a:t>2</a:t>
              </a:r>
              <a:endParaRPr lang="en-US" baseline="-25000"/>
            </a:p>
          </p:txBody>
        </p:sp>
        <p:cxnSp>
          <p:nvCxnSpPr>
            <p:cNvPr id="40" name="Straight Arrow Connector 39"/>
            <p:cNvCxnSpPr/>
            <p:nvPr/>
          </p:nvCxnSpPr>
          <p:spPr>
            <a:xfrm>
              <a:off x="2209800" y="1659575"/>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874325" y="1911925"/>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525975" y="2645225"/>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sp>
          <p:nvSpPr>
            <p:cNvPr id="42" name="TextBox 41"/>
            <p:cNvSpPr txBox="1"/>
            <p:nvPr/>
          </p:nvSpPr>
          <p:spPr>
            <a:xfrm>
              <a:off x="3174675" y="264325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grpSp>
      <p:sp>
        <p:nvSpPr>
          <p:cNvPr id="46" name="Rectangle 45"/>
          <p:cNvSpPr/>
          <p:nvPr/>
        </p:nvSpPr>
        <p:spPr>
          <a:xfrm>
            <a:off x="3116240" y="4980296"/>
            <a:ext cx="25908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a:xfrm>
            <a:off x="184074" y="3352800"/>
            <a:ext cx="8502726" cy="3276600"/>
          </a:xfrm>
          <a:ln>
            <a:solidFill>
              <a:srgbClr val="FF0000"/>
            </a:solidFill>
          </a:ln>
        </p:spPr>
        <p:txBody>
          <a:bodyPr>
            <a:noAutofit/>
          </a:bodyPr>
          <a:lstStyle/>
          <a:p>
            <a:r>
              <a:rPr lang="en-US" smtClean="0"/>
              <a:t>Where will the </a:t>
            </a:r>
            <a:r>
              <a:rPr lang="en-US" smtClean="0">
                <a:solidFill>
                  <a:srgbClr val="FFFF00"/>
                </a:solidFill>
              </a:rPr>
              <a:t>pressure be greatest </a:t>
            </a:r>
            <a:r>
              <a:rPr lang="en-US" smtClean="0"/>
              <a:t>in steady fluid flow?</a:t>
            </a:r>
          </a:p>
          <a:p>
            <a:pPr marL="514350" indent="-514350">
              <a:buAutoNum type="alphaUcPeriod"/>
            </a:pPr>
            <a:r>
              <a:rPr lang="en-US" smtClean="0"/>
              <a:t>The entering wide part</a:t>
            </a:r>
          </a:p>
          <a:p>
            <a:pPr marL="514350" indent="-514350">
              <a:buAutoNum type="alphaUcPeriod"/>
            </a:pPr>
            <a:r>
              <a:rPr lang="en-US" smtClean="0"/>
              <a:t>The central narrow part</a:t>
            </a:r>
          </a:p>
          <a:p>
            <a:pPr marL="514350" indent="-514350">
              <a:buAutoNum type="alphaUcPeriod"/>
            </a:pPr>
            <a:r>
              <a:rPr lang="en-US" smtClean="0"/>
              <a:t>The final wide part</a:t>
            </a:r>
            <a:endParaRPr lang="en-US"/>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grpSp>
        <p:nvGrpSpPr>
          <p:cNvPr id="6"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2604650" y="1383475"/>
            <a:ext cx="685800" cy="400110"/>
          </a:xfrm>
          <a:prstGeom prst="rect">
            <a:avLst/>
          </a:prstGeom>
          <a:noFill/>
        </p:spPr>
        <p:txBody>
          <a:bodyPr wrap="square" rtlCol="0">
            <a:spAutoFit/>
          </a:bodyPr>
          <a:lstStyle/>
          <a:p>
            <a:r>
              <a:rPr lang="en-US" sz="2000" smtClean="0"/>
              <a:t>A</a:t>
            </a:r>
            <a:endParaRPr lang="en-US" sz="2000" baseline="-25000"/>
          </a:p>
        </p:txBody>
      </p:sp>
      <p:sp>
        <p:nvSpPr>
          <p:cNvPr id="39" name="TextBox 38"/>
          <p:cNvSpPr txBox="1"/>
          <p:nvPr/>
        </p:nvSpPr>
        <p:spPr>
          <a:xfrm>
            <a:off x="4428500" y="1700150"/>
            <a:ext cx="685800" cy="400110"/>
          </a:xfrm>
          <a:prstGeom prst="rect">
            <a:avLst/>
          </a:prstGeom>
          <a:noFill/>
        </p:spPr>
        <p:txBody>
          <a:bodyPr wrap="square" rtlCol="0">
            <a:spAutoFit/>
          </a:bodyPr>
          <a:lstStyle/>
          <a:p>
            <a:r>
              <a:rPr lang="en-US" sz="2000" smtClean="0"/>
              <a:t>B</a:t>
            </a:r>
            <a:endParaRPr lang="en-US" sz="2000"/>
          </a:p>
        </p:txBody>
      </p:sp>
      <p:sp>
        <p:nvSpPr>
          <p:cNvPr id="43" name="TextBox 42"/>
          <p:cNvSpPr txBox="1"/>
          <p:nvPr/>
        </p:nvSpPr>
        <p:spPr>
          <a:xfrm>
            <a:off x="6096000" y="1371600"/>
            <a:ext cx="685800" cy="400110"/>
          </a:xfrm>
          <a:prstGeom prst="rect">
            <a:avLst/>
          </a:prstGeom>
          <a:noFill/>
        </p:spPr>
        <p:txBody>
          <a:bodyPr wrap="square" rtlCol="0">
            <a:spAutoFit/>
          </a:bodyPr>
          <a:lstStyle/>
          <a:p>
            <a:r>
              <a:rPr lang="en-US" sz="2000" smtClean="0"/>
              <a:t>C</a:t>
            </a:r>
            <a:endParaRPr lang="en-US" sz="2000" baseline="-25000"/>
          </a:p>
        </p:txBody>
      </p:sp>
      <p:cxnSp>
        <p:nvCxnSpPr>
          <p:cNvPr id="45" name="Straight Arrow Connector 44"/>
          <p:cNvCxnSpPr/>
          <p:nvPr/>
        </p:nvCxnSpPr>
        <p:spPr>
          <a:xfrm>
            <a:off x="1085600" y="2186050"/>
            <a:ext cx="1219200" cy="1588"/>
          </a:xfrm>
          <a:prstGeom prst="straightConnector1">
            <a:avLst/>
          </a:prstGeom>
          <a:ln w="25400">
            <a:solidFill>
              <a:schemeClr val="bg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Clicker Answer</a:t>
            </a:r>
            <a:endParaRPr lang="en-US">
              <a:solidFill>
                <a:srgbClr val="FFFF00"/>
              </a:solidFill>
            </a:endParaRPr>
          </a:p>
        </p:txBody>
      </p:sp>
      <p:sp>
        <p:nvSpPr>
          <p:cNvPr id="3" name="Content Placeholder 2"/>
          <p:cNvSpPr>
            <a:spLocks noGrp="1"/>
          </p:cNvSpPr>
          <p:nvPr>
            <p:ph sz="half" idx="1"/>
          </p:nvPr>
        </p:nvSpPr>
        <p:spPr>
          <a:xfrm>
            <a:off x="152400" y="2895600"/>
            <a:ext cx="8502726" cy="3733800"/>
          </a:xfrm>
          <a:ln>
            <a:solidFill>
              <a:srgbClr val="FF0000"/>
            </a:solidFill>
          </a:ln>
        </p:spPr>
        <p:txBody>
          <a:bodyPr>
            <a:noAutofit/>
          </a:bodyPr>
          <a:lstStyle/>
          <a:p>
            <a:r>
              <a:rPr lang="en-US" smtClean="0"/>
              <a:t>Where will the </a:t>
            </a:r>
            <a:r>
              <a:rPr lang="en-US" smtClean="0">
                <a:solidFill>
                  <a:srgbClr val="FFFF00"/>
                </a:solidFill>
              </a:rPr>
              <a:t>pressure be greatest </a:t>
            </a:r>
            <a:r>
              <a:rPr lang="en-US" smtClean="0"/>
              <a:t>in steady fluid flow?</a:t>
            </a:r>
          </a:p>
          <a:p>
            <a:r>
              <a:rPr lang="en-US" smtClean="0"/>
              <a:t>The portion of fluid </a:t>
            </a:r>
            <a:r>
              <a:rPr lang="en-US" u="sng" smtClean="0">
                <a:solidFill>
                  <a:srgbClr val="FFFF00"/>
                </a:solidFill>
              </a:rPr>
              <a:t>speeds up</a:t>
            </a:r>
            <a:r>
              <a:rPr lang="en-US" smtClean="0">
                <a:solidFill>
                  <a:srgbClr val="FFFF00"/>
                </a:solidFill>
              </a:rPr>
              <a:t> </a:t>
            </a:r>
            <a:r>
              <a:rPr lang="en-US" smtClean="0"/>
              <a:t>as it enters the narrow part—</a:t>
            </a:r>
            <a:r>
              <a:rPr lang="en-US" smtClean="0">
                <a:solidFill>
                  <a:srgbClr val="FFFF00"/>
                </a:solidFill>
              </a:rPr>
              <a:t>this can only happen if it’s pushed from behind.</a:t>
            </a:r>
            <a:r>
              <a:rPr lang="en-US" smtClean="0"/>
              <a:t> This means </a:t>
            </a:r>
            <a:r>
              <a:rPr lang="en-US" i="1" smtClean="0"/>
              <a:t>the pressure behind is greater.</a:t>
            </a:r>
          </a:p>
          <a:p>
            <a:r>
              <a:rPr lang="en-US" smtClean="0"/>
              <a:t>As it leaves the narrow part, it slows down: again, </a:t>
            </a:r>
            <a:r>
              <a:rPr lang="en-US" smtClean="0">
                <a:solidFill>
                  <a:srgbClr val="FFFF00"/>
                </a:solidFill>
              </a:rPr>
              <a:t>the pressure is greater in the wide part</a:t>
            </a:r>
            <a:r>
              <a:rPr lang="en-US" smtClean="0"/>
              <a:t>.</a:t>
            </a:r>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grpSp>
        <p:nvGrpSpPr>
          <p:cNvPr id="5"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2604650" y="1383475"/>
            <a:ext cx="685800" cy="400110"/>
          </a:xfrm>
          <a:prstGeom prst="rect">
            <a:avLst/>
          </a:prstGeom>
          <a:noFill/>
        </p:spPr>
        <p:txBody>
          <a:bodyPr wrap="square" rtlCol="0">
            <a:spAutoFit/>
          </a:bodyPr>
          <a:lstStyle/>
          <a:p>
            <a:r>
              <a:rPr lang="en-US" sz="2000" smtClean="0"/>
              <a:t>A</a:t>
            </a:r>
            <a:endParaRPr lang="en-US" sz="2000" baseline="-25000"/>
          </a:p>
        </p:txBody>
      </p:sp>
      <p:sp>
        <p:nvSpPr>
          <p:cNvPr id="39" name="TextBox 38"/>
          <p:cNvSpPr txBox="1"/>
          <p:nvPr/>
        </p:nvSpPr>
        <p:spPr>
          <a:xfrm>
            <a:off x="4428500" y="1700150"/>
            <a:ext cx="685800" cy="400110"/>
          </a:xfrm>
          <a:prstGeom prst="rect">
            <a:avLst/>
          </a:prstGeom>
          <a:noFill/>
        </p:spPr>
        <p:txBody>
          <a:bodyPr wrap="square" rtlCol="0">
            <a:spAutoFit/>
          </a:bodyPr>
          <a:lstStyle/>
          <a:p>
            <a:r>
              <a:rPr lang="en-US" sz="2000" smtClean="0"/>
              <a:t>B</a:t>
            </a:r>
            <a:endParaRPr lang="en-US" sz="2000"/>
          </a:p>
        </p:txBody>
      </p:sp>
      <p:sp>
        <p:nvSpPr>
          <p:cNvPr id="43" name="TextBox 42"/>
          <p:cNvSpPr txBox="1"/>
          <p:nvPr/>
        </p:nvSpPr>
        <p:spPr>
          <a:xfrm>
            <a:off x="6096000" y="1371600"/>
            <a:ext cx="685800" cy="400110"/>
          </a:xfrm>
          <a:prstGeom prst="rect">
            <a:avLst/>
          </a:prstGeom>
          <a:noFill/>
        </p:spPr>
        <p:txBody>
          <a:bodyPr wrap="square" rtlCol="0">
            <a:spAutoFit/>
          </a:bodyPr>
          <a:lstStyle/>
          <a:p>
            <a:r>
              <a:rPr lang="en-US" sz="2000" smtClean="0"/>
              <a:t>C</a:t>
            </a:r>
            <a:endParaRPr lang="en-US" sz="2000" baseline="-25000"/>
          </a:p>
        </p:txBody>
      </p:sp>
      <p:cxnSp>
        <p:nvCxnSpPr>
          <p:cNvPr id="45" name="Straight Arrow Connector 44"/>
          <p:cNvCxnSpPr/>
          <p:nvPr/>
        </p:nvCxnSpPr>
        <p:spPr>
          <a:xfrm>
            <a:off x="1085600" y="2186050"/>
            <a:ext cx="1219200" cy="1588"/>
          </a:xfrm>
          <a:prstGeom prst="straightConnector1">
            <a:avLst/>
          </a:prstGeom>
          <a:ln w="25400">
            <a:solidFill>
              <a:schemeClr val="bg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Bernoulli’s Equation</a:t>
            </a:r>
            <a:endParaRPr lang="en-US">
              <a:solidFill>
                <a:srgbClr val="FFFF00"/>
              </a:solidFill>
            </a:endParaRPr>
          </a:p>
        </p:txBody>
      </p:sp>
      <p:sp>
        <p:nvSpPr>
          <p:cNvPr id="3" name="Content Placeholder 2"/>
          <p:cNvSpPr>
            <a:spLocks noGrp="1"/>
          </p:cNvSpPr>
          <p:nvPr>
            <p:ph sz="half" idx="1"/>
          </p:nvPr>
        </p:nvSpPr>
        <p:spPr>
          <a:xfrm>
            <a:off x="184074" y="3200400"/>
            <a:ext cx="8502726" cy="3429000"/>
          </a:xfrm>
          <a:ln>
            <a:solidFill>
              <a:srgbClr val="FF0000"/>
            </a:solidFill>
          </a:ln>
        </p:spPr>
        <p:txBody>
          <a:bodyPr>
            <a:noAutofit/>
          </a:bodyPr>
          <a:lstStyle/>
          <a:p>
            <a:r>
              <a:rPr lang="en-US" sz="2400" smtClean="0"/>
              <a:t>Focus now on the </a:t>
            </a:r>
            <a:r>
              <a:rPr lang="en-US" sz="2400" u="sng" smtClean="0">
                <a:solidFill>
                  <a:srgbClr val="FFFF00"/>
                </a:solidFill>
              </a:rPr>
              <a:t>block of fluid that’s between </a:t>
            </a:r>
            <a:r>
              <a:rPr lang="en-US" sz="2400" i="1" u="sng" smtClean="0">
                <a:solidFill>
                  <a:srgbClr val="FFFF00"/>
                </a:solidFill>
              </a:rPr>
              <a:t>A</a:t>
            </a:r>
            <a:r>
              <a:rPr lang="en-US" sz="2400" u="sng" baseline="-25000" smtClean="0">
                <a:solidFill>
                  <a:srgbClr val="FFFF00"/>
                </a:solidFill>
              </a:rPr>
              <a:t>1</a:t>
            </a:r>
            <a:r>
              <a:rPr lang="en-US" sz="2400" u="sng" smtClean="0">
                <a:solidFill>
                  <a:srgbClr val="FFFF00"/>
                </a:solidFill>
              </a:rPr>
              <a:t> and </a:t>
            </a:r>
            <a:r>
              <a:rPr lang="en-US" sz="2400" i="1" u="sng" smtClean="0">
                <a:solidFill>
                  <a:srgbClr val="FFFF00"/>
                </a:solidFill>
              </a:rPr>
              <a:t>A</a:t>
            </a:r>
            <a:r>
              <a:rPr lang="en-US" sz="2400" u="sng" baseline="-25000" smtClean="0">
                <a:solidFill>
                  <a:srgbClr val="FFFF00"/>
                </a:solidFill>
              </a:rPr>
              <a:t>2</a:t>
            </a:r>
            <a:r>
              <a:rPr lang="en-US" sz="2400" smtClean="0">
                <a:solidFill>
                  <a:srgbClr val="FFFF00"/>
                </a:solidFill>
              </a:rPr>
              <a:t> </a:t>
            </a:r>
            <a:r>
              <a:rPr lang="en-US" sz="2400" smtClean="0"/>
              <a:t>at one instant in time. </a:t>
            </a:r>
          </a:p>
          <a:p>
            <a:r>
              <a:rPr lang="en-US" sz="2400" smtClean="0"/>
              <a:t>After time </a:t>
            </a:r>
            <a:r>
              <a:rPr lang="el-GR" sz="2400" smtClean="0"/>
              <a:t>Δ</a:t>
            </a:r>
            <a:r>
              <a:rPr lang="en-US" sz="2400" i="1" smtClean="0"/>
              <a:t>t</a:t>
            </a:r>
            <a:r>
              <a:rPr lang="en-US" sz="2400" smtClean="0"/>
              <a:t>, that same fluid will now be between the downstream areas A´</a:t>
            </a:r>
            <a:r>
              <a:rPr lang="en-US" sz="2400" baseline="-25000" smtClean="0"/>
              <a:t>1  </a:t>
            </a:r>
            <a:r>
              <a:rPr lang="en-US" sz="2400" smtClean="0"/>
              <a:t>and A´</a:t>
            </a:r>
            <a:r>
              <a:rPr lang="en-US" sz="2400" baseline="-25000" smtClean="0"/>
              <a:t>2</a:t>
            </a:r>
            <a:r>
              <a:rPr lang="en-US" sz="2400" smtClean="0"/>
              <a:t>, </a:t>
            </a:r>
            <a:r>
              <a:rPr lang="en-US" sz="2400" smtClean="0">
                <a:solidFill>
                  <a:srgbClr val="FFFF00"/>
                </a:solidFill>
              </a:rPr>
              <a:t>and it’s picked up some KE!  </a:t>
            </a:r>
          </a:p>
          <a:p>
            <a:r>
              <a:rPr lang="en-US" sz="2400" smtClean="0"/>
              <a:t>A mass </a:t>
            </a:r>
            <a:r>
              <a:rPr lang="el-GR" sz="2400" smtClean="0"/>
              <a:t>Δ</a:t>
            </a:r>
            <a:r>
              <a:rPr lang="en-US" sz="2400" i="1" smtClean="0"/>
              <a:t>m</a:t>
            </a:r>
            <a:r>
              <a:rPr lang="en-US" sz="2400" smtClean="0"/>
              <a:t> = </a:t>
            </a:r>
            <a:r>
              <a:rPr lang="el-GR" sz="2400" i="1" smtClean="0">
                <a:solidFill>
                  <a:schemeClr val="bg1"/>
                </a:solidFill>
              </a:rPr>
              <a:t>ρ</a:t>
            </a:r>
            <a:r>
              <a:rPr lang="en-US" sz="2400" baseline="-25000" smtClean="0">
                <a:solidFill>
                  <a:schemeClr val="bg1"/>
                </a:solidFill>
              </a:rPr>
              <a:t>1</a:t>
            </a:r>
            <a:r>
              <a:rPr lang="en-US" sz="2400" i="1" smtClean="0">
                <a:solidFill>
                  <a:schemeClr val="bg1"/>
                </a:solidFill>
              </a:rPr>
              <a:t>A</a:t>
            </a:r>
            <a:r>
              <a:rPr lang="en-US" sz="2400" baseline="-25000" smtClean="0">
                <a:solidFill>
                  <a:schemeClr val="bg1"/>
                </a:solidFill>
              </a:rPr>
              <a:t>1</a:t>
            </a:r>
            <a:r>
              <a:rPr lang="en-US" sz="2400" i="1" smtClean="0">
                <a:solidFill>
                  <a:schemeClr val="bg1"/>
                </a:solidFill>
              </a:rPr>
              <a:t>Δℓ</a:t>
            </a:r>
            <a:r>
              <a:rPr lang="en-US" sz="2400" baseline="-25000" smtClean="0">
                <a:solidFill>
                  <a:schemeClr val="bg1"/>
                </a:solidFill>
              </a:rPr>
              <a:t>1 </a:t>
            </a:r>
            <a:r>
              <a:rPr lang="en-US" sz="2400" smtClean="0">
                <a:solidFill>
                  <a:schemeClr val="bg1"/>
                </a:solidFill>
              </a:rPr>
              <a:t> moving at </a:t>
            </a:r>
            <a:r>
              <a:rPr lang="en-US" sz="2400" i="1" smtClean="0">
                <a:solidFill>
                  <a:schemeClr val="bg1"/>
                </a:solidFill>
              </a:rPr>
              <a:t>v</a:t>
            </a:r>
            <a:r>
              <a:rPr lang="en-US" sz="2400" baseline="-25000" smtClean="0">
                <a:solidFill>
                  <a:schemeClr val="bg1"/>
                </a:solidFill>
              </a:rPr>
              <a:t>1</a:t>
            </a:r>
            <a:r>
              <a:rPr lang="en-US" sz="2400" smtClean="0">
                <a:solidFill>
                  <a:schemeClr val="bg1"/>
                </a:solidFill>
              </a:rPr>
              <a:t> has been replaced by mass </a:t>
            </a:r>
            <a:r>
              <a:rPr lang="el-GR" sz="2400" i="1" smtClean="0">
                <a:solidFill>
                  <a:schemeClr val="bg1"/>
                </a:solidFill>
              </a:rPr>
              <a:t> ρ</a:t>
            </a:r>
            <a:r>
              <a:rPr lang="en-US" sz="2400" baseline="-25000" smtClean="0">
                <a:solidFill>
                  <a:schemeClr val="bg1"/>
                </a:solidFill>
              </a:rPr>
              <a:t>2</a:t>
            </a:r>
            <a:r>
              <a:rPr lang="en-US" sz="2400" i="1" smtClean="0">
                <a:solidFill>
                  <a:schemeClr val="bg1"/>
                </a:solidFill>
              </a:rPr>
              <a:t>A</a:t>
            </a:r>
            <a:r>
              <a:rPr lang="en-US" sz="2400" baseline="-25000" smtClean="0">
                <a:solidFill>
                  <a:schemeClr val="bg1"/>
                </a:solidFill>
              </a:rPr>
              <a:t>2</a:t>
            </a:r>
            <a:r>
              <a:rPr lang="en-US" sz="2400" i="1" smtClean="0">
                <a:solidFill>
                  <a:schemeClr val="bg1"/>
                </a:solidFill>
              </a:rPr>
              <a:t>Δℓ</a:t>
            </a:r>
            <a:r>
              <a:rPr lang="en-US" sz="2400" baseline="-25000" smtClean="0">
                <a:solidFill>
                  <a:schemeClr val="bg1"/>
                </a:solidFill>
              </a:rPr>
              <a:t>2 </a:t>
            </a:r>
            <a:r>
              <a:rPr lang="en-US" sz="2400" smtClean="0">
                <a:solidFill>
                  <a:schemeClr val="bg1"/>
                </a:solidFill>
              </a:rPr>
              <a:t> moving </a:t>
            </a:r>
            <a:r>
              <a:rPr lang="en-US" sz="2400" smtClean="0">
                <a:solidFill>
                  <a:srgbClr val="FFFF00"/>
                </a:solidFill>
              </a:rPr>
              <a:t>faster</a:t>
            </a:r>
            <a:r>
              <a:rPr lang="en-US" sz="2400" smtClean="0">
                <a:solidFill>
                  <a:schemeClr val="bg1"/>
                </a:solidFill>
              </a:rPr>
              <a:t>—at </a:t>
            </a:r>
            <a:r>
              <a:rPr lang="en-US" sz="2400" i="1" smtClean="0">
                <a:solidFill>
                  <a:schemeClr val="bg1"/>
                </a:solidFill>
              </a:rPr>
              <a:t>v</a:t>
            </a:r>
            <a:r>
              <a:rPr lang="en-US" sz="2400" baseline="-25000" smtClean="0">
                <a:solidFill>
                  <a:schemeClr val="bg1"/>
                </a:solidFill>
              </a:rPr>
              <a:t>2</a:t>
            </a:r>
            <a:r>
              <a:rPr lang="en-US" sz="2400" smtClean="0">
                <a:solidFill>
                  <a:schemeClr val="bg1"/>
                </a:solidFill>
              </a:rPr>
              <a:t>.  From continuity, these </a:t>
            </a:r>
            <a:r>
              <a:rPr lang="en-US" sz="2400" smtClean="0">
                <a:solidFill>
                  <a:srgbClr val="FFFF00"/>
                </a:solidFill>
              </a:rPr>
              <a:t>masses are the same</a:t>
            </a:r>
            <a:r>
              <a:rPr lang="en-US" sz="2400" smtClean="0">
                <a:solidFill>
                  <a:schemeClr val="bg1"/>
                </a:solidFill>
              </a:rPr>
              <a:t>—so taking </a:t>
            </a:r>
            <a:r>
              <a:rPr lang="el-GR" sz="2400" i="1" smtClean="0">
                <a:solidFill>
                  <a:schemeClr val="bg1"/>
                </a:solidFill>
              </a:rPr>
              <a:t>ρ</a:t>
            </a:r>
            <a:r>
              <a:rPr lang="en-US" sz="2400" smtClean="0">
                <a:solidFill>
                  <a:schemeClr val="bg1"/>
                </a:solidFill>
              </a:rPr>
              <a:t> constant, there is a </a:t>
            </a:r>
            <a:r>
              <a:rPr lang="en-US" sz="2400" smtClean="0">
                <a:solidFill>
                  <a:srgbClr val="FFFF00"/>
                </a:solidFill>
              </a:rPr>
              <a:t>KE gain of</a:t>
            </a:r>
          </a:p>
          <a:p>
            <a:r>
              <a:rPr lang="en-US" sz="2400" smtClean="0">
                <a:solidFill>
                  <a:srgbClr val="FFFF00"/>
                </a:solidFill>
              </a:rPr>
              <a:t>                         ½</a:t>
            </a:r>
            <a:r>
              <a:rPr lang="en-US" sz="2400" i="1" smtClean="0">
                <a:solidFill>
                  <a:srgbClr val="FFFF00"/>
                </a:solidFill>
              </a:rPr>
              <a:t>Δm</a:t>
            </a:r>
            <a:r>
              <a:rPr lang="en-US" sz="2400" smtClean="0">
                <a:solidFill>
                  <a:srgbClr val="FFFF00"/>
                </a:solidFill>
              </a:rPr>
              <a:t>(</a:t>
            </a:r>
            <a:r>
              <a:rPr lang="en-US" sz="2400" i="1" smtClean="0">
                <a:solidFill>
                  <a:srgbClr val="FFFF00"/>
                </a:solidFill>
              </a:rPr>
              <a:t>v</a:t>
            </a:r>
            <a:r>
              <a:rPr lang="en-US" sz="2400" baseline="-25000" smtClean="0">
                <a:solidFill>
                  <a:srgbClr val="FFFF00"/>
                </a:solidFill>
              </a:rPr>
              <a:t>2</a:t>
            </a:r>
            <a:r>
              <a:rPr lang="en-US" sz="2400" baseline="30000" smtClean="0">
                <a:solidFill>
                  <a:srgbClr val="FFFF00"/>
                </a:solidFill>
              </a:rPr>
              <a:t>2</a:t>
            </a:r>
            <a:r>
              <a:rPr lang="en-US" sz="2400" smtClean="0">
                <a:solidFill>
                  <a:srgbClr val="FFFF00"/>
                </a:solidFill>
              </a:rPr>
              <a:t> – </a:t>
            </a:r>
            <a:r>
              <a:rPr lang="en-US" sz="2400" i="1" smtClean="0">
                <a:solidFill>
                  <a:srgbClr val="FFFF00"/>
                </a:solidFill>
              </a:rPr>
              <a:t>v</a:t>
            </a:r>
            <a:r>
              <a:rPr lang="en-US" sz="2400" baseline="-25000" smtClean="0">
                <a:solidFill>
                  <a:srgbClr val="FFFF00"/>
                </a:solidFill>
              </a:rPr>
              <a:t>1</a:t>
            </a:r>
            <a:r>
              <a:rPr lang="en-US" sz="2400" baseline="30000" smtClean="0">
                <a:solidFill>
                  <a:srgbClr val="FFFF00"/>
                </a:solidFill>
              </a:rPr>
              <a:t>2</a:t>
            </a:r>
            <a:r>
              <a:rPr lang="en-US" sz="2400" smtClean="0">
                <a:solidFill>
                  <a:srgbClr val="FFFF00"/>
                </a:solidFill>
              </a:rPr>
              <a:t>) =</a:t>
            </a:r>
            <a:r>
              <a:rPr lang="en-US" sz="2400" smtClean="0">
                <a:solidFill>
                  <a:schemeClr val="bg1"/>
                </a:solidFill>
              </a:rPr>
              <a:t> </a:t>
            </a:r>
            <a:r>
              <a:rPr lang="en-US" sz="2400" smtClean="0">
                <a:solidFill>
                  <a:srgbClr val="FFFF00"/>
                </a:solidFill>
              </a:rPr>
              <a:t>½</a:t>
            </a:r>
            <a:r>
              <a:rPr lang="el-GR" sz="2400" i="1" smtClean="0">
                <a:solidFill>
                  <a:srgbClr val="FFFF00"/>
                </a:solidFill>
              </a:rPr>
              <a:t>ρ</a:t>
            </a:r>
            <a:r>
              <a:rPr lang="en-US" sz="2400" i="1" smtClean="0">
                <a:solidFill>
                  <a:srgbClr val="FFFF00"/>
                </a:solidFill>
              </a:rPr>
              <a:t>A</a:t>
            </a:r>
            <a:r>
              <a:rPr lang="en-US" sz="2400" baseline="-25000" smtClean="0">
                <a:solidFill>
                  <a:srgbClr val="FFFF00"/>
                </a:solidFill>
              </a:rPr>
              <a:t>1</a:t>
            </a:r>
            <a:r>
              <a:rPr lang="en-US" sz="2400" i="1" smtClean="0">
                <a:solidFill>
                  <a:srgbClr val="FFFF00"/>
                </a:solidFill>
              </a:rPr>
              <a:t>Δℓ</a:t>
            </a:r>
            <a:r>
              <a:rPr lang="en-US" sz="2400" baseline="-25000" smtClean="0">
                <a:solidFill>
                  <a:srgbClr val="FFFF00"/>
                </a:solidFill>
              </a:rPr>
              <a:t>1</a:t>
            </a:r>
            <a:r>
              <a:rPr lang="en-US" sz="2400" smtClean="0">
                <a:solidFill>
                  <a:srgbClr val="FFFF00"/>
                </a:solidFill>
              </a:rPr>
              <a:t>(</a:t>
            </a:r>
            <a:r>
              <a:rPr lang="en-US" sz="2400" i="1" smtClean="0">
                <a:solidFill>
                  <a:srgbClr val="FFFF00"/>
                </a:solidFill>
              </a:rPr>
              <a:t>v</a:t>
            </a:r>
            <a:r>
              <a:rPr lang="en-US" sz="2400" baseline="-25000" smtClean="0">
                <a:solidFill>
                  <a:srgbClr val="FFFF00"/>
                </a:solidFill>
              </a:rPr>
              <a:t>2</a:t>
            </a:r>
            <a:r>
              <a:rPr lang="en-US" sz="2400" baseline="30000" smtClean="0">
                <a:solidFill>
                  <a:srgbClr val="FFFF00"/>
                </a:solidFill>
              </a:rPr>
              <a:t>2</a:t>
            </a:r>
            <a:r>
              <a:rPr lang="en-US" sz="2400" smtClean="0">
                <a:solidFill>
                  <a:srgbClr val="FFFF00"/>
                </a:solidFill>
              </a:rPr>
              <a:t> – </a:t>
            </a:r>
            <a:r>
              <a:rPr lang="en-US" sz="2400" i="1" smtClean="0">
                <a:solidFill>
                  <a:srgbClr val="FFFF00"/>
                </a:solidFill>
              </a:rPr>
              <a:t>v</a:t>
            </a:r>
            <a:r>
              <a:rPr lang="en-US" sz="2400" baseline="-25000" smtClean="0">
                <a:solidFill>
                  <a:srgbClr val="FFFF00"/>
                </a:solidFill>
              </a:rPr>
              <a:t>1</a:t>
            </a:r>
            <a:r>
              <a:rPr lang="en-US" sz="2400" baseline="30000" smtClean="0">
                <a:solidFill>
                  <a:srgbClr val="FFFF00"/>
                </a:solidFill>
              </a:rPr>
              <a:t>2</a:t>
            </a:r>
            <a:r>
              <a:rPr lang="en-US" sz="2400" smtClean="0">
                <a:solidFill>
                  <a:srgbClr val="FFFF00"/>
                </a:solidFill>
              </a:rPr>
              <a:t>).</a:t>
            </a:r>
            <a:r>
              <a:rPr lang="en-US" sz="2400" smtClean="0">
                <a:solidFill>
                  <a:schemeClr val="bg1"/>
                </a:solidFill>
              </a:rPr>
              <a:t> </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cxnSp>
        <p:nvCxnSpPr>
          <p:cNvPr id="35" name="Straight Arrow Connector 34"/>
          <p:cNvCxnSpPr>
            <a:stCxn id="42" idx="0"/>
          </p:cNvCxnSpPr>
          <p:nvPr/>
        </p:nvCxnSpPr>
        <p:spPr>
          <a:xfrm rot="16200000" flipV="1">
            <a:off x="4098090" y="2422363"/>
            <a:ext cx="585847" cy="7521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6"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693832" y="1845418"/>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846232" y="1845418"/>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294032" y="2074018"/>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056032" y="2074018"/>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6" idx="0"/>
          </p:cNvCxnSpPr>
          <p:nvPr/>
        </p:nvCxnSpPr>
        <p:spPr>
          <a:xfrm rot="5400000" flipH="1" flipV="1">
            <a:off x="2016288" y="1981551"/>
            <a:ext cx="573174" cy="95012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600807" y="1405043"/>
            <a:ext cx="685800" cy="381000"/>
          </a:xfrm>
          <a:prstGeom prst="rect">
            <a:avLst/>
          </a:prstGeom>
          <a:noFill/>
        </p:spPr>
        <p:txBody>
          <a:bodyPr wrap="square" rtlCol="0">
            <a:spAutoFit/>
          </a:bodyPr>
          <a:lstStyle/>
          <a:p>
            <a:r>
              <a:rPr lang="el-GR" smtClean="0"/>
              <a:t>Δ</a:t>
            </a:r>
            <a:r>
              <a:rPr lang="en-US" i="1" smtClean="0"/>
              <a:t>ℓ</a:t>
            </a:r>
            <a:r>
              <a:rPr lang="en-US" baseline="-25000" smtClean="0"/>
              <a:t>1</a:t>
            </a:r>
            <a:endParaRPr lang="en-US" baseline="-25000"/>
          </a:p>
        </p:txBody>
      </p:sp>
      <p:sp>
        <p:nvSpPr>
          <p:cNvPr id="38" name="TextBox 37"/>
          <p:cNvSpPr txBox="1"/>
          <p:nvPr/>
        </p:nvSpPr>
        <p:spPr>
          <a:xfrm>
            <a:off x="4441482" y="1676193"/>
            <a:ext cx="685800" cy="381000"/>
          </a:xfrm>
          <a:prstGeom prst="rect">
            <a:avLst/>
          </a:prstGeom>
          <a:noFill/>
        </p:spPr>
        <p:txBody>
          <a:bodyPr wrap="square" rtlCol="0">
            <a:spAutoFit/>
          </a:bodyPr>
          <a:lstStyle/>
          <a:p>
            <a:r>
              <a:rPr lang="el-GR" smtClean="0"/>
              <a:t>Δ</a:t>
            </a:r>
            <a:r>
              <a:rPr lang="en-US" i="1" smtClean="0"/>
              <a:t>ℓ</a:t>
            </a:r>
            <a:r>
              <a:rPr lang="en-US" baseline="-25000" smtClean="0"/>
              <a:t>2</a:t>
            </a:r>
            <a:endParaRPr lang="en-US" baseline="-25000"/>
          </a:p>
        </p:txBody>
      </p:sp>
      <p:cxnSp>
        <p:nvCxnSpPr>
          <p:cNvPr id="40" name="Straight Arrow Connector 39"/>
          <p:cNvCxnSpPr/>
          <p:nvPr/>
        </p:nvCxnSpPr>
        <p:spPr>
          <a:xfrm>
            <a:off x="2693832" y="1769218"/>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358357" y="2021568"/>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295400"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sp>
        <p:nvSpPr>
          <p:cNvPr id="42" name="TextBox 41"/>
          <p:cNvSpPr txBox="1"/>
          <p:nvPr/>
        </p:nvSpPr>
        <p:spPr>
          <a:xfrm>
            <a:off x="3896207" y="2752893"/>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sp>
        <p:nvSpPr>
          <p:cNvPr id="43" name="TextBox 42"/>
          <p:cNvSpPr txBox="1"/>
          <p:nvPr/>
        </p:nvSpPr>
        <p:spPr>
          <a:xfrm>
            <a:off x="5105400"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cxnSp>
        <p:nvCxnSpPr>
          <p:cNvPr id="44" name="Straight Arrow Connector 43"/>
          <p:cNvCxnSpPr>
            <a:stCxn id="43" idx="0"/>
          </p:cNvCxnSpPr>
          <p:nvPr/>
        </p:nvCxnSpPr>
        <p:spPr>
          <a:xfrm rot="16200000" flipV="1">
            <a:off x="5143007" y="2248393"/>
            <a:ext cx="533400" cy="45621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660075"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cxnSp>
        <p:nvCxnSpPr>
          <p:cNvPr id="49" name="Straight Arrow Connector 48"/>
          <p:cNvCxnSpPr>
            <a:stCxn id="47" idx="0"/>
          </p:cNvCxnSpPr>
          <p:nvPr/>
        </p:nvCxnSpPr>
        <p:spPr>
          <a:xfrm rot="16200000" flipV="1">
            <a:off x="2739245" y="2289956"/>
            <a:ext cx="685800" cy="22068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555675" y="1856394"/>
            <a:ext cx="1295400" cy="646331"/>
          </a:xfrm>
          <a:prstGeom prst="rect">
            <a:avLst/>
          </a:prstGeom>
          <a:noFill/>
        </p:spPr>
        <p:txBody>
          <a:bodyPr wrap="square" rtlCol="0">
            <a:spAutoFit/>
          </a:bodyPr>
          <a:lstStyle/>
          <a:p>
            <a:r>
              <a:rPr lang="en-US" smtClean="0">
                <a:hlinkClick r:id="rId3"/>
              </a:rPr>
              <a:t>Click here for movie!</a:t>
            </a:r>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EGUID" val="641E425DED214789894E431A14A1A865"/>
  <p:tag name="SLIDEID" val="641E425DED214789894E431A14A1A865"/>
  <p:tag name="SLIDEORDER" val="1"/>
  <p:tag name="SLIDETYPE" val="Q"/>
  <p:tag name="DEMOGRAPHIC" val="False"/>
  <p:tag name="SPEEDSCORING" val="False"/>
  <p:tag name="VALUES" val="2¤3¤2"/>
  <p:tag name="QUESTIONALIAS" val="You are sitting in a rowing boat in a small pond.  There are some bricks in the boat. You take the bricks and throw them into the pond.  They sink to the bottom.What happens to the water level in the pond?"/>
  <p:tag name="ANSWERSALIAS" val="It rises.¤It falls.¤It stays the same."/>
</p:tagLst>
</file>

<file path=ppt/tags/tag2.xml><?xml version="1.0" encoding="utf-8"?>
<p:tagLst xmlns:a="http://schemas.openxmlformats.org/drawingml/2006/main" xmlns:r="http://schemas.openxmlformats.org/officeDocument/2006/relationships" xmlns:p="http://schemas.openxmlformats.org/presentationml/2006/main">
  <p:tag name="TEXTLENGTH" val="40"/>
  <p:tag name="FONTSIZE" val="24"/>
  <p:tag name="BULLETTYPE" val="ppBulletArabicPeriod"/>
</p:tagLst>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17671</TotalTime>
  <Words>850</Words>
  <Application>Microsoft Office PowerPoint</Application>
  <PresentationFormat>On-screen Show (4:3)</PresentationFormat>
  <Paragraphs>203</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Hydrodynamics</vt:lpstr>
      <vt:lpstr>Basic Concepts</vt:lpstr>
      <vt:lpstr>You are sitting in a rowing boat in a small pond.  There are some bricks in the boat.  You take the bricks and throw them into the pond.  They sink to the bottom.  What happens to the water level in the pond, as measured at the bank?</vt:lpstr>
      <vt:lpstr>Fluid Flow: Laminar and Turbulent</vt:lpstr>
      <vt:lpstr>Conservation of Fluid</vt:lpstr>
      <vt:lpstr>Fluid Velocity: Equation of Continuity</vt:lpstr>
      <vt:lpstr>Clicker Question</vt:lpstr>
      <vt:lpstr>Clicker Answer</vt:lpstr>
      <vt:lpstr>Bernoulli’s Equation</vt:lpstr>
      <vt:lpstr>Bernoulli’s Equation</vt:lpstr>
      <vt:lpstr>Uphill Work…</vt:lpstr>
      <vt:lpstr>I hold two sheets of paper hanging from my hands parallel, one or two inches apart.   I blow between the two sheets.   What happens?</vt:lpstr>
      <vt:lpstr>Torricelli’s Theorem</vt:lpstr>
      <vt:lpstr>ConcepTest 13.15a Fluid Flow </vt:lpstr>
      <vt:lpstr>ConcepTest 13.15a Fluid Flow </vt:lpstr>
      <vt:lpstr>ConcepTest 13.15b Blood Pressure I</vt:lpstr>
      <vt:lpstr>ConcepTest 13.15b Blood Pressure I</vt:lpstr>
      <vt:lpstr>ConcepTest 13.15c Blood Pressure II</vt:lpstr>
      <vt:lpstr>ConcepTest 13.15c Blood Pressure 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251</cp:revision>
  <dcterms:created xsi:type="dcterms:W3CDTF">2010-03-01T20:42:02Z</dcterms:created>
  <dcterms:modified xsi:type="dcterms:W3CDTF">2010-04-11T02:32:29Z</dcterms:modified>
</cp:coreProperties>
</file>