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62" r:id="rId3"/>
    <p:sldId id="287" r:id="rId4"/>
    <p:sldId id="288" r:id="rId5"/>
    <p:sldId id="289" r:id="rId6"/>
    <p:sldId id="290" r:id="rId7"/>
    <p:sldId id="286" r:id="rId8"/>
    <p:sldId id="291" r:id="rId9"/>
    <p:sldId id="282" r:id="rId10"/>
    <p:sldId id="283" r:id="rId11"/>
    <p:sldId id="284" r:id="rId12"/>
    <p:sldId id="285" r:id="rId13"/>
    <p:sldId id="280" r:id="rId14"/>
    <p:sldId id="281" r:id="rId15"/>
    <p:sldId id="293" r:id="rId16"/>
    <p:sldId id="294" r:id="rId17"/>
    <p:sldId id="295" r:id="rId18"/>
    <p:sldId id="296"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0000"/>
    <a:srgbClr val="CC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7" autoAdjust="0"/>
  </p:normalViewPr>
  <p:slideViewPr>
    <p:cSldViewPr>
      <p:cViewPr>
        <p:scale>
          <a:sx n="80" d="100"/>
          <a:sy n="80" d="100"/>
        </p:scale>
        <p:origin x="-86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53081-2CEC-490B-BECA-B001E3C6F9AF}" type="datetimeFigureOut">
              <a:rPr lang="en-US" smtClean="0"/>
              <a:pPr/>
              <a:t>4/5/2010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3BCD-8F69-42D8-9601-2E0A22E5B4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B0EB7E2-6558-41F0-9412-66156465814A}" type="slidenum">
              <a:rPr lang="en-US"/>
              <a:pPr/>
              <a:t>10</a:t>
            </a:fld>
            <a:endParaRPr lang="en-US"/>
          </a:p>
        </p:txBody>
      </p:sp>
      <p:sp>
        <p:nvSpPr>
          <p:cNvPr id="826370" name="Rectangle 2"/>
          <p:cNvSpPr>
            <a:spLocks noGrp="1" noRot="1" noChangeAspect="1" noChangeArrowheads="1" noTextEdit="1"/>
          </p:cNvSpPr>
          <p:nvPr>
            <p:ph type="sldImg"/>
          </p:nvPr>
        </p:nvSpPr>
        <p:spPr>
          <a:xfrm>
            <a:off x="1150938" y="692150"/>
            <a:ext cx="4556125" cy="3416300"/>
          </a:xfrm>
          <a:ln/>
        </p:spPr>
      </p:sp>
      <p:sp>
        <p:nvSpPr>
          <p:cNvPr id="82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8D8C28A-2E8B-4D41-B632-943C518C2E15}" type="slidenum">
              <a:rPr lang="en-US"/>
              <a:pPr/>
              <a:t>11</a:t>
            </a:fld>
            <a:endParaRPr lang="en-US"/>
          </a:p>
        </p:txBody>
      </p:sp>
      <p:sp>
        <p:nvSpPr>
          <p:cNvPr id="828418" name="Rectangle 2"/>
          <p:cNvSpPr>
            <a:spLocks noGrp="1" noRot="1" noChangeAspect="1" noChangeArrowheads="1" noTextEdit="1"/>
          </p:cNvSpPr>
          <p:nvPr>
            <p:ph type="sldImg"/>
          </p:nvPr>
        </p:nvSpPr>
        <p:spPr>
          <a:xfrm>
            <a:off x="1150938" y="692150"/>
            <a:ext cx="4556125" cy="3416300"/>
          </a:xfrm>
          <a:ln/>
        </p:spPr>
      </p:sp>
      <p:sp>
        <p:nvSpPr>
          <p:cNvPr id="828419" name="Rectangle 3"/>
          <p:cNvSpPr>
            <a:spLocks noGrp="1" noChangeArrowheads="1"/>
          </p:cNvSpPr>
          <p:nvPr>
            <p:ph type="body" idx="1"/>
          </p:nvPr>
        </p:nvSpPr>
        <p:spPr/>
        <p:txBody>
          <a:bodyPr/>
          <a:lstStyle/>
          <a:p>
            <a:pPr>
              <a:lnSpc>
                <a:spcPct val="100000"/>
              </a:lnSpc>
              <a:spcBef>
                <a:spcPct val="0"/>
              </a:spcBef>
            </a:pPr>
            <a:r>
              <a:rPr lang="en-US"/>
              <a:t>Click to add notes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B733339-9D87-4164-BB06-AAD87C061C41}" type="slidenum">
              <a:rPr lang="en-US"/>
              <a:pPr/>
              <a:t>12</a:t>
            </a:fld>
            <a:endParaRPr lang="en-US"/>
          </a:p>
        </p:txBody>
      </p:sp>
      <p:sp>
        <p:nvSpPr>
          <p:cNvPr id="830466" name="Rectangle 2"/>
          <p:cNvSpPr>
            <a:spLocks noGrp="1" noRot="1" noChangeAspect="1" noChangeArrowheads="1" noTextEdit="1"/>
          </p:cNvSpPr>
          <p:nvPr>
            <p:ph type="sldImg"/>
          </p:nvPr>
        </p:nvSpPr>
        <p:spPr>
          <a:xfrm>
            <a:off x="1150938" y="692150"/>
            <a:ext cx="4556125" cy="3416300"/>
          </a:xfrm>
          <a:ln/>
        </p:spPr>
      </p:sp>
      <p:sp>
        <p:nvSpPr>
          <p:cNvPr id="83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7FCAAE-9AF3-444D-9977-B451D8BEB3B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F9A0780-0093-471D-9280-1B8690CDFE62}" type="slidenum">
              <a:rPr lang="en-US"/>
              <a:pPr/>
              <a:t>9</a:t>
            </a:fld>
            <a:endParaRPr lang="en-US"/>
          </a:p>
        </p:txBody>
      </p:sp>
      <p:sp>
        <p:nvSpPr>
          <p:cNvPr id="824322" name="Rectangle 2"/>
          <p:cNvSpPr>
            <a:spLocks noGrp="1" noRot="1" noChangeAspect="1" noChangeArrowheads="1" noTextEdit="1"/>
          </p:cNvSpPr>
          <p:nvPr>
            <p:ph type="sldImg"/>
          </p:nvPr>
        </p:nvSpPr>
        <p:spPr>
          <a:xfrm>
            <a:off x="1150938" y="692150"/>
            <a:ext cx="4556125" cy="3416300"/>
          </a:xfrm>
          <a:ln/>
        </p:spPr>
      </p:sp>
      <p:sp>
        <p:nvSpPr>
          <p:cNvPr id="824323" name="Rectangle 3"/>
          <p:cNvSpPr>
            <a:spLocks noGrp="1" noChangeArrowheads="1"/>
          </p:cNvSpPr>
          <p:nvPr>
            <p:ph type="body" idx="1"/>
          </p:nvPr>
        </p:nvSpPr>
        <p:spPr/>
        <p:txBody>
          <a:bodyPr/>
          <a:lstStyle/>
          <a:p>
            <a:r>
              <a:rPr lang="en-US"/>
              <a:t>Click to add notes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E2879-4EF7-4D75-BF14-8D664F2D9FE9}" type="datetimeFigureOut">
              <a:rPr lang="en-US" smtClean="0"/>
              <a:pPr/>
              <a:t>4/5/2010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E2879-4EF7-4D75-BF14-8D664F2D9FE9}" type="datetimeFigureOut">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E2879-4EF7-4D75-BF14-8D664F2D9FE9}" type="datetimeFigureOut">
              <a:rPr lang="en-US" smtClean="0"/>
              <a:pPr/>
              <a:t>4/5/2010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E2879-4EF7-4D75-BF14-8D664F2D9FE9}" type="datetimeFigureOut">
              <a:rPr lang="en-US" smtClean="0"/>
              <a:pPr/>
              <a:t>4/5/2010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E2879-4EF7-4D75-BF14-8D664F2D9FE9}" type="datetimeFigureOut">
              <a:rPr lang="en-US" smtClean="0"/>
              <a:pPr/>
              <a:t>4/5/2010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4/5/2010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E2879-4EF7-4D75-BF14-8D664F2D9FE9}" type="datetimeFigureOut">
              <a:rPr lang="en-US" smtClean="0"/>
              <a:pPr/>
              <a:t>4/5/2010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513F-31F2-42C8-B35A-B54282B2D9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2comefly.com/"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generationfilm.wordpress.com/2009/06/23/pixars-up-review-a-soaring-and-poignant-animation-journe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ertbolle.com/part1.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Otto_von_Guerick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uibk.ac.at/exphys/museum/pict/big/magdeburg.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Robert_Boyle" TargetMode="External"/><Relationship Id="rId3" Type="http://schemas.openxmlformats.org/officeDocument/2006/relationships/hyperlink" Target="http://www.egr.msu.edu/~lira/supp/steam/savery.htm" TargetMode="Externa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commons.wikimedia.org/wiki/File:Robert_Boyle.jpg" TargetMode="External"/><Relationship Id="rId5" Type="http://schemas.openxmlformats.org/officeDocument/2006/relationships/image" Target="../media/image4.png"/><Relationship Id="rId4" Type="http://schemas.openxmlformats.org/officeDocument/2006/relationships/hyperlink" Target="http://www.molecularexpressions.com/optics/timeline/people/hooke.html"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6858000" cy="1470025"/>
          </a:xfrm>
        </p:spPr>
        <p:txBody>
          <a:bodyPr>
            <a:normAutofit/>
          </a:bodyPr>
          <a:lstStyle/>
          <a:p>
            <a:r>
              <a:rPr lang="en-US" sz="4000" smtClean="0">
                <a:solidFill>
                  <a:schemeClr val="bg1"/>
                </a:solidFill>
              </a:rPr>
              <a:t>   More Hydrostatics</a:t>
            </a:r>
            <a:endParaRPr lang="en-US" sz="400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smtClean="0"/>
              <a:t>     Physics 1425 Lecture 26</a:t>
            </a:r>
            <a:endParaRPr lang="en-US"/>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smtClean="0">
                <a:solidFill>
                  <a:srgbClr val="FF0000"/>
                </a:solidFill>
              </a:rPr>
              <a:t>Michael Fowler, UVa </a:t>
            </a:r>
            <a:endParaRPr lang="en-US" sz="140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AutoShape 2"/>
          <p:cNvSpPr>
            <a:spLocks noChangeArrowheads="1"/>
          </p:cNvSpPr>
          <p:nvPr/>
        </p:nvSpPr>
        <p:spPr bwMode="auto">
          <a:xfrm>
            <a:off x="554038" y="3765550"/>
            <a:ext cx="8235950" cy="21018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25347" name="AutoShape 3"/>
          <p:cNvSpPr>
            <a:spLocks noChangeArrowheads="1"/>
          </p:cNvSpPr>
          <p:nvPr/>
        </p:nvSpPr>
        <p:spPr bwMode="auto">
          <a:xfrm>
            <a:off x="0" y="0"/>
            <a:ext cx="9144000" cy="348297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25348" name="Rectangle 4"/>
          <p:cNvSpPr>
            <a:spLocks noChangeArrowheads="1"/>
          </p:cNvSpPr>
          <p:nvPr/>
        </p:nvSpPr>
        <p:spPr bwMode="auto">
          <a:xfrm>
            <a:off x="0" y="1428750"/>
            <a:ext cx="5099050" cy="1625600"/>
          </a:xfrm>
          <a:prstGeom prst="rect">
            <a:avLst/>
          </a:prstGeom>
          <a:noFill/>
          <a:ln w="9525">
            <a:noFill/>
            <a:miter lim="800000"/>
            <a:headEnd/>
            <a:tailEnd/>
          </a:ln>
          <a:effectLst/>
        </p:spPr>
        <p:txBody>
          <a:bodyPr lIns="90488" tIns="44450" rIns="90488" bIns="44450"/>
          <a:lstStyle/>
          <a:p>
            <a:pPr marL="401638" indent="-401638">
              <a:lnSpc>
                <a:spcPct val="115000"/>
              </a:lnSpc>
              <a:spcBef>
                <a:spcPct val="30000"/>
              </a:spcBef>
              <a:buClr>
                <a:schemeClr val="accent1"/>
              </a:buClr>
              <a:buSzPct val="75000"/>
              <a:buFont typeface="Wingdings" pitchFamily="2" charset="2"/>
              <a:buNone/>
            </a:pPr>
            <a:r>
              <a:rPr lang="en-US" sz="2000" b="1">
                <a:latin typeface="Arial" charset="0"/>
              </a:rPr>
              <a:t>	When you drink liquid through a straw, which of the items listed below is primarily responsible for this to work?</a:t>
            </a:r>
            <a:endParaRPr lang="en-US" sz="2000">
              <a:effectLst>
                <a:outerShdw blurRad="38100" dist="38100" dir="2700000" algn="tl">
                  <a:srgbClr val="000000"/>
                </a:outerShdw>
              </a:effectLst>
              <a:latin typeface="Arial" charset="0"/>
            </a:endParaRPr>
          </a:p>
        </p:txBody>
      </p:sp>
      <p:sp>
        <p:nvSpPr>
          <p:cNvPr id="825349" name="Rectangle 5"/>
          <p:cNvSpPr>
            <a:spLocks noChangeArrowheads="1"/>
          </p:cNvSpPr>
          <p:nvPr/>
        </p:nvSpPr>
        <p:spPr bwMode="auto">
          <a:xfrm>
            <a:off x="4906963" y="1089025"/>
            <a:ext cx="3810000" cy="237490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2" charset="2"/>
              <a:buNone/>
            </a:pPr>
            <a:r>
              <a:rPr lang="en-US" sz="2000" b="1">
                <a:solidFill>
                  <a:schemeClr val="tx2"/>
                </a:solidFill>
                <a:latin typeface="Arial" charset="0"/>
              </a:rPr>
              <a:t>	1)  water pressure</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2)  gravity</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3)  inertia</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4)  atmospheric pressure</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5)  mass</a:t>
            </a:r>
            <a:endParaRPr lang="en-US" sz="2000">
              <a:effectLst>
                <a:outerShdw blurRad="38100" dist="38100" dir="2700000" algn="tl">
                  <a:srgbClr val="000000"/>
                </a:outerShdw>
              </a:effectLst>
              <a:latin typeface="Arial" charset="0"/>
            </a:endParaRPr>
          </a:p>
        </p:txBody>
      </p:sp>
      <p:sp>
        <p:nvSpPr>
          <p:cNvPr id="825350" name="Rectangle 6"/>
          <p:cNvSpPr>
            <a:spLocks noChangeArrowheads="1"/>
          </p:cNvSpPr>
          <p:nvPr/>
        </p:nvSpPr>
        <p:spPr bwMode="auto">
          <a:xfrm>
            <a:off x="457200" y="3852863"/>
            <a:ext cx="8429625" cy="1727200"/>
          </a:xfrm>
          <a:prstGeom prst="rect">
            <a:avLst/>
          </a:prstGeom>
          <a:noFill/>
          <a:ln w="9525">
            <a:noFill/>
            <a:miter lim="800000"/>
            <a:headEnd/>
            <a:tailEnd/>
          </a:ln>
          <a:effectLst/>
        </p:spPr>
        <p:txBody>
          <a:bodyPr lIns="90488" tIns="44450" rIns="90488" bIns="44450"/>
          <a:lstStyle/>
          <a:p>
            <a:pPr marL="401638" indent="-401638">
              <a:lnSpc>
                <a:spcPct val="115000"/>
              </a:lnSpc>
              <a:spcBef>
                <a:spcPct val="30000"/>
              </a:spcBef>
              <a:buClr>
                <a:schemeClr val="accent1"/>
              </a:buClr>
              <a:buSzPct val="75000"/>
              <a:buFont typeface="Wingdings" pitchFamily="2" charset="2"/>
              <a:buNone/>
            </a:pPr>
            <a:r>
              <a:rPr lang="en-US" sz="2000" b="1">
                <a:solidFill>
                  <a:schemeClr val="bg2"/>
                </a:solidFill>
                <a:latin typeface="Arial" charset="0"/>
              </a:rPr>
              <a:t>	When you suck on a straw, you expand your lungs, which reduces the air pressure inside your mouth to less than atmospheric pressure.  Then the atmospheric pressure pushing on the liquid in the glass provides a net upward force on the liquid in the straw sufficient to push the liquid up the straw.</a:t>
            </a:r>
            <a:endParaRPr lang="en-US" sz="2000">
              <a:solidFill>
                <a:schemeClr val="bg2"/>
              </a:solidFill>
              <a:effectLst>
                <a:outerShdw blurRad="38100" dist="38100" dir="2700000" algn="tl">
                  <a:srgbClr val="000000"/>
                </a:outerShdw>
              </a:effectLst>
              <a:latin typeface="Arial" charset="0"/>
            </a:endParaRPr>
          </a:p>
        </p:txBody>
      </p:sp>
      <p:sp>
        <p:nvSpPr>
          <p:cNvPr id="825351" name="Oval 7"/>
          <p:cNvSpPr>
            <a:spLocks noChangeArrowheads="1"/>
          </p:cNvSpPr>
          <p:nvPr/>
        </p:nvSpPr>
        <p:spPr bwMode="auto">
          <a:xfrm>
            <a:off x="5070475" y="2328863"/>
            <a:ext cx="3741738" cy="595312"/>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825352" name="Rectangle 8"/>
          <p:cNvSpPr>
            <a:spLocks noGrp="1" noChangeArrowheads="1"/>
          </p:cNvSpPr>
          <p:nvPr>
            <p:ph type="title"/>
          </p:nvPr>
        </p:nvSpPr>
        <p:spPr>
          <a:xfrm>
            <a:off x="1087438" y="292100"/>
            <a:ext cx="7294562" cy="838200"/>
          </a:xfrm>
          <a:noFill/>
          <a:ln/>
        </p:spPr>
        <p:txBody>
          <a:bodyPr/>
          <a:lstStyle/>
          <a:p>
            <a:pPr>
              <a:lnSpc>
                <a:spcPct val="90000"/>
              </a:lnSpc>
            </a:pPr>
            <a:r>
              <a:rPr lang="en-US" sz="2800" i="1"/>
              <a:t>ConcepTest 13.7a	</a:t>
            </a:r>
            <a:r>
              <a:rPr lang="en-US" sz="2800">
                <a:solidFill>
                  <a:schemeClr val="accent2"/>
                </a:solidFill>
              </a:rPr>
              <a:t>The Straw I</a:t>
            </a:r>
          </a:p>
        </p:txBody>
      </p:sp>
      <p:sp>
        <p:nvSpPr>
          <p:cNvPr id="825353" name="Text Box 9"/>
          <p:cNvSpPr txBox="1">
            <a:spLocks noChangeArrowheads="1"/>
          </p:cNvSpPr>
          <p:nvPr/>
        </p:nvSpPr>
        <p:spPr bwMode="auto">
          <a:xfrm>
            <a:off x="474663" y="6305550"/>
            <a:ext cx="8362950" cy="406400"/>
          </a:xfrm>
          <a:prstGeom prst="rect">
            <a:avLst/>
          </a:prstGeom>
          <a:solidFill>
            <a:srgbClr val="3366FF"/>
          </a:solidFill>
          <a:ln w="9525">
            <a:solidFill>
              <a:schemeClr val="tx2"/>
            </a:solidFill>
            <a:miter lim="800000"/>
            <a:headEnd type="none" w="sm" len="sm"/>
            <a:tailEnd type="none" w="sm" len="sm"/>
          </a:ln>
          <a:effectLst/>
        </p:spPr>
        <p:txBody>
          <a:bodyPr wrap="none">
            <a:spAutoFit/>
          </a:bodyPr>
          <a:lstStyle/>
          <a:p>
            <a:r>
              <a:rPr lang="en-US" sz="2000" b="1">
                <a:solidFill>
                  <a:srgbClr val="000000"/>
                </a:solidFill>
                <a:effectLst>
                  <a:outerShdw blurRad="38100" dist="38100" dir="2700000" algn="tl">
                    <a:srgbClr val="FFFFFF"/>
                  </a:outerShdw>
                </a:effectLst>
                <a:latin typeface="Arial" charset="0"/>
              </a:rPr>
              <a:t>Follow-up:</a:t>
            </a:r>
            <a:r>
              <a:rPr lang="en-US" sz="2000" b="1">
                <a:effectLst>
                  <a:outerShdw blurRad="38100" dist="38100" dir="2700000" algn="tl">
                    <a:srgbClr val="000000"/>
                  </a:outerShdw>
                </a:effectLst>
                <a:latin typeface="Arial" charset="0"/>
              </a:rPr>
              <a:t>  </a:t>
            </a:r>
            <a:r>
              <a:rPr lang="en-US" sz="2000" b="1">
                <a:latin typeface="Arial" charset="0"/>
              </a:rPr>
              <a:t>Is it possible to sip liquid through a straw on the Moon?</a:t>
            </a:r>
            <a:endParaRPr lang="en-US" sz="2000" b="1">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AutoShape 2"/>
          <p:cNvSpPr>
            <a:spLocks noChangeArrowheads="1"/>
          </p:cNvSpPr>
          <p:nvPr/>
        </p:nvSpPr>
        <p:spPr bwMode="auto">
          <a:xfrm>
            <a:off x="0" y="0"/>
            <a:ext cx="9144000" cy="348773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pic>
        <p:nvPicPr>
          <p:cNvPr id="827395" name="Picture 3" descr="FG10_005"/>
          <p:cNvPicPr>
            <a:picLocks noChangeAspect="1" noChangeArrowheads="1"/>
          </p:cNvPicPr>
          <p:nvPr/>
        </p:nvPicPr>
        <p:blipFill>
          <a:blip r:embed="rId3" cstate="print">
            <a:lum bright="-30000" contrast="42000"/>
          </a:blip>
          <a:srcRect l="31963" r="35106"/>
          <a:stretch>
            <a:fillRect/>
          </a:stretch>
        </p:blipFill>
        <p:spPr bwMode="auto">
          <a:xfrm>
            <a:off x="6346825" y="3543300"/>
            <a:ext cx="2333625" cy="3314700"/>
          </a:xfrm>
          <a:prstGeom prst="rect">
            <a:avLst/>
          </a:prstGeom>
          <a:noFill/>
        </p:spPr>
      </p:pic>
      <p:sp>
        <p:nvSpPr>
          <p:cNvPr id="827396" name="Rectangle 4"/>
          <p:cNvSpPr>
            <a:spLocks noChangeArrowheads="1"/>
          </p:cNvSpPr>
          <p:nvPr/>
        </p:nvSpPr>
        <p:spPr bwMode="auto">
          <a:xfrm>
            <a:off x="6043613" y="1252538"/>
            <a:ext cx="2747962" cy="161290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greater than </a:t>
            </a:r>
            <a:r>
              <a:rPr lang="en-US" sz="2000" b="1" i="1">
                <a:solidFill>
                  <a:schemeClr val="tx2"/>
                </a:solidFill>
                <a:latin typeface="Arial" charset="0"/>
              </a:rPr>
              <a:t>P</a:t>
            </a:r>
            <a:r>
              <a:rPr lang="en-US" sz="2000" b="1" i="1" baseline="-25000">
                <a:solidFill>
                  <a:schemeClr val="tx2"/>
                </a:solidFill>
                <a:latin typeface="Arial" charset="0"/>
              </a:rPr>
              <a:t>A</a:t>
            </a:r>
            <a:endParaRPr lang="en-US" sz="2000" b="1">
              <a:solidFill>
                <a:schemeClr val="tx2"/>
              </a:solidFill>
              <a:latin typeface="Arial" charset="0"/>
            </a:endParaRP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equal to </a:t>
            </a:r>
            <a:r>
              <a:rPr lang="en-US" sz="2000" b="1" i="1">
                <a:solidFill>
                  <a:schemeClr val="tx2"/>
                </a:solidFill>
                <a:latin typeface="Arial" charset="0"/>
              </a:rPr>
              <a:t>P</a:t>
            </a:r>
            <a:r>
              <a:rPr lang="en-US" sz="2000" b="1" i="1" baseline="-25000">
                <a:solidFill>
                  <a:schemeClr val="tx2"/>
                </a:solidFill>
                <a:latin typeface="Arial" charset="0"/>
              </a:rPr>
              <a:t>A</a:t>
            </a:r>
            <a:endParaRPr lang="en-US" sz="2000" b="1">
              <a:solidFill>
                <a:schemeClr val="tx2"/>
              </a:solidFill>
              <a:latin typeface="Arial" charset="0"/>
            </a:endParaRP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less than </a:t>
            </a:r>
            <a:r>
              <a:rPr lang="en-US" sz="2000" b="1" i="1">
                <a:solidFill>
                  <a:schemeClr val="tx2"/>
                </a:solidFill>
                <a:latin typeface="Arial" charset="0"/>
              </a:rPr>
              <a:t>P</a:t>
            </a:r>
            <a:r>
              <a:rPr lang="en-US" sz="2000" b="1" i="1" baseline="-25000">
                <a:solidFill>
                  <a:schemeClr val="tx2"/>
                </a:solidFill>
                <a:latin typeface="Arial" charset="0"/>
              </a:rPr>
              <a:t>A</a:t>
            </a:r>
            <a:endParaRPr lang="en-US" sz="2200" b="1" baseline="-25000">
              <a:solidFill>
                <a:schemeClr val="tx2"/>
              </a:solidFill>
              <a:latin typeface="Arial" charset="0"/>
            </a:endParaRPr>
          </a:p>
        </p:txBody>
      </p:sp>
      <p:sp>
        <p:nvSpPr>
          <p:cNvPr id="827397" name="Rectangle 5"/>
          <p:cNvSpPr>
            <a:spLocks noGrp="1" noChangeArrowheads="1"/>
          </p:cNvSpPr>
          <p:nvPr>
            <p:ph type="body" idx="1"/>
          </p:nvPr>
        </p:nvSpPr>
        <p:spPr>
          <a:xfrm>
            <a:off x="0" y="817563"/>
            <a:ext cx="5895975" cy="2741612"/>
          </a:xfrm>
          <a:noFill/>
          <a:ln/>
        </p:spPr>
        <p:txBody>
          <a:bodyPr>
            <a:normAutofit fontScale="77500" lnSpcReduction="20000"/>
          </a:bodyPr>
          <a:lstStyle/>
          <a:p>
            <a:pPr marL="401638" indent="-401638">
              <a:lnSpc>
                <a:spcPct val="115000"/>
              </a:lnSpc>
              <a:spcBef>
                <a:spcPct val="50000"/>
              </a:spcBef>
              <a:buFont typeface="Monotype Sorts" pitchFamily="48" charset="2"/>
              <a:buNone/>
            </a:pPr>
            <a:r>
              <a:rPr lang="en-US" b="1">
                <a:effectLst>
                  <a:outerShdw blurRad="38100" dist="38100" dir="2700000" algn="tl">
                    <a:srgbClr val="000000"/>
                  </a:outerShdw>
                </a:effectLst>
              </a:rPr>
              <a:t>	You put a straw into a glass of water, place your finger over the top so no air can get in or out, and then lift the straw from the liquid.  You find that the straw retains some liquid.  How does the air pressure </a:t>
            </a:r>
            <a:r>
              <a:rPr lang="en-US" b="1" i="1">
                <a:effectLst>
                  <a:outerShdw blurRad="38100" dist="38100" dir="2700000" algn="tl">
                    <a:srgbClr val="000000"/>
                  </a:outerShdw>
                </a:effectLst>
              </a:rPr>
              <a:t>P</a:t>
            </a:r>
            <a:r>
              <a:rPr lang="en-US" b="1">
                <a:effectLst>
                  <a:outerShdw blurRad="38100" dist="38100" dir="2700000" algn="tl">
                    <a:srgbClr val="000000"/>
                  </a:outerShdw>
                </a:effectLst>
              </a:rPr>
              <a:t> in the upper part compare to atmospheric pressure </a:t>
            </a:r>
            <a:r>
              <a:rPr lang="en-US" b="1" i="1">
                <a:effectLst>
                  <a:outerShdw blurRad="38100" dist="38100" dir="2700000" algn="tl">
                    <a:srgbClr val="000000"/>
                  </a:outerShdw>
                </a:effectLst>
              </a:rPr>
              <a:t>P</a:t>
            </a:r>
            <a:r>
              <a:rPr lang="en-US" b="1" i="1" baseline="-25000">
                <a:effectLst>
                  <a:outerShdw blurRad="38100" dist="38100" dir="2700000" algn="tl">
                    <a:srgbClr val="000000"/>
                  </a:outerShdw>
                </a:effectLst>
              </a:rPr>
              <a:t>A</a:t>
            </a:r>
            <a:r>
              <a:rPr lang="en-US" b="1">
                <a:effectLst>
                  <a:outerShdw blurRad="38100" dist="38100" dir="2700000" algn="tl">
                    <a:srgbClr val="000000"/>
                  </a:outerShdw>
                </a:effectLst>
              </a:rPr>
              <a:t>?</a:t>
            </a:r>
          </a:p>
        </p:txBody>
      </p:sp>
      <p:sp>
        <p:nvSpPr>
          <p:cNvPr id="827398" name="Rectangle 6"/>
          <p:cNvSpPr>
            <a:spLocks noChangeArrowheads="1"/>
          </p:cNvSpPr>
          <p:nvPr/>
        </p:nvSpPr>
        <p:spPr bwMode="auto">
          <a:xfrm>
            <a:off x="963613" y="0"/>
            <a:ext cx="7294562"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13.7b	</a:t>
            </a:r>
            <a:r>
              <a:rPr lang="en-US" sz="2800" b="1">
                <a:solidFill>
                  <a:schemeClr val="accent2"/>
                </a:solidFill>
                <a:effectLst>
                  <a:outerShdw blurRad="38100" dist="38100" dir="2700000" algn="tl">
                    <a:srgbClr val="000000"/>
                  </a:outerShdw>
                </a:effectLst>
                <a:latin typeface="Arial" charset="0"/>
              </a:rPr>
              <a:t>The Straw II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AutoShape 2"/>
          <p:cNvSpPr>
            <a:spLocks noChangeArrowheads="1"/>
          </p:cNvSpPr>
          <p:nvPr/>
        </p:nvSpPr>
        <p:spPr bwMode="auto">
          <a:xfrm>
            <a:off x="0" y="0"/>
            <a:ext cx="9144000" cy="3487738"/>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29443" name="Oval 3"/>
          <p:cNvSpPr>
            <a:spLocks noChangeArrowheads="1"/>
          </p:cNvSpPr>
          <p:nvPr/>
        </p:nvSpPr>
        <p:spPr bwMode="auto">
          <a:xfrm>
            <a:off x="5754688" y="2257425"/>
            <a:ext cx="2773362" cy="595313"/>
          </a:xfrm>
          <a:prstGeom prst="ellipse">
            <a:avLst/>
          </a:prstGeom>
          <a:noFill/>
          <a:ln w="38100">
            <a:solidFill>
              <a:schemeClr val="accent1"/>
            </a:solidFill>
            <a:round/>
            <a:headEnd type="none" w="sm" len="sm"/>
            <a:tailEnd type="none" w="sm" len="sm"/>
          </a:ln>
          <a:effectLst/>
        </p:spPr>
        <p:txBody>
          <a:bodyPr wrap="none" anchor="ctr"/>
          <a:lstStyle/>
          <a:p>
            <a:endParaRPr lang="en-US"/>
          </a:p>
        </p:txBody>
      </p:sp>
      <p:sp>
        <p:nvSpPr>
          <p:cNvPr id="829444" name="AutoShape 4"/>
          <p:cNvSpPr>
            <a:spLocks noChangeArrowheads="1"/>
          </p:cNvSpPr>
          <p:nvPr/>
        </p:nvSpPr>
        <p:spPr bwMode="auto">
          <a:xfrm>
            <a:off x="0" y="3590925"/>
            <a:ext cx="6194425" cy="2990850"/>
          </a:xfrm>
          <a:prstGeom prst="roundRect">
            <a:avLst>
              <a:gd name="adj" fmla="val 16667"/>
            </a:avLst>
          </a:prstGeom>
          <a:solidFill>
            <a:schemeClr val="accent1"/>
          </a:solidFill>
          <a:ln w="38100">
            <a:solidFill>
              <a:srgbClr val="000000"/>
            </a:solidFill>
            <a:round/>
            <a:headEnd type="none" w="sm" len="sm"/>
            <a:tailEnd type="none" w="sm" len="sm"/>
          </a:ln>
          <a:effectLst/>
        </p:spPr>
        <p:txBody>
          <a:bodyPr wrap="none" anchor="ctr"/>
          <a:lstStyle/>
          <a:p>
            <a:pPr algn="ctr"/>
            <a:endParaRPr lang="en-US"/>
          </a:p>
        </p:txBody>
      </p:sp>
      <p:sp>
        <p:nvSpPr>
          <p:cNvPr id="829445" name="Rectangle 5"/>
          <p:cNvSpPr>
            <a:spLocks noChangeArrowheads="1"/>
          </p:cNvSpPr>
          <p:nvPr/>
        </p:nvSpPr>
        <p:spPr bwMode="auto">
          <a:xfrm>
            <a:off x="149225" y="3813175"/>
            <a:ext cx="5942013" cy="2557463"/>
          </a:xfrm>
          <a:prstGeom prst="rect">
            <a:avLst/>
          </a:prstGeom>
          <a:noFill/>
          <a:ln w="9525">
            <a:noFill/>
            <a:miter lim="800000"/>
            <a:headEnd/>
            <a:tailEnd/>
          </a:ln>
          <a:effectLst/>
        </p:spPr>
        <p:txBody>
          <a:bodyPr lIns="92075" tIns="46038" rIns="92075" bIns="46038">
            <a:spAutoFit/>
          </a:bodyPr>
          <a:lstStyle/>
          <a:p>
            <a:pPr>
              <a:lnSpc>
                <a:spcPct val="120000"/>
              </a:lnSpc>
              <a:spcBef>
                <a:spcPct val="50000"/>
              </a:spcBef>
              <a:tabLst>
                <a:tab pos="344488" algn="l"/>
              </a:tabLst>
            </a:pPr>
            <a:r>
              <a:rPr lang="en-US" sz="2000" b="1">
                <a:solidFill>
                  <a:schemeClr val="bg2"/>
                </a:solidFill>
                <a:latin typeface="Arial" charset="0"/>
              </a:rPr>
              <a:t>Consider the forces acting at the bottom of the 	straw:        </a:t>
            </a:r>
            <a:r>
              <a:rPr lang="en-US" sz="2000" b="1" i="1">
                <a:solidFill>
                  <a:schemeClr val="bg1"/>
                </a:solidFill>
                <a:effectLst>
                  <a:outerShdw blurRad="38100" dist="38100" dir="2700000" algn="tl">
                    <a:srgbClr val="000000"/>
                  </a:outerShdw>
                </a:effectLst>
                <a:latin typeface="Arial" charset="0"/>
              </a:rPr>
              <a:t>P</a:t>
            </a:r>
            <a:r>
              <a:rPr lang="en-US" sz="2000" b="1" i="1" baseline="-25000">
                <a:solidFill>
                  <a:schemeClr val="bg1"/>
                </a:solidFill>
                <a:effectLst>
                  <a:outerShdw blurRad="38100" dist="38100" dir="2700000" algn="tl">
                    <a:srgbClr val="000000"/>
                  </a:outerShdw>
                </a:effectLst>
                <a:latin typeface="Arial" charset="0"/>
              </a:rPr>
              <a:t>A</a:t>
            </a:r>
            <a:r>
              <a:rPr lang="en-US" sz="2000" b="1">
                <a:solidFill>
                  <a:schemeClr val="bg1"/>
                </a:solidFill>
                <a:effectLst>
                  <a:outerShdw blurRad="38100" dist="38100" dir="2700000" algn="tl">
                    <a:srgbClr val="000000"/>
                  </a:outerShdw>
                </a:effectLst>
                <a:latin typeface="Arial" charset="0"/>
              </a:rPr>
              <a:t>  –  </a:t>
            </a:r>
            <a:r>
              <a:rPr lang="en-US" sz="2000" b="1" i="1">
                <a:solidFill>
                  <a:schemeClr val="bg1"/>
                </a:solidFill>
                <a:effectLst>
                  <a:outerShdw blurRad="38100" dist="38100" dir="2700000" algn="tl">
                    <a:srgbClr val="000000"/>
                  </a:outerShdw>
                </a:effectLst>
                <a:latin typeface="Arial" charset="0"/>
              </a:rPr>
              <a:t>P</a:t>
            </a:r>
            <a:r>
              <a:rPr lang="en-US" sz="2000" b="1">
                <a:solidFill>
                  <a:schemeClr val="bg1"/>
                </a:solidFill>
                <a:effectLst>
                  <a:outerShdw blurRad="38100" dist="38100" dir="2700000" algn="tl">
                    <a:srgbClr val="000000"/>
                  </a:outerShdw>
                </a:effectLst>
                <a:latin typeface="Arial" charset="0"/>
              </a:rPr>
              <a:t>  –  </a:t>
            </a:r>
            <a:r>
              <a:rPr lang="en-US" sz="2000" b="1" i="1">
                <a:solidFill>
                  <a:schemeClr val="bg1"/>
                </a:solidFill>
                <a:effectLst>
                  <a:outerShdw blurRad="38100" dist="38100" dir="2700000" algn="tl">
                    <a:srgbClr val="000000"/>
                  </a:outerShdw>
                </a:effectLst>
                <a:latin typeface="Symbol" pitchFamily="18" charset="2"/>
              </a:rPr>
              <a:t>r</a:t>
            </a:r>
            <a:r>
              <a:rPr lang="en-US" sz="2000" b="1" i="1">
                <a:solidFill>
                  <a:schemeClr val="bg1"/>
                </a:solidFill>
                <a:effectLst>
                  <a:outerShdw blurRad="38100" dist="38100" dir="2700000" algn="tl">
                    <a:srgbClr val="000000"/>
                  </a:outerShdw>
                </a:effectLst>
                <a:latin typeface="Arial" charset="0"/>
              </a:rPr>
              <a:t> g H</a:t>
            </a:r>
            <a:r>
              <a:rPr lang="en-US" sz="2000" b="1">
                <a:solidFill>
                  <a:schemeClr val="bg1"/>
                </a:solidFill>
                <a:effectLst>
                  <a:outerShdw blurRad="38100" dist="38100" dir="2700000" algn="tl">
                    <a:srgbClr val="000000"/>
                  </a:outerShdw>
                </a:effectLst>
                <a:latin typeface="Arial" charset="0"/>
              </a:rPr>
              <a:t>  =  </a:t>
            </a:r>
            <a:r>
              <a:rPr lang="en-US" sz="2000" b="1" i="1">
                <a:solidFill>
                  <a:schemeClr val="bg1"/>
                </a:solidFill>
                <a:effectLst>
                  <a:outerShdw blurRad="38100" dist="38100" dir="2700000" algn="tl">
                    <a:srgbClr val="000000"/>
                  </a:outerShdw>
                </a:effectLst>
                <a:latin typeface="Arial" charset="0"/>
              </a:rPr>
              <a:t>0</a:t>
            </a:r>
            <a:endParaRPr lang="en-US" sz="2000" b="1">
              <a:solidFill>
                <a:schemeClr val="bg2"/>
              </a:solidFill>
              <a:effectLst>
                <a:outerShdw blurRad="38100" dist="38100" dir="2700000" algn="tl">
                  <a:srgbClr val="000000"/>
                </a:outerShdw>
              </a:effectLst>
              <a:latin typeface="Arial" charset="0"/>
            </a:endParaRPr>
          </a:p>
          <a:p>
            <a:pPr>
              <a:lnSpc>
                <a:spcPct val="110000"/>
              </a:lnSpc>
              <a:spcBef>
                <a:spcPct val="50000"/>
              </a:spcBef>
              <a:tabLst>
                <a:tab pos="344488" algn="l"/>
              </a:tabLst>
            </a:pPr>
            <a:r>
              <a:rPr lang="en-US" sz="2000" b="1">
                <a:solidFill>
                  <a:srgbClr val="0066FF"/>
                </a:solidFill>
                <a:effectLst>
                  <a:outerShdw blurRad="38100" dist="38100" dir="2700000" algn="tl">
                    <a:srgbClr val="000000"/>
                  </a:outerShdw>
                </a:effectLst>
                <a:latin typeface="Arial" charset="0"/>
              </a:rPr>
              <a:t>This point is in equilibrium, so net force is zero.</a:t>
            </a:r>
            <a:r>
              <a:rPr lang="en-US" sz="2000" b="1">
                <a:solidFill>
                  <a:schemeClr val="bg2"/>
                </a:solidFill>
                <a:latin typeface="Arial" charset="0"/>
              </a:rPr>
              <a:t>  </a:t>
            </a:r>
          </a:p>
          <a:p>
            <a:pPr>
              <a:lnSpc>
                <a:spcPct val="120000"/>
              </a:lnSpc>
              <a:spcBef>
                <a:spcPct val="50000"/>
              </a:spcBef>
              <a:tabLst>
                <a:tab pos="344488" algn="l"/>
              </a:tabLst>
            </a:pPr>
            <a:r>
              <a:rPr lang="en-US" sz="2000" b="1">
                <a:solidFill>
                  <a:schemeClr val="bg2"/>
                </a:solidFill>
                <a:latin typeface="Arial" charset="0"/>
              </a:rPr>
              <a:t>Thus,    </a:t>
            </a:r>
            <a:r>
              <a:rPr lang="en-US" sz="2000" b="1" i="1">
                <a:solidFill>
                  <a:schemeClr val="bg1"/>
                </a:solidFill>
                <a:effectLst>
                  <a:outerShdw blurRad="38100" dist="38100" dir="2700000" algn="tl">
                    <a:srgbClr val="000000"/>
                  </a:outerShdw>
                </a:effectLst>
                <a:latin typeface="Arial" charset="0"/>
              </a:rPr>
              <a:t>P</a:t>
            </a:r>
            <a:r>
              <a:rPr lang="en-US" sz="2000" b="1">
                <a:solidFill>
                  <a:schemeClr val="bg1"/>
                </a:solidFill>
                <a:effectLst>
                  <a:outerShdw blurRad="38100" dist="38100" dir="2700000" algn="tl">
                    <a:srgbClr val="000000"/>
                  </a:outerShdw>
                </a:effectLst>
                <a:latin typeface="Arial" charset="0"/>
              </a:rPr>
              <a:t>  =  </a:t>
            </a:r>
            <a:r>
              <a:rPr lang="en-US" sz="2000" b="1" i="1">
                <a:solidFill>
                  <a:schemeClr val="bg1"/>
                </a:solidFill>
                <a:effectLst>
                  <a:outerShdw blurRad="38100" dist="38100" dir="2700000" algn="tl">
                    <a:srgbClr val="000000"/>
                  </a:outerShdw>
                </a:effectLst>
                <a:latin typeface="Arial" charset="0"/>
              </a:rPr>
              <a:t>P</a:t>
            </a:r>
            <a:r>
              <a:rPr lang="en-US" sz="2000" b="1" i="1" baseline="-25000">
                <a:solidFill>
                  <a:schemeClr val="bg1"/>
                </a:solidFill>
                <a:effectLst>
                  <a:outerShdw blurRad="38100" dist="38100" dir="2700000" algn="tl">
                    <a:srgbClr val="000000"/>
                  </a:outerShdw>
                </a:effectLst>
                <a:latin typeface="Arial" charset="0"/>
              </a:rPr>
              <a:t>A</a:t>
            </a:r>
            <a:r>
              <a:rPr lang="en-US" sz="2000" b="1">
                <a:solidFill>
                  <a:schemeClr val="bg1"/>
                </a:solidFill>
                <a:effectLst>
                  <a:outerShdw blurRad="38100" dist="38100" dir="2700000" algn="tl">
                    <a:srgbClr val="000000"/>
                  </a:outerShdw>
                </a:effectLst>
                <a:latin typeface="Arial" charset="0"/>
              </a:rPr>
              <a:t>  –  </a:t>
            </a:r>
            <a:r>
              <a:rPr lang="en-US" sz="2000" b="1" i="1">
                <a:solidFill>
                  <a:schemeClr val="bg1"/>
                </a:solidFill>
                <a:effectLst>
                  <a:outerShdw blurRad="38100" dist="38100" dir="2700000" algn="tl">
                    <a:srgbClr val="000000"/>
                  </a:outerShdw>
                </a:effectLst>
                <a:latin typeface="Symbol" pitchFamily="18" charset="2"/>
              </a:rPr>
              <a:t>r</a:t>
            </a:r>
            <a:r>
              <a:rPr lang="en-US" sz="2000" b="1" i="1">
                <a:solidFill>
                  <a:schemeClr val="bg1"/>
                </a:solidFill>
                <a:effectLst>
                  <a:outerShdw blurRad="38100" dist="38100" dir="2700000" algn="tl">
                    <a:srgbClr val="000000"/>
                  </a:outerShdw>
                </a:effectLst>
                <a:latin typeface="Arial" charset="0"/>
              </a:rPr>
              <a:t> g H</a:t>
            </a:r>
            <a:r>
              <a:rPr lang="en-US" sz="2000" b="1">
                <a:solidFill>
                  <a:schemeClr val="bg2"/>
                </a:solidFill>
                <a:latin typeface="Arial" charset="0"/>
              </a:rPr>
              <a:t>      and so we see that the </a:t>
            </a:r>
            <a:r>
              <a:rPr lang="en-US" sz="2000" b="1">
                <a:solidFill>
                  <a:schemeClr val="bg1"/>
                </a:solidFill>
                <a:effectLst>
                  <a:outerShdw blurRad="38100" dist="38100" dir="2700000" algn="tl">
                    <a:srgbClr val="000000"/>
                  </a:outerShdw>
                </a:effectLst>
                <a:latin typeface="Arial" charset="0"/>
              </a:rPr>
              <a:t>pressure </a:t>
            </a:r>
            <a:r>
              <a:rPr lang="en-US" sz="2000" b="1" i="1">
                <a:solidFill>
                  <a:schemeClr val="bg1"/>
                </a:solidFill>
                <a:effectLst>
                  <a:outerShdw blurRad="38100" dist="38100" dir="2700000" algn="tl">
                    <a:srgbClr val="000000"/>
                  </a:outerShdw>
                </a:effectLst>
                <a:latin typeface="Arial" charset="0"/>
              </a:rPr>
              <a:t>P</a:t>
            </a:r>
            <a:r>
              <a:rPr lang="en-US" sz="2000" b="1">
                <a:solidFill>
                  <a:schemeClr val="bg2"/>
                </a:solidFill>
                <a:latin typeface="Arial" charset="0"/>
              </a:rPr>
              <a:t> inside the straw must be </a:t>
            </a:r>
            <a:r>
              <a:rPr lang="en-US" sz="2000" b="1" i="1" u="sng">
                <a:solidFill>
                  <a:schemeClr val="bg1"/>
                </a:solidFill>
                <a:effectLst>
                  <a:outerShdw blurRad="38100" dist="38100" dir="2700000" algn="tl">
                    <a:srgbClr val="000000"/>
                  </a:outerShdw>
                </a:effectLst>
                <a:latin typeface="Arial" charset="0"/>
              </a:rPr>
              <a:t>less</a:t>
            </a:r>
            <a:r>
              <a:rPr lang="en-US" sz="2000" b="1">
                <a:solidFill>
                  <a:schemeClr val="bg2"/>
                </a:solidFill>
                <a:latin typeface="Arial" charset="0"/>
              </a:rPr>
              <a:t> than the </a:t>
            </a:r>
            <a:r>
              <a:rPr lang="en-US" sz="2000" b="1">
                <a:solidFill>
                  <a:srgbClr val="0066FF"/>
                </a:solidFill>
                <a:effectLst>
                  <a:outerShdw blurRad="38100" dist="38100" dir="2700000" algn="tl">
                    <a:srgbClr val="000000"/>
                  </a:outerShdw>
                </a:effectLst>
                <a:latin typeface="Arial" charset="0"/>
              </a:rPr>
              <a:t>outside pressure </a:t>
            </a:r>
            <a:r>
              <a:rPr lang="en-US" sz="2000" b="1" i="1">
                <a:solidFill>
                  <a:srgbClr val="0066FF"/>
                </a:solidFill>
                <a:effectLst>
                  <a:outerShdw blurRad="38100" dist="38100" dir="2700000" algn="tl">
                    <a:srgbClr val="000000"/>
                  </a:outerShdw>
                </a:effectLst>
                <a:latin typeface="Arial" charset="0"/>
              </a:rPr>
              <a:t>P</a:t>
            </a:r>
            <a:r>
              <a:rPr lang="en-US" sz="2000" b="1" i="1" baseline="-25000">
                <a:solidFill>
                  <a:srgbClr val="0066FF"/>
                </a:solidFill>
                <a:effectLst>
                  <a:outerShdw blurRad="38100" dist="38100" dir="2700000" algn="tl">
                    <a:srgbClr val="000000"/>
                  </a:outerShdw>
                </a:effectLst>
                <a:latin typeface="Arial" charset="0"/>
              </a:rPr>
              <a:t>A</a:t>
            </a:r>
            <a:r>
              <a:rPr lang="en-US" sz="2000" b="1">
                <a:solidFill>
                  <a:schemeClr val="bg2"/>
                </a:solidFill>
                <a:latin typeface="Arial" charset="0"/>
              </a:rPr>
              <a:t>.</a:t>
            </a:r>
            <a:r>
              <a:rPr lang="en-US" sz="2200" b="1">
                <a:solidFill>
                  <a:schemeClr val="bg2"/>
                </a:solidFill>
                <a:latin typeface="Arial" charset="0"/>
              </a:rPr>
              <a:t>  </a:t>
            </a:r>
          </a:p>
        </p:txBody>
      </p:sp>
      <p:grpSp>
        <p:nvGrpSpPr>
          <p:cNvPr id="2" name="Group 6"/>
          <p:cNvGrpSpPr>
            <a:grpSpLocks/>
          </p:cNvGrpSpPr>
          <p:nvPr/>
        </p:nvGrpSpPr>
        <p:grpSpPr bwMode="auto">
          <a:xfrm>
            <a:off x="6348413" y="3529013"/>
            <a:ext cx="2352675" cy="3328987"/>
            <a:chOff x="3925" y="1463"/>
            <a:chExt cx="1519" cy="2340"/>
          </a:xfrm>
        </p:grpSpPr>
        <p:pic>
          <p:nvPicPr>
            <p:cNvPr id="829447" name="Picture 7" descr="FG10_005"/>
            <p:cNvPicPr>
              <a:picLocks noChangeAspect="1" noChangeArrowheads="1"/>
            </p:cNvPicPr>
            <p:nvPr/>
          </p:nvPicPr>
          <p:blipFill>
            <a:blip r:embed="rId3" cstate="print">
              <a:lum bright="-30000" contrast="42000"/>
            </a:blip>
            <a:srcRect l="31963" r="35106"/>
            <a:stretch>
              <a:fillRect/>
            </a:stretch>
          </p:blipFill>
          <p:spPr bwMode="auto">
            <a:xfrm>
              <a:off x="3925" y="1463"/>
              <a:ext cx="1519" cy="2340"/>
            </a:xfrm>
            <a:prstGeom prst="rect">
              <a:avLst/>
            </a:prstGeom>
            <a:noFill/>
          </p:spPr>
        </p:pic>
        <p:sp>
          <p:nvSpPr>
            <p:cNvPr id="829448" name="Line 8"/>
            <p:cNvSpPr>
              <a:spLocks noChangeShapeType="1"/>
            </p:cNvSpPr>
            <p:nvPr/>
          </p:nvSpPr>
          <p:spPr bwMode="auto">
            <a:xfrm>
              <a:off x="4751" y="2376"/>
              <a:ext cx="0" cy="1092"/>
            </a:xfrm>
            <a:prstGeom prst="line">
              <a:avLst/>
            </a:prstGeom>
            <a:noFill/>
            <a:ln w="38100">
              <a:solidFill>
                <a:schemeClr val="bg2"/>
              </a:solidFill>
              <a:round/>
              <a:headEnd type="triangle" w="med" len="med"/>
              <a:tailEnd type="triangle" w="med" len="med"/>
            </a:ln>
            <a:effectLst/>
          </p:spPr>
          <p:txBody>
            <a:bodyPr wrap="none" anchor="ctr"/>
            <a:lstStyle/>
            <a:p>
              <a:endParaRPr lang="en-US"/>
            </a:p>
          </p:txBody>
        </p:sp>
        <p:sp>
          <p:nvSpPr>
            <p:cNvPr id="829449" name="Text Box 9"/>
            <p:cNvSpPr txBox="1">
              <a:spLocks noChangeArrowheads="1"/>
            </p:cNvSpPr>
            <p:nvPr/>
          </p:nvSpPr>
          <p:spPr bwMode="auto">
            <a:xfrm>
              <a:off x="4797" y="2767"/>
              <a:ext cx="262" cy="322"/>
            </a:xfrm>
            <a:prstGeom prst="rect">
              <a:avLst/>
            </a:prstGeom>
            <a:solidFill>
              <a:schemeClr val="bg2"/>
            </a:solidFill>
            <a:ln w="9525">
              <a:noFill/>
              <a:miter lim="800000"/>
              <a:headEnd type="none" w="sm" len="sm"/>
              <a:tailEnd type="none" w="sm" len="sm"/>
            </a:ln>
            <a:effectLst/>
          </p:spPr>
          <p:txBody>
            <a:bodyPr wrap="none">
              <a:spAutoFit/>
            </a:bodyPr>
            <a:lstStyle/>
            <a:p>
              <a:r>
                <a:rPr lang="en-US" b="1" i="1">
                  <a:solidFill>
                    <a:schemeClr val="tx2"/>
                  </a:solidFill>
                  <a:latin typeface="Arial" charset="0"/>
                </a:rPr>
                <a:t>H</a:t>
              </a:r>
              <a:endParaRPr lang="en-US">
                <a:latin typeface="Arial" charset="0"/>
              </a:endParaRPr>
            </a:p>
          </p:txBody>
        </p:sp>
      </p:grpSp>
      <p:sp>
        <p:nvSpPr>
          <p:cNvPr id="829450" name="Oval 10"/>
          <p:cNvSpPr>
            <a:spLocks noChangeArrowheads="1"/>
          </p:cNvSpPr>
          <p:nvPr/>
        </p:nvSpPr>
        <p:spPr bwMode="auto">
          <a:xfrm>
            <a:off x="7581900" y="5765800"/>
            <a:ext cx="125413" cy="125413"/>
          </a:xfrm>
          <a:prstGeom prst="ellipse">
            <a:avLst/>
          </a:prstGeom>
          <a:solidFill>
            <a:schemeClr val="accent1"/>
          </a:solidFill>
          <a:ln w="28575">
            <a:solidFill>
              <a:srgbClr val="FF0000"/>
            </a:solidFill>
            <a:round/>
            <a:headEnd/>
            <a:tailEnd/>
          </a:ln>
          <a:effectLst/>
        </p:spPr>
        <p:txBody>
          <a:bodyPr wrap="none" anchor="ctr"/>
          <a:lstStyle/>
          <a:p>
            <a:endParaRPr lang="en-US"/>
          </a:p>
        </p:txBody>
      </p:sp>
      <p:sp>
        <p:nvSpPr>
          <p:cNvPr id="829451" name="Line 11"/>
          <p:cNvSpPr>
            <a:spLocks noChangeShapeType="1"/>
          </p:cNvSpPr>
          <p:nvPr/>
        </p:nvSpPr>
        <p:spPr bwMode="auto">
          <a:xfrm>
            <a:off x="6192838" y="4052888"/>
            <a:ext cx="1358900" cy="1662112"/>
          </a:xfrm>
          <a:prstGeom prst="line">
            <a:avLst/>
          </a:prstGeom>
          <a:noFill/>
          <a:ln w="57150">
            <a:solidFill>
              <a:srgbClr val="FF0000"/>
            </a:solidFill>
            <a:round/>
            <a:headEnd/>
            <a:tailEnd type="triangle" w="med" len="med"/>
          </a:ln>
          <a:effectLst/>
        </p:spPr>
        <p:txBody>
          <a:bodyPr wrap="none" anchor="ctr"/>
          <a:lstStyle/>
          <a:p>
            <a:endParaRPr lang="en-US"/>
          </a:p>
        </p:txBody>
      </p:sp>
      <p:sp>
        <p:nvSpPr>
          <p:cNvPr id="829452" name="Rectangle 12"/>
          <p:cNvSpPr>
            <a:spLocks noGrp="1" noChangeArrowheads="1"/>
          </p:cNvSpPr>
          <p:nvPr>
            <p:ph type="body" idx="1"/>
          </p:nvPr>
        </p:nvSpPr>
        <p:spPr>
          <a:xfrm>
            <a:off x="0" y="817563"/>
            <a:ext cx="5895975" cy="2741612"/>
          </a:xfrm>
          <a:noFill/>
          <a:ln/>
        </p:spPr>
        <p:txBody>
          <a:bodyPr>
            <a:normAutofit fontScale="77500" lnSpcReduction="20000"/>
          </a:bodyPr>
          <a:lstStyle/>
          <a:p>
            <a:pPr marL="401638" indent="-401638">
              <a:lnSpc>
                <a:spcPct val="115000"/>
              </a:lnSpc>
              <a:spcBef>
                <a:spcPct val="50000"/>
              </a:spcBef>
              <a:buFont typeface="Monotype Sorts" pitchFamily="48" charset="2"/>
              <a:buNone/>
            </a:pPr>
            <a:r>
              <a:rPr lang="en-US" b="1">
                <a:effectLst>
                  <a:outerShdw blurRad="38100" dist="38100" dir="2700000" algn="tl">
                    <a:srgbClr val="000000"/>
                  </a:outerShdw>
                </a:effectLst>
              </a:rPr>
              <a:t>	You put a straw into a glass of water, place your finger over the top so no air can get in or out, and then lift the straw from the liquid.  You find that the straw retains some liquid.  How does the air pressure </a:t>
            </a:r>
            <a:r>
              <a:rPr lang="en-US" b="1" i="1">
                <a:effectLst>
                  <a:outerShdw blurRad="38100" dist="38100" dir="2700000" algn="tl">
                    <a:srgbClr val="000000"/>
                  </a:outerShdw>
                </a:effectLst>
              </a:rPr>
              <a:t>P</a:t>
            </a:r>
            <a:r>
              <a:rPr lang="en-US" b="1">
                <a:effectLst>
                  <a:outerShdw blurRad="38100" dist="38100" dir="2700000" algn="tl">
                    <a:srgbClr val="000000"/>
                  </a:outerShdw>
                </a:effectLst>
              </a:rPr>
              <a:t> in the upper part compare to atmospheric pressure </a:t>
            </a:r>
            <a:r>
              <a:rPr lang="en-US" b="1" i="1">
                <a:effectLst>
                  <a:outerShdw blurRad="38100" dist="38100" dir="2700000" algn="tl">
                    <a:srgbClr val="000000"/>
                  </a:outerShdw>
                </a:effectLst>
              </a:rPr>
              <a:t>P</a:t>
            </a:r>
            <a:r>
              <a:rPr lang="en-US" b="1" i="1" baseline="-25000">
                <a:effectLst>
                  <a:outerShdw blurRad="38100" dist="38100" dir="2700000" algn="tl">
                    <a:srgbClr val="000000"/>
                  </a:outerShdw>
                </a:effectLst>
              </a:rPr>
              <a:t>A</a:t>
            </a:r>
            <a:r>
              <a:rPr lang="en-US" b="1">
                <a:effectLst>
                  <a:outerShdw blurRad="38100" dist="38100" dir="2700000" algn="tl">
                    <a:srgbClr val="000000"/>
                  </a:outerShdw>
                </a:effectLst>
              </a:rPr>
              <a:t>?</a:t>
            </a:r>
          </a:p>
        </p:txBody>
      </p:sp>
      <p:sp>
        <p:nvSpPr>
          <p:cNvPr id="829453" name="Rectangle 13"/>
          <p:cNvSpPr>
            <a:spLocks noChangeArrowheads="1"/>
          </p:cNvSpPr>
          <p:nvPr/>
        </p:nvSpPr>
        <p:spPr bwMode="auto">
          <a:xfrm>
            <a:off x="6043613" y="1252538"/>
            <a:ext cx="2747962" cy="1612900"/>
          </a:xfrm>
          <a:prstGeom prst="rect">
            <a:avLst/>
          </a:prstGeom>
          <a:noFill/>
          <a:ln w="9525">
            <a:noFill/>
            <a:miter lim="800000"/>
            <a:headEnd/>
            <a:tailEnd/>
          </a:ln>
          <a:effectLst/>
        </p:spPr>
        <p:txBody>
          <a:bodyPr lIns="90488" tIns="44450" rIns="90488" bIns="44450"/>
          <a:lstStyle/>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1)</a:t>
            </a:r>
            <a:r>
              <a:rPr lang="en-US" sz="2000" b="1">
                <a:latin typeface="Arial" charset="0"/>
              </a:rPr>
              <a:t>  </a:t>
            </a:r>
            <a:r>
              <a:rPr lang="en-US" sz="2000" b="1">
                <a:solidFill>
                  <a:schemeClr val="tx2"/>
                </a:solidFill>
                <a:latin typeface="Arial" charset="0"/>
              </a:rPr>
              <a:t>greater than </a:t>
            </a:r>
            <a:r>
              <a:rPr lang="en-US" sz="2000" b="1" i="1">
                <a:solidFill>
                  <a:schemeClr val="tx2"/>
                </a:solidFill>
                <a:latin typeface="Arial" charset="0"/>
              </a:rPr>
              <a:t>P</a:t>
            </a:r>
            <a:r>
              <a:rPr lang="en-US" sz="2000" b="1" i="1" baseline="-25000">
                <a:solidFill>
                  <a:schemeClr val="tx2"/>
                </a:solidFill>
                <a:latin typeface="Arial" charset="0"/>
              </a:rPr>
              <a:t>A</a:t>
            </a:r>
            <a:endParaRPr lang="en-US" sz="2000" b="1">
              <a:solidFill>
                <a:schemeClr val="tx2"/>
              </a:solidFill>
              <a:latin typeface="Arial" charset="0"/>
            </a:endParaRP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2)  equal to </a:t>
            </a:r>
            <a:r>
              <a:rPr lang="en-US" sz="2000" b="1" i="1">
                <a:solidFill>
                  <a:schemeClr val="tx2"/>
                </a:solidFill>
                <a:latin typeface="Arial" charset="0"/>
              </a:rPr>
              <a:t>P</a:t>
            </a:r>
            <a:r>
              <a:rPr lang="en-US" sz="2000" b="1" i="1" baseline="-25000">
                <a:solidFill>
                  <a:schemeClr val="tx2"/>
                </a:solidFill>
                <a:latin typeface="Arial" charset="0"/>
              </a:rPr>
              <a:t>A</a:t>
            </a:r>
            <a:endParaRPr lang="en-US" sz="2000" b="1">
              <a:solidFill>
                <a:schemeClr val="tx2"/>
              </a:solidFill>
              <a:latin typeface="Arial" charset="0"/>
            </a:endParaRPr>
          </a:p>
          <a:p>
            <a:pPr marL="401638" indent="-401638">
              <a:lnSpc>
                <a:spcPct val="130000"/>
              </a:lnSpc>
              <a:spcBef>
                <a:spcPct val="30000"/>
              </a:spcBef>
              <a:buClr>
                <a:schemeClr val="accent1"/>
              </a:buClr>
              <a:buSzPct val="75000"/>
              <a:buFont typeface="Monotype Sorts" pitchFamily="48" charset="2"/>
              <a:buNone/>
            </a:pPr>
            <a:r>
              <a:rPr lang="en-US" sz="2000" b="1">
                <a:solidFill>
                  <a:schemeClr val="tx2"/>
                </a:solidFill>
                <a:latin typeface="Arial" charset="0"/>
              </a:rPr>
              <a:t>3)  less than </a:t>
            </a:r>
            <a:r>
              <a:rPr lang="en-US" sz="2000" b="1" i="1">
                <a:solidFill>
                  <a:schemeClr val="tx2"/>
                </a:solidFill>
                <a:latin typeface="Arial" charset="0"/>
              </a:rPr>
              <a:t>P</a:t>
            </a:r>
            <a:r>
              <a:rPr lang="en-US" sz="2000" b="1" i="1" baseline="-25000">
                <a:solidFill>
                  <a:schemeClr val="tx2"/>
                </a:solidFill>
                <a:latin typeface="Arial" charset="0"/>
              </a:rPr>
              <a:t>A</a:t>
            </a:r>
            <a:endParaRPr lang="en-US" sz="2200" b="1" baseline="-25000">
              <a:solidFill>
                <a:schemeClr val="tx2"/>
              </a:solidFill>
              <a:latin typeface="Arial" charset="0"/>
            </a:endParaRPr>
          </a:p>
        </p:txBody>
      </p:sp>
      <p:sp>
        <p:nvSpPr>
          <p:cNvPr id="829454" name="Rectangle 14"/>
          <p:cNvSpPr>
            <a:spLocks noChangeArrowheads="1"/>
          </p:cNvSpPr>
          <p:nvPr/>
        </p:nvSpPr>
        <p:spPr bwMode="auto">
          <a:xfrm>
            <a:off x="966788" y="0"/>
            <a:ext cx="7294562" cy="838200"/>
          </a:xfrm>
          <a:prstGeom prst="rect">
            <a:avLst/>
          </a:prstGeom>
          <a:noFill/>
          <a:ln w="9525">
            <a:noFill/>
            <a:miter lim="800000"/>
            <a:headEnd/>
            <a:tailEnd/>
          </a:ln>
          <a:effectLst/>
        </p:spPr>
        <p:txBody>
          <a:bodyPr lIns="90488" tIns="44450" rIns="90488" bIns="44450" anchor="ctr"/>
          <a:lstStyle/>
          <a:p>
            <a:pPr algn="ctr">
              <a:lnSpc>
                <a:spcPct val="90000"/>
              </a:lnSpc>
            </a:pPr>
            <a:r>
              <a:rPr lang="en-US" sz="2800" b="1" i="1">
                <a:solidFill>
                  <a:schemeClr val="tx2"/>
                </a:solidFill>
                <a:effectLst>
                  <a:outerShdw blurRad="38100" dist="38100" dir="2700000" algn="tl">
                    <a:srgbClr val="000000"/>
                  </a:outerShdw>
                </a:effectLst>
                <a:latin typeface="Arial" charset="0"/>
              </a:rPr>
              <a:t>ConcepTest 13.7b	</a:t>
            </a:r>
            <a:r>
              <a:rPr lang="en-US" sz="2800" b="1">
                <a:solidFill>
                  <a:schemeClr val="accent2"/>
                </a:solidFill>
                <a:effectLst>
                  <a:outerShdw blurRad="38100" dist="38100" dir="2700000" algn="tl">
                    <a:srgbClr val="000000"/>
                  </a:outerShdw>
                </a:effectLst>
                <a:latin typeface="Arial" charset="0"/>
              </a:rPr>
              <a:t>The Straw II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Buoyancy Force</a:t>
            </a:r>
            <a:endParaRPr lang="en-US">
              <a:solidFill>
                <a:srgbClr val="FFFF00"/>
              </a:solidFill>
            </a:endParaRPr>
          </a:p>
        </p:txBody>
      </p:sp>
      <p:sp>
        <p:nvSpPr>
          <p:cNvPr id="3" name="Content Placeholder 2"/>
          <p:cNvSpPr>
            <a:spLocks noGrp="1"/>
          </p:cNvSpPr>
          <p:nvPr>
            <p:ph sz="half" idx="1"/>
          </p:nvPr>
        </p:nvSpPr>
        <p:spPr>
          <a:xfrm>
            <a:off x="457200" y="1600200"/>
            <a:ext cx="6096000" cy="5105400"/>
          </a:xfrm>
        </p:spPr>
        <p:txBody>
          <a:bodyPr>
            <a:normAutofit fontScale="92500"/>
          </a:bodyPr>
          <a:lstStyle/>
          <a:p>
            <a:r>
              <a:rPr lang="en-US" smtClean="0"/>
              <a:t>Any object immersed in a fluid feels pressure forces all around it.  Since the pressure is greater at greater depth, there is a </a:t>
            </a:r>
            <a:r>
              <a:rPr lang="en-US" smtClean="0">
                <a:solidFill>
                  <a:srgbClr val="FFFF00"/>
                </a:solidFill>
              </a:rPr>
              <a:t>net upwards force</a:t>
            </a:r>
            <a:r>
              <a:rPr lang="en-US" smtClean="0"/>
              <a:t>—this is called </a:t>
            </a:r>
            <a:r>
              <a:rPr lang="en-US" smtClean="0">
                <a:solidFill>
                  <a:srgbClr val="FFFF00"/>
                </a:solidFill>
              </a:rPr>
              <a:t>buoyancy</a:t>
            </a:r>
            <a:r>
              <a:rPr lang="en-US" smtClean="0"/>
              <a:t>.</a:t>
            </a:r>
          </a:p>
          <a:p>
            <a:r>
              <a:rPr lang="en-US" smtClean="0"/>
              <a:t>Suppose the underwater object is replaced with a </a:t>
            </a:r>
            <a:r>
              <a:rPr lang="en-US" u="sng" smtClean="0"/>
              <a:t>ghost</a:t>
            </a:r>
            <a:r>
              <a:rPr lang="en-US" smtClean="0"/>
              <a:t>: an extremely thin plastic sheet of the same identical shape, just enclosing the fluid. </a:t>
            </a:r>
          </a:p>
          <a:p>
            <a:r>
              <a:rPr lang="en-US" smtClean="0">
                <a:solidFill>
                  <a:srgbClr val="FFFF00"/>
                </a:solidFill>
              </a:rPr>
              <a:t>The pressure forces on this ghost will be </a:t>
            </a:r>
            <a:r>
              <a:rPr lang="en-US" u="sng" smtClean="0">
                <a:solidFill>
                  <a:srgbClr val="FFFF00"/>
                </a:solidFill>
              </a:rPr>
              <a:t>identical</a:t>
            </a:r>
            <a:r>
              <a:rPr lang="en-US" smtClean="0">
                <a:solidFill>
                  <a:srgbClr val="FFFF00"/>
                </a:solidFill>
              </a:rPr>
              <a:t>, and they will be just enough to support the weight of the fluid inside. </a:t>
            </a:r>
            <a:endParaRPr lang="en-US">
              <a:solidFill>
                <a:srgbClr val="FFFF00"/>
              </a:solidFill>
            </a:endParaRPr>
          </a:p>
        </p:txBody>
      </p:sp>
      <p:sp>
        <p:nvSpPr>
          <p:cNvPr id="4" name="Content Placeholder 3"/>
          <p:cNvSpPr>
            <a:spLocks noGrp="1"/>
          </p:cNvSpPr>
          <p:nvPr>
            <p:ph sz="half" idx="2"/>
          </p:nvPr>
        </p:nvSpPr>
        <p:spPr>
          <a:xfrm>
            <a:off x="6248400" y="1143000"/>
            <a:ext cx="2438400" cy="4983163"/>
          </a:xfrm>
        </p:spPr>
        <p:txBody>
          <a:bodyPr>
            <a:normAutofit fontScale="92500"/>
          </a:bodyPr>
          <a:lstStyle/>
          <a:p>
            <a:r>
              <a:rPr lang="en-US" smtClean="0">
                <a:solidFill>
                  <a:schemeClr val="bg2">
                    <a:lumMod val="50000"/>
                  </a:schemeClr>
                </a:solidFill>
              </a:rPr>
              <a:t>X</a:t>
            </a:r>
            <a:r>
              <a:rPr lang="en-US" smtClean="0"/>
              <a:t> </a:t>
            </a:r>
          </a:p>
          <a:p>
            <a:endParaRPr lang="en-US"/>
          </a:p>
        </p:txBody>
      </p:sp>
      <p:grpSp>
        <p:nvGrpSpPr>
          <p:cNvPr id="30" name="Group 29"/>
          <p:cNvGrpSpPr/>
          <p:nvPr/>
        </p:nvGrpSpPr>
        <p:grpSpPr>
          <a:xfrm>
            <a:off x="7162800" y="4114800"/>
            <a:ext cx="1295400" cy="2057400"/>
            <a:chOff x="7162800" y="3962400"/>
            <a:chExt cx="1295400" cy="2057400"/>
          </a:xfrm>
        </p:grpSpPr>
        <p:sp>
          <p:nvSpPr>
            <p:cNvPr id="10" name="Rectangle 9"/>
            <p:cNvSpPr/>
            <p:nvPr/>
          </p:nvSpPr>
          <p:spPr>
            <a:xfrm>
              <a:off x="7162800" y="4495800"/>
              <a:ext cx="1295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162800" y="3962400"/>
              <a:ext cx="1295400" cy="2057400"/>
            </a:xfrm>
            <a:custGeom>
              <a:avLst/>
              <a:gdLst>
                <a:gd name="connsiteX0" fmla="*/ 0 w 1719943"/>
                <a:gd name="connsiteY0" fmla="*/ 312717 h 2584862"/>
                <a:gd name="connsiteX1" fmla="*/ 11876 w 1719943"/>
                <a:gd name="connsiteY1" fmla="*/ 2272145 h 2584862"/>
                <a:gd name="connsiteX2" fmla="*/ 11876 w 1719943"/>
                <a:gd name="connsiteY2" fmla="*/ 2272145 h 2584862"/>
                <a:gd name="connsiteX3" fmla="*/ 1472541 w 1719943"/>
                <a:gd name="connsiteY3" fmla="*/ 2260270 h 2584862"/>
                <a:gd name="connsiteX4" fmla="*/ 1496291 w 1719943"/>
                <a:gd name="connsiteY4" fmla="*/ 324592 h 2584862"/>
                <a:gd name="connsiteX5" fmla="*/ 1496291 w 1719943"/>
                <a:gd name="connsiteY5" fmla="*/ 312717 h 2584862"/>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272145"/>
                <a:gd name="connsiteX1" fmla="*/ 11876 w 1611746"/>
                <a:gd name="connsiteY1" fmla="*/ 2272145 h 2272145"/>
                <a:gd name="connsiteX2" fmla="*/ 11876 w 1611746"/>
                <a:gd name="connsiteY2" fmla="*/ 2272145 h 2272145"/>
                <a:gd name="connsiteX3" fmla="*/ 1472541 w 1611746"/>
                <a:gd name="connsiteY3" fmla="*/ 2260270 h 2272145"/>
                <a:gd name="connsiteX4" fmla="*/ 1496291 w 1611746"/>
                <a:gd name="connsiteY4" fmla="*/ 324592 h 2272145"/>
                <a:gd name="connsiteX5" fmla="*/ 1496291 w 1611746"/>
                <a:gd name="connsiteY5" fmla="*/ 312717 h 2272145"/>
                <a:gd name="connsiteX0" fmla="*/ 0 w 1726871"/>
                <a:gd name="connsiteY0" fmla="*/ 191985 h 2151413"/>
                <a:gd name="connsiteX1" fmla="*/ 11876 w 1726871"/>
                <a:gd name="connsiteY1" fmla="*/ 2151413 h 2151413"/>
                <a:gd name="connsiteX2" fmla="*/ 11876 w 1726871"/>
                <a:gd name="connsiteY2" fmla="*/ 2151413 h 2151413"/>
                <a:gd name="connsiteX3" fmla="*/ 1472541 w 1726871"/>
                <a:gd name="connsiteY3" fmla="*/ 2139538 h 2151413"/>
                <a:gd name="connsiteX4" fmla="*/ 1499260 w 1726871"/>
                <a:gd name="connsiteY4" fmla="*/ 1415144 h 2151413"/>
                <a:gd name="connsiteX5" fmla="*/ 1496291 w 1726871"/>
                <a:gd name="connsiteY5" fmla="*/ 203860 h 2151413"/>
                <a:gd name="connsiteX6" fmla="*/ 1496291 w 1726871"/>
                <a:gd name="connsiteY6" fmla="*/ 191985 h 2151413"/>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9260 w 1726871"/>
                <a:gd name="connsiteY5" fmla="*/ 998518 h 2115787"/>
                <a:gd name="connsiteX6" fmla="*/ 1496291 w 1726871"/>
                <a:gd name="connsiteY6" fmla="*/ 168234 h 2115787"/>
                <a:gd name="connsiteX7" fmla="*/ 1496291 w 1726871"/>
                <a:gd name="connsiteY7"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19943"/>
                <a:gd name="connsiteY0" fmla="*/ 156359 h 2115787"/>
                <a:gd name="connsiteX1" fmla="*/ 11876 w 1719943"/>
                <a:gd name="connsiteY1" fmla="*/ 2115787 h 2115787"/>
                <a:gd name="connsiteX2" fmla="*/ 11876 w 1719943"/>
                <a:gd name="connsiteY2" fmla="*/ 2115787 h 2115787"/>
                <a:gd name="connsiteX3" fmla="*/ 1472541 w 1719943"/>
                <a:gd name="connsiteY3" fmla="*/ 2103912 h 2115787"/>
                <a:gd name="connsiteX4" fmla="*/ 1496291 w 1719943"/>
                <a:gd name="connsiteY4" fmla="*/ 168234 h 2115787"/>
                <a:gd name="connsiteX5" fmla="*/ 1496291 w 1719943"/>
                <a:gd name="connsiteY5" fmla="*/ 156359 h 2115787"/>
                <a:gd name="connsiteX0" fmla="*/ 0 w 1498270"/>
                <a:gd name="connsiteY0" fmla="*/ 156359 h 2115787"/>
                <a:gd name="connsiteX1" fmla="*/ 11876 w 1498270"/>
                <a:gd name="connsiteY1" fmla="*/ 2115787 h 2115787"/>
                <a:gd name="connsiteX2" fmla="*/ 11876 w 1498270"/>
                <a:gd name="connsiteY2" fmla="*/ 2115787 h 2115787"/>
                <a:gd name="connsiteX3" fmla="*/ 1472541 w 1498270"/>
                <a:gd name="connsiteY3" fmla="*/ 2103912 h 2115787"/>
                <a:gd name="connsiteX4" fmla="*/ 1496291 w 1498270"/>
                <a:gd name="connsiteY4" fmla="*/ 168234 h 2115787"/>
                <a:gd name="connsiteX5" fmla="*/ 1496291 w 1498270"/>
                <a:gd name="connsiteY5" fmla="*/ 156359 h 2115787"/>
                <a:gd name="connsiteX0" fmla="*/ 0 w 1496291"/>
                <a:gd name="connsiteY0" fmla="*/ 0 h 1959428"/>
                <a:gd name="connsiteX1" fmla="*/ 11876 w 1496291"/>
                <a:gd name="connsiteY1" fmla="*/ 1959428 h 1959428"/>
                <a:gd name="connsiteX2" fmla="*/ 11876 w 1496291"/>
                <a:gd name="connsiteY2" fmla="*/ 1959428 h 1959428"/>
                <a:gd name="connsiteX3" fmla="*/ 1472541 w 1496291"/>
                <a:gd name="connsiteY3" fmla="*/ 1947553 h 1959428"/>
                <a:gd name="connsiteX4" fmla="*/ 1496291 w 1496291"/>
                <a:gd name="connsiteY4" fmla="*/ 11875 h 1959428"/>
                <a:gd name="connsiteX5" fmla="*/ 1496291 w 1496291"/>
                <a:gd name="connsiteY5" fmla="*/ 0 h 1959428"/>
                <a:gd name="connsiteX0" fmla="*/ 0 w 1496291"/>
                <a:gd name="connsiteY0" fmla="*/ 0 h 1959428"/>
                <a:gd name="connsiteX1" fmla="*/ 11876 w 1496291"/>
                <a:gd name="connsiteY1" fmla="*/ 1959428 h 1959428"/>
                <a:gd name="connsiteX2" fmla="*/ 11876 w 1496291"/>
                <a:gd name="connsiteY2" fmla="*/ 1959428 h 1959428"/>
                <a:gd name="connsiteX3" fmla="*/ 1423061 w 1496291"/>
                <a:gd name="connsiteY3" fmla="*/ 1908958 h 1959428"/>
                <a:gd name="connsiteX4" fmla="*/ 1496291 w 1496291"/>
                <a:gd name="connsiteY4" fmla="*/ 11875 h 1959428"/>
                <a:gd name="connsiteX5" fmla="*/ 1496291 w 1496291"/>
                <a:gd name="connsiteY5" fmla="*/ 0 h 1959428"/>
                <a:gd name="connsiteX0" fmla="*/ 0 w 1496291"/>
                <a:gd name="connsiteY0" fmla="*/ 0 h 2276928"/>
                <a:gd name="connsiteX1" fmla="*/ 11876 w 1496291"/>
                <a:gd name="connsiteY1" fmla="*/ 1959428 h 2276928"/>
                <a:gd name="connsiteX2" fmla="*/ 0 w 1496291"/>
                <a:gd name="connsiteY2" fmla="*/ 1905000 h 2276928"/>
                <a:gd name="connsiteX3" fmla="*/ 1423061 w 1496291"/>
                <a:gd name="connsiteY3" fmla="*/ 1908958 h 2276928"/>
                <a:gd name="connsiteX4" fmla="*/ 1496291 w 1496291"/>
                <a:gd name="connsiteY4" fmla="*/ 11875 h 2276928"/>
                <a:gd name="connsiteX5" fmla="*/ 1496291 w 1496291"/>
                <a:gd name="connsiteY5" fmla="*/ 0 h 2276928"/>
                <a:gd name="connsiteX0" fmla="*/ 0 w 1496291"/>
                <a:gd name="connsiteY0" fmla="*/ 0 h 1908958"/>
                <a:gd name="connsiteX1" fmla="*/ 0 w 1496291"/>
                <a:gd name="connsiteY1" fmla="*/ 1905000 h 1908958"/>
                <a:gd name="connsiteX2" fmla="*/ 0 w 1496291"/>
                <a:gd name="connsiteY2" fmla="*/ 1905000 h 1908958"/>
                <a:gd name="connsiteX3" fmla="*/ 1423061 w 1496291"/>
                <a:gd name="connsiteY3" fmla="*/ 1908958 h 1908958"/>
                <a:gd name="connsiteX4" fmla="*/ 1496291 w 1496291"/>
                <a:gd name="connsiteY4" fmla="*/ 11875 h 1908958"/>
                <a:gd name="connsiteX5" fmla="*/ 1496291 w 1496291"/>
                <a:gd name="connsiteY5" fmla="*/ 0 h 1908958"/>
                <a:gd name="connsiteX0" fmla="*/ 0 w 1524000"/>
                <a:gd name="connsiteY0" fmla="*/ 0 h 1905000"/>
                <a:gd name="connsiteX1" fmla="*/ 0 w 1524000"/>
                <a:gd name="connsiteY1" fmla="*/ 1905000 h 1905000"/>
                <a:gd name="connsiteX2" fmla="*/ 0 w 1524000"/>
                <a:gd name="connsiteY2" fmla="*/ 1905000 h 1905000"/>
                <a:gd name="connsiteX3" fmla="*/ 1524000 w 1524000"/>
                <a:gd name="connsiteY3" fmla="*/ 1905000 h 1905000"/>
                <a:gd name="connsiteX4" fmla="*/ 1496291 w 1524000"/>
                <a:gd name="connsiteY4" fmla="*/ 11875 h 1905000"/>
                <a:gd name="connsiteX5" fmla="*/ 1496291 w 1524000"/>
                <a:gd name="connsiteY5" fmla="*/ 0 h 1905000"/>
                <a:gd name="connsiteX0" fmla="*/ 0 w 1523999"/>
                <a:gd name="connsiteY0" fmla="*/ 0 h 1905000"/>
                <a:gd name="connsiteX1" fmla="*/ 0 w 1523999"/>
                <a:gd name="connsiteY1" fmla="*/ 1905000 h 1905000"/>
                <a:gd name="connsiteX2" fmla="*/ 0 w 1523999"/>
                <a:gd name="connsiteY2" fmla="*/ 1905000 h 1905000"/>
                <a:gd name="connsiteX3" fmla="*/ 1523999 w 1523999"/>
                <a:gd name="connsiteY3" fmla="*/ 1905000 h 1905000"/>
                <a:gd name="connsiteX4" fmla="*/ 1496291 w 1523999"/>
                <a:gd name="connsiteY4" fmla="*/ 11875 h 1905000"/>
                <a:gd name="connsiteX5" fmla="*/ 1496291 w 1523999"/>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96291 w 1496291"/>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152400 h 1905000"/>
                <a:gd name="connsiteX5" fmla="*/ 1496291 w 1524000"/>
                <a:gd name="connsiteY5" fmla="*/ 11875 h 1905000"/>
                <a:gd name="connsiteX6" fmla="*/ 1447800 w 1524000"/>
                <a:gd name="connsiteY6"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152400 h 1905000"/>
                <a:gd name="connsiteX5" fmla="*/ 1496291 w 1523999"/>
                <a:gd name="connsiteY5" fmla="*/ 11875 h 1905000"/>
                <a:gd name="connsiteX6" fmla="*/ 1447800 w 1523999"/>
                <a:gd name="connsiteY6" fmla="*/ 7620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0 h 1905000"/>
                <a:gd name="connsiteX5" fmla="*/ 1447800 w 1524000"/>
                <a:gd name="connsiteY5"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0 h 1905000"/>
                <a:gd name="connsiteX5" fmla="*/ 1447800 w 1523999"/>
                <a:gd name="connsiteY5" fmla="*/ 76200 h 1905000"/>
                <a:gd name="connsiteX0" fmla="*/ 0 w 1447800"/>
                <a:gd name="connsiteY0" fmla="*/ 0 h 1905000"/>
                <a:gd name="connsiteX1" fmla="*/ 0 w 1447800"/>
                <a:gd name="connsiteY1" fmla="*/ 1905000 h 1905000"/>
                <a:gd name="connsiteX2" fmla="*/ 0 w 1447800"/>
                <a:gd name="connsiteY2" fmla="*/ 1905000 h 1905000"/>
                <a:gd name="connsiteX3" fmla="*/ 1447800 w 1447800"/>
                <a:gd name="connsiteY3" fmla="*/ 1905000 h 1905000"/>
                <a:gd name="connsiteX4" fmla="*/ 1447800 w 1447800"/>
                <a:gd name="connsiteY4" fmla="*/ 76200 h 1905000"/>
                <a:gd name="connsiteX0" fmla="*/ 0 w 1447800"/>
                <a:gd name="connsiteY0" fmla="*/ 0 h 1828800"/>
                <a:gd name="connsiteX1" fmla="*/ 0 w 1447800"/>
                <a:gd name="connsiteY1" fmla="*/ 1828800 h 1828800"/>
                <a:gd name="connsiteX2" fmla="*/ 0 w 1447800"/>
                <a:gd name="connsiteY2" fmla="*/ 1828800 h 1828800"/>
                <a:gd name="connsiteX3" fmla="*/ 1447800 w 1447800"/>
                <a:gd name="connsiteY3" fmla="*/ 1828800 h 1828800"/>
                <a:gd name="connsiteX4" fmla="*/ 1447800 w 1447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828800">
                  <a:moveTo>
                    <a:pt x="0" y="0"/>
                  </a:moveTo>
                  <a:cubicBezTo>
                    <a:pt x="4948" y="816428"/>
                    <a:pt x="0" y="1511300"/>
                    <a:pt x="0" y="1828800"/>
                  </a:cubicBezTo>
                  <a:lnTo>
                    <a:pt x="0" y="1828800"/>
                  </a:lnTo>
                  <a:lnTo>
                    <a:pt x="1447800" y="1828800"/>
                  </a:lnTo>
                  <a:lnTo>
                    <a:pt x="1447800" y="0"/>
                  </a:lnTo>
                </a:path>
              </a:pathLst>
            </a:cu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7552426" y="5029200"/>
              <a:ext cx="533400" cy="533400"/>
            </a:xfrm>
            <a:prstGeom prst="ellipse">
              <a:avLst/>
            </a:prstGeom>
            <a:solidFill>
              <a:schemeClr val="bg2">
                <a:lumMod val="60000"/>
                <a:lumOff val="40000"/>
              </a:schemeClr>
            </a:solidFill>
            <a:ln w="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a:off x="7676146" y="4914106"/>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7633016" y="57523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420000" flipV="1">
              <a:off x="7207056" y="5313201"/>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1220000" flipV="1">
              <a:off x="8094473" y="5270071"/>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162800" y="1676400"/>
            <a:ext cx="1295400" cy="2057400"/>
            <a:chOff x="7162800" y="1676400"/>
            <a:chExt cx="1295400" cy="2057400"/>
          </a:xfrm>
        </p:grpSpPr>
        <p:sp>
          <p:nvSpPr>
            <p:cNvPr id="6" name="Rectangle 5"/>
            <p:cNvSpPr/>
            <p:nvPr/>
          </p:nvSpPr>
          <p:spPr>
            <a:xfrm>
              <a:off x="7162800" y="2209800"/>
              <a:ext cx="1295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162800" y="1676400"/>
              <a:ext cx="1295400" cy="2057400"/>
            </a:xfrm>
            <a:custGeom>
              <a:avLst/>
              <a:gdLst>
                <a:gd name="connsiteX0" fmla="*/ 0 w 1719943"/>
                <a:gd name="connsiteY0" fmla="*/ 312717 h 2584862"/>
                <a:gd name="connsiteX1" fmla="*/ 11876 w 1719943"/>
                <a:gd name="connsiteY1" fmla="*/ 2272145 h 2584862"/>
                <a:gd name="connsiteX2" fmla="*/ 11876 w 1719943"/>
                <a:gd name="connsiteY2" fmla="*/ 2272145 h 2584862"/>
                <a:gd name="connsiteX3" fmla="*/ 1472541 w 1719943"/>
                <a:gd name="connsiteY3" fmla="*/ 2260270 h 2584862"/>
                <a:gd name="connsiteX4" fmla="*/ 1496291 w 1719943"/>
                <a:gd name="connsiteY4" fmla="*/ 324592 h 2584862"/>
                <a:gd name="connsiteX5" fmla="*/ 1496291 w 1719943"/>
                <a:gd name="connsiteY5" fmla="*/ 312717 h 2584862"/>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272145"/>
                <a:gd name="connsiteX1" fmla="*/ 11876 w 1611746"/>
                <a:gd name="connsiteY1" fmla="*/ 2272145 h 2272145"/>
                <a:gd name="connsiteX2" fmla="*/ 11876 w 1611746"/>
                <a:gd name="connsiteY2" fmla="*/ 2272145 h 2272145"/>
                <a:gd name="connsiteX3" fmla="*/ 1472541 w 1611746"/>
                <a:gd name="connsiteY3" fmla="*/ 2260270 h 2272145"/>
                <a:gd name="connsiteX4" fmla="*/ 1496291 w 1611746"/>
                <a:gd name="connsiteY4" fmla="*/ 324592 h 2272145"/>
                <a:gd name="connsiteX5" fmla="*/ 1496291 w 1611746"/>
                <a:gd name="connsiteY5" fmla="*/ 312717 h 2272145"/>
                <a:gd name="connsiteX0" fmla="*/ 0 w 1726871"/>
                <a:gd name="connsiteY0" fmla="*/ 191985 h 2151413"/>
                <a:gd name="connsiteX1" fmla="*/ 11876 w 1726871"/>
                <a:gd name="connsiteY1" fmla="*/ 2151413 h 2151413"/>
                <a:gd name="connsiteX2" fmla="*/ 11876 w 1726871"/>
                <a:gd name="connsiteY2" fmla="*/ 2151413 h 2151413"/>
                <a:gd name="connsiteX3" fmla="*/ 1472541 w 1726871"/>
                <a:gd name="connsiteY3" fmla="*/ 2139538 h 2151413"/>
                <a:gd name="connsiteX4" fmla="*/ 1499260 w 1726871"/>
                <a:gd name="connsiteY4" fmla="*/ 1415144 h 2151413"/>
                <a:gd name="connsiteX5" fmla="*/ 1496291 w 1726871"/>
                <a:gd name="connsiteY5" fmla="*/ 203860 h 2151413"/>
                <a:gd name="connsiteX6" fmla="*/ 1496291 w 1726871"/>
                <a:gd name="connsiteY6" fmla="*/ 191985 h 2151413"/>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9260 w 1726871"/>
                <a:gd name="connsiteY5" fmla="*/ 998518 h 2115787"/>
                <a:gd name="connsiteX6" fmla="*/ 1496291 w 1726871"/>
                <a:gd name="connsiteY6" fmla="*/ 168234 h 2115787"/>
                <a:gd name="connsiteX7" fmla="*/ 1496291 w 1726871"/>
                <a:gd name="connsiteY7"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19943"/>
                <a:gd name="connsiteY0" fmla="*/ 156359 h 2115787"/>
                <a:gd name="connsiteX1" fmla="*/ 11876 w 1719943"/>
                <a:gd name="connsiteY1" fmla="*/ 2115787 h 2115787"/>
                <a:gd name="connsiteX2" fmla="*/ 11876 w 1719943"/>
                <a:gd name="connsiteY2" fmla="*/ 2115787 h 2115787"/>
                <a:gd name="connsiteX3" fmla="*/ 1472541 w 1719943"/>
                <a:gd name="connsiteY3" fmla="*/ 2103912 h 2115787"/>
                <a:gd name="connsiteX4" fmla="*/ 1496291 w 1719943"/>
                <a:gd name="connsiteY4" fmla="*/ 168234 h 2115787"/>
                <a:gd name="connsiteX5" fmla="*/ 1496291 w 1719943"/>
                <a:gd name="connsiteY5" fmla="*/ 156359 h 2115787"/>
                <a:gd name="connsiteX0" fmla="*/ 0 w 1498270"/>
                <a:gd name="connsiteY0" fmla="*/ 156359 h 2115787"/>
                <a:gd name="connsiteX1" fmla="*/ 11876 w 1498270"/>
                <a:gd name="connsiteY1" fmla="*/ 2115787 h 2115787"/>
                <a:gd name="connsiteX2" fmla="*/ 11876 w 1498270"/>
                <a:gd name="connsiteY2" fmla="*/ 2115787 h 2115787"/>
                <a:gd name="connsiteX3" fmla="*/ 1472541 w 1498270"/>
                <a:gd name="connsiteY3" fmla="*/ 2103912 h 2115787"/>
                <a:gd name="connsiteX4" fmla="*/ 1496291 w 1498270"/>
                <a:gd name="connsiteY4" fmla="*/ 168234 h 2115787"/>
                <a:gd name="connsiteX5" fmla="*/ 1496291 w 1498270"/>
                <a:gd name="connsiteY5" fmla="*/ 156359 h 2115787"/>
                <a:gd name="connsiteX0" fmla="*/ 0 w 1496291"/>
                <a:gd name="connsiteY0" fmla="*/ 0 h 1959428"/>
                <a:gd name="connsiteX1" fmla="*/ 11876 w 1496291"/>
                <a:gd name="connsiteY1" fmla="*/ 1959428 h 1959428"/>
                <a:gd name="connsiteX2" fmla="*/ 11876 w 1496291"/>
                <a:gd name="connsiteY2" fmla="*/ 1959428 h 1959428"/>
                <a:gd name="connsiteX3" fmla="*/ 1472541 w 1496291"/>
                <a:gd name="connsiteY3" fmla="*/ 1947553 h 1959428"/>
                <a:gd name="connsiteX4" fmla="*/ 1496291 w 1496291"/>
                <a:gd name="connsiteY4" fmla="*/ 11875 h 1959428"/>
                <a:gd name="connsiteX5" fmla="*/ 1496291 w 1496291"/>
                <a:gd name="connsiteY5" fmla="*/ 0 h 1959428"/>
                <a:gd name="connsiteX0" fmla="*/ 0 w 1496291"/>
                <a:gd name="connsiteY0" fmla="*/ 0 h 1959428"/>
                <a:gd name="connsiteX1" fmla="*/ 11876 w 1496291"/>
                <a:gd name="connsiteY1" fmla="*/ 1959428 h 1959428"/>
                <a:gd name="connsiteX2" fmla="*/ 11876 w 1496291"/>
                <a:gd name="connsiteY2" fmla="*/ 1959428 h 1959428"/>
                <a:gd name="connsiteX3" fmla="*/ 1423061 w 1496291"/>
                <a:gd name="connsiteY3" fmla="*/ 1908958 h 1959428"/>
                <a:gd name="connsiteX4" fmla="*/ 1496291 w 1496291"/>
                <a:gd name="connsiteY4" fmla="*/ 11875 h 1959428"/>
                <a:gd name="connsiteX5" fmla="*/ 1496291 w 1496291"/>
                <a:gd name="connsiteY5" fmla="*/ 0 h 1959428"/>
                <a:gd name="connsiteX0" fmla="*/ 0 w 1496291"/>
                <a:gd name="connsiteY0" fmla="*/ 0 h 2276928"/>
                <a:gd name="connsiteX1" fmla="*/ 11876 w 1496291"/>
                <a:gd name="connsiteY1" fmla="*/ 1959428 h 2276928"/>
                <a:gd name="connsiteX2" fmla="*/ 0 w 1496291"/>
                <a:gd name="connsiteY2" fmla="*/ 1905000 h 2276928"/>
                <a:gd name="connsiteX3" fmla="*/ 1423061 w 1496291"/>
                <a:gd name="connsiteY3" fmla="*/ 1908958 h 2276928"/>
                <a:gd name="connsiteX4" fmla="*/ 1496291 w 1496291"/>
                <a:gd name="connsiteY4" fmla="*/ 11875 h 2276928"/>
                <a:gd name="connsiteX5" fmla="*/ 1496291 w 1496291"/>
                <a:gd name="connsiteY5" fmla="*/ 0 h 2276928"/>
                <a:gd name="connsiteX0" fmla="*/ 0 w 1496291"/>
                <a:gd name="connsiteY0" fmla="*/ 0 h 1908958"/>
                <a:gd name="connsiteX1" fmla="*/ 0 w 1496291"/>
                <a:gd name="connsiteY1" fmla="*/ 1905000 h 1908958"/>
                <a:gd name="connsiteX2" fmla="*/ 0 w 1496291"/>
                <a:gd name="connsiteY2" fmla="*/ 1905000 h 1908958"/>
                <a:gd name="connsiteX3" fmla="*/ 1423061 w 1496291"/>
                <a:gd name="connsiteY3" fmla="*/ 1908958 h 1908958"/>
                <a:gd name="connsiteX4" fmla="*/ 1496291 w 1496291"/>
                <a:gd name="connsiteY4" fmla="*/ 11875 h 1908958"/>
                <a:gd name="connsiteX5" fmla="*/ 1496291 w 1496291"/>
                <a:gd name="connsiteY5" fmla="*/ 0 h 1908958"/>
                <a:gd name="connsiteX0" fmla="*/ 0 w 1524000"/>
                <a:gd name="connsiteY0" fmla="*/ 0 h 1905000"/>
                <a:gd name="connsiteX1" fmla="*/ 0 w 1524000"/>
                <a:gd name="connsiteY1" fmla="*/ 1905000 h 1905000"/>
                <a:gd name="connsiteX2" fmla="*/ 0 w 1524000"/>
                <a:gd name="connsiteY2" fmla="*/ 1905000 h 1905000"/>
                <a:gd name="connsiteX3" fmla="*/ 1524000 w 1524000"/>
                <a:gd name="connsiteY3" fmla="*/ 1905000 h 1905000"/>
                <a:gd name="connsiteX4" fmla="*/ 1496291 w 1524000"/>
                <a:gd name="connsiteY4" fmla="*/ 11875 h 1905000"/>
                <a:gd name="connsiteX5" fmla="*/ 1496291 w 1524000"/>
                <a:gd name="connsiteY5" fmla="*/ 0 h 1905000"/>
                <a:gd name="connsiteX0" fmla="*/ 0 w 1523999"/>
                <a:gd name="connsiteY0" fmla="*/ 0 h 1905000"/>
                <a:gd name="connsiteX1" fmla="*/ 0 w 1523999"/>
                <a:gd name="connsiteY1" fmla="*/ 1905000 h 1905000"/>
                <a:gd name="connsiteX2" fmla="*/ 0 w 1523999"/>
                <a:gd name="connsiteY2" fmla="*/ 1905000 h 1905000"/>
                <a:gd name="connsiteX3" fmla="*/ 1523999 w 1523999"/>
                <a:gd name="connsiteY3" fmla="*/ 1905000 h 1905000"/>
                <a:gd name="connsiteX4" fmla="*/ 1496291 w 1523999"/>
                <a:gd name="connsiteY4" fmla="*/ 11875 h 1905000"/>
                <a:gd name="connsiteX5" fmla="*/ 1496291 w 1523999"/>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96291 w 1496291"/>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152400 h 1905000"/>
                <a:gd name="connsiteX5" fmla="*/ 1496291 w 1524000"/>
                <a:gd name="connsiteY5" fmla="*/ 11875 h 1905000"/>
                <a:gd name="connsiteX6" fmla="*/ 1447800 w 1524000"/>
                <a:gd name="connsiteY6"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152400 h 1905000"/>
                <a:gd name="connsiteX5" fmla="*/ 1496291 w 1523999"/>
                <a:gd name="connsiteY5" fmla="*/ 11875 h 1905000"/>
                <a:gd name="connsiteX6" fmla="*/ 1447800 w 1523999"/>
                <a:gd name="connsiteY6" fmla="*/ 7620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0 h 1905000"/>
                <a:gd name="connsiteX5" fmla="*/ 1447800 w 1524000"/>
                <a:gd name="connsiteY5"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0 h 1905000"/>
                <a:gd name="connsiteX5" fmla="*/ 1447800 w 1523999"/>
                <a:gd name="connsiteY5" fmla="*/ 76200 h 1905000"/>
                <a:gd name="connsiteX0" fmla="*/ 0 w 1447800"/>
                <a:gd name="connsiteY0" fmla="*/ 0 h 1905000"/>
                <a:gd name="connsiteX1" fmla="*/ 0 w 1447800"/>
                <a:gd name="connsiteY1" fmla="*/ 1905000 h 1905000"/>
                <a:gd name="connsiteX2" fmla="*/ 0 w 1447800"/>
                <a:gd name="connsiteY2" fmla="*/ 1905000 h 1905000"/>
                <a:gd name="connsiteX3" fmla="*/ 1447800 w 1447800"/>
                <a:gd name="connsiteY3" fmla="*/ 1905000 h 1905000"/>
                <a:gd name="connsiteX4" fmla="*/ 1447800 w 1447800"/>
                <a:gd name="connsiteY4" fmla="*/ 76200 h 1905000"/>
                <a:gd name="connsiteX0" fmla="*/ 0 w 1447800"/>
                <a:gd name="connsiteY0" fmla="*/ 0 h 1828800"/>
                <a:gd name="connsiteX1" fmla="*/ 0 w 1447800"/>
                <a:gd name="connsiteY1" fmla="*/ 1828800 h 1828800"/>
                <a:gd name="connsiteX2" fmla="*/ 0 w 1447800"/>
                <a:gd name="connsiteY2" fmla="*/ 1828800 h 1828800"/>
                <a:gd name="connsiteX3" fmla="*/ 1447800 w 1447800"/>
                <a:gd name="connsiteY3" fmla="*/ 1828800 h 1828800"/>
                <a:gd name="connsiteX4" fmla="*/ 1447800 w 1447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828800">
                  <a:moveTo>
                    <a:pt x="0" y="0"/>
                  </a:moveTo>
                  <a:cubicBezTo>
                    <a:pt x="4948" y="816428"/>
                    <a:pt x="0" y="1511300"/>
                    <a:pt x="0" y="1828800"/>
                  </a:cubicBezTo>
                  <a:lnTo>
                    <a:pt x="0" y="1828800"/>
                  </a:lnTo>
                  <a:lnTo>
                    <a:pt x="1447800" y="1828800"/>
                  </a:lnTo>
                  <a:lnTo>
                    <a:pt x="1447800" y="0"/>
                  </a:lnTo>
                </a:path>
              </a:pathLst>
            </a:cu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7552426" y="2743200"/>
              <a:ext cx="533400" cy="533400"/>
            </a:xfrm>
            <a:prstGeom prst="ellipse">
              <a:avLst/>
            </a:prstGeom>
            <a:gradFill>
              <a:gsLst>
                <a:gs pos="0">
                  <a:srgbClr val="FFF200"/>
                </a:gs>
                <a:gs pos="45000">
                  <a:srgbClr val="FF7A00"/>
                </a:gs>
                <a:gs pos="70000">
                  <a:srgbClr val="FF0300"/>
                </a:gs>
                <a:gs pos="100000">
                  <a:srgbClr val="4D0808"/>
                </a:gs>
              </a:gsLst>
              <a:lin ang="2700000" scaled="0"/>
            </a:gra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5400000">
              <a:off x="7683338" y="2638166"/>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615764" y="3464872"/>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420000" flipV="1">
              <a:off x="7198431" y="3041584"/>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1220000" flipV="1">
              <a:off x="8078327" y="2992695"/>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7379525" y="2678875"/>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01000" y="2671950"/>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989125" y="5076700"/>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374575" y="5105400"/>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440000">
            <a:off x="8033925" y="5626121"/>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1160000" flipH="1">
            <a:off x="7387174" y="3199595"/>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440000">
            <a:off x="8022050" y="3182771"/>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1160000" flipH="1">
            <a:off x="7407501" y="5637996"/>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Archimedes’ Principle</a:t>
            </a:r>
            <a:endParaRPr lang="en-US">
              <a:solidFill>
                <a:srgbClr val="FFFF00"/>
              </a:solidFill>
            </a:endParaRPr>
          </a:p>
        </p:txBody>
      </p:sp>
      <p:sp>
        <p:nvSpPr>
          <p:cNvPr id="3" name="Content Placeholder 2"/>
          <p:cNvSpPr>
            <a:spLocks noGrp="1"/>
          </p:cNvSpPr>
          <p:nvPr>
            <p:ph sz="half" idx="1"/>
          </p:nvPr>
        </p:nvSpPr>
        <p:spPr>
          <a:xfrm>
            <a:off x="228600" y="1980201"/>
            <a:ext cx="4195950" cy="3591300"/>
          </a:xfrm>
          <a:ln w="19050">
            <a:solidFill>
              <a:srgbClr val="FF0000"/>
            </a:solidFill>
          </a:ln>
        </p:spPr>
        <p:txBody>
          <a:bodyPr>
            <a:normAutofit/>
          </a:bodyPr>
          <a:lstStyle/>
          <a:p>
            <a:r>
              <a:rPr lang="en-US" sz="3200" smtClean="0"/>
              <a:t>A body immersed (or partially immersed) in a fluid experiences a net upward buoyancy force equal to the weight of the fluid displaced.</a:t>
            </a:r>
            <a:endParaRPr lang="en-US" sz="3200"/>
          </a:p>
        </p:txBody>
      </p:sp>
      <p:pic>
        <p:nvPicPr>
          <p:cNvPr id="3074" name="Picture 2">
            <a:hlinkClick r:id="rId3"/>
          </p:cNvPr>
          <p:cNvPicPr>
            <a:picLocks noGrp="1" noChangeAspect="1" noChangeArrowheads="1"/>
          </p:cNvPicPr>
          <p:nvPr>
            <p:ph sz="half" idx="2"/>
          </p:nvPr>
        </p:nvPicPr>
        <p:blipFill>
          <a:blip r:embed="rId4" cstate="print"/>
          <a:srcRect/>
          <a:stretch>
            <a:fillRect/>
          </a:stretch>
        </p:blipFill>
        <p:spPr bwMode="auto">
          <a:xfrm>
            <a:off x="4777977" y="1600200"/>
            <a:ext cx="377904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I don’t think so…</a:t>
            </a:r>
            <a:endParaRPr lang="en-US"/>
          </a:p>
        </p:txBody>
      </p:sp>
      <p:sp>
        <p:nvSpPr>
          <p:cNvPr id="5" name="TextBox 4"/>
          <p:cNvSpPr txBox="1"/>
          <p:nvPr/>
        </p:nvSpPr>
        <p:spPr>
          <a:xfrm>
            <a:off x="533400" y="6060375"/>
            <a:ext cx="8077200" cy="646331"/>
          </a:xfrm>
          <a:prstGeom prst="rect">
            <a:avLst/>
          </a:prstGeom>
          <a:noFill/>
          <a:ln w="12700">
            <a:solidFill>
              <a:srgbClr val="FF0000"/>
            </a:solidFill>
          </a:ln>
        </p:spPr>
        <p:txBody>
          <a:bodyPr wrap="square" rtlCol="0">
            <a:spAutoFit/>
          </a:bodyPr>
          <a:lstStyle/>
          <a:p>
            <a:r>
              <a:rPr lang="en-US" smtClean="0"/>
              <a:t>Approximate the balloons as a sphere of helium, guess the radius, hence the lift. How does it compare with the weight of a house? (Not to mention the balloons!)</a:t>
            </a:r>
            <a:endParaRPr lang="en-US"/>
          </a:p>
        </p:txBody>
      </p:sp>
      <p:sp>
        <p:nvSpPr>
          <p:cNvPr id="6" name="Content Placeholder 5"/>
          <p:cNvSpPr>
            <a:spLocks noGrp="1"/>
          </p:cNvSpPr>
          <p:nvPr>
            <p:ph idx="1"/>
          </p:nvPr>
        </p:nvSpPr>
        <p:spPr>
          <a:xfrm>
            <a:off x="457200" y="1398325"/>
            <a:ext cx="8229600" cy="4525963"/>
          </a:xfrm>
        </p:spPr>
        <p:txBody>
          <a:bodyPr/>
          <a:lstStyle/>
          <a:p>
            <a:endParaRPr lang="en-US"/>
          </a:p>
        </p:txBody>
      </p:sp>
      <p:pic>
        <p:nvPicPr>
          <p:cNvPr id="2051" name="Picture 3">
            <a:hlinkClick r:id="rId3"/>
          </p:cNvPr>
          <p:cNvPicPr>
            <a:picLocks noChangeAspect="1" noChangeArrowheads="1"/>
          </p:cNvPicPr>
          <p:nvPr/>
        </p:nvPicPr>
        <p:blipFill>
          <a:blip r:embed="rId4" cstate="print"/>
          <a:srcRect/>
          <a:stretch>
            <a:fillRect/>
          </a:stretch>
        </p:blipFill>
        <p:spPr bwMode="auto">
          <a:xfrm>
            <a:off x="533400" y="1447800"/>
            <a:ext cx="8077200" cy="4457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p:txBody>
          <a:bodyPr/>
          <a:lstStyle/>
          <a:p>
            <a:r>
              <a:rPr lang="en-US" smtClean="0"/>
              <a:t>A glass of water filled to the brim has an ice cube floating in it. </a:t>
            </a:r>
          </a:p>
          <a:p>
            <a:r>
              <a:rPr lang="en-US" smtClean="0"/>
              <a:t>As the ice cube melts, the water</a:t>
            </a:r>
          </a:p>
          <a:p>
            <a:pPr>
              <a:buNone/>
            </a:pPr>
            <a:r>
              <a:rPr lang="en-US" smtClean="0"/>
              <a:t> </a:t>
            </a:r>
          </a:p>
          <a:p>
            <a:pPr marL="514350" indent="-514350">
              <a:buAutoNum type="alphaUcPeriod"/>
            </a:pPr>
            <a:r>
              <a:rPr lang="en-US" smtClean="0"/>
              <a:t>Spills over the brim.</a:t>
            </a:r>
          </a:p>
          <a:p>
            <a:pPr marL="514350" indent="-514350">
              <a:buAutoNum type="alphaUcPeriod"/>
            </a:pPr>
            <a:r>
              <a:rPr lang="en-US" smtClean="0"/>
              <a:t>Stays the same.</a:t>
            </a:r>
          </a:p>
          <a:p>
            <a:pPr marL="514350" indent="-514350">
              <a:buAutoNum type="alphaUcPeriod"/>
            </a:pPr>
            <a:r>
              <a:rPr lang="en-US" smtClean="0"/>
              <a:t>Gets a little lower.</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p:txBody>
          <a:bodyPr/>
          <a:lstStyle/>
          <a:p>
            <a:r>
              <a:rPr lang="en-US" smtClean="0"/>
              <a:t>A glass of water filled to the brim has an ice cube inside, stuck to the bottom.</a:t>
            </a:r>
          </a:p>
          <a:p>
            <a:r>
              <a:rPr lang="en-US" smtClean="0"/>
              <a:t>As the ice cube melts, the water</a:t>
            </a:r>
          </a:p>
          <a:p>
            <a:pPr>
              <a:buNone/>
            </a:pPr>
            <a:r>
              <a:rPr lang="en-US" smtClean="0"/>
              <a:t> </a:t>
            </a:r>
          </a:p>
          <a:p>
            <a:pPr marL="514350" indent="-514350">
              <a:buAutoNum type="alphaUcPeriod"/>
            </a:pPr>
            <a:r>
              <a:rPr lang="en-US" smtClean="0"/>
              <a:t>Spills over the brim.</a:t>
            </a:r>
          </a:p>
          <a:p>
            <a:pPr marL="514350" indent="-514350">
              <a:buAutoNum type="alphaUcPeriod"/>
            </a:pPr>
            <a:r>
              <a:rPr lang="en-US" smtClean="0"/>
              <a:t>Stays the same.</a:t>
            </a:r>
          </a:p>
          <a:p>
            <a:pPr marL="514350" indent="-514350">
              <a:buAutoNum type="alphaUcPeriod"/>
            </a:pPr>
            <a:r>
              <a:rPr lang="en-US" smtClean="0"/>
              <a:t>Gets a little lower.</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a:xfrm>
            <a:off x="228600" y="1600200"/>
            <a:ext cx="8686800" cy="4953000"/>
          </a:xfrm>
        </p:spPr>
        <p:txBody>
          <a:bodyPr>
            <a:normAutofit fontScale="92500" lnSpcReduction="10000"/>
          </a:bodyPr>
          <a:lstStyle/>
          <a:p>
            <a:r>
              <a:rPr lang="en-US" smtClean="0"/>
              <a:t>A glass of water has an ice cube floating in it. The cube is 90% submerged.</a:t>
            </a:r>
          </a:p>
          <a:p>
            <a:r>
              <a:rPr lang="en-US" smtClean="0"/>
              <a:t>For an exactly similar cube in a glass of water at a future resort on the Moon, where gravity is a lot less, </a:t>
            </a:r>
          </a:p>
          <a:p>
            <a:pPr>
              <a:buNone/>
            </a:pPr>
            <a:r>
              <a:rPr lang="en-US" smtClean="0"/>
              <a:t> </a:t>
            </a:r>
          </a:p>
          <a:p>
            <a:pPr marL="514350" indent="-514350">
              <a:buAutoNum type="alphaUcPeriod"/>
            </a:pPr>
            <a:r>
              <a:rPr lang="en-US" smtClean="0"/>
              <a:t>The cube will ride higher in the water.</a:t>
            </a:r>
          </a:p>
          <a:p>
            <a:pPr marL="514350" indent="-514350">
              <a:buAutoNum type="alphaUcPeriod"/>
            </a:pPr>
            <a:r>
              <a:rPr lang="en-US" smtClean="0"/>
              <a:t>The cube will ride lower in the water.</a:t>
            </a:r>
          </a:p>
          <a:p>
            <a:pPr marL="514350" indent="-514350">
              <a:buAutoNum type="alphaUcPeriod"/>
            </a:pPr>
            <a:r>
              <a:rPr lang="en-US" smtClean="0"/>
              <a:t>The same percentage will be submerged as on Earth.</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PQuestion"/>
          <p:cNvSpPr>
            <a:spLocks noGrp="1" noChangeArrowheads="1"/>
          </p:cNvSpPr>
          <p:nvPr>
            <p:ph type="title"/>
          </p:nvPr>
        </p:nvSpPr>
        <p:spPr>
          <a:xfrm>
            <a:off x="381000" y="274638"/>
            <a:ext cx="8305800" cy="2697162"/>
          </a:xfrm>
        </p:spPr>
        <p:txBody>
          <a:bodyPr/>
          <a:lstStyle/>
          <a:p>
            <a:pPr algn="l" eaLnBrk="1" hangingPunct="1"/>
            <a:r>
              <a:rPr lang="en-US" sz="2400" smtClean="0"/>
              <a:t>You are sitting in a rowing boat in a small pond.  There are some bricks in the boat.  You take the bricks and throw them into the pond.  They sink to the bottom.</a:t>
            </a:r>
            <a:br>
              <a:rPr lang="en-US" sz="2400" smtClean="0"/>
            </a:br>
            <a:r>
              <a:rPr lang="en-US" sz="2400" smtClean="0"/>
              <a:t/>
            </a:r>
            <a:br>
              <a:rPr lang="en-US" sz="2400" smtClean="0"/>
            </a:br>
            <a:r>
              <a:rPr lang="en-US" sz="2400" smtClean="0"/>
              <a:t>What happens to the water level in the pond, as measured at the bank?</a:t>
            </a:r>
          </a:p>
        </p:txBody>
      </p:sp>
      <p:sp>
        <p:nvSpPr>
          <p:cNvPr id="4099" name="TPAnswers"/>
          <p:cNvSpPr>
            <a:spLocks noGrp="1" noChangeArrowheads="1"/>
          </p:cNvSpPr>
          <p:nvPr>
            <p:ph type="body" idx="1"/>
            <p:custDataLst>
              <p:tags r:id="rId2"/>
            </p:custDataLst>
          </p:nvPr>
        </p:nvSpPr>
        <p:spPr>
          <a:xfrm>
            <a:off x="533400" y="3581400"/>
            <a:ext cx="4114800" cy="2362200"/>
          </a:xfrm>
        </p:spPr>
        <p:txBody>
          <a:bodyPr/>
          <a:lstStyle/>
          <a:p>
            <a:pPr marL="609600" indent="-609600" eaLnBrk="1" hangingPunct="1">
              <a:buFontTx/>
              <a:buAutoNum type="alphaUcPeriod"/>
            </a:pPr>
            <a:r>
              <a:rPr lang="en-US" sz="2800" smtClean="0"/>
              <a:t>It falls.</a:t>
            </a:r>
          </a:p>
          <a:p>
            <a:pPr marL="609600" indent="-609600" eaLnBrk="1" hangingPunct="1">
              <a:buFontTx/>
              <a:buAutoNum type="alphaUcPeriod"/>
            </a:pPr>
            <a:r>
              <a:rPr lang="en-US" sz="2800" smtClean="0"/>
              <a:t>It rises.</a:t>
            </a:r>
          </a:p>
          <a:p>
            <a:pPr marL="609600" indent="-609600" eaLnBrk="1" hangingPunct="1">
              <a:buFontTx/>
              <a:buAutoNum type="alphaUcPeriod"/>
            </a:pPr>
            <a:r>
              <a:rPr lang="en-US" sz="2800" smtClean="0"/>
              <a:t>It stays the same.</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smtClean="0">
                <a:solidFill>
                  <a:srgbClr val="FFFF00"/>
                </a:solidFill>
              </a:rPr>
              <a:t>Basic Concepts</a:t>
            </a:r>
            <a:endParaRPr lang="en-US" sz="4800">
              <a:solidFill>
                <a:srgbClr val="FFFF00"/>
              </a:solidFill>
            </a:endParaRPr>
          </a:p>
        </p:txBody>
      </p:sp>
      <p:sp>
        <p:nvSpPr>
          <p:cNvPr id="3" name="Content Placeholder 2"/>
          <p:cNvSpPr>
            <a:spLocks noGrp="1"/>
          </p:cNvSpPr>
          <p:nvPr>
            <p:ph idx="1"/>
          </p:nvPr>
        </p:nvSpPr>
        <p:spPr>
          <a:xfrm>
            <a:off x="762000" y="2133600"/>
            <a:ext cx="7772400" cy="3048000"/>
          </a:xfrm>
        </p:spPr>
        <p:txBody>
          <a:bodyPr>
            <a:normAutofit/>
          </a:bodyPr>
          <a:lstStyle/>
          <a:p>
            <a:endParaRPr lang="en-US" sz="4000" smtClean="0"/>
          </a:p>
          <a:p>
            <a:r>
              <a:rPr lang="en-US" sz="4000" smtClean="0"/>
              <a:t>Atmospheric Pressure</a:t>
            </a:r>
          </a:p>
          <a:p>
            <a:r>
              <a:rPr lang="en-US" sz="4000" smtClean="0"/>
              <a:t>Buoyancy:  Archimedes’ Principle</a:t>
            </a:r>
            <a:endParaRPr 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p:txBody>
          <a:bodyPr/>
          <a:lstStyle/>
          <a:p>
            <a:r>
              <a:rPr lang="en-US" smtClean="0"/>
              <a:t>Galileo once observed that even a carefully constructed pump, situated at ground level, was not able to draw up water out of a well deeper than about thirty feet.</a:t>
            </a:r>
          </a:p>
          <a:p>
            <a:r>
              <a:rPr lang="en-US" smtClean="0"/>
              <a:t>Is this still the case?</a:t>
            </a:r>
          </a:p>
          <a:p>
            <a:pPr marL="514350" indent="-514350">
              <a:buAutoNum type="alphaUcPeriod"/>
            </a:pPr>
            <a:r>
              <a:rPr lang="en-US" smtClean="0"/>
              <a:t>Yes</a:t>
            </a:r>
          </a:p>
          <a:p>
            <a:pPr marL="514350" indent="-514350">
              <a:buAutoNum type="alphaUcPeriod"/>
            </a:pPr>
            <a:r>
              <a:rPr lang="en-US" smtClean="0"/>
              <a:t>No</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How Suction Pumps Work</a:t>
            </a:r>
            <a:endParaRPr lang="en-US">
              <a:solidFill>
                <a:srgbClr val="FFFF00"/>
              </a:solidFill>
            </a:endParaRPr>
          </a:p>
        </p:txBody>
      </p:sp>
      <p:sp>
        <p:nvSpPr>
          <p:cNvPr id="3" name="Content Placeholder 2"/>
          <p:cNvSpPr>
            <a:spLocks noGrp="1"/>
          </p:cNvSpPr>
          <p:nvPr>
            <p:ph idx="1"/>
          </p:nvPr>
        </p:nvSpPr>
        <p:spPr>
          <a:xfrm>
            <a:off x="457200" y="1600200"/>
            <a:ext cx="8229600" cy="5029200"/>
          </a:xfrm>
        </p:spPr>
        <p:txBody>
          <a:bodyPr/>
          <a:lstStyle/>
          <a:p>
            <a:r>
              <a:rPr lang="en-US" smtClean="0"/>
              <a:t>Galileo hadn’t realized that </a:t>
            </a:r>
            <a:r>
              <a:rPr lang="en-US" smtClean="0">
                <a:solidFill>
                  <a:srgbClr val="FFFF00"/>
                </a:solidFill>
              </a:rPr>
              <a:t>a suction pump just lowers air pressure</a:t>
            </a:r>
            <a:r>
              <a:rPr lang="en-US" smtClean="0"/>
              <a:t> above the water in the pipe, then the outside atmospheric pressure pushes it up—and there’s a limit to how far up that pressure can push.</a:t>
            </a:r>
          </a:p>
          <a:p>
            <a:r>
              <a:rPr lang="en-US" smtClean="0"/>
              <a:t>Galileo’s pupil </a:t>
            </a:r>
            <a:r>
              <a:rPr lang="en-US" smtClean="0">
                <a:solidFill>
                  <a:srgbClr val="FFFF00"/>
                </a:solidFill>
              </a:rPr>
              <a:t>Torricelli</a:t>
            </a:r>
            <a:r>
              <a:rPr lang="en-US" smtClean="0"/>
              <a:t> was the first to understand, </a:t>
            </a:r>
            <a:r>
              <a:rPr lang="en-US" smtClean="0">
                <a:solidFill>
                  <a:srgbClr val="FFFF00"/>
                </a:solidFill>
              </a:rPr>
              <a:t>he built the first mercury barometer</a:t>
            </a:r>
            <a:r>
              <a:rPr lang="en-US" smtClean="0"/>
              <a:t>.  </a:t>
            </a:r>
            <a:r>
              <a:rPr lang="en-US" smtClean="0">
                <a:solidFill>
                  <a:srgbClr val="FF0000"/>
                </a:solidFill>
              </a:rPr>
              <a:t>He’d been ordered by his Grand Duke to figure out how to improve the pumps.</a:t>
            </a:r>
            <a:endParaRPr lang="en-US">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00" y="274638"/>
            <a:ext cx="8534400" cy="1143000"/>
          </a:xfrm>
        </p:spPr>
        <p:txBody>
          <a:bodyPr>
            <a:normAutofit fontScale="90000"/>
          </a:bodyPr>
          <a:lstStyle/>
          <a:p>
            <a:r>
              <a:rPr lang="en-US" smtClean="0">
                <a:solidFill>
                  <a:srgbClr val="FFFF00"/>
                </a:solidFill>
              </a:rPr>
              <a:t>Guinness Certified Largest Barometer!</a:t>
            </a:r>
            <a:endParaRPr lang="en-US">
              <a:solidFill>
                <a:srgbClr val="FFFF00"/>
              </a:solidFill>
            </a:endParaRPr>
          </a:p>
        </p:txBody>
      </p:sp>
      <p:sp>
        <p:nvSpPr>
          <p:cNvPr id="3" name="Content Placeholder 2"/>
          <p:cNvSpPr>
            <a:spLocks noGrp="1"/>
          </p:cNvSpPr>
          <p:nvPr>
            <p:ph sz="half" idx="1"/>
          </p:nvPr>
        </p:nvSpPr>
        <p:spPr/>
        <p:txBody>
          <a:bodyPr/>
          <a:lstStyle/>
          <a:p>
            <a:r>
              <a:rPr lang="en-US" smtClean="0"/>
              <a:t>This is a </a:t>
            </a:r>
            <a:r>
              <a:rPr lang="en-US" u="sng" smtClean="0"/>
              <a:t>water barometer</a:t>
            </a:r>
            <a:r>
              <a:rPr lang="en-US" smtClean="0"/>
              <a:t> in the Netherlands.</a:t>
            </a:r>
          </a:p>
          <a:p>
            <a:r>
              <a:rPr lang="en-US" smtClean="0"/>
              <a:t>About how tall is the column of  water?</a:t>
            </a:r>
          </a:p>
          <a:p>
            <a:pPr marL="514350" indent="-514350">
              <a:buAutoNum type="alphaUcPeriod"/>
            </a:pPr>
            <a:r>
              <a:rPr lang="en-US" smtClean="0"/>
              <a:t>20 ft</a:t>
            </a:r>
          </a:p>
          <a:p>
            <a:pPr marL="514350" indent="-514350">
              <a:buAutoNum type="alphaUcPeriod"/>
            </a:pPr>
            <a:r>
              <a:rPr lang="en-US" smtClean="0"/>
              <a:t>30 ft</a:t>
            </a:r>
          </a:p>
          <a:p>
            <a:pPr marL="514350" indent="-514350">
              <a:buAutoNum type="alphaUcPeriod"/>
            </a:pPr>
            <a:r>
              <a:rPr lang="en-US" smtClean="0"/>
              <a:t>40 ft</a:t>
            </a:r>
          </a:p>
          <a:p>
            <a:pPr marL="514350" indent="-514350">
              <a:buAutoNum type="alphaUcPeriod"/>
            </a:pPr>
            <a:r>
              <a:rPr lang="en-US" smtClean="0"/>
              <a:t>50 ft</a:t>
            </a:r>
            <a:endParaRPr lang="en-US"/>
          </a:p>
        </p:txBody>
      </p:sp>
      <p:pic>
        <p:nvPicPr>
          <p:cNvPr id="2052" name="Picture 4">
            <a:hlinkClick r:id="rId3"/>
          </p:cNvPr>
          <p:cNvPicPr>
            <a:picLocks noGrp="1" noChangeAspect="1" noChangeArrowheads="1"/>
          </p:cNvPicPr>
          <p:nvPr>
            <p:ph sz="half" idx="2"/>
          </p:nvPr>
        </p:nvPicPr>
        <p:blipFill>
          <a:blip r:embed="rId4" cstate="print"/>
          <a:srcRect/>
          <a:stretch>
            <a:fillRect/>
          </a:stretch>
        </p:blipFill>
        <p:spPr bwMode="auto">
          <a:xfrm>
            <a:off x="4495800" y="1600200"/>
            <a:ext cx="4495800" cy="445653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mtClean="0"/>
              <a:t> </a:t>
            </a:r>
            <a:r>
              <a:rPr lang="en-US" smtClean="0">
                <a:solidFill>
                  <a:srgbClr val="FFFF00"/>
                </a:solidFill>
              </a:rPr>
              <a:t>Otto von Guericke</a:t>
            </a:r>
            <a:endParaRPr lang="en-US">
              <a:solidFill>
                <a:srgbClr val="FFFF00"/>
              </a:solidFill>
            </a:endParaRPr>
          </a:p>
        </p:txBody>
      </p:sp>
      <p:sp>
        <p:nvSpPr>
          <p:cNvPr id="3" name="Content Placeholder 2"/>
          <p:cNvSpPr>
            <a:spLocks noGrp="1"/>
          </p:cNvSpPr>
          <p:nvPr>
            <p:ph sz="half" idx="1"/>
          </p:nvPr>
        </p:nvSpPr>
        <p:spPr>
          <a:xfrm>
            <a:off x="457200" y="1600200"/>
            <a:ext cx="4953000" cy="4525963"/>
          </a:xfrm>
        </p:spPr>
        <p:txBody>
          <a:bodyPr>
            <a:normAutofit lnSpcReduction="10000"/>
          </a:bodyPr>
          <a:lstStyle/>
          <a:p>
            <a:pPr>
              <a:buNone/>
            </a:pPr>
            <a:r>
              <a:rPr lang="en-US" smtClean="0"/>
              <a:t>… was impressed by Torricelli’s discovery of atmospheric pressure.</a:t>
            </a:r>
          </a:p>
          <a:p>
            <a:r>
              <a:rPr lang="en-US" smtClean="0"/>
              <a:t>He built a water barometer. He was the first to forecast weather based on barometric observations. </a:t>
            </a:r>
          </a:p>
          <a:p>
            <a:r>
              <a:rPr lang="en-US" smtClean="0"/>
              <a:t>He found a great way to demonstrate atmospheric pressure… </a:t>
            </a:r>
            <a:endParaRPr lang="en-US"/>
          </a:p>
        </p:txBody>
      </p:sp>
      <p:pic>
        <p:nvPicPr>
          <p:cNvPr id="3074" name="Picture 2">
            <a:hlinkClick r:id="rId3"/>
          </p:cNvPr>
          <p:cNvPicPr>
            <a:picLocks noGrp="1" noChangeAspect="1" noChangeArrowheads="1"/>
          </p:cNvPicPr>
          <p:nvPr>
            <p:ph sz="half" idx="2"/>
          </p:nvPr>
        </p:nvPicPr>
        <p:blipFill>
          <a:blip r:embed="rId4" cstate="print"/>
          <a:srcRect/>
          <a:stretch>
            <a:fillRect/>
          </a:stretch>
        </p:blipFill>
        <p:spPr bwMode="auto">
          <a:xfrm>
            <a:off x="5562602" y="1676400"/>
            <a:ext cx="3018614" cy="4648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Magdeberg Hemispheres, 1654</a:t>
            </a:r>
            <a:endParaRPr lang="en-US"/>
          </a:p>
        </p:txBody>
      </p:sp>
      <p:pic>
        <p:nvPicPr>
          <p:cNvPr id="1026" name="Picture 2">
            <a:hlinkClick r:id="rId3"/>
          </p:cNvPr>
          <p:cNvPicPr>
            <a:picLocks noGrp="1" noChangeAspect="1" noChangeArrowheads="1"/>
          </p:cNvPicPr>
          <p:nvPr>
            <p:ph idx="1"/>
          </p:nvPr>
        </p:nvPicPr>
        <p:blipFill>
          <a:blip r:embed="rId4" cstate="print"/>
          <a:srcRect/>
          <a:stretch>
            <a:fillRect/>
          </a:stretch>
        </p:blipFill>
        <p:spPr bwMode="auto">
          <a:xfrm>
            <a:off x="838200" y="1447800"/>
            <a:ext cx="7553508"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Boyle and Hooke Build a Pump</a:t>
            </a:r>
            <a:endParaRPr lang="en-US">
              <a:solidFill>
                <a:srgbClr val="FFFF00"/>
              </a:solidFill>
            </a:endParaRPr>
          </a:p>
        </p:txBody>
      </p:sp>
      <p:sp>
        <p:nvSpPr>
          <p:cNvPr id="3" name="Content Placeholder 2"/>
          <p:cNvSpPr>
            <a:spLocks noGrp="1"/>
          </p:cNvSpPr>
          <p:nvPr>
            <p:ph sz="half" idx="1"/>
          </p:nvPr>
        </p:nvSpPr>
        <p:spPr>
          <a:xfrm>
            <a:off x="0" y="1600200"/>
            <a:ext cx="4495800" cy="5257800"/>
          </a:xfrm>
        </p:spPr>
        <p:txBody>
          <a:bodyPr>
            <a:normAutofit/>
          </a:bodyPr>
          <a:lstStyle/>
          <a:p>
            <a:r>
              <a:rPr lang="en-US" smtClean="0"/>
              <a:t>Inspired by von Guericke’s hemispheres, Boyle and Hooke constructed an air pump in Oxford in1659.</a:t>
            </a:r>
          </a:p>
          <a:p>
            <a:r>
              <a:rPr lang="en-US" smtClean="0"/>
              <a:t>A colleague, Papin, found an easier way to use air pressure—use steam to drive out air, then condense it (see demo). </a:t>
            </a:r>
          </a:p>
          <a:p>
            <a:r>
              <a:rPr lang="en-US" smtClean="0">
                <a:solidFill>
                  <a:srgbClr val="FFFF00"/>
                </a:solidFill>
              </a:rPr>
              <a:t>This led directly to the </a:t>
            </a:r>
            <a:r>
              <a:rPr lang="en-US" smtClean="0">
                <a:solidFill>
                  <a:srgbClr val="FFFF00"/>
                </a:solidFill>
                <a:hlinkClick r:id="rId3"/>
              </a:rPr>
              <a:t>first steam engine</a:t>
            </a:r>
            <a:r>
              <a:rPr lang="en-US" smtClean="0">
                <a:solidFill>
                  <a:srgbClr val="FFFF00"/>
                </a:solidFill>
              </a:rPr>
              <a:t> in 1698!</a:t>
            </a:r>
            <a:endParaRPr lang="en-US">
              <a:solidFill>
                <a:srgbClr val="FFFF00"/>
              </a:solidFill>
            </a:endParaRPr>
          </a:p>
        </p:txBody>
      </p:sp>
      <p:pic>
        <p:nvPicPr>
          <p:cNvPr id="4098" name="Picture 2">
            <a:hlinkClick r:id="rId4"/>
          </p:cNvPr>
          <p:cNvPicPr>
            <a:picLocks noGrp="1" noChangeAspect="1" noChangeArrowheads="1"/>
          </p:cNvPicPr>
          <p:nvPr>
            <p:ph sz="half" idx="2"/>
          </p:nvPr>
        </p:nvPicPr>
        <p:blipFill>
          <a:blip r:embed="rId5" cstate="print"/>
          <a:srcRect/>
          <a:stretch>
            <a:fillRect/>
          </a:stretch>
        </p:blipFill>
        <p:spPr bwMode="auto">
          <a:xfrm>
            <a:off x="7292874" y="3962400"/>
            <a:ext cx="1698726" cy="2667000"/>
          </a:xfrm>
          <a:prstGeom prst="rect">
            <a:avLst/>
          </a:prstGeom>
          <a:noFill/>
          <a:ln w="9525">
            <a:noFill/>
            <a:miter lim="800000"/>
            <a:headEnd/>
            <a:tailEnd/>
          </a:ln>
        </p:spPr>
      </p:pic>
      <p:pic>
        <p:nvPicPr>
          <p:cNvPr id="4099" name="Picture 3">
            <a:hlinkClick r:id="rId6"/>
          </p:cNvPr>
          <p:cNvPicPr>
            <a:picLocks noChangeAspect="1" noChangeArrowheads="1"/>
          </p:cNvPicPr>
          <p:nvPr/>
        </p:nvPicPr>
        <p:blipFill>
          <a:blip r:embed="rId7" cstate="print"/>
          <a:srcRect/>
          <a:stretch>
            <a:fillRect/>
          </a:stretch>
        </p:blipFill>
        <p:spPr bwMode="auto">
          <a:xfrm>
            <a:off x="7258050" y="1725706"/>
            <a:ext cx="1733550" cy="2039470"/>
          </a:xfrm>
          <a:prstGeom prst="rect">
            <a:avLst/>
          </a:prstGeom>
          <a:noFill/>
          <a:ln w="9525">
            <a:noFill/>
            <a:miter lim="800000"/>
            <a:headEnd/>
            <a:tailEnd/>
          </a:ln>
        </p:spPr>
      </p:pic>
      <p:pic>
        <p:nvPicPr>
          <p:cNvPr id="4100" name="Picture 4">
            <a:hlinkClick r:id="rId8"/>
          </p:cNvPr>
          <p:cNvPicPr>
            <a:picLocks noChangeAspect="1" noChangeArrowheads="1"/>
          </p:cNvPicPr>
          <p:nvPr/>
        </p:nvPicPr>
        <p:blipFill>
          <a:blip r:embed="rId9" cstate="print"/>
          <a:srcRect/>
          <a:stretch>
            <a:fillRect/>
          </a:stretch>
        </p:blipFill>
        <p:spPr bwMode="auto">
          <a:xfrm>
            <a:off x="4558412" y="2133600"/>
            <a:ext cx="2528188" cy="399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AutoShape 2"/>
          <p:cNvSpPr>
            <a:spLocks noChangeArrowheads="1"/>
          </p:cNvSpPr>
          <p:nvPr/>
        </p:nvSpPr>
        <p:spPr bwMode="auto">
          <a:xfrm>
            <a:off x="0" y="0"/>
            <a:ext cx="9144000" cy="3482975"/>
          </a:xfrm>
          <a:prstGeom prst="roundRect">
            <a:avLst>
              <a:gd name="adj" fmla="val 16667"/>
            </a:avLst>
          </a:prstGeom>
          <a:solidFill>
            <a:srgbClr val="000000"/>
          </a:solidFill>
          <a:ln w="38100">
            <a:solidFill>
              <a:srgbClr val="FCFEB9"/>
            </a:solidFill>
            <a:round/>
            <a:headEnd type="none" w="sm" len="sm"/>
            <a:tailEnd type="none" w="sm" len="sm"/>
          </a:ln>
          <a:effectLst/>
        </p:spPr>
        <p:txBody>
          <a:bodyPr wrap="none" anchor="ctr"/>
          <a:lstStyle/>
          <a:p>
            <a:endParaRPr lang="en-US"/>
          </a:p>
        </p:txBody>
      </p:sp>
      <p:sp>
        <p:nvSpPr>
          <p:cNvPr id="823299" name="Rectangle 3"/>
          <p:cNvSpPr>
            <a:spLocks noChangeArrowheads="1"/>
          </p:cNvSpPr>
          <p:nvPr/>
        </p:nvSpPr>
        <p:spPr bwMode="auto">
          <a:xfrm>
            <a:off x="0" y="1428750"/>
            <a:ext cx="5099050" cy="1625600"/>
          </a:xfrm>
          <a:prstGeom prst="rect">
            <a:avLst/>
          </a:prstGeom>
          <a:noFill/>
          <a:ln w="9525">
            <a:noFill/>
            <a:miter lim="800000"/>
            <a:headEnd/>
            <a:tailEnd/>
          </a:ln>
          <a:effectLst/>
        </p:spPr>
        <p:txBody>
          <a:bodyPr lIns="90488" tIns="44450" rIns="90488" bIns="44450"/>
          <a:lstStyle/>
          <a:p>
            <a:pPr marL="401638" indent="-401638">
              <a:lnSpc>
                <a:spcPct val="115000"/>
              </a:lnSpc>
              <a:spcBef>
                <a:spcPct val="30000"/>
              </a:spcBef>
              <a:buClr>
                <a:schemeClr val="accent1"/>
              </a:buClr>
              <a:buSzPct val="75000"/>
              <a:buFont typeface="Wingdings" pitchFamily="2" charset="2"/>
              <a:buNone/>
            </a:pPr>
            <a:r>
              <a:rPr lang="en-US" sz="2000" b="1">
                <a:latin typeface="Arial" charset="0"/>
              </a:rPr>
              <a:t>	When you drink liquid through a straw, which of the items listed below is primarily responsible for this to work?</a:t>
            </a:r>
            <a:endParaRPr lang="en-US" sz="2000">
              <a:effectLst>
                <a:outerShdw blurRad="38100" dist="38100" dir="2700000" algn="tl">
                  <a:srgbClr val="000000"/>
                </a:outerShdw>
              </a:effectLst>
              <a:latin typeface="Arial" charset="0"/>
            </a:endParaRPr>
          </a:p>
        </p:txBody>
      </p:sp>
      <p:sp>
        <p:nvSpPr>
          <p:cNvPr id="823300" name="Rectangle 4"/>
          <p:cNvSpPr>
            <a:spLocks noChangeArrowheads="1"/>
          </p:cNvSpPr>
          <p:nvPr/>
        </p:nvSpPr>
        <p:spPr bwMode="auto">
          <a:xfrm>
            <a:off x="4906963" y="1089025"/>
            <a:ext cx="3810000" cy="2374900"/>
          </a:xfrm>
          <a:prstGeom prst="rect">
            <a:avLst/>
          </a:prstGeom>
          <a:noFill/>
          <a:ln w="9525">
            <a:noFill/>
            <a:miter lim="800000"/>
            <a:headEnd/>
            <a:tailEnd/>
          </a:ln>
          <a:effectLst/>
        </p:spPr>
        <p:txBody>
          <a:bodyPr lIns="90488" tIns="44450" rIns="90488" bIns="44450"/>
          <a:lstStyle/>
          <a:p>
            <a:pPr marL="401638" indent="-401638">
              <a:lnSpc>
                <a:spcPct val="110000"/>
              </a:lnSpc>
              <a:spcBef>
                <a:spcPct val="30000"/>
              </a:spcBef>
              <a:buClr>
                <a:schemeClr val="accent1"/>
              </a:buClr>
              <a:buSzPct val="75000"/>
              <a:buFont typeface="Wingdings" pitchFamily="2" charset="2"/>
              <a:buNone/>
            </a:pPr>
            <a:r>
              <a:rPr lang="en-US" sz="2000" b="1">
                <a:solidFill>
                  <a:schemeClr val="tx2"/>
                </a:solidFill>
                <a:latin typeface="Arial" charset="0"/>
              </a:rPr>
              <a:t>	1)  water pressure</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2)  gravity</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3)  inertia</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4)  atmospheric pressure</a:t>
            </a:r>
          </a:p>
          <a:p>
            <a:pPr marL="401638" indent="-401638">
              <a:lnSpc>
                <a:spcPct val="110000"/>
              </a:lnSpc>
              <a:spcBef>
                <a:spcPct val="30000"/>
              </a:spcBef>
              <a:buClr>
                <a:schemeClr val="accent1"/>
              </a:buClr>
              <a:buSzPct val="75000"/>
              <a:buFont typeface="Monotype Sorts" pitchFamily="48" charset="2"/>
              <a:buNone/>
            </a:pPr>
            <a:r>
              <a:rPr lang="en-US" sz="2000" b="1">
                <a:solidFill>
                  <a:schemeClr val="tx2"/>
                </a:solidFill>
                <a:latin typeface="Arial" charset="0"/>
              </a:rPr>
              <a:t>	5)  mass</a:t>
            </a:r>
            <a:endParaRPr lang="en-US" sz="2000">
              <a:effectLst>
                <a:outerShdw blurRad="38100" dist="38100" dir="2700000" algn="tl">
                  <a:srgbClr val="000000"/>
                </a:outerShdw>
              </a:effectLst>
              <a:latin typeface="Arial" charset="0"/>
            </a:endParaRPr>
          </a:p>
        </p:txBody>
      </p:sp>
      <p:sp>
        <p:nvSpPr>
          <p:cNvPr id="823301" name="Rectangle 5"/>
          <p:cNvSpPr>
            <a:spLocks noGrp="1" noChangeArrowheads="1"/>
          </p:cNvSpPr>
          <p:nvPr>
            <p:ph type="title"/>
          </p:nvPr>
        </p:nvSpPr>
        <p:spPr>
          <a:xfrm>
            <a:off x="1087438" y="292100"/>
            <a:ext cx="7294562" cy="838200"/>
          </a:xfrm>
          <a:noFill/>
          <a:ln/>
        </p:spPr>
        <p:txBody>
          <a:bodyPr/>
          <a:lstStyle/>
          <a:p>
            <a:pPr>
              <a:lnSpc>
                <a:spcPct val="90000"/>
              </a:lnSpc>
            </a:pPr>
            <a:r>
              <a:rPr lang="en-US" sz="2800" i="1"/>
              <a:t>ConcepTest 13.7a	</a:t>
            </a:r>
            <a:r>
              <a:rPr lang="en-US" sz="2800">
                <a:solidFill>
                  <a:schemeClr val="accent2"/>
                </a:solidFill>
              </a:rPr>
              <a:t>The Straw I</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GUID" val="641E425DED214789894E431A14A1A865"/>
  <p:tag name="SLIDEID" val="641E425DED214789894E431A14A1A865"/>
  <p:tag name="SLIDEORDER" val="1"/>
  <p:tag name="SLIDETYPE" val="Q"/>
  <p:tag name="DEMOGRAPHIC" val="False"/>
  <p:tag name="SPEEDSCORING" val="False"/>
  <p:tag name="VALUES" val="2¤3¤2"/>
  <p:tag name="QUESTIONALIAS" val="You are sitting in a rowing boat in a small pond.  There are some bricks in the boat. You take the bricks and throw them into the pond.  They sink to the bottom.What happens to the water level in the pond?"/>
  <p:tag name="ANSWERSALIAS" val="It rises.¤It falls.¤It stays the same."/>
</p:tagLst>
</file>

<file path=ppt/tags/tag2.xml><?xml version="1.0" encoding="utf-8"?>
<p:tagLst xmlns:a="http://schemas.openxmlformats.org/drawingml/2006/main" xmlns:r="http://schemas.openxmlformats.org/officeDocument/2006/relationships" xmlns:p="http://schemas.openxmlformats.org/presentationml/2006/main">
  <p:tag name="TEXTLENGTH" val="40"/>
  <p:tag name="FONTSIZE" val="24"/>
  <p:tag name="BULLETTYPE" val="ppBulletArabicPeriod"/>
</p:tagLst>
</file>

<file path=ppt/theme/theme1.xml><?xml version="1.0" encoding="utf-8"?>
<a:theme xmlns:a="http://schemas.openxmlformats.org/drawingml/2006/main" name="Office Theme">
  <a:themeElements>
    <a:clrScheme name="1425">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17200</TotalTime>
  <Words>727</Words>
  <Application>Microsoft Office PowerPoint</Application>
  <PresentationFormat>On-screen Show (4:3)</PresentationFormat>
  <Paragraphs>116</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More Hydrostatics</vt:lpstr>
      <vt:lpstr>Basic Concepts</vt:lpstr>
      <vt:lpstr>Clicker Question</vt:lpstr>
      <vt:lpstr>How Suction Pumps Work</vt:lpstr>
      <vt:lpstr>Guinness Certified Largest Barometer!</vt:lpstr>
      <vt:lpstr> Otto von Guericke</vt:lpstr>
      <vt:lpstr>Magdeberg Hemispheres, 1654</vt:lpstr>
      <vt:lpstr>Boyle and Hooke Build a Pump</vt:lpstr>
      <vt:lpstr>ConcepTest 13.7a The Straw I</vt:lpstr>
      <vt:lpstr>ConcepTest 13.7a The Straw I</vt:lpstr>
      <vt:lpstr>Slide 11</vt:lpstr>
      <vt:lpstr>Slide 12</vt:lpstr>
      <vt:lpstr>Buoyancy Force</vt:lpstr>
      <vt:lpstr>Archimedes’ Principle</vt:lpstr>
      <vt:lpstr>I don’t think so…</vt:lpstr>
      <vt:lpstr>Clicker Question</vt:lpstr>
      <vt:lpstr>Clicker Question</vt:lpstr>
      <vt:lpstr>Clicker Question</vt:lpstr>
      <vt:lpstr>You are sitting in a rowing boat in a small pond.  There are some bricks in the boat.  You take the bricks and throw them into the pond.  They sink to the bottom.  What happens to the water level in the pond, as measured at the bank?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about Momentum</dc:title>
  <dc:creator>Michael</dc:creator>
  <cp:lastModifiedBy>Michael</cp:lastModifiedBy>
  <cp:revision>234</cp:revision>
  <dcterms:created xsi:type="dcterms:W3CDTF">2010-03-01T20:42:02Z</dcterms:created>
  <dcterms:modified xsi:type="dcterms:W3CDTF">2010-04-05T19:26:01Z</dcterms:modified>
</cp:coreProperties>
</file>