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7" r:id="rId2"/>
    <p:sldId id="262" r:id="rId3"/>
    <p:sldId id="259" r:id="rId4"/>
    <p:sldId id="260" r:id="rId5"/>
    <p:sldId id="261" r:id="rId6"/>
    <p:sldId id="263" r:id="rId7"/>
    <p:sldId id="264" r:id="rId8"/>
    <p:sldId id="265" r:id="rId9"/>
    <p:sldId id="272" r:id="rId10"/>
    <p:sldId id="273" r:id="rId11"/>
    <p:sldId id="274" r:id="rId12"/>
    <p:sldId id="275" r:id="rId13"/>
    <p:sldId id="266" r:id="rId14"/>
    <p:sldId id="276" r:id="rId15"/>
    <p:sldId id="267" r:id="rId16"/>
    <p:sldId id="277" r:id="rId17"/>
    <p:sldId id="278" r:id="rId18"/>
    <p:sldId id="279" r:id="rId19"/>
    <p:sldId id="269"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800000"/>
    <a:srgbClr val="CC6600"/>
    <a:srgbClr val="FF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167" autoAdjust="0"/>
  </p:normalViewPr>
  <p:slideViewPr>
    <p:cSldViewPr>
      <p:cViewPr>
        <p:scale>
          <a:sx n="80" d="100"/>
          <a:sy n="80" d="100"/>
        </p:scale>
        <p:origin x="-858" y="19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553081-2CEC-490B-BECA-B001E3C6F9AF}" type="datetimeFigureOut">
              <a:rPr lang="en-US" smtClean="0"/>
              <a:pPr/>
              <a:t>4/3/2010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103BCD-8F69-42D8-9601-2E0A22E5B40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67FCAAE-9AF3-444D-9977-B451D8BEB3B1}"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67FCAAE-9AF3-444D-9977-B451D8BEB3B1}"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67FCAAE-9AF3-444D-9977-B451D8BEB3B1}"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67FCAAE-9AF3-444D-9977-B451D8BEB3B1}"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C19179F2-8784-4058-872F-48834232EA2B}" type="slidenum">
              <a:rPr lang="en-US"/>
              <a:pPr/>
              <a:t>7</a:t>
            </a:fld>
            <a:endParaRPr lang="en-US"/>
          </a:p>
        </p:txBody>
      </p:sp>
      <p:sp>
        <p:nvSpPr>
          <p:cNvPr id="799746" name="Rectangle 2"/>
          <p:cNvSpPr>
            <a:spLocks noGrp="1" noRot="1" noChangeAspect="1" noChangeArrowheads="1" noTextEdit="1"/>
          </p:cNvSpPr>
          <p:nvPr>
            <p:ph type="sldImg"/>
          </p:nvPr>
        </p:nvSpPr>
        <p:spPr>
          <a:xfrm>
            <a:off x="1150938" y="692150"/>
            <a:ext cx="4556125" cy="3416300"/>
          </a:xfrm>
          <a:ln/>
        </p:spPr>
      </p:sp>
      <p:sp>
        <p:nvSpPr>
          <p:cNvPr id="799747" name="Rectangle 3"/>
          <p:cNvSpPr>
            <a:spLocks noGrp="1" noChangeArrowheads="1"/>
          </p:cNvSpPr>
          <p:nvPr>
            <p:ph type="body" idx="1"/>
          </p:nvPr>
        </p:nvSpPr>
        <p:spPr/>
        <p:txBody>
          <a:bodyPr/>
          <a:lstStyle/>
          <a:p>
            <a:r>
              <a:rPr lang="en-US"/>
              <a:t>Click to add notes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74BECF35-21D9-44CD-B6BC-182DB06109F2}" type="slidenum">
              <a:rPr lang="en-US"/>
              <a:pPr/>
              <a:t>8</a:t>
            </a:fld>
            <a:endParaRPr lang="en-US"/>
          </a:p>
        </p:txBody>
      </p:sp>
      <p:sp>
        <p:nvSpPr>
          <p:cNvPr id="801794" name="Rectangle 2"/>
          <p:cNvSpPr>
            <a:spLocks noGrp="1" noRot="1" noChangeAspect="1" noChangeArrowheads="1" noTextEdit="1"/>
          </p:cNvSpPr>
          <p:nvPr>
            <p:ph type="sldImg"/>
          </p:nvPr>
        </p:nvSpPr>
        <p:spPr>
          <a:xfrm>
            <a:off x="1150938" y="692150"/>
            <a:ext cx="4556125" cy="3416300"/>
          </a:xfrm>
          <a:ln/>
        </p:spPr>
      </p:sp>
      <p:sp>
        <p:nvSpPr>
          <p:cNvPr id="801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4/3/2010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4/3/2010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4/3/2010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77A55C6-1827-4E1B-ABF7-9F2055D8174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4/3/2010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6E2879-4EF7-4D75-BF14-8D664F2D9FE9}" type="datetimeFigureOut">
              <a:rPr lang="en-US" smtClean="0"/>
              <a:pPr/>
              <a:t>4/3/2010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6E2879-4EF7-4D75-BF14-8D664F2D9FE9}" type="datetimeFigureOut">
              <a:rPr lang="en-US" smtClean="0"/>
              <a:pPr/>
              <a:t>4/3/2010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6E2879-4EF7-4D75-BF14-8D664F2D9FE9}" type="datetimeFigureOut">
              <a:rPr lang="en-US" smtClean="0"/>
              <a:pPr/>
              <a:t>4/3/2010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6E2879-4EF7-4D75-BF14-8D664F2D9FE9}" type="datetimeFigureOut">
              <a:rPr lang="en-US" smtClean="0"/>
              <a:pPr/>
              <a:t>4/3/2010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6E2879-4EF7-4D75-BF14-8D664F2D9FE9}" type="datetimeFigureOut">
              <a:rPr lang="en-US" smtClean="0"/>
              <a:pPr/>
              <a:t>4/3/2010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4/3/2010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4/3/2010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E2879-4EF7-4D75-BF14-8D664F2D9FE9}" type="datetimeFigureOut">
              <a:rPr lang="en-US" smtClean="0"/>
              <a:pPr/>
              <a:t>4/3/2010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4513F-31F2-42C8-B35A-B54282B2D96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hyperlink" Target="http://www.williamsclass.com/EighthScienceWork/Atmosphere/barometerTori.jpg" TargetMode="External"/><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math.nyu.edu/~crorres/Archimedes/Crown/Vitruvius.html"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2.png"/><Relationship Id="rId5" Type="http://schemas.openxmlformats.org/officeDocument/2006/relationships/hyperlink" Target="http://www.math.nyu.edu/~crorres/Archimedes/Crown/CrownIntro.html" TargetMode="Externa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3600"/>
            <a:ext cx="6858000" cy="1470025"/>
          </a:xfrm>
        </p:spPr>
        <p:txBody>
          <a:bodyPr>
            <a:normAutofit/>
          </a:bodyPr>
          <a:lstStyle/>
          <a:p>
            <a:r>
              <a:rPr lang="en-US" sz="4000" smtClean="0">
                <a:solidFill>
                  <a:schemeClr val="bg1"/>
                </a:solidFill>
              </a:rPr>
              <a:t>Hydrostatics</a:t>
            </a:r>
            <a:endParaRPr lang="en-US" sz="4000">
              <a:solidFill>
                <a:schemeClr val="bg1"/>
              </a:solidFill>
            </a:endParaRPr>
          </a:p>
        </p:txBody>
      </p:sp>
      <p:sp>
        <p:nvSpPr>
          <p:cNvPr id="3" name="Subtitle 2"/>
          <p:cNvSpPr>
            <a:spLocks noGrp="1"/>
          </p:cNvSpPr>
          <p:nvPr>
            <p:ph type="subTitle" idx="1"/>
          </p:nvPr>
        </p:nvSpPr>
        <p:spPr>
          <a:xfrm>
            <a:off x="1143000" y="3886200"/>
            <a:ext cx="6400800" cy="1752600"/>
          </a:xfrm>
        </p:spPr>
        <p:txBody>
          <a:bodyPr/>
          <a:lstStyle/>
          <a:p>
            <a:r>
              <a:rPr lang="en-US" smtClean="0"/>
              <a:t>Physics 1425 Lecture 25</a:t>
            </a:r>
            <a:endParaRPr lang="en-US"/>
          </a:p>
        </p:txBody>
      </p:sp>
      <p:sp>
        <p:nvSpPr>
          <p:cNvPr id="5" name="TextBox 4"/>
          <p:cNvSpPr txBox="1"/>
          <p:nvPr/>
        </p:nvSpPr>
        <p:spPr>
          <a:xfrm>
            <a:off x="433320" y="6321623"/>
            <a:ext cx="2514600" cy="307777"/>
          </a:xfrm>
          <a:prstGeom prst="rect">
            <a:avLst/>
          </a:prstGeom>
          <a:noFill/>
        </p:spPr>
        <p:txBody>
          <a:bodyPr wrap="square" rtlCol="0">
            <a:spAutoFit/>
          </a:bodyPr>
          <a:lstStyle/>
          <a:p>
            <a:r>
              <a:rPr lang="en-US" sz="1400" smtClean="0">
                <a:solidFill>
                  <a:srgbClr val="FF0000"/>
                </a:solidFill>
              </a:rPr>
              <a:t>Michael Fowler, UVa </a:t>
            </a:r>
            <a:endParaRPr lang="en-US" sz="140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Pressure Same in all Directions</a:t>
            </a:r>
            <a:endParaRPr lang="en-US">
              <a:solidFill>
                <a:srgbClr val="FFFF00"/>
              </a:solidFill>
            </a:endParaRPr>
          </a:p>
        </p:txBody>
      </p:sp>
      <p:sp>
        <p:nvSpPr>
          <p:cNvPr id="3" name="Content Placeholder 2"/>
          <p:cNvSpPr>
            <a:spLocks noGrp="1"/>
          </p:cNvSpPr>
          <p:nvPr>
            <p:ph sz="half" idx="1"/>
          </p:nvPr>
        </p:nvSpPr>
        <p:spPr>
          <a:xfrm>
            <a:off x="457200" y="1600200"/>
            <a:ext cx="5562600" cy="5029200"/>
          </a:xfrm>
        </p:spPr>
        <p:txBody>
          <a:bodyPr>
            <a:normAutofit/>
          </a:bodyPr>
          <a:lstStyle/>
          <a:p>
            <a:r>
              <a:rPr lang="en-US" smtClean="0"/>
              <a:t>At a point inside a fluid at rest, the pressure on a small area doesn’t depend on which way the area is pointing.</a:t>
            </a:r>
          </a:p>
          <a:p>
            <a:r>
              <a:rPr lang="en-US" smtClean="0"/>
              <a:t>Imagine a small triangular wedge of the fluid, all at rest.  The pressure forces on the sides must balance: they add to zero.</a:t>
            </a:r>
          </a:p>
          <a:p>
            <a:r>
              <a:rPr lang="en-US" smtClean="0"/>
              <a:t>The balance means the forces are </a:t>
            </a:r>
            <a:r>
              <a:rPr lang="en-US" u="sng" smtClean="0"/>
              <a:t>proportional</a:t>
            </a:r>
            <a:r>
              <a:rPr lang="en-US" smtClean="0"/>
              <a:t> to the little areas, so the </a:t>
            </a:r>
            <a:r>
              <a:rPr lang="en-US" smtClean="0">
                <a:solidFill>
                  <a:srgbClr val="FFFF00"/>
                </a:solidFill>
              </a:rPr>
              <a:t>pressure is the same</a:t>
            </a:r>
            <a:r>
              <a:rPr lang="en-US" smtClean="0"/>
              <a:t>.</a:t>
            </a:r>
            <a:endParaRPr lang="en-US"/>
          </a:p>
        </p:txBody>
      </p:sp>
      <p:sp>
        <p:nvSpPr>
          <p:cNvPr id="4" name="Content Placeholder 3"/>
          <p:cNvSpPr>
            <a:spLocks noGrp="1"/>
          </p:cNvSpPr>
          <p:nvPr>
            <p:ph sz="half" idx="2"/>
          </p:nvPr>
        </p:nvSpPr>
        <p:spPr>
          <a:xfrm>
            <a:off x="6096000" y="1600200"/>
            <a:ext cx="2590800" cy="4525963"/>
          </a:xfrm>
        </p:spPr>
        <p:txBody>
          <a:bodyPr>
            <a:normAutofit/>
          </a:bodyPr>
          <a:lstStyle/>
          <a:p>
            <a:r>
              <a:rPr lang="en-US" smtClean="0">
                <a:solidFill>
                  <a:schemeClr val="bg2">
                    <a:lumMod val="50000"/>
                  </a:schemeClr>
                </a:solidFill>
              </a:rPr>
              <a:t>l</a:t>
            </a:r>
            <a:endParaRPr lang="en-US">
              <a:solidFill>
                <a:schemeClr val="bg2">
                  <a:lumMod val="50000"/>
                </a:schemeClr>
              </a:solidFill>
            </a:endParaRPr>
          </a:p>
        </p:txBody>
      </p:sp>
      <p:grpSp>
        <p:nvGrpSpPr>
          <p:cNvPr id="37" name="Group 36"/>
          <p:cNvGrpSpPr/>
          <p:nvPr/>
        </p:nvGrpSpPr>
        <p:grpSpPr>
          <a:xfrm>
            <a:off x="6324600" y="1828800"/>
            <a:ext cx="2362200" cy="2209800"/>
            <a:chOff x="6324600" y="1828800"/>
            <a:chExt cx="2362200" cy="2209800"/>
          </a:xfrm>
        </p:grpSpPr>
        <p:sp>
          <p:nvSpPr>
            <p:cNvPr id="6" name="Rectangle 5"/>
            <p:cNvSpPr/>
            <p:nvPr/>
          </p:nvSpPr>
          <p:spPr>
            <a:xfrm>
              <a:off x="6324600" y="1828800"/>
              <a:ext cx="2362200" cy="2209800"/>
            </a:xfrm>
            <a:prstGeom prst="rect">
              <a:avLst/>
            </a:prstGeom>
            <a:ln w="508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Triangle 4"/>
            <p:cNvSpPr/>
            <p:nvPr/>
          </p:nvSpPr>
          <p:spPr>
            <a:xfrm rot="10800000" flipV="1">
              <a:off x="7315200" y="2819400"/>
              <a:ext cx="533400" cy="304800"/>
            </a:xfrm>
            <a:prstGeom prst="rtTriangle">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rot="16200000" flipH="1">
              <a:off x="7047090" y="2418645"/>
              <a:ext cx="609600" cy="4572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11100000" flipV="1">
              <a:off x="7826954" y="2971277"/>
              <a:ext cx="508003" cy="4356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rot="5400000" flipH="1" flipV="1">
              <a:off x="7310350" y="3445139"/>
              <a:ext cx="643467"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36" name="Group 35"/>
          <p:cNvGrpSpPr/>
          <p:nvPr/>
        </p:nvGrpSpPr>
        <p:grpSpPr>
          <a:xfrm>
            <a:off x="7086600" y="4648201"/>
            <a:ext cx="492807" cy="686233"/>
            <a:chOff x="7086600" y="4648201"/>
            <a:chExt cx="492807" cy="686233"/>
          </a:xfrm>
        </p:grpSpPr>
        <p:cxnSp>
          <p:nvCxnSpPr>
            <p:cNvPr id="19" name="Straight Arrow Connector 18"/>
            <p:cNvCxnSpPr/>
            <p:nvPr/>
          </p:nvCxnSpPr>
          <p:spPr>
            <a:xfrm rot="16200000" flipH="1">
              <a:off x="6993794" y="4748821"/>
              <a:ext cx="678419" cy="492807"/>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16320000" flipV="1">
              <a:off x="7227135" y="4972681"/>
              <a:ext cx="667710" cy="26564"/>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rot="10500000">
              <a:off x="7086600" y="4648201"/>
              <a:ext cx="487290" cy="44275"/>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Pressure and Depth</a:t>
            </a:r>
            <a:endParaRPr lang="en-US">
              <a:solidFill>
                <a:srgbClr val="FFFF00"/>
              </a:solidFill>
            </a:endParaRPr>
          </a:p>
        </p:txBody>
      </p:sp>
      <p:sp>
        <p:nvSpPr>
          <p:cNvPr id="3" name="Content Placeholder 2"/>
          <p:cNvSpPr>
            <a:spLocks noGrp="1"/>
          </p:cNvSpPr>
          <p:nvPr>
            <p:ph sz="half" idx="1"/>
          </p:nvPr>
        </p:nvSpPr>
        <p:spPr>
          <a:xfrm>
            <a:off x="152400" y="1600200"/>
            <a:ext cx="5486400" cy="5105400"/>
          </a:xfrm>
        </p:spPr>
        <p:txBody>
          <a:bodyPr>
            <a:normAutofit/>
          </a:bodyPr>
          <a:lstStyle/>
          <a:p>
            <a:r>
              <a:rPr lang="en-US" sz="3200" smtClean="0"/>
              <a:t>For a container with vertical sides, the total force on the base. Pressure x area = </a:t>
            </a:r>
            <a:r>
              <a:rPr lang="en-US" sz="3200" i="1" smtClean="0"/>
              <a:t>PA</a:t>
            </a:r>
            <a:r>
              <a:rPr lang="en-US" sz="3200" smtClean="0"/>
              <a:t>  is equal to the weight.</a:t>
            </a:r>
          </a:p>
          <a:p>
            <a:r>
              <a:rPr lang="en-US" sz="3200" smtClean="0"/>
              <a:t>Weight </a:t>
            </a:r>
            <a:r>
              <a:rPr lang="en-US" sz="3200" i="1" smtClean="0"/>
              <a:t>W</a:t>
            </a:r>
            <a:r>
              <a:rPr lang="en-US" sz="3200" smtClean="0"/>
              <a:t> = </a:t>
            </a:r>
            <a:r>
              <a:rPr lang="en-US" sz="3200" i="1" smtClean="0"/>
              <a:t>Mg</a:t>
            </a:r>
            <a:r>
              <a:rPr lang="en-US" sz="3200" smtClean="0"/>
              <a:t> = </a:t>
            </a:r>
            <a:r>
              <a:rPr lang="el-GR" sz="3200" i="1" smtClean="0"/>
              <a:t>ρ</a:t>
            </a:r>
            <a:r>
              <a:rPr lang="en-US" sz="3200" i="1" smtClean="0"/>
              <a:t>Vg </a:t>
            </a:r>
            <a:r>
              <a:rPr lang="en-US" sz="3200" smtClean="0"/>
              <a:t>= </a:t>
            </a:r>
            <a:r>
              <a:rPr lang="el-GR" sz="3200" i="1" smtClean="0"/>
              <a:t>ρ</a:t>
            </a:r>
            <a:r>
              <a:rPr lang="en-US" sz="3200" i="1" smtClean="0"/>
              <a:t>Ahg.</a:t>
            </a:r>
          </a:p>
          <a:p>
            <a:r>
              <a:rPr lang="en-US" sz="3200" smtClean="0"/>
              <a:t>Hence  </a:t>
            </a:r>
            <a:r>
              <a:rPr lang="en-US" sz="3200" i="1" smtClean="0"/>
              <a:t>   </a:t>
            </a:r>
            <a:r>
              <a:rPr lang="en-US" sz="3600" i="1" smtClean="0"/>
              <a:t>P </a:t>
            </a:r>
            <a:r>
              <a:rPr lang="en-US" sz="3600" smtClean="0"/>
              <a:t>=</a:t>
            </a:r>
            <a:r>
              <a:rPr lang="en-US" sz="3600" i="1" smtClean="0"/>
              <a:t> </a:t>
            </a:r>
            <a:r>
              <a:rPr lang="el-GR" sz="3600" i="1" smtClean="0"/>
              <a:t>ρ</a:t>
            </a:r>
            <a:r>
              <a:rPr lang="en-US" sz="3600" i="1" smtClean="0"/>
              <a:t>gh</a:t>
            </a:r>
          </a:p>
          <a:p>
            <a:pPr>
              <a:buNone/>
            </a:pPr>
            <a:endParaRPr lang="en-US" sz="3600" i="1" smtClean="0"/>
          </a:p>
          <a:p>
            <a:r>
              <a:rPr lang="en-US" smtClean="0">
                <a:solidFill>
                  <a:schemeClr val="bg2">
                    <a:lumMod val="60000"/>
                    <a:lumOff val="40000"/>
                  </a:schemeClr>
                </a:solidFill>
              </a:rPr>
              <a:t>Notice that here </a:t>
            </a:r>
            <a:r>
              <a:rPr lang="en-US" i="1" smtClean="0">
                <a:solidFill>
                  <a:schemeClr val="bg2">
                    <a:lumMod val="60000"/>
                    <a:lumOff val="40000"/>
                  </a:schemeClr>
                </a:solidFill>
              </a:rPr>
              <a:t>h</a:t>
            </a:r>
            <a:r>
              <a:rPr lang="en-US" smtClean="0">
                <a:solidFill>
                  <a:schemeClr val="bg2">
                    <a:lumMod val="60000"/>
                    <a:lumOff val="40000"/>
                  </a:schemeClr>
                </a:solidFill>
              </a:rPr>
              <a:t> means </a:t>
            </a:r>
            <a:r>
              <a:rPr lang="en-US" u="sng" smtClean="0">
                <a:solidFill>
                  <a:schemeClr val="bg2">
                    <a:lumMod val="60000"/>
                    <a:lumOff val="40000"/>
                  </a:schemeClr>
                </a:solidFill>
              </a:rPr>
              <a:t>depth</a:t>
            </a:r>
            <a:r>
              <a:rPr lang="en-US" smtClean="0">
                <a:solidFill>
                  <a:schemeClr val="bg2">
                    <a:lumMod val="60000"/>
                    <a:lumOff val="40000"/>
                  </a:schemeClr>
                </a:solidFill>
              </a:rPr>
              <a:t>—the height of fluid above you!  </a:t>
            </a:r>
            <a:endParaRPr lang="en-US">
              <a:solidFill>
                <a:schemeClr val="bg2">
                  <a:lumMod val="60000"/>
                  <a:lumOff val="40000"/>
                </a:schemeClr>
              </a:solidFill>
            </a:endParaRPr>
          </a:p>
        </p:txBody>
      </p:sp>
      <p:sp>
        <p:nvSpPr>
          <p:cNvPr id="4" name="Content Placeholder 3"/>
          <p:cNvSpPr>
            <a:spLocks noGrp="1"/>
          </p:cNvSpPr>
          <p:nvPr>
            <p:ph sz="half" idx="2"/>
          </p:nvPr>
        </p:nvSpPr>
        <p:spPr>
          <a:xfrm>
            <a:off x="5791200" y="1524000"/>
            <a:ext cx="2971800" cy="4525963"/>
          </a:xfrm>
        </p:spPr>
        <p:txBody>
          <a:bodyPr>
            <a:normAutofit/>
          </a:bodyPr>
          <a:lstStyle/>
          <a:p>
            <a:r>
              <a:rPr lang="en-US" smtClean="0">
                <a:solidFill>
                  <a:schemeClr val="bg2">
                    <a:lumMod val="50000"/>
                  </a:schemeClr>
                </a:solidFill>
              </a:rPr>
              <a:t> A</a:t>
            </a:r>
            <a:r>
              <a:rPr lang="en-US" smtClean="0"/>
              <a:t> </a:t>
            </a:r>
            <a:endParaRPr lang="en-US"/>
          </a:p>
        </p:txBody>
      </p:sp>
      <p:sp>
        <p:nvSpPr>
          <p:cNvPr id="11" name="TextBox 10"/>
          <p:cNvSpPr txBox="1"/>
          <p:nvPr/>
        </p:nvSpPr>
        <p:spPr>
          <a:xfrm>
            <a:off x="5867400" y="3657600"/>
            <a:ext cx="685800" cy="400110"/>
          </a:xfrm>
          <a:prstGeom prst="rect">
            <a:avLst/>
          </a:prstGeom>
          <a:noFill/>
        </p:spPr>
        <p:txBody>
          <a:bodyPr wrap="square" rtlCol="0">
            <a:spAutoFit/>
          </a:bodyPr>
          <a:lstStyle/>
          <a:p>
            <a:r>
              <a:rPr lang="en-US" sz="2000" i="1" smtClean="0"/>
              <a:t>h</a:t>
            </a:r>
            <a:endParaRPr lang="en-US" sz="2000" i="1"/>
          </a:p>
        </p:txBody>
      </p:sp>
      <p:grpSp>
        <p:nvGrpSpPr>
          <p:cNvPr id="14" name="Group 13"/>
          <p:cNvGrpSpPr/>
          <p:nvPr/>
        </p:nvGrpSpPr>
        <p:grpSpPr>
          <a:xfrm>
            <a:off x="6246812" y="2277374"/>
            <a:ext cx="2211388" cy="2687811"/>
            <a:chOff x="6246812" y="2277374"/>
            <a:chExt cx="2211388" cy="2687811"/>
          </a:xfrm>
        </p:grpSpPr>
        <p:sp>
          <p:nvSpPr>
            <p:cNvPr id="7" name="Rectangle 6"/>
            <p:cNvSpPr/>
            <p:nvPr/>
          </p:nvSpPr>
          <p:spPr>
            <a:xfrm>
              <a:off x="6629400" y="3124200"/>
              <a:ext cx="1828800" cy="1447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6604956" y="2277374"/>
              <a:ext cx="1828800" cy="2286000"/>
            </a:xfrm>
            <a:custGeom>
              <a:avLst/>
              <a:gdLst>
                <a:gd name="connsiteX0" fmla="*/ 0 w 1719943"/>
                <a:gd name="connsiteY0" fmla="*/ 312717 h 2584862"/>
                <a:gd name="connsiteX1" fmla="*/ 11876 w 1719943"/>
                <a:gd name="connsiteY1" fmla="*/ 2272145 h 2584862"/>
                <a:gd name="connsiteX2" fmla="*/ 11876 w 1719943"/>
                <a:gd name="connsiteY2" fmla="*/ 2272145 h 2584862"/>
                <a:gd name="connsiteX3" fmla="*/ 1472541 w 1719943"/>
                <a:gd name="connsiteY3" fmla="*/ 2260270 h 2584862"/>
                <a:gd name="connsiteX4" fmla="*/ 1496291 w 1719943"/>
                <a:gd name="connsiteY4" fmla="*/ 324592 h 2584862"/>
                <a:gd name="connsiteX5" fmla="*/ 1496291 w 1719943"/>
                <a:gd name="connsiteY5" fmla="*/ 312717 h 2584862"/>
                <a:gd name="connsiteX0" fmla="*/ 0 w 1611746"/>
                <a:gd name="connsiteY0" fmla="*/ 312717 h 2601850"/>
                <a:gd name="connsiteX1" fmla="*/ 11876 w 1611746"/>
                <a:gd name="connsiteY1" fmla="*/ 2272145 h 2601850"/>
                <a:gd name="connsiteX2" fmla="*/ 11876 w 1611746"/>
                <a:gd name="connsiteY2" fmla="*/ 2272145 h 2601850"/>
                <a:gd name="connsiteX3" fmla="*/ 661060 w 1611746"/>
                <a:gd name="connsiteY3" fmla="*/ 2374075 h 2601850"/>
                <a:gd name="connsiteX4" fmla="*/ 1472541 w 1611746"/>
                <a:gd name="connsiteY4" fmla="*/ 2260270 h 2601850"/>
                <a:gd name="connsiteX5" fmla="*/ 1496291 w 1611746"/>
                <a:gd name="connsiteY5" fmla="*/ 324592 h 2601850"/>
                <a:gd name="connsiteX6" fmla="*/ 1496291 w 1611746"/>
                <a:gd name="connsiteY6" fmla="*/ 312717 h 2601850"/>
                <a:gd name="connsiteX0" fmla="*/ 0 w 1611746"/>
                <a:gd name="connsiteY0" fmla="*/ 312717 h 2601850"/>
                <a:gd name="connsiteX1" fmla="*/ 11876 w 1611746"/>
                <a:gd name="connsiteY1" fmla="*/ 2272145 h 2601850"/>
                <a:gd name="connsiteX2" fmla="*/ 11876 w 1611746"/>
                <a:gd name="connsiteY2" fmla="*/ 2272145 h 2601850"/>
                <a:gd name="connsiteX3" fmla="*/ 661060 w 1611746"/>
                <a:gd name="connsiteY3" fmla="*/ 2374075 h 2601850"/>
                <a:gd name="connsiteX4" fmla="*/ 1472541 w 1611746"/>
                <a:gd name="connsiteY4" fmla="*/ 2260270 h 2601850"/>
                <a:gd name="connsiteX5" fmla="*/ 1496291 w 1611746"/>
                <a:gd name="connsiteY5" fmla="*/ 324592 h 2601850"/>
                <a:gd name="connsiteX6" fmla="*/ 1496291 w 1611746"/>
                <a:gd name="connsiteY6" fmla="*/ 312717 h 2601850"/>
                <a:gd name="connsiteX0" fmla="*/ 0 w 1611746"/>
                <a:gd name="connsiteY0" fmla="*/ 312717 h 2601850"/>
                <a:gd name="connsiteX1" fmla="*/ 11876 w 1611746"/>
                <a:gd name="connsiteY1" fmla="*/ 2272145 h 2601850"/>
                <a:gd name="connsiteX2" fmla="*/ 11876 w 1611746"/>
                <a:gd name="connsiteY2" fmla="*/ 2272145 h 2601850"/>
                <a:gd name="connsiteX3" fmla="*/ 661060 w 1611746"/>
                <a:gd name="connsiteY3" fmla="*/ 2374075 h 2601850"/>
                <a:gd name="connsiteX4" fmla="*/ 1472541 w 1611746"/>
                <a:gd name="connsiteY4" fmla="*/ 2260270 h 2601850"/>
                <a:gd name="connsiteX5" fmla="*/ 1496291 w 1611746"/>
                <a:gd name="connsiteY5" fmla="*/ 324592 h 2601850"/>
                <a:gd name="connsiteX6" fmla="*/ 1496291 w 1611746"/>
                <a:gd name="connsiteY6" fmla="*/ 312717 h 2601850"/>
                <a:gd name="connsiteX0" fmla="*/ 0 w 1611746"/>
                <a:gd name="connsiteY0" fmla="*/ 312717 h 2272145"/>
                <a:gd name="connsiteX1" fmla="*/ 11876 w 1611746"/>
                <a:gd name="connsiteY1" fmla="*/ 2272145 h 2272145"/>
                <a:gd name="connsiteX2" fmla="*/ 11876 w 1611746"/>
                <a:gd name="connsiteY2" fmla="*/ 2272145 h 2272145"/>
                <a:gd name="connsiteX3" fmla="*/ 1472541 w 1611746"/>
                <a:gd name="connsiteY3" fmla="*/ 2260270 h 2272145"/>
                <a:gd name="connsiteX4" fmla="*/ 1496291 w 1611746"/>
                <a:gd name="connsiteY4" fmla="*/ 324592 h 2272145"/>
                <a:gd name="connsiteX5" fmla="*/ 1496291 w 1611746"/>
                <a:gd name="connsiteY5" fmla="*/ 312717 h 2272145"/>
                <a:gd name="connsiteX0" fmla="*/ 0 w 1726871"/>
                <a:gd name="connsiteY0" fmla="*/ 191985 h 2151413"/>
                <a:gd name="connsiteX1" fmla="*/ 11876 w 1726871"/>
                <a:gd name="connsiteY1" fmla="*/ 2151413 h 2151413"/>
                <a:gd name="connsiteX2" fmla="*/ 11876 w 1726871"/>
                <a:gd name="connsiteY2" fmla="*/ 2151413 h 2151413"/>
                <a:gd name="connsiteX3" fmla="*/ 1472541 w 1726871"/>
                <a:gd name="connsiteY3" fmla="*/ 2139538 h 2151413"/>
                <a:gd name="connsiteX4" fmla="*/ 1499260 w 1726871"/>
                <a:gd name="connsiteY4" fmla="*/ 1415144 h 2151413"/>
                <a:gd name="connsiteX5" fmla="*/ 1496291 w 1726871"/>
                <a:gd name="connsiteY5" fmla="*/ 203860 h 2151413"/>
                <a:gd name="connsiteX6" fmla="*/ 1496291 w 1726871"/>
                <a:gd name="connsiteY6" fmla="*/ 191985 h 2151413"/>
                <a:gd name="connsiteX0" fmla="*/ 0 w 1726871"/>
                <a:gd name="connsiteY0" fmla="*/ 156359 h 2115787"/>
                <a:gd name="connsiteX1" fmla="*/ 11876 w 1726871"/>
                <a:gd name="connsiteY1" fmla="*/ 2115787 h 2115787"/>
                <a:gd name="connsiteX2" fmla="*/ 11876 w 1726871"/>
                <a:gd name="connsiteY2" fmla="*/ 2115787 h 2115787"/>
                <a:gd name="connsiteX3" fmla="*/ 1472541 w 1726871"/>
                <a:gd name="connsiteY3" fmla="*/ 2103912 h 2115787"/>
                <a:gd name="connsiteX4" fmla="*/ 1499260 w 1726871"/>
                <a:gd name="connsiteY4" fmla="*/ 1379518 h 2115787"/>
                <a:gd name="connsiteX5" fmla="*/ 1499260 w 1726871"/>
                <a:gd name="connsiteY5" fmla="*/ 998518 h 2115787"/>
                <a:gd name="connsiteX6" fmla="*/ 1496291 w 1726871"/>
                <a:gd name="connsiteY6" fmla="*/ 168234 h 2115787"/>
                <a:gd name="connsiteX7" fmla="*/ 1496291 w 1726871"/>
                <a:gd name="connsiteY7" fmla="*/ 156359 h 2115787"/>
                <a:gd name="connsiteX0" fmla="*/ 0 w 1726871"/>
                <a:gd name="connsiteY0" fmla="*/ 156359 h 2115787"/>
                <a:gd name="connsiteX1" fmla="*/ 11876 w 1726871"/>
                <a:gd name="connsiteY1" fmla="*/ 2115787 h 2115787"/>
                <a:gd name="connsiteX2" fmla="*/ 11876 w 1726871"/>
                <a:gd name="connsiteY2" fmla="*/ 2115787 h 2115787"/>
                <a:gd name="connsiteX3" fmla="*/ 1472541 w 1726871"/>
                <a:gd name="connsiteY3" fmla="*/ 2103912 h 2115787"/>
                <a:gd name="connsiteX4" fmla="*/ 1499260 w 1726871"/>
                <a:gd name="connsiteY4" fmla="*/ 1379518 h 2115787"/>
                <a:gd name="connsiteX5" fmla="*/ 1496291 w 1726871"/>
                <a:gd name="connsiteY5" fmla="*/ 168234 h 2115787"/>
                <a:gd name="connsiteX6" fmla="*/ 1496291 w 1726871"/>
                <a:gd name="connsiteY6" fmla="*/ 156359 h 2115787"/>
                <a:gd name="connsiteX0" fmla="*/ 0 w 1726871"/>
                <a:gd name="connsiteY0" fmla="*/ 156359 h 2115787"/>
                <a:gd name="connsiteX1" fmla="*/ 11876 w 1726871"/>
                <a:gd name="connsiteY1" fmla="*/ 2115787 h 2115787"/>
                <a:gd name="connsiteX2" fmla="*/ 11876 w 1726871"/>
                <a:gd name="connsiteY2" fmla="*/ 2115787 h 2115787"/>
                <a:gd name="connsiteX3" fmla="*/ 1472541 w 1726871"/>
                <a:gd name="connsiteY3" fmla="*/ 2103912 h 2115787"/>
                <a:gd name="connsiteX4" fmla="*/ 1499260 w 1726871"/>
                <a:gd name="connsiteY4" fmla="*/ 1379518 h 2115787"/>
                <a:gd name="connsiteX5" fmla="*/ 1496291 w 1726871"/>
                <a:gd name="connsiteY5" fmla="*/ 168234 h 2115787"/>
                <a:gd name="connsiteX6" fmla="*/ 1496291 w 1726871"/>
                <a:gd name="connsiteY6" fmla="*/ 156359 h 2115787"/>
                <a:gd name="connsiteX0" fmla="*/ 0 w 1719943"/>
                <a:gd name="connsiteY0" fmla="*/ 156359 h 2115787"/>
                <a:gd name="connsiteX1" fmla="*/ 11876 w 1719943"/>
                <a:gd name="connsiteY1" fmla="*/ 2115787 h 2115787"/>
                <a:gd name="connsiteX2" fmla="*/ 11876 w 1719943"/>
                <a:gd name="connsiteY2" fmla="*/ 2115787 h 2115787"/>
                <a:gd name="connsiteX3" fmla="*/ 1472541 w 1719943"/>
                <a:gd name="connsiteY3" fmla="*/ 2103912 h 2115787"/>
                <a:gd name="connsiteX4" fmla="*/ 1496291 w 1719943"/>
                <a:gd name="connsiteY4" fmla="*/ 168234 h 2115787"/>
                <a:gd name="connsiteX5" fmla="*/ 1496291 w 1719943"/>
                <a:gd name="connsiteY5" fmla="*/ 156359 h 2115787"/>
                <a:gd name="connsiteX0" fmla="*/ 0 w 1498270"/>
                <a:gd name="connsiteY0" fmla="*/ 156359 h 2115787"/>
                <a:gd name="connsiteX1" fmla="*/ 11876 w 1498270"/>
                <a:gd name="connsiteY1" fmla="*/ 2115787 h 2115787"/>
                <a:gd name="connsiteX2" fmla="*/ 11876 w 1498270"/>
                <a:gd name="connsiteY2" fmla="*/ 2115787 h 2115787"/>
                <a:gd name="connsiteX3" fmla="*/ 1472541 w 1498270"/>
                <a:gd name="connsiteY3" fmla="*/ 2103912 h 2115787"/>
                <a:gd name="connsiteX4" fmla="*/ 1496291 w 1498270"/>
                <a:gd name="connsiteY4" fmla="*/ 168234 h 2115787"/>
                <a:gd name="connsiteX5" fmla="*/ 1496291 w 1498270"/>
                <a:gd name="connsiteY5" fmla="*/ 156359 h 2115787"/>
                <a:gd name="connsiteX0" fmla="*/ 0 w 1496291"/>
                <a:gd name="connsiteY0" fmla="*/ 0 h 1959428"/>
                <a:gd name="connsiteX1" fmla="*/ 11876 w 1496291"/>
                <a:gd name="connsiteY1" fmla="*/ 1959428 h 1959428"/>
                <a:gd name="connsiteX2" fmla="*/ 11876 w 1496291"/>
                <a:gd name="connsiteY2" fmla="*/ 1959428 h 1959428"/>
                <a:gd name="connsiteX3" fmla="*/ 1472541 w 1496291"/>
                <a:gd name="connsiteY3" fmla="*/ 1947553 h 1959428"/>
                <a:gd name="connsiteX4" fmla="*/ 1496291 w 1496291"/>
                <a:gd name="connsiteY4" fmla="*/ 11875 h 1959428"/>
                <a:gd name="connsiteX5" fmla="*/ 1496291 w 1496291"/>
                <a:gd name="connsiteY5" fmla="*/ 0 h 1959428"/>
                <a:gd name="connsiteX0" fmla="*/ 0 w 1496291"/>
                <a:gd name="connsiteY0" fmla="*/ 0 h 1959428"/>
                <a:gd name="connsiteX1" fmla="*/ 11876 w 1496291"/>
                <a:gd name="connsiteY1" fmla="*/ 1959428 h 1959428"/>
                <a:gd name="connsiteX2" fmla="*/ 11876 w 1496291"/>
                <a:gd name="connsiteY2" fmla="*/ 1959428 h 1959428"/>
                <a:gd name="connsiteX3" fmla="*/ 1423061 w 1496291"/>
                <a:gd name="connsiteY3" fmla="*/ 1908958 h 1959428"/>
                <a:gd name="connsiteX4" fmla="*/ 1496291 w 1496291"/>
                <a:gd name="connsiteY4" fmla="*/ 11875 h 1959428"/>
                <a:gd name="connsiteX5" fmla="*/ 1496291 w 1496291"/>
                <a:gd name="connsiteY5" fmla="*/ 0 h 1959428"/>
                <a:gd name="connsiteX0" fmla="*/ 0 w 1496291"/>
                <a:gd name="connsiteY0" fmla="*/ 0 h 2276928"/>
                <a:gd name="connsiteX1" fmla="*/ 11876 w 1496291"/>
                <a:gd name="connsiteY1" fmla="*/ 1959428 h 2276928"/>
                <a:gd name="connsiteX2" fmla="*/ 0 w 1496291"/>
                <a:gd name="connsiteY2" fmla="*/ 1905000 h 2276928"/>
                <a:gd name="connsiteX3" fmla="*/ 1423061 w 1496291"/>
                <a:gd name="connsiteY3" fmla="*/ 1908958 h 2276928"/>
                <a:gd name="connsiteX4" fmla="*/ 1496291 w 1496291"/>
                <a:gd name="connsiteY4" fmla="*/ 11875 h 2276928"/>
                <a:gd name="connsiteX5" fmla="*/ 1496291 w 1496291"/>
                <a:gd name="connsiteY5" fmla="*/ 0 h 2276928"/>
                <a:gd name="connsiteX0" fmla="*/ 0 w 1496291"/>
                <a:gd name="connsiteY0" fmla="*/ 0 h 1908958"/>
                <a:gd name="connsiteX1" fmla="*/ 0 w 1496291"/>
                <a:gd name="connsiteY1" fmla="*/ 1905000 h 1908958"/>
                <a:gd name="connsiteX2" fmla="*/ 0 w 1496291"/>
                <a:gd name="connsiteY2" fmla="*/ 1905000 h 1908958"/>
                <a:gd name="connsiteX3" fmla="*/ 1423061 w 1496291"/>
                <a:gd name="connsiteY3" fmla="*/ 1908958 h 1908958"/>
                <a:gd name="connsiteX4" fmla="*/ 1496291 w 1496291"/>
                <a:gd name="connsiteY4" fmla="*/ 11875 h 1908958"/>
                <a:gd name="connsiteX5" fmla="*/ 1496291 w 1496291"/>
                <a:gd name="connsiteY5" fmla="*/ 0 h 1908958"/>
                <a:gd name="connsiteX0" fmla="*/ 0 w 1524000"/>
                <a:gd name="connsiteY0" fmla="*/ 0 h 1905000"/>
                <a:gd name="connsiteX1" fmla="*/ 0 w 1524000"/>
                <a:gd name="connsiteY1" fmla="*/ 1905000 h 1905000"/>
                <a:gd name="connsiteX2" fmla="*/ 0 w 1524000"/>
                <a:gd name="connsiteY2" fmla="*/ 1905000 h 1905000"/>
                <a:gd name="connsiteX3" fmla="*/ 1524000 w 1524000"/>
                <a:gd name="connsiteY3" fmla="*/ 1905000 h 1905000"/>
                <a:gd name="connsiteX4" fmla="*/ 1496291 w 1524000"/>
                <a:gd name="connsiteY4" fmla="*/ 11875 h 1905000"/>
                <a:gd name="connsiteX5" fmla="*/ 1496291 w 1524000"/>
                <a:gd name="connsiteY5" fmla="*/ 0 h 1905000"/>
                <a:gd name="connsiteX0" fmla="*/ 0 w 1523999"/>
                <a:gd name="connsiteY0" fmla="*/ 0 h 1905000"/>
                <a:gd name="connsiteX1" fmla="*/ 0 w 1523999"/>
                <a:gd name="connsiteY1" fmla="*/ 1905000 h 1905000"/>
                <a:gd name="connsiteX2" fmla="*/ 0 w 1523999"/>
                <a:gd name="connsiteY2" fmla="*/ 1905000 h 1905000"/>
                <a:gd name="connsiteX3" fmla="*/ 1523999 w 1523999"/>
                <a:gd name="connsiteY3" fmla="*/ 1905000 h 1905000"/>
                <a:gd name="connsiteX4" fmla="*/ 1496291 w 1523999"/>
                <a:gd name="connsiteY4" fmla="*/ 11875 h 1905000"/>
                <a:gd name="connsiteX5" fmla="*/ 1496291 w 1523999"/>
                <a:gd name="connsiteY5" fmla="*/ 0 h 1905000"/>
                <a:gd name="connsiteX0" fmla="*/ 0 w 1496291"/>
                <a:gd name="connsiteY0" fmla="*/ 0 h 1905000"/>
                <a:gd name="connsiteX1" fmla="*/ 0 w 1496291"/>
                <a:gd name="connsiteY1" fmla="*/ 1905000 h 1905000"/>
                <a:gd name="connsiteX2" fmla="*/ 0 w 1496291"/>
                <a:gd name="connsiteY2" fmla="*/ 1905000 h 1905000"/>
                <a:gd name="connsiteX3" fmla="*/ 1447800 w 1496291"/>
                <a:gd name="connsiteY3" fmla="*/ 1905000 h 1905000"/>
                <a:gd name="connsiteX4" fmla="*/ 1496291 w 1496291"/>
                <a:gd name="connsiteY4" fmla="*/ 11875 h 1905000"/>
                <a:gd name="connsiteX5" fmla="*/ 1496291 w 1496291"/>
                <a:gd name="connsiteY5" fmla="*/ 0 h 1905000"/>
                <a:gd name="connsiteX0" fmla="*/ 0 w 1496291"/>
                <a:gd name="connsiteY0" fmla="*/ 0 h 1905000"/>
                <a:gd name="connsiteX1" fmla="*/ 0 w 1496291"/>
                <a:gd name="connsiteY1" fmla="*/ 1905000 h 1905000"/>
                <a:gd name="connsiteX2" fmla="*/ 0 w 1496291"/>
                <a:gd name="connsiteY2" fmla="*/ 1905000 h 1905000"/>
                <a:gd name="connsiteX3" fmla="*/ 1447800 w 1496291"/>
                <a:gd name="connsiteY3" fmla="*/ 1905000 h 1905000"/>
                <a:gd name="connsiteX4" fmla="*/ 1496291 w 1496291"/>
                <a:gd name="connsiteY4" fmla="*/ 11875 h 1905000"/>
                <a:gd name="connsiteX5" fmla="*/ 1447800 w 1496291"/>
                <a:gd name="connsiteY5" fmla="*/ 76200 h 1905000"/>
                <a:gd name="connsiteX0" fmla="*/ 0 w 1524000"/>
                <a:gd name="connsiteY0" fmla="*/ 0 h 1905000"/>
                <a:gd name="connsiteX1" fmla="*/ 0 w 1524000"/>
                <a:gd name="connsiteY1" fmla="*/ 1905000 h 1905000"/>
                <a:gd name="connsiteX2" fmla="*/ 0 w 1524000"/>
                <a:gd name="connsiteY2" fmla="*/ 1905000 h 1905000"/>
                <a:gd name="connsiteX3" fmla="*/ 1447800 w 1524000"/>
                <a:gd name="connsiteY3" fmla="*/ 1905000 h 1905000"/>
                <a:gd name="connsiteX4" fmla="*/ 1524000 w 1524000"/>
                <a:gd name="connsiteY4" fmla="*/ 152400 h 1905000"/>
                <a:gd name="connsiteX5" fmla="*/ 1496291 w 1524000"/>
                <a:gd name="connsiteY5" fmla="*/ 11875 h 1905000"/>
                <a:gd name="connsiteX6" fmla="*/ 1447800 w 1524000"/>
                <a:gd name="connsiteY6" fmla="*/ 76200 h 1905000"/>
                <a:gd name="connsiteX0" fmla="*/ 0 w 1523999"/>
                <a:gd name="connsiteY0" fmla="*/ 0 h 1905000"/>
                <a:gd name="connsiteX1" fmla="*/ 0 w 1523999"/>
                <a:gd name="connsiteY1" fmla="*/ 1905000 h 1905000"/>
                <a:gd name="connsiteX2" fmla="*/ 0 w 1523999"/>
                <a:gd name="connsiteY2" fmla="*/ 1905000 h 1905000"/>
                <a:gd name="connsiteX3" fmla="*/ 1447800 w 1523999"/>
                <a:gd name="connsiteY3" fmla="*/ 1905000 h 1905000"/>
                <a:gd name="connsiteX4" fmla="*/ 1523999 w 1523999"/>
                <a:gd name="connsiteY4" fmla="*/ 152400 h 1905000"/>
                <a:gd name="connsiteX5" fmla="*/ 1496291 w 1523999"/>
                <a:gd name="connsiteY5" fmla="*/ 11875 h 1905000"/>
                <a:gd name="connsiteX6" fmla="*/ 1447800 w 1523999"/>
                <a:gd name="connsiteY6" fmla="*/ 76200 h 1905000"/>
                <a:gd name="connsiteX0" fmla="*/ 0 w 1496291"/>
                <a:gd name="connsiteY0" fmla="*/ 0 h 1905000"/>
                <a:gd name="connsiteX1" fmla="*/ 0 w 1496291"/>
                <a:gd name="connsiteY1" fmla="*/ 1905000 h 1905000"/>
                <a:gd name="connsiteX2" fmla="*/ 0 w 1496291"/>
                <a:gd name="connsiteY2" fmla="*/ 1905000 h 1905000"/>
                <a:gd name="connsiteX3" fmla="*/ 1447800 w 1496291"/>
                <a:gd name="connsiteY3" fmla="*/ 1905000 h 1905000"/>
                <a:gd name="connsiteX4" fmla="*/ 1496291 w 1496291"/>
                <a:gd name="connsiteY4" fmla="*/ 11875 h 1905000"/>
                <a:gd name="connsiteX5" fmla="*/ 1447800 w 1496291"/>
                <a:gd name="connsiteY5" fmla="*/ 76200 h 1905000"/>
                <a:gd name="connsiteX0" fmla="*/ 0 w 1524000"/>
                <a:gd name="connsiteY0" fmla="*/ 0 h 1905000"/>
                <a:gd name="connsiteX1" fmla="*/ 0 w 1524000"/>
                <a:gd name="connsiteY1" fmla="*/ 1905000 h 1905000"/>
                <a:gd name="connsiteX2" fmla="*/ 0 w 1524000"/>
                <a:gd name="connsiteY2" fmla="*/ 1905000 h 1905000"/>
                <a:gd name="connsiteX3" fmla="*/ 1447800 w 1524000"/>
                <a:gd name="connsiteY3" fmla="*/ 1905000 h 1905000"/>
                <a:gd name="connsiteX4" fmla="*/ 1524000 w 1524000"/>
                <a:gd name="connsiteY4" fmla="*/ 0 h 1905000"/>
                <a:gd name="connsiteX5" fmla="*/ 1447800 w 1524000"/>
                <a:gd name="connsiteY5" fmla="*/ 76200 h 1905000"/>
                <a:gd name="connsiteX0" fmla="*/ 0 w 1523999"/>
                <a:gd name="connsiteY0" fmla="*/ 0 h 1905000"/>
                <a:gd name="connsiteX1" fmla="*/ 0 w 1523999"/>
                <a:gd name="connsiteY1" fmla="*/ 1905000 h 1905000"/>
                <a:gd name="connsiteX2" fmla="*/ 0 w 1523999"/>
                <a:gd name="connsiteY2" fmla="*/ 1905000 h 1905000"/>
                <a:gd name="connsiteX3" fmla="*/ 1447800 w 1523999"/>
                <a:gd name="connsiteY3" fmla="*/ 1905000 h 1905000"/>
                <a:gd name="connsiteX4" fmla="*/ 1523999 w 1523999"/>
                <a:gd name="connsiteY4" fmla="*/ 0 h 1905000"/>
                <a:gd name="connsiteX5" fmla="*/ 1447800 w 1523999"/>
                <a:gd name="connsiteY5" fmla="*/ 76200 h 1905000"/>
                <a:gd name="connsiteX0" fmla="*/ 0 w 1447800"/>
                <a:gd name="connsiteY0" fmla="*/ 0 h 1905000"/>
                <a:gd name="connsiteX1" fmla="*/ 0 w 1447800"/>
                <a:gd name="connsiteY1" fmla="*/ 1905000 h 1905000"/>
                <a:gd name="connsiteX2" fmla="*/ 0 w 1447800"/>
                <a:gd name="connsiteY2" fmla="*/ 1905000 h 1905000"/>
                <a:gd name="connsiteX3" fmla="*/ 1447800 w 1447800"/>
                <a:gd name="connsiteY3" fmla="*/ 1905000 h 1905000"/>
                <a:gd name="connsiteX4" fmla="*/ 1447800 w 1447800"/>
                <a:gd name="connsiteY4" fmla="*/ 76200 h 1905000"/>
                <a:gd name="connsiteX0" fmla="*/ 0 w 1447800"/>
                <a:gd name="connsiteY0" fmla="*/ 0 h 1828800"/>
                <a:gd name="connsiteX1" fmla="*/ 0 w 1447800"/>
                <a:gd name="connsiteY1" fmla="*/ 1828800 h 1828800"/>
                <a:gd name="connsiteX2" fmla="*/ 0 w 1447800"/>
                <a:gd name="connsiteY2" fmla="*/ 1828800 h 1828800"/>
                <a:gd name="connsiteX3" fmla="*/ 1447800 w 1447800"/>
                <a:gd name="connsiteY3" fmla="*/ 1828800 h 1828800"/>
                <a:gd name="connsiteX4" fmla="*/ 1447800 w 1447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7800" h="1828800">
                  <a:moveTo>
                    <a:pt x="0" y="0"/>
                  </a:moveTo>
                  <a:cubicBezTo>
                    <a:pt x="4948" y="816428"/>
                    <a:pt x="0" y="1511300"/>
                    <a:pt x="0" y="1828800"/>
                  </a:cubicBezTo>
                  <a:lnTo>
                    <a:pt x="0" y="1828800"/>
                  </a:lnTo>
                  <a:lnTo>
                    <a:pt x="1447800" y="1828800"/>
                  </a:lnTo>
                  <a:lnTo>
                    <a:pt x="1447800" y="0"/>
                  </a:lnTo>
                </a:path>
              </a:pathLst>
            </a:cu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0" name="Straight Arrow Connector 9"/>
            <p:cNvCxnSpPr/>
            <p:nvPr/>
          </p:nvCxnSpPr>
          <p:spPr>
            <a:xfrm rot="5400000">
              <a:off x="5523706" y="3848100"/>
              <a:ext cx="1447800" cy="1588"/>
            </a:xfrm>
            <a:prstGeom prst="straightConnector1">
              <a:avLst/>
            </a:prstGeom>
            <a:ln w="22225">
              <a:solidFill>
                <a:schemeClr val="accent1">
                  <a:lumMod val="40000"/>
                  <a:lumOff val="6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781800" y="4565075"/>
              <a:ext cx="1447800" cy="400110"/>
            </a:xfrm>
            <a:prstGeom prst="rect">
              <a:avLst/>
            </a:prstGeom>
            <a:noFill/>
          </p:spPr>
          <p:txBody>
            <a:bodyPr wrap="square" rtlCol="0">
              <a:spAutoFit/>
            </a:bodyPr>
            <a:lstStyle/>
            <a:p>
              <a:r>
                <a:rPr lang="en-US" sz="2000" i="1" smtClean="0"/>
                <a:t>base area A</a:t>
              </a:r>
              <a:endParaRPr lang="en-US" sz="2000" i="1"/>
            </a:p>
          </p:txBody>
        </p:sp>
      </p:grpSp>
      <p:sp>
        <p:nvSpPr>
          <p:cNvPr id="13" name="Rectangle 12"/>
          <p:cNvSpPr/>
          <p:nvPr/>
        </p:nvSpPr>
        <p:spPr>
          <a:xfrm>
            <a:off x="1981200" y="4231575"/>
            <a:ext cx="1600200" cy="838200"/>
          </a:xfrm>
          <a:prstGeom prst="rect">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Pressure and Depth II</a:t>
            </a:r>
            <a:endParaRPr lang="en-US">
              <a:solidFill>
                <a:srgbClr val="FFFF00"/>
              </a:solidFill>
            </a:endParaRPr>
          </a:p>
        </p:txBody>
      </p:sp>
      <p:sp>
        <p:nvSpPr>
          <p:cNvPr id="3" name="Content Placeholder 2"/>
          <p:cNvSpPr>
            <a:spLocks noGrp="1"/>
          </p:cNvSpPr>
          <p:nvPr>
            <p:ph sz="half" idx="1"/>
          </p:nvPr>
        </p:nvSpPr>
        <p:spPr>
          <a:xfrm>
            <a:off x="457200" y="1646237"/>
            <a:ext cx="5181600" cy="4525963"/>
          </a:xfrm>
        </p:spPr>
        <p:txBody>
          <a:bodyPr/>
          <a:lstStyle/>
          <a:p>
            <a:r>
              <a:rPr lang="en-US" smtClean="0"/>
              <a:t>Imagine a small cylinder of the fluid as shown. Since the fluid is at rest, the pressure forces on the ends of the cylinder must balance. </a:t>
            </a:r>
          </a:p>
          <a:p>
            <a:r>
              <a:rPr lang="en-US" smtClean="0"/>
              <a:t>Therefore, </a:t>
            </a:r>
            <a:r>
              <a:rPr lang="en-US" smtClean="0">
                <a:solidFill>
                  <a:srgbClr val="FFFF00"/>
                </a:solidFill>
              </a:rPr>
              <a:t>at a given depth</a:t>
            </a:r>
            <a:r>
              <a:rPr lang="en-US" smtClean="0"/>
              <a:t>, throughout a static, connected fluid, </a:t>
            </a:r>
            <a:r>
              <a:rPr lang="en-US" smtClean="0">
                <a:solidFill>
                  <a:srgbClr val="FFFF00"/>
                </a:solidFill>
              </a:rPr>
              <a:t>the pressure is the same</a:t>
            </a:r>
            <a:r>
              <a:rPr lang="en-US" smtClean="0"/>
              <a:t>.</a:t>
            </a:r>
            <a:endParaRPr lang="en-US"/>
          </a:p>
        </p:txBody>
      </p:sp>
      <p:sp>
        <p:nvSpPr>
          <p:cNvPr id="4" name="Content Placeholder 3"/>
          <p:cNvSpPr>
            <a:spLocks noGrp="1"/>
          </p:cNvSpPr>
          <p:nvPr>
            <p:ph sz="half" idx="2"/>
          </p:nvPr>
        </p:nvSpPr>
        <p:spPr>
          <a:xfrm>
            <a:off x="5791200" y="1600200"/>
            <a:ext cx="2895600" cy="4525963"/>
          </a:xfrm>
        </p:spPr>
        <p:txBody>
          <a:bodyPr/>
          <a:lstStyle/>
          <a:p>
            <a:r>
              <a:rPr lang="en-US" smtClean="0">
                <a:solidFill>
                  <a:schemeClr val="bg2">
                    <a:lumMod val="50000"/>
                  </a:schemeClr>
                </a:solidFill>
              </a:rPr>
              <a:t>c</a:t>
            </a:r>
            <a:endParaRPr lang="en-US">
              <a:solidFill>
                <a:schemeClr val="bg2">
                  <a:lumMod val="50000"/>
                </a:schemeClr>
              </a:solidFill>
            </a:endParaRPr>
          </a:p>
        </p:txBody>
      </p:sp>
      <p:grpSp>
        <p:nvGrpSpPr>
          <p:cNvPr id="15" name="Group 14"/>
          <p:cNvGrpSpPr/>
          <p:nvPr/>
        </p:nvGrpSpPr>
        <p:grpSpPr>
          <a:xfrm>
            <a:off x="6172202" y="2133600"/>
            <a:ext cx="2438398" cy="2362200"/>
            <a:chOff x="5638800" y="1828800"/>
            <a:chExt cx="2438398" cy="2362200"/>
          </a:xfrm>
        </p:grpSpPr>
        <p:sp>
          <p:nvSpPr>
            <p:cNvPr id="5" name="Trapezoid 4"/>
            <p:cNvSpPr/>
            <p:nvPr/>
          </p:nvSpPr>
          <p:spPr>
            <a:xfrm flipH="1">
              <a:off x="5638800" y="2590800"/>
              <a:ext cx="2438398" cy="1600200"/>
            </a:xfrm>
            <a:prstGeom prst="trapezoid">
              <a:avLst>
                <a:gd name="adj" fmla="val 56169"/>
              </a:avLst>
            </a:prstGeom>
            <a:ln w="412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6553200" y="1838860"/>
              <a:ext cx="609600" cy="762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rot="5400000" flipH="1" flipV="1">
              <a:off x="6146322" y="2209800"/>
              <a:ext cx="762000" cy="0"/>
            </a:xfrm>
            <a:prstGeom prst="line">
              <a:avLst/>
            </a:prstGeom>
            <a:ln w="444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flipH="1" flipV="1">
              <a:off x="6791860" y="2209800"/>
              <a:ext cx="762000" cy="0"/>
            </a:xfrm>
            <a:prstGeom prst="line">
              <a:avLst/>
            </a:prstGeom>
            <a:ln w="444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1" name="Flowchart: Direct Access Storage 10"/>
            <p:cNvSpPr/>
            <p:nvPr/>
          </p:nvSpPr>
          <p:spPr>
            <a:xfrm>
              <a:off x="6400800" y="3810000"/>
              <a:ext cx="381000" cy="228600"/>
            </a:xfrm>
            <a:prstGeom prst="flowChartMagneticDrum">
              <a:avLst/>
            </a:prstGeom>
            <a:solidFill>
              <a:schemeClr val="bg2">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rot="10800000">
              <a:off x="6710544" y="3921828"/>
              <a:ext cx="381000" cy="15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10800000" flipH="1">
              <a:off x="6019800" y="3932710"/>
              <a:ext cx="381000" cy="15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title"/>
          </p:nvPr>
        </p:nvSpPr>
        <p:spPr>
          <a:xfrm>
            <a:off x="457200" y="274638"/>
            <a:ext cx="8229600" cy="1401762"/>
          </a:xfrm>
        </p:spPr>
        <p:txBody>
          <a:bodyPr>
            <a:normAutofit/>
          </a:bodyPr>
          <a:lstStyle/>
          <a:p>
            <a:pPr eaLnBrk="1" hangingPunct="1"/>
            <a:r>
              <a:rPr lang="en-US" smtClean="0">
                <a:solidFill>
                  <a:srgbClr val="FFFF00"/>
                </a:solidFill>
              </a:rPr>
              <a:t>Clicker Question</a:t>
            </a:r>
          </a:p>
        </p:txBody>
      </p:sp>
      <p:sp>
        <p:nvSpPr>
          <p:cNvPr id="2051" name="Rectangle 5"/>
          <p:cNvSpPr>
            <a:spLocks noGrp="1" noChangeArrowheads="1"/>
          </p:cNvSpPr>
          <p:nvPr>
            <p:ph type="body" sz="half" idx="1"/>
          </p:nvPr>
        </p:nvSpPr>
        <p:spPr>
          <a:xfrm>
            <a:off x="457200" y="1600200"/>
            <a:ext cx="5181600" cy="5029200"/>
          </a:xfrm>
        </p:spPr>
        <p:txBody>
          <a:bodyPr>
            <a:normAutofit/>
          </a:bodyPr>
          <a:lstStyle/>
          <a:p>
            <a:pPr marL="533400" indent="-533400"/>
            <a:r>
              <a:rPr lang="en-US" smtClean="0"/>
              <a:t>The pressure on the bottom of a conical container of fluid is less towards the edges because there is less fluid above the base there.</a:t>
            </a:r>
          </a:p>
          <a:p>
            <a:pPr marL="533400" indent="-533400" eaLnBrk="1" hangingPunct="1">
              <a:buFontTx/>
              <a:buAutoNum type="alphaUcPeriod"/>
            </a:pPr>
            <a:endParaRPr lang="en-US" smtClean="0"/>
          </a:p>
          <a:p>
            <a:pPr marL="533400" indent="-533400" eaLnBrk="1" hangingPunct="1">
              <a:buFontTx/>
              <a:buAutoNum type="alphaUcPeriod"/>
            </a:pPr>
            <a:r>
              <a:rPr lang="en-US" smtClean="0"/>
              <a:t>True.</a:t>
            </a:r>
          </a:p>
          <a:p>
            <a:pPr marL="533400" indent="-533400" eaLnBrk="1" hangingPunct="1">
              <a:buFontTx/>
              <a:buAutoNum type="alphaUcPeriod"/>
            </a:pPr>
            <a:r>
              <a:rPr lang="en-US" smtClean="0"/>
              <a:t>False.</a:t>
            </a:r>
          </a:p>
        </p:txBody>
      </p:sp>
      <p:sp>
        <p:nvSpPr>
          <p:cNvPr id="2052"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grpSp>
        <p:nvGrpSpPr>
          <p:cNvPr id="2" name="Group 12"/>
          <p:cNvGrpSpPr>
            <a:grpSpLocks noChangeAspect="1"/>
          </p:cNvGrpSpPr>
          <p:nvPr/>
        </p:nvGrpSpPr>
        <p:grpSpPr bwMode="auto">
          <a:xfrm>
            <a:off x="5257800" y="2895600"/>
            <a:ext cx="3352800" cy="2835275"/>
            <a:chOff x="3975" y="72"/>
            <a:chExt cx="4260" cy="5184"/>
          </a:xfrm>
        </p:grpSpPr>
        <p:sp>
          <p:nvSpPr>
            <p:cNvPr id="2054" name="AutoShape 13"/>
            <p:cNvSpPr>
              <a:spLocks noChangeAspect="1" noChangeArrowheads="1" noTextEdit="1"/>
            </p:cNvSpPr>
            <p:nvPr/>
          </p:nvSpPr>
          <p:spPr bwMode="auto">
            <a:xfrm>
              <a:off x="3975" y="72"/>
              <a:ext cx="4260" cy="5184"/>
            </a:xfrm>
            <a:prstGeom prst="rect">
              <a:avLst/>
            </a:prstGeom>
            <a:noFill/>
            <a:ln w="9525">
              <a:noFill/>
              <a:miter lim="800000"/>
              <a:headEnd/>
              <a:tailEnd/>
            </a:ln>
          </p:spPr>
          <p:txBody>
            <a:bodyPr/>
            <a:lstStyle/>
            <a:p>
              <a:endParaRPr lang="en-US"/>
            </a:p>
          </p:txBody>
        </p:sp>
        <p:sp>
          <p:nvSpPr>
            <p:cNvPr id="2055" name="AutoShape 14"/>
            <p:cNvSpPr>
              <a:spLocks noChangeArrowheads="1"/>
            </p:cNvSpPr>
            <p:nvPr/>
          </p:nvSpPr>
          <p:spPr bwMode="auto">
            <a:xfrm rot="10800000">
              <a:off x="5040" y="2023"/>
              <a:ext cx="2872" cy="2730"/>
            </a:xfrm>
            <a:custGeom>
              <a:avLst/>
              <a:gdLst>
                <a:gd name="T0" fmla="*/ 334 w 21600"/>
                <a:gd name="T1" fmla="*/ 173 h 21600"/>
                <a:gd name="T2" fmla="*/ 191 w 21600"/>
                <a:gd name="T3" fmla="*/ 345 h 21600"/>
                <a:gd name="T4" fmla="*/ 48 w 21600"/>
                <a:gd name="T5" fmla="*/ 173 h 21600"/>
                <a:gd name="T6" fmla="*/ 191 w 21600"/>
                <a:gd name="T7" fmla="*/ 0 h 21600"/>
                <a:gd name="T8" fmla="*/ 0 60000 65536"/>
                <a:gd name="T9" fmla="*/ 0 60000 65536"/>
                <a:gd name="T10" fmla="*/ 0 60000 65536"/>
                <a:gd name="T11" fmla="*/ 0 60000 65536"/>
                <a:gd name="T12" fmla="*/ 4497 w 21600"/>
                <a:gd name="T13" fmla="*/ 4502 h 21600"/>
                <a:gd name="T14" fmla="*/ 17103 w 21600"/>
                <a:gd name="T15" fmla="*/ 17098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3366FF"/>
            </a:solidFill>
            <a:ln w="9525">
              <a:solidFill>
                <a:srgbClr val="000000"/>
              </a:solidFill>
              <a:miter lim="800000"/>
              <a:headEnd/>
              <a:tailEnd/>
            </a:ln>
          </p:spPr>
          <p:txBody>
            <a:bodyPr/>
            <a:lstStyle/>
            <a:p>
              <a:endParaRPr lang="en-US"/>
            </a:p>
          </p:txBody>
        </p:sp>
        <p:sp>
          <p:nvSpPr>
            <p:cNvPr id="2056" name="AutoShape 15"/>
            <p:cNvSpPr>
              <a:spLocks noChangeArrowheads="1"/>
            </p:cNvSpPr>
            <p:nvPr/>
          </p:nvSpPr>
          <p:spPr bwMode="auto">
            <a:xfrm rot="10800000">
              <a:off x="5766" y="611"/>
              <a:ext cx="1432" cy="1440"/>
            </a:xfrm>
            <a:custGeom>
              <a:avLst/>
              <a:gdLst>
                <a:gd name="T0" fmla="*/ 83 w 21600"/>
                <a:gd name="T1" fmla="*/ 48 h 21600"/>
                <a:gd name="T2" fmla="*/ 47 w 21600"/>
                <a:gd name="T3" fmla="*/ 96 h 21600"/>
                <a:gd name="T4" fmla="*/ 12 w 21600"/>
                <a:gd name="T5" fmla="*/ 48 h 21600"/>
                <a:gd name="T6" fmla="*/ 47 w 21600"/>
                <a:gd name="T7" fmla="*/ 0 h 21600"/>
                <a:gd name="T8" fmla="*/ 0 60000 65536"/>
                <a:gd name="T9" fmla="*/ 0 60000 65536"/>
                <a:gd name="T10" fmla="*/ 0 60000 65536"/>
                <a:gd name="T11" fmla="*/ 0 60000 65536"/>
                <a:gd name="T12" fmla="*/ 4495 w 21600"/>
                <a:gd name="T13" fmla="*/ 4500 h 21600"/>
                <a:gd name="T14" fmla="*/ 17105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FF"/>
            </a:solidFill>
            <a:ln w="9525">
              <a:solidFill>
                <a:srgbClr val="000000"/>
              </a:solidFill>
              <a:miter lim="800000"/>
              <a:headEnd/>
              <a:tailEnd/>
            </a:ln>
          </p:spPr>
          <p:txBody>
            <a:bodyPr/>
            <a:lstStyle/>
            <a:p>
              <a:endParaRPr lang="en-US"/>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title"/>
          </p:nvPr>
        </p:nvSpPr>
        <p:spPr>
          <a:xfrm>
            <a:off x="457200" y="274638"/>
            <a:ext cx="8229600" cy="1401762"/>
          </a:xfrm>
        </p:spPr>
        <p:txBody>
          <a:bodyPr>
            <a:normAutofit/>
          </a:bodyPr>
          <a:lstStyle/>
          <a:p>
            <a:pPr eaLnBrk="1" hangingPunct="1"/>
            <a:r>
              <a:rPr lang="en-US" smtClean="0">
                <a:solidFill>
                  <a:srgbClr val="FFFF00"/>
                </a:solidFill>
              </a:rPr>
              <a:t>Clicker Question</a:t>
            </a:r>
          </a:p>
        </p:txBody>
      </p:sp>
      <p:sp>
        <p:nvSpPr>
          <p:cNvPr id="2051" name="Rectangle 5"/>
          <p:cNvSpPr>
            <a:spLocks noGrp="1" noChangeArrowheads="1"/>
          </p:cNvSpPr>
          <p:nvPr>
            <p:ph type="body" sz="half" idx="1"/>
          </p:nvPr>
        </p:nvSpPr>
        <p:spPr>
          <a:xfrm>
            <a:off x="457200" y="1600200"/>
            <a:ext cx="5181600" cy="5029200"/>
          </a:xfrm>
        </p:spPr>
        <p:txBody>
          <a:bodyPr>
            <a:normAutofit/>
          </a:bodyPr>
          <a:lstStyle/>
          <a:p>
            <a:pPr marL="533400" indent="-533400"/>
            <a:r>
              <a:rPr lang="en-US" smtClean="0"/>
              <a:t>The pressure on the bottom of a conical container of fluid is less towards the edges because there is less fluid above the base there.</a:t>
            </a:r>
          </a:p>
          <a:p>
            <a:pPr marL="533400" indent="-533400" eaLnBrk="1" hangingPunct="1">
              <a:buFontTx/>
              <a:buAutoNum type="alphaUcPeriod"/>
            </a:pPr>
            <a:endParaRPr lang="en-US" smtClean="0"/>
          </a:p>
          <a:p>
            <a:pPr marL="533400" indent="-533400" eaLnBrk="1" hangingPunct="1">
              <a:buFontTx/>
              <a:buAutoNum type="alphaUcPeriod"/>
            </a:pPr>
            <a:r>
              <a:rPr lang="en-US" smtClean="0"/>
              <a:t>True.</a:t>
            </a:r>
          </a:p>
          <a:p>
            <a:pPr marL="533400" indent="-533400" eaLnBrk="1" hangingPunct="1">
              <a:buFontTx/>
              <a:buAutoNum type="alphaUcPeriod"/>
            </a:pPr>
            <a:r>
              <a:rPr lang="en-US" smtClean="0">
                <a:solidFill>
                  <a:srgbClr val="FFFF00"/>
                </a:solidFill>
              </a:rPr>
              <a:t>False.</a:t>
            </a:r>
            <a:r>
              <a:rPr lang="en-US" smtClean="0"/>
              <a:t>                    But why?</a:t>
            </a:r>
          </a:p>
        </p:txBody>
      </p:sp>
      <p:sp>
        <p:nvSpPr>
          <p:cNvPr id="2052"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grpSp>
        <p:nvGrpSpPr>
          <p:cNvPr id="2" name="Group 12"/>
          <p:cNvGrpSpPr>
            <a:grpSpLocks noChangeAspect="1"/>
          </p:cNvGrpSpPr>
          <p:nvPr/>
        </p:nvGrpSpPr>
        <p:grpSpPr bwMode="auto">
          <a:xfrm>
            <a:off x="5257800" y="2895600"/>
            <a:ext cx="3352800" cy="2835275"/>
            <a:chOff x="3975" y="72"/>
            <a:chExt cx="4260" cy="5184"/>
          </a:xfrm>
        </p:grpSpPr>
        <p:sp>
          <p:nvSpPr>
            <p:cNvPr id="2054" name="AutoShape 13"/>
            <p:cNvSpPr>
              <a:spLocks noChangeAspect="1" noChangeArrowheads="1" noTextEdit="1"/>
            </p:cNvSpPr>
            <p:nvPr/>
          </p:nvSpPr>
          <p:spPr bwMode="auto">
            <a:xfrm>
              <a:off x="3975" y="72"/>
              <a:ext cx="4260" cy="5184"/>
            </a:xfrm>
            <a:prstGeom prst="rect">
              <a:avLst/>
            </a:prstGeom>
            <a:noFill/>
            <a:ln w="9525">
              <a:noFill/>
              <a:miter lim="800000"/>
              <a:headEnd/>
              <a:tailEnd/>
            </a:ln>
          </p:spPr>
          <p:txBody>
            <a:bodyPr/>
            <a:lstStyle/>
            <a:p>
              <a:endParaRPr lang="en-US"/>
            </a:p>
          </p:txBody>
        </p:sp>
        <p:sp>
          <p:nvSpPr>
            <p:cNvPr id="2055" name="AutoShape 14"/>
            <p:cNvSpPr>
              <a:spLocks noChangeArrowheads="1"/>
            </p:cNvSpPr>
            <p:nvPr/>
          </p:nvSpPr>
          <p:spPr bwMode="auto">
            <a:xfrm rot="10800000">
              <a:off x="5040" y="2023"/>
              <a:ext cx="2872" cy="2730"/>
            </a:xfrm>
            <a:custGeom>
              <a:avLst/>
              <a:gdLst>
                <a:gd name="T0" fmla="*/ 334 w 21600"/>
                <a:gd name="T1" fmla="*/ 173 h 21600"/>
                <a:gd name="T2" fmla="*/ 191 w 21600"/>
                <a:gd name="T3" fmla="*/ 345 h 21600"/>
                <a:gd name="T4" fmla="*/ 48 w 21600"/>
                <a:gd name="T5" fmla="*/ 173 h 21600"/>
                <a:gd name="T6" fmla="*/ 191 w 21600"/>
                <a:gd name="T7" fmla="*/ 0 h 21600"/>
                <a:gd name="T8" fmla="*/ 0 60000 65536"/>
                <a:gd name="T9" fmla="*/ 0 60000 65536"/>
                <a:gd name="T10" fmla="*/ 0 60000 65536"/>
                <a:gd name="T11" fmla="*/ 0 60000 65536"/>
                <a:gd name="T12" fmla="*/ 4497 w 21600"/>
                <a:gd name="T13" fmla="*/ 4502 h 21600"/>
                <a:gd name="T14" fmla="*/ 17103 w 21600"/>
                <a:gd name="T15" fmla="*/ 17098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3366FF"/>
            </a:solidFill>
            <a:ln w="9525">
              <a:solidFill>
                <a:srgbClr val="000000"/>
              </a:solidFill>
              <a:miter lim="800000"/>
              <a:headEnd/>
              <a:tailEnd/>
            </a:ln>
          </p:spPr>
          <p:txBody>
            <a:bodyPr/>
            <a:lstStyle/>
            <a:p>
              <a:endParaRPr lang="en-US"/>
            </a:p>
          </p:txBody>
        </p:sp>
        <p:sp>
          <p:nvSpPr>
            <p:cNvPr id="2056" name="AutoShape 15"/>
            <p:cNvSpPr>
              <a:spLocks noChangeArrowheads="1"/>
            </p:cNvSpPr>
            <p:nvPr/>
          </p:nvSpPr>
          <p:spPr bwMode="auto">
            <a:xfrm rot="10800000">
              <a:off x="5766" y="611"/>
              <a:ext cx="1432" cy="1440"/>
            </a:xfrm>
            <a:custGeom>
              <a:avLst/>
              <a:gdLst>
                <a:gd name="T0" fmla="*/ 83 w 21600"/>
                <a:gd name="T1" fmla="*/ 48 h 21600"/>
                <a:gd name="T2" fmla="*/ 47 w 21600"/>
                <a:gd name="T3" fmla="*/ 96 h 21600"/>
                <a:gd name="T4" fmla="*/ 12 w 21600"/>
                <a:gd name="T5" fmla="*/ 48 h 21600"/>
                <a:gd name="T6" fmla="*/ 47 w 21600"/>
                <a:gd name="T7" fmla="*/ 0 h 21600"/>
                <a:gd name="T8" fmla="*/ 0 60000 65536"/>
                <a:gd name="T9" fmla="*/ 0 60000 65536"/>
                <a:gd name="T10" fmla="*/ 0 60000 65536"/>
                <a:gd name="T11" fmla="*/ 0 60000 65536"/>
                <a:gd name="T12" fmla="*/ 4495 w 21600"/>
                <a:gd name="T13" fmla="*/ 4500 h 21600"/>
                <a:gd name="T14" fmla="*/ 17105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FF"/>
            </a:solidFill>
            <a:ln w="9525">
              <a:solidFill>
                <a:srgbClr val="000000"/>
              </a:solidFill>
              <a:miter lim="800000"/>
              <a:headEnd/>
              <a:tailEnd/>
            </a:ln>
          </p:spPr>
          <p:txBody>
            <a:bodyPr/>
            <a:lstStyle/>
            <a:p>
              <a:endParaRPr lang="en-US"/>
            </a:p>
          </p:txBody>
        </p:sp>
      </p:grpSp>
      <p:cxnSp>
        <p:nvCxnSpPr>
          <p:cNvPr id="10" name="Straight Arrow Connector 9"/>
          <p:cNvCxnSpPr/>
          <p:nvPr/>
        </p:nvCxnSpPr>
        <p:spPr>
          <a:xfrm rot="10800000">
            <a:off x="2362200" y="6096000"/>
            <a:ext cx="1143000" cy="1588"/>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PQuestion"/>
          <p:cNvSpPr>
            <a:spLocks noGrp="1" noChangeArrowheads="1"/>
          </p:cNvSpPr>
          <p:nvPr>
            <p:ph type="title"/>
          </p:nvPr>
        </p:nvSpPr>
        <p:spPr>
          <a:xfrm>
            <a:off x="457200" y="228600"/>
            <a:ext cx="8229600" cy="3200400"/>
          </a:xfrm>
        </p:spPr>
        <p:txBody>
          <a:bodyPr/>
          <a:lstStyle/>
          <a:p>
            <a:pPr algn="l" eaLnBrk="1" hangingPunct="1"/>
            <a:r>
              <a:rPr lang="en-US" sz="2800" smtClean="0"/>
              <a:t>A beaker of water, about three quarters full, is standing on a spring scale.  I immerse </a:t>
            </a:r>
            <a:r>
              <a:rPr lang="en-US" sz="2800" smtClean="0"/>
              <a:t>a piece of solid metal (not touching the beaker with it) until </a:t>
            </a:r>
            <a:r>
              <a:rPr lang="en-US" sz="2800" smtClean="0"/>
              <a:t>the water level just reaches the top of the </a:t>
            </a:r>
            <a:r>
              <a:rPr lang="en-US" sz="2800" smtClean="0"/>
              <a:t>beaker.  I  </a:t>
            </a:r>
            <a:r>
              <a:rPr lang="en-US" sz="2800" smtClean="0"/>
              <a:t>note how much the scale reading increased.  </a:t>
            </a:r>
            <a:r>
              <a:rPr lang="en-US" sz="2800" smtClean="0"/>
              <a:t>Next </a:t>
            </a:r>
            <a:r>
              <a:rPr lang="en-US" sz="2800" smtClean="0"/>
              <a:t>I take </a:t>
            </a:r>
            <a:r>
              <a:rPr lang="en-US" sz="2800" smtClean="0"/>
              <a:t>out the piece of metal, </a:t>
            </a:r>
            <a:r>
              <a:rPr lang="en-US" sz="2800" smtClean="0"/>
              <a:t>and pour in water until the beaker is full.  This time, the scale</a:t>
            </a:r>
          </a:p>
        </p:txBody>
      </p:sp>
      <p:sp>
        <p:nvSpPr>
          <p:cNvPr id="3075" name="Rectangle 7"/>
          <p:cNvSpPr>
            <a:spLocks noGrp="1" noChangeArrowheads="1"/>
          </p:cNvSpPr>
          <p:nvPr>
            <p:ph type="body" idx="1"/>
          </p:nvPr>
        </p:nvSpPr>
        <p:spPr>
          <a:xfrm>
            <a:off x="457200" y="3810000"/>
            <a:ext cx="8229600" cy="2316163"/>
          </a:xfrm>
        </p:spPr>
        <p:txBody>
          <a:bodyPr/>
          <a:lstStyle/>
          <a:p>
            <a:pPr marL="609600" indent="-609600" eaLnBrk="1" hangingPunct="1">
              <a:buFontTx/>
              <a:buAutoNum type="alphaUcPeriod"/>
            </a:pPr>
            <a:r>
              <a:rPr lang="en-US" sz="2800" smtClean="0"/>
              <a:t>Registers a smaller increase</a:t>
            </a:r>
          </a:p>
          <a:p>
            <a:pPr marL="609600" indent="-609600" eaLnBrk="1" hangingPunct="1">
              <a:buFontTx/>
              <a:buAutoNum type="alphaUcPeriod"/>
            </a:pPr>
            <a:r>
              <a:rPr lang="en-US" sz="2800" smtClean="0"/>
              <a:t>Registers a larger increase</a:t>
            </a:r>
          </a:p>
          <a:p>
            <a:pPr marL="609600" indent="-609600" eaLnBrk="1" hangingPunct="1">
              <a:buFontTx/>
              <a:buAutoNum type="alphaUcPeriod"/>
            </a:pPr>
            <a:r>
              <a:rPr lang="en-US" sz="2800" smtClean="0"/>
              <a:t>Registers the same increase</a:t>
            </a:r>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Pascal’s Principle</a:t>
            </a:r>
            <a:endParaRPr lang="en-US">
              <a:solidFill>
                <a:srgbClr val="FFFF00"/>
              </a:solidFill>
            </a:endParaRPr>
          </a:p>
        </p:txBody>
      </p:sp>
      <p:sp>
        <p:nvSpPr>
          <p:cNvPr id="3" name="Content Placeholder 2"/>
          <p:cNvSpPr>
            <a:spLocks noGrp="1"/>
          </p:cNvSpPr>
          <p:nvPr>
            <p:ph sz="half" idx="1"/>
          </p:nvPr>
        </p:nvSpPr>
        <p:spPr>
          <a:xfrm>
            <a:off x="228600" y="1600200"/>
            <a:ext cx="4343400" cy="5029200"/>
          </a:xfrm>
        </p:spPr>
        <p:txBody>
          <a:bodyPr>
            <a:normAutofit/>
          </a:bodyPr>
          <a:lstStyle/>
          <a:p>
            <a:r>
              <a:rPr lang="en-US" u="sng" smtClean="0"/>
              <a:t>Added</a:t>
            </a:r>
            <a:r>
              <a:rPr lang="en-US" smtClean="0"/>
              <a:t> pressure to a fluid is transmitted through the fluid.  This </a:t>
            </a:r>
            <a:r>
              <a:rPr lang="en-US" smtClean="0">
                <a:solidFill>
                  <a:srgbClr val="FFFF00"/>
                </a:solidFill>
              </a:rPr>
              <a:t>increased pressure is still equal at equal depths.</a:t>
            </a:r>
            <a:endParaRPr lang="en-US" smtClean="0"/>
          </a:p>
          <a:p>
            <a:r>
              <a:rPr lang="en-US" smtClean="0"/>
              <a:t>The ratio of the </a:t>
            </a:r>
            <a:r>
              <a:rPr lang="en-US" u="sng" smtClean="0"/>
              <a:t>balanced</a:t>
            </a:r>
            <a:r>
              <a:rPr lang="en-US" smtClean="0"/>
              <a:t> weights here is the ratio of the </a:t>
            </a:r>
            <a:r>
              <a:rPr lang="en-US" smtClean="0">
                <a:solidFill>
                  <a:srgbClr val="00B050"/>
                </a:solidFill>
              </a:rPr>
              <a:t>green</a:t>
            </a:r>
            <a:r>
              <a:rPr lang="en-US" smtClean="0"/>
              <a:t>/</a:t>
            </a:r>
            <a:r>
              <a:rPr lang="en-US" smtClean="0">
                <a:solidFill>
                  <a:srgbClr val="FF0000"/>
                </a:solidFill>
              </a:rPr>
              <a:t>red</a:t>
            </a:r>
            <a:r>
              <a:rPr lang="en-US" smtClean="0"/>
              <a:t> areas.</a:t>
            </a:r>
          </a:p>
          <a:p>
            <a:r>
              <a:rPr lang="en-US" smtClean="0"/>
              <a:t>A small push on the small weight raises the big one—but not by much!</a:t>
            </a:r>
            <a:endParaRPr lang="en-US"/>
          </a:p>
        </p:txBody>
      </p:sp>
      <p:sp>
        <p:nvSpPr>
          <p:cNvPr id="4" name="Content Placeholder 3"/>
          <p:cNvSpPr>
            <a:spLocks noGrp="1"/>
          </p:cNvSpPr>
          <p:nvPr>
            <p:ph sz="half" idx="2"/>
          </p:nvPr>
        </p:nvSpPr>
        <p:spPr/>
        <p:txBody>
          <a:bodyPr>
            <a:normAutofit/>
          </a:bodyPr>
          <a:lstStyle/>
          <a:p>
            <a:r>
              <a:rPr lang="en-US" smtClean="0">
                <a:solidFill>
                  <a:schemeClr val="bg2">
                    <a:lumMod val="50000"/>
                  </a:schemeClr>
                </a:solidFill>
              </a:rPr>
              <a:t>x</a:t>
            </a:r>
            <a:endParaRPr lang="en-US">
              <a:solidFill>
                <a:schemeClr val="bg2">
                  <a:lumMod val="50000"/>
                </a:schemeClr>
              </a:solidFill>
            </a:endParaRPr>
          </a:p>
        </p:txBody>
      </p:sp>
      <p:grpSp>
        <p:nvGrpSpPr>
          <p:cNvPr id="24" name="Group 23"/>
          <p:cNvGrpSpPr/>
          <p:nvPr/>
        </p:nvGrpSpPr>
        <p:grpSpPr>
          <a:xfrm>
            <a:off x="5029200" y="2133601"/>
            <a:ext cx="3886200" cy="2057399"/>
            <a:chOff x="5486400" y="2946555"/>
            <a:chExt cx="3048000" cy="1374511"/>
          </a:xfrm>
        </p:grpSpPr>
        <p:grpSp>
          <p:nvGrpSpPr>
            <p:cNvPr id="9" name="Group 8"/>
            <p:cNvGrpSpPr/>
            <p:nvPr/>
          </p:nvGrpSpPr>
          <p:grpSpPr>
            <a:xfrm>
              <a:off x="5486400" y="3330466"/>
              <a:ext cx="3048000" cy="990600"/>
              <a:chOff x="5486400" y="3276600"/>
              <a:chExt cx="3048000" cy="990600"/>
            </a:xfrm>
          </p:grpSpPr>
          <p:sp>
            <p:nvSpPr>
              <p:cNvPr id="7" name="Rectangle 6"/>
              <p:cNvSpPr/>
              <p:nvPr/>
            </p:nvSpPr>
            <p:spPr>
              <a:xfrm>
                <a:off x="5486400" y="3581400"/>
                <a:ext cx="3048000" cy="685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5486400" y="3276600"/>
                <a:ext cx="3048000" cy="990600"/>
              </a:xfrm>
              <a:custGeom>
                <a:avLst/>
                <a:gdLst>
                  <a:gd name="connsiteX0" fmla="*/ 0 w 1719943"/>
                  <a:gd name="connsiteY0" fmla="*/ 312717 h 2584862"/>
                  <a:gd name="connsiteX1" fmla="*/ 11876 w 1719943"/>
                  <a:gd name="connsiteY1" fmla="*/ 2272145 h 2584862"/>
                  <a:gd name="connsiteX2" fmla="*/ 11876 w 1719943"/>
                  <a:gd name="connsiteY2" fmla="*/ 2272145 h 2584862"/>
                  <a:gd name="connsiteX3" fmla="*/ 1472541 w 1719943"/>
                  <a:gd name="connsiteY3" fmla="*/ 2260270 h 2584862"/>
                  <a:gd name="connsiteX4" fmla="*/ 1496291 w 1719943"/>
                  <a:gd name="connsiteY4" fmla="*/ 324592 h 2584862"/>
                  <a:gd name="connsiteX5" fmla="*/ 1496291 w 1719943"/>
                  <a:gd name="connsiteY5" fmla="*/ 312717 h 2584862"/>
                  <a:gd name="connsiteX0" fmla="*/ 0 w 1611746"/>
                  <a:gd name="connsiteY0" fmla="*/ 312717 h 2601850"/>
                  <a:gd name="connsiteX1" fmla="*/ 11876 w 1611746"/>
                  <a:gd name="connsiteY1" fmla="*/ 2272145 h 2601850"/>
                  <a:gd name="connsiteX2" fmla="*/ 11876 w 1611746"/>
                  <a:gd name="connsiteY2" fmla="*/ 2272145 h 2601850"/>
                  <a:gd name="connsiteX3" fmla="*/ 661060 w 1611746"/>
                  <a:gd name="connsiteY3" fmla="*/ 2374075 h 2601850"/>
                  <a:gd name="connsiteX4" fmla="*/ 1472541 w 1611746"/>
                  <a:gd name="connsiteY4" fmla="*/ 2260270 h 2601850"/>
                  <a:gd name="connsiteX5" fmla="*/ 1496291 w 1611746"/>
                  <a:gd name="connsiteY5" fmla="*/ 324592 h 2601850"/>
                  <a:gd name="connsiteX6" fmla="*/ 1496291 w 1611746"/>
                  <a:gd name="connsiteY6" fmla="*/ 312717 h 2601850"/>
                  <a:gd name="connsiteX0" fmla="*/ 0 w 1611746"/>
                  <a:gd name="connsiteY0" fmla="*/ 312717 h 2601850"/>
                  <a:gd name="connsiteX1" fmla="*/ 11876 w 1611746"/>
                  <a:gd name="connsiteY1" fmla="*/ 2272145 h 2601850"/>
                  <a:gd name="connsiteX2" fmla="*/ 11876 w 1611746"/>
                  <a:gd name="connsiteY2" fmla="*/ 2272145 h 2601850"/>
                  <a:gd name="connsiteX3" fmla="*/ 661060 w 1611746"/>
                  <a:gd name="connsiteY3" fmla="*/ 2374075 h 2601850"/>
                  <a:gd name="connsiteX4" fmla="*/ 1472541 w 1611746"/>
                  <a:gd name="connsiteY4" fmla="*/ 2260270 h 2601850"/>
                  <a:gd name="connsiteX5" fmla="*/ 1496291 w 1611746"/>
                  <a:gd name="connsiteY5" fmla="*/ 324592 h 2601850"/>
                  <a:gd name="connsiteX6" fmla="*/ 1496291 w 1611746"/>
                  <a:gd name="connsiteY6" fmla="*/ 312717 h 2601850"/>
                  <a:gd name="connsiteX0" fmla="*/ 0 w 1611746"/>
                  <a:gd name="connsiteY0" fmla="*/ 312717 h 2601850"/>
                  <a:gd name="connsiteX1" fmla="*/ 11876 w 1611746"/>
                  <a:gd name="connsiteY1" fmla="*/ 2272145 h 2601850"/>
                  <a:gd name="connsiteX2" fmla="*/ 11876 w 1611746"/>
                  <a:gd name="connsiteY2" fmla="*/ 2272145 h 2601850"/>
                  <a:gd name="connsiteX3" fmla="*/ 661060 w 1611746"/>
                  <a:gd name="connsiteY3" fmla="*/ 2374075 h 2601850"/>
                  <a:gd name="connsiteX4" fmla="*/ 1472541 w 1611746"/>
                  <a:gd name="connsiteY4" fmla="*/ 2260270 h 2601850"/>
                  <a:gd name="connsiteX5" fmla="*/ 1496291 w 1611746"/>
                  <a:gd name="connsiteY5" fmla="*/ 324592 h 2601850"/>
                  <a:gd name="connsiteX6" fmla="*/ 1496291 w 1611746"/>
                  <a:gd name="connsiteY6" fmla="*/ 312717 h 2601850"/>
                  <a:gd name="connsiteX0" fmla="*/ 0 w 1611746"/>
                  <a:gd name="connsiteY0" fmla="*/ 312717 h 2272145"/>
                  <a:gd name="connsiteX1" fmla="*/ 11876 w 1611746"/>
                  <a:gd name="connsiteY1" fmla="*/ 2272145 h 2272145"/>
                  <a:gd name="connsiteX2" fmla="*/ 11876 w 1611746"/>
                  <a:gd name="connsiteY2" fmla="*/ 2272145 h 2272145"/>
                  <a:gd name="connsiteX3" fmla="*/ 1472541 w 1611746"/>
                  <a:gd name="connsiteY3" fmla="*/ 2260270 h 2272145"/>
                  <a:gd name="connsiteX4" fmla="*/ 1496291 w 1611746"/>
                  <a:gd name="connsiteY4" fmla="*/ 324592 h 2272145"/>
                  <a:gd name="connsiteX5" fmla="*/ 1496291 w 1611746"/>
                  <a:gd name="connsiteY5" fmla="*/ 312717 h 2272145"/>
                  <a:gd name="connsiteX0" fmla="*/ 0 w 1726871"/>
                  <a:gd name="connsiteY0" fmla="*/ 191985 h 2151413"/>
                  <a:gd name="connsiteX1" fmla="*/ 11876 w 1726871"/>
                  <a:gd name="connsiteY1" fmla="*/ 2151413 h 2151413"/>
                  <a:gd name="connsiteX2" fmla="*/ 11876 w 1726871"/>
                  <a:gd name="connsiteY2" fmla="*/ 2151413 h 2151413"/>
                  <a:gd name="connsiteX3" fmla="*/ 1472541 w 1726871"/>
                  <a:gd name="connsiteY3" fmla="*/ 2139538 h 2151413"/>
                  <a:gd name="connsiteX4" fmla="*/ 1499260 w 1726871"/>
                  <a:gd name="connsiteY4" fmla="*/ 1415144 h 2151413"/>
                  <a:gd name="connsiteX5" fmla="*/ 1496291 w 1726871"/>
                  <a:gd name="connsiteY5" fmla="*/ 203860 h 2151413"/>
                  <a:gd name="connsiteX6" fmla="*/ 1496291 w 1726871"/>
                  <a:gd name="connsiteY6" fmla="*/ 191985 h 2151413"/>
                  <a:gd name="connsiteX0" fmla="*/ 0 w 1726871"/>
                  <a:gd name="connsiteY0" fmla="*/ 156359 h 2115787"/>
                  <a:gd name="connsiteX1" fmla="*/ 11876 w 1726871"/>
                  <a:gd name="connsiteY1" fmla="*/ 2115787 h 2115787"/>
                  <a:gd name="connsiteX2" fmla="*/ 11876 w 1726871"/>
                  <a:gd name="connsiteY2" fmla="*/ 2115787 h 2115787"/>
                  <a:gd name="connsiteX3" fmla="*/ 1472541 w 1726871"/>
                  <a:gd name="connsiteY3" fmla="*/ 2103912 h 2115787"/>
                  <a:gd name="connsiteX4" fmla="*/ 1499260 w 1726871"/>
                  <a:gd name="connsiteY4" fmla="*/ 1379518 h 2115787"/>
                  <a:gd name="connsiteX5" fmla="*/ 1499260 w 1726871"/>
                  <a:gd name="connsiteY5" fmla="*/ 998518 h 2115787"/>
                  <a:gd name="connsiteX6" fmla="*/ 1496291 w 1726871"/>
                  <a:gd name="connsiteY6" fmla="*/ 168234 h 2115787"/>
                  <a:gd name="connsiteX7" fmla="*/ 1496291 w 1726871"/>
                  <a:gd name="connsiteY7" fmla="*/ 156359 h 2115787"/>
                  <a:gd name="connsiteX0" fmla="*/ 0 w 1726871"/>
                  <a:gd name="connsiteY0" fmla="*/ 156359 h 2115787"/>
                  <a:gd name="connsiteX1" fmla="*/ 11876 w 1726871"/>
                  <a:gd name="connsiteY1" fmla="*/ 2115787 h 2115787"/>
                  <a:gd name="connsiteX2" fmla="*/ 11876 w 1726871"/>
                  <a:gd name="connsiteY2" fmla="*/ 2115787 h 2115787"/>
                  <a:gd name="connsiteX3" fmla="*/ 1472541 w 1726871"/>
                  <a:gd name="connsiteY3" fmla="*/ 2103912 h 2115787"/>
                  <a:gd name="connsiteX4" fmla="*/ 1499260 w 1726871"/>
                  <a:gd name="connsiteY4" fmla="*/ 1379518 h 2115787"/>
                  <a:gd name="connsiteX5" fmla="*/ 1496291 w 1726871"/>
                  <a:gd name="connsiteY5" fmla="*/ 168234 h 2115787"/>
                  <a:gd name="connsiteX6" fmla="*/ 1496291 w 1726871"/>
                  <a:gd name="connsiteY6" fmla="*/ 156359 h 2115787"/>
                  <a:gd name="connsiteX0" fmla="*/ 0 w 1726871"/>
                  <a:gd name="connsiteY0" fmla="*/ 156359 h 2115787"/>
                  <a:gd name="connsiteX1" fmla="*/ 11876 w 1726871"/>
                  <a:gd name="connsiteY1" fmla="*/ 2115787 h 2115787"/>
                  <a:gd name="connsiteX2" fmla="*/ 11876 w 1726871"/>
                  <a:gd name="connsiteY2" fmla="*/ 2115787 h 2115787"/>
                  <a:gd name="connsiteX3" fmla="*/ 1472541 w 1726871"/>
                  <a:gd name="connsiteY3" fmla="*/ 2103912 h 2115787"/>
                  <a:gd name="connsiteX4" fmla="*/ 1499260 w 1726871"/>
                  <a:gd name="connsiteY4" fmla="*/ 1379518 h 2115787"/>
                  <a:gd name="connsiteX5" fmla="*/ 1496291 w 1726871"/>
                  <a:gd name="connsiteY5" fmla="*/ 168234 h 2115787"/>
                  <a:gd name="connsiteX6" fmla="*/ 1496291 w 1726871"/>
                  <a:gd name="connsiteY6" fmla="*/ 156359 h 2115787"/>
                  <a:gd name="connsiteX0" fmla="*/ 0 w 1719943"/>
                  <a:gd name="connsiteY0" fmla="*/ 156359 h 2115787"/>
                  <a:gd name="connsiteX1" fmla="*/ 11876 w 1719943"/>
                  <a:gd name="connsiteY1" fmla="*/ 2115787 h 2115787"/>
                  <a:gd name="connsiteX2" fmla="*/ 11876 w 1719943"/>
                  <a:gd name="connsiteY2" fmla="*/ 2115787 h 2115787"/>
                  <a:gd name="connsiteX3" fmla="*/ 1472541 w 1719943"/>
                  <a:gd name="connsiteY3" fmla="*/ 2103912 h 2115787"/>
                  <a:gd name="connsiteX4" fmla="*/ 1496291 w 1719943"/>
                  <a:gd name="connsiteY4" fmla="*/ 168234 h 2115787"/>
                  <a:gd name="connsiteX5" fmla="*/ 1496291 w 1719943"/>
                  <a:gd name="connsiteY5" fmla="*/ 156359 h 2115787"/>
                  <a:gd name="connsiteX0" fmla="*/ 0 w 1498270"/>
                  <a:gd name="connsiteY0" fmla="*/ 156359 h 2115787"/>
                  <a:gd name="connsiteX1" fmla="*/ 11876 w 1498270"/>
                  <a:gd name="connsiteY1" fmla="*/ 2115787 h 2115787"/>
                  <a:gd name="connsiteX2" fmla="*/ 11876 w 1498270"/>
                  <a:gd name="connsiteY2" fmla="*/ 2115787 h 2115787"/>
                  <a:gd name="connsiteX3" fmla="*/ 1472541 w 1498270"/>
                  <a:gd name="connsiteY3" fmla="*/ 2103912 h 2115787"/>
                  <a:gd name="connsiteX4" fmla="*/ 1496291 w 1498270"/>
                  <a:gd name="connsiteY4" fmla="*/ 168234 h 2115787"/>
                  <a:gd name="connsiteX5" fmla="*/ 1496291 w 1498270"/>
                  <a:gd name="connsiteY5" fmla="*/ 156359 h 2115787"/>
                  <a:gd name="connsiteX0" fmla="*/ 0 w 1496291"/>
                  <a:gd name="connsiteY0" fmla="*/ 0 h 1959428"/>
                  <a:gd name="connsiteX1" fmla="*/ 11876 w 1496291"/>
                  <a:gd name="connsiteY1" fmla="*/ 1959428 h 1959428"/>
                  <a:gd name="connsiteX2" fmla="*/ 11876 w 1496291"/>
                  <a:gd name="connsiteY2" fmla="*/ 1959428 h 1959428"/>
                  <a:gd name="connsiteX3" fmla="*/ 1472541 w 1496291"/>
                  <a:gd name="connsiteY3" fmla="*/ 1947553 h 1959428"/>
                  <a:gd name="connsiteX4" fmla="*/ 1496291 w 1496291"/>
                  <a:gd name="connsiteY4" fmla="*/ 11875 h 1959428"/>
                  <a:gd name="connsiteX5" fmla="*/ 1496291 w 1496291"/>
                  <a:gd name="connsiteY5" fmla="*/ 0 h 1959428"/>
                  <a:gd name="connsiteX0" fmla="*/ 0 w 1496291"/>
                  <a:gd name="connsiteY0" fmla="*/ 0 h 1959428"/>
                  <a:gd name="connsiteX1" fmla="*/ 11876 w 1496291"/>
                  <a:gd name="connsiteY1" fmla="*/ 1959428 h 1959428"/>
                  <a:gd name="connsiteX2" fmla="*/ 11876 w 1496291"/>
                  <a:gd name="connsiteY2" fmla="*/ 1959428 h 1959428"/>
                  <a:gd name="connsiteX3" fmla="*/ 1423061 w 1496291"/>
                  <a:gd name="connsiteY3" fmla="*/ 1908958 h 1959428"/>
                  <a:gd name="connsiteX4" fmla="*/ 1496291 w 1496291"/>
                  <a:gd name="connsiteY4" fmla="*/ 11875 h 1959428"/>
                  <a:gd name="connsiteX5" fmla="*/ 1496291 w 1496291"/>
                  <a:gd name="connsiteY5" fmla="*/ 0 h 1959428"/>
                  <a:gd name="connsiteX0" fmla="*/ 0 w 1496291"/>
                  <a:gd name="connsiteY0" fmla="*/ 0 h 2276928"/>
                  <a:gd name="connsiteX1" fmla="*/ 11876 w 1496291"/>
                  <a:gd name="connsiteY1" fmla="*/ 1959428 h 2276928"/>
                  <a:gd name="connsiteX2" fmla="*/ 0 w 1496291"/>
                  <a:gd name="connsiteY2" fmla="*/ 1905000 h 2276928"/>
                  <a:gd name="connsiteX3" fmla="*/ 1423061 w 1496291"/>
                  <a:gd name="connsiteY3" fmla="*/ 1908958 h 2276928"/>
                  <a:gd name="connsiteX4" fmla="*/ 1496291 w 1496291"/>
                  <a:gd name="connsiteY4" fmla="*/ 11875 h 2276928"/>
                  <a:gd name="connsiteX5" fmla="*/ 1496291 w 1496291"/>
                  <a:gd name="connsiteY5" fmla="*/ 0 h 2276928"/>
                  <a:gd name="connsiteX0" fmla="*/ 0 w 1496291"/>
                  <a:gd name="connsiteY0" fmla="*/ 0 h 1908958"/>
                  <a:gd name="connsiteX1" fmla="*/ 0 w 1496291"/>
                  <a:gd name="connsiteY1" fmla="*/ 1905000 h 1908958"/>
                  <a:gd name="connsiteX2" fmla="*/ 0 w 1496291"/>
                  <a:gd name="connsiteY2" fmla="*/ 1905000 h 1908958"/>
                  <a:gd name="connsiteX3" fmla="*/ 1423061 w 1496291"/>
                  <a:gd name="connsiteY3" fmla="*/ 1908958 h 1908958"/>
                  <a:gd name="connsiteX4" fmla="*/ 1496291 w 1496291"/>
                  <a:gd name="connsiteY4" fmla="*/ 11875 h 1908958"/>
                  <a:gd name="connsiteX5" fmla="*/ 1496291 w 1496291"/>
                  <a:gd name="connsiteY5" fmla="*/ 0 h 1908958"/>
                  <a:gd name="connsiteX0" fmla="*/ 0 w 1524000"/>
                  <a:gd name="connsiteY0" fmla="*/ 0 h 1905000"/>
                  <a:gd name="connsiteX1" fmla="*/ 0 w 1524000"/>
                  <a:gd name="connsiteY1" fmla="*/ 1905000 h 1905000"/>
                  <a:gd name="connsiteX2" fmla="*/ 0 w 1524000"/>
                  <a:gd name="connsiteY2" fmla="*/ 1905000 h 1905000"/>
                  <a:gd name="connsiteX3" fmla="*/ 1524000 w 1524000"/>
                  <a:gd name="connsiteY3" fmla="*/ 1905000 h 1905000"/>
                  <a:gd name="connsiteX4" fmla="*/ 1496291 w 1524000"/>
                  <a:gd name="connsiteY4" fmla="*/ 11875 h 1905000"/>
                  <a:gd name="connsiteX5" fmla="*/ 1496291 w 1524000"/>
                  <a:gd name="connsiteY5" fmla="*/ 0 h 1905000"/>
                  <a:gd name="connsiteX0" fmla="*/ 0 w 1523999"/>
                  <a:gd name="connsiteY0" fmla="*/ 0 h 1905000"/>
                  <a:gd name="connsiteX1" fmla="*/ 0 w 1523999"/>
                  <a:gd name="connsiteY1" fmla="*/ 1905000 h 1905000"/>
                  <a:gd name="connsiteX2" fmla="*/ 0 w 1523999"/>
                  <a:gd name="connsiteY2" fmla="*/ 1905000 h 1905000"/>
                  <a:gd name="connsiteX3" fmla="*/ 1523999 w 1523999"/>
                  <a:gd name="connsiteY3" fmla="*/ 1905000 h 1905000"/>
                  <a:gd name="connsiteX4" fmla="*/ 1496291 w 1523999"/>
                  <a:gd name="connsiteY4" fmla="*/ 11875 h 1905000"/>
                  <a:gd name="connsiteX5" fmla="*/ 1496291 w 1523999"/>
                  <a:gd name="connsiteY5" fmla="*/ 0 h 1905000"/>
                  <a:gd name="connsiteX0" fmla="*/ 0 w 1496291"/>
                  <a:gd name="connsiteY0" fmla="*/ 0 h 1905000"/>
                  <a:gd name="connsiteX1" fmla="*/ 0 w 1496291"/>
                  <a:gd name="connsiteY1" fmla="*/ 1905000 h 1905000"/>
                  <a:gd name="connsiteX2" fmla="*/ 0 w 1496291"/>
                  <a:gd name="connsiteY2" fmla="*/ 1905000 h 1905000"/>
                  <a:gd name="connsiteX3" fmla="*/ 1447800 w 1496291"/>
                  <a:gd name="connsiteY3" fmla="*/ 1905000 h 1905000"/>
                  <a:gd name="connsiteX4" fmla="*/ 1496291 w 1496291"/>
                  <a:gd name="connsiteY4" fmla="*/ 11875 h 1905000"/>
                  <a:gd name="connsiteX5" fmla="*/ 1496291 w 1496291"/>
                  <a:gd name="connsiteY5" fmla="*/ 0 h 1905000"/>
                  <a:gd name="connsiteX0" fmla="*/ 0 w 1496291"/>
                  <a:gd name="connsiteY0" fmla="*/ 0 h 1905000"/>
                  <a:gd name="connsiteX1" fmla="*/ 0 w 1496291"/>
                  <a:gd name="connsiteY1" fmla="*/ 1905000 h 1905000"/>
                  <a:gd name="connsiteX2" fmla="*/ 0 w 1496291"/>
                  <a:gd name="connsiteY2" fmla="*/ 1905000 h 1905000"/>
                  <a:gd name="connsiteX3" fmla="*/ 1447800 w 1496291"/>
                  <a:gd name="connsiteY3" fmla="*/ 1905000 h 1905000"/>
                  <a:gd name="connsiteX4" fmla="*/ 1496291 w 1496291"/>
                  <a:gd name="connsiteY4" fmla="*/ 11875 h 1905000"/>
                  <a:gd name="connsiteX5" fmla="*/ 1447800 w 1496291"/>
                  <a:gd name="connsiteY5" fmla="*/ 76200 h 1905000"/>
                  <a:gd name="connsiteX0" fmla="*/ 0 w 1524000"/>
                  <a:gd name="connsiteY0" fmla="*/ 0 h 1905000"/>
                  <a:gd name="connsiteX1" fmla="*/ 0 w 1524000"/>
                  <a:gd name="connsiteY1" fmla="*/ 1905000 h 1905000"/>
                  <a:gd name="connsiteX2" fmla="*/ 0 w 1524000"/>
                  <a:gd name="connsiteY2" fmla="*/ 1905000 h 1905000"/>
                  <a:gd name="connsiteX3" fmla="*/ 1447800 w 1524000"/>
                  <a:gd name="connsiteY3" fmla="*/ 1905000 h 1905000"/>
                  <a:gd name="connsiteX4" fmla="*/ 1524000 w 1524000"/>
                  <a:gd name="connsiteY4" fmla="*/ 152400 h 1905000"/>
                  <a:gd name="connsiteX5" fmla="*/ 1496291 w 1524000"/>
                  <a:gd name="connsiteY5" fmla="*/ 11875 h 1905000"/>
                  <a:gd name="connsiteX6" fmla="*/ 1447800 w 1524000"/>
                  <a:gd name="connsiteY6" fmla="*/ 76200 h 1905000"/>
                  <a:gd name="connsiteX0" fmla="*/ 0 w 1523999"/>
                  <a:gd name="connsiteY0" fmla="*/ 0 h 1905000"/>
                  <a:gd name="connsiteX1" fmla="*/ 0 w 1523999"/>
                  <a:gd name="connsiteY1" fmla="*/ 1905000 h 1905000"/>
                  <a:gd name="connsiteX2" fmla="*/ 0 w 1523999"/>
                  <a:gd name="connsiteY2" fmla="*/ 1905000 h 1905000"/>
                  <a:gd name="connsiteX3" fmla="*/ 1447800 w 1523999"/>
                  <a:gd name="connsiteY3" fmla="*/ 1905000 h 1905000"/>
                  <a:gd name="connsiteX4" fmla="*/ 1523999 w 1523999"/>
                  <a:gd name="connsiteY4" fmla="*/ 152400 h 1905000"/>
                  <a:gd name="connsiteX5" fmla="*/ 1496291 w 1523999"/>
                  <a:gd name="connsiteY5" fmla="*/ 11875 h 1905000"/>
                  <a:gd name="connsiteX6" fmla="*/ 1447800 w 1523999"/>
                  <a:gd name="connsiteY6" fmla="*/ 76200 h 1905000"/>
                  <a:gd name="connsiteX0" fmla="*/ 0 w 1496291"/>
                  <a:gd name="connsiteY0" fmla="*/ 0 h 1905000"/>
                  <a:gd name="connsiteX1" fmla="*/ 0 w 1496291"/>
                  <a:gd name="connsiteY1" fmla="*/ 1905000 h 1905000"/>
                  <a:gd name="connsiteX2" fmla="*/ 0 w 1496291"/>
                  <a:gd name="connsiteY2" fmla="*/ 1905000 h 1905000"/>
                  <a:gd name="connsiteX3" fmla="*/ 1447800 w 1496291"/>
                  <a:gd name="connsiteY3" fmla="*/ 1905000 h 1905000"/>
                  <a:gd name="connsiteX4" fmla="*/ 1496291 w 1496291"/>
                  <a:gd name="connsiteY4" fmla="*/ 11875 h 1905000"/>
                  <a:gd name="connsiteX5" fmla="*/ 1447800 w 1496291"/>
                  <a:gd name="connsiteY5" fmla="*/ 76200 h 1905000"/>
                  <a:gd name="connsiteX0" fmla="*/ 0 w 1524000"/>
                  <a:gd name="connsiteY0" fmla="*/ 0 h 1905000"/>
                  <a:gd name="connsiteX1" fmla="*/ 0 w 1524000"/>
                  <a:gd name="connsiteY1" fmla="*/ 1905000 h 1905000"/>
                  <a:gd name="connsiteX2" fmla="*/ 0 w 1524000"/>
                  <a:gd name="connsiteY2" fmla="*/ 1905000 h 1905000"/>
                  <a:gd name="connsiteX3" fmla="*/ 1447800 w 1524000"/>
                  <a:gd name="connsiteY3" fmla="*/ 1905000 h 1905000"/>
                  <a:gd name="connsiteX4" fmla="*/ 1524000 w 1524000"/>
                  <a:gd name="connsiteY4" fmla="*/ 0 h 1905000"/>
                  <a:gd name="connsiteX5" fmla="*/ 1447800 w 1524000"/>
                  <a:gd name="connsiteY5" fmla="*/ 76200 h 1905000"/>
                  <a:gd name="connsiteX0" fmla="*/ 0 w 1523999"/>
                  <a:gd name="connsiteY0" fmla="*/ 0 h 1905000"/>
                  <a:gd name="connsiteX1" fmla="*/ 0 w 1523999"/>
                  <a:gd name="connsiteY1" fmla="*/ 1905000 h 1905000"/>
                  <a:gd name="connsiteX2" fmla="*/ 0 w 1523999"/>
                  <a:gd name="connsiteY2" fmla="*/ 1905000 h 1905000"/>
                  <a:gd name="connsiteX3" fmla="*/ 1447800 w 1523999"/>
                  <a:gd name="connsiteY3" fmla="*/ 1905000 h 1905000"/>
                  <a:gd name="connsiteX4" fmla="*/ 1523999 w 1523999"/>
                  <a:gd name="connsiteY4" fmla="*/ 0 h 1905000"/>
                  <a:gd name="connsiteX5" fmla="*/ 1447800 w 1523999"/>
                  <a:gd name="connsiteY5" fmla="*/ 76200 h 1905000"/>
                  <a:gd name="connsiteX0" fmla="*/ 0 w 1447800"/>
                  <a:gd name="connsiteY0" fmla="*/ 0 h 1905000"/>
                  <a:gd name="connsiteX1" fmla="*/ 0 w 1447800"/>
                  <a:gd name="connsiteY1" fmla="*/ 1905000 h 1905000"/>
                  <a:gd name="connsiteX2" fmla="*/ 0 w 1447800"/>
                  <a:gd name="connsiteY2" fmla="*/ 1905000 h 1905000"/>
                  <a:gd name="connsiteX3" fmla="*/ 1447800 w 1447800"/>
                  <a:gd name="connsiteY3" fmla="*/ 1905000 h 1905000"/>
                  <a:gd name="connsiteX4" fmla="*/ 1447800 w 1447800"/>
                  <a:gd name="connsiteY4" fmla="*/ 76200 h 1905000"/>
                  <a:gd name="connsiteX0" fmla="*/ 0 w 1447800"/>
                  <a:gd name="connsiteY0" fmla="*/ 0 h 1828800"/>
                  <a:gd name="connsiteX1" fmla="*/ 0 w 1447800"/>
                  <a:gd name="connsiteY1" fmla="*/ 1828800 h 1828800"/>
                  <a:gd name="connsiteX2" fmla="*/ 0 w 1447800"/>
                  <a:gd name="connsiteY2" fmla="*/ 1828800 h 1828800"/>
                  <a:gd name="connsiteX3" fmla="*/ 1447800 w 1447800"/>
                  <a:gd name="connsiteY3" fmla="*/ 1828800 h 1828800"/>
                  <a:gd name="connsiteX4" fmla="*/ 1447800 w 1447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7800" h="1828800">
                    <a:moveTo>
                      <a:pt x="0" y="0"/>
                    </a:moveTo>
                    <a:cubicBezTo>
                      <a:pt x="4948" y="816428"/>
                      <a:pt x="0" y="1511300"/>
                      <a:pt x="0" y="1828800"/>
                    </a:cubicBezTo>
                    <a:lnTo>
                      <a:pt x="0" y="1828800"/>
                    </a:lnTo>
                    <a:lnTo>
                      <a:pt x="1447800" y="1828800"/>
                    </a:lnTo>
                    <a:lnTo>
                      <a:pt x="1447800" y="0"/>
                    </a:lnTo>
                  </a:path>
                </a:pathLst>
              </a:cu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Rectangle 7"/>
              <p:cNvSpPr/>
              <p:nvPr/>
            </p:nvSpPr>
            <p:spPr>
              <a:xfrm>
                <a:off x="6477000" y="3581400"/>
                <a:ext cx="1828800" cy="5334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6494252" y="3293852"/>
                <a:ext cx="1828800" cy="838200"/>
              </a:xfrm>
              <a:custGeom>
                <a:avLst/>
                <a:gdLst>
                  <a:gd name="connsiteX0" fmla="*/ 0 w 1719943"/>
                  <a:gd name="connsiteY0" fmla="*/ 312717 h 2584862"/>
                  <a:gd name="connsiteX1" fmla="*/ 11876 w 1719943"/>
                  <a:gd name="connsiteY1" fmla="*/ 2272145 h 2584862"/>
                  <a:gd name="connsiteX2" fmla="*/ 11876 w 1719943"/>
                  <a:gd name="connsiteY2" fmla="*/ 2272145 h 2584862"/>
                  <a:gd name="connsiteX3" fmla="*/ 1472541 w 1719943"/>
                  <a:gd name="connsiteY3" fmla="*/ 2260270 h 2584862"/>
                  <a:gd name="connsiteX4" fmla="*/ 1496291 w 1719943"/>
                  <a:gd name="connsiteY4" fmla="*/ 324592 h 2584862"/>
                  <a:gd name="connsiteX5" fmla="*/ 1496291 w 1719943"/>
                  <a:gd name="connsiteY5" fmla="*/ 312717 h 2584862"/>
                  <a:gd name="connsiteX0" fmla="*/ 0 w 1611746"/>
                  <a:gd name="connsiteY0" fmla="*/ 312717 h 2601850"/>
                  <a:gd name="connsiteX1" fmla="*/ 11876 w 1611746"/>
                  <a:gd name="connsiteY1" fmla="*/ 2272145 h 2601850"/>
                  <a:gd name="connsiteX2" fmla="*/ 11876 w 1611746"/>
                  <a:gd name="connsiteY2" fmla="*/ 2272145 h 2601850"/>
                  <a:gd name="connsiteX3" fmla="*/ 661060 w 1611746"/>
                  <a:gd name="connsiteY3" fmla="*/ 2374075 h 2601850"/>
                  <a:gd name="connsiteX4" fmla="*/ 1472541 w 1611746"/>
                  <a:gd name="connsiteY4" fmla="*/ 2260270 h 2601850"/>
                  <a:gd name="connsiteX5" fmla="*/ 1496291 w 1611746"/>
                  <a:gd name="connsiteY5" fmla="*/ 324592 h 2601850"/>
                  <a:gd name="connsiteX6" fmla="*/ 1496291 w 1611746"/>
                  <a:gd name="connsiteY6" fmla="*/ 312717 h 2601850"/>
                  <a:gd name="connsiteX0" fmla="*/ 0 w 1611746"/>
                  <a:gd name="connsiteY0" fmla="*/ 312717 h 2601850"/>
                  <a:gd name="connsiteX1" fmla="*/ 11876 w 1611746"/>
                  <a:gd name="connsiteY1" fmla="*/ 2272145 h 2601850"/>
                  <a:gd name="connsiteX2" fmla="*/ 11876 w 1611746"/>
                  <a:gd name="connsiteY2" fmla="*/ 2272145 h 2601850"/>
                  <a:gd name="connsiteX3" fmla="*/ 661060 w 1611746"/>
                  <a:gd name="connsiteY3" fmla="*/ 2374075 h 2601850"/>
                  <a:gd name="connsiteX4" fmla="*/ 1472541 w 1611746"/>
                  <a:gd name="connsiteY4" fmla="*/ 2260270 h 2601850"/>
                  <a:gd name="connsiteX5" fmla="*/ 1496291 w 1611746"/>
                  <a:gd name="connsiteY5" fmla="*/ 324592 h 2601850"/>
                  <a:gd name="connsiteX6" fmla="*/ 1496291 w 1611746"/>
                  <a:gd name="connsiteY6" fmla="*/ 312717 h 2601850"/>
                  <a:gd name="connsiteX0" fmla="*/ 0 w 1611746"/>
                  <a:gd name="connsiteY0" fmla="*/ 312717 h 2601850"/>
                  <a:gd name="connsiteX1" fmla="*/ 11876 w 1611746"/>
                  <a:gd name="connsiteY1" fmla="*/ 2272145 h 2601850"/>
                  <a:gd name="connsiteX2" fmla="*/ 11876 w 1611746"/>
                  <a:gd name="connsiteY2" fmla="*/ 2272145 h 2601850"/>
                  <a:gd name="connsiteX3" fmla="*/ 661060 w 1611746"/>
                  <a:gd name="connsiteY3" fmla="*/ 2374075 h 2601850"/>
                  <a:gd name="connsiteX4" fmla="*/ 1472541 w 1611746"/>
                  <a:gd name="connsiteY4" fmla="*/ 2260270 h 2601850"/>
                  <a:gd name="connsiteX5" fmla="*/ 1496291 w 1611746"/>
                  <a:gd name="connsiteY5" fmla="*/ 324592 h 2601850"/>
                  <a:gd name="connsiteX6" fmla="*/ 1496291 w 1611746"/>
                  <a:gd name="connsiteY6" fmla="*/ 312717 h 2601850"/>
                  <a:gd name="connsiteX0" fmla="*/ 0 w 1611746"/>
                  <a:gd name="connsiteY0" fmla="*/ 312717 h 2272145"/>
                  <a:gd name="connsiteX1" fmla="*/ 11876 w 1611746"/>
                  <a:gd name="connsiteY1" fmla="*/ 2272145 h 2272145"/>
                  <a:gd name="connsiteX2" fmla="*/ 11876 w 1611746"/>
                  <a:gd name="connsiteY2" fmla="*/ 2272145 h 2272145"/>
                  <a:gd name="connsiteX3" fmla="*/ 1472541 w 1611746"/>
                  <a:gd name="connsiteY3" fmla="*/ 2260270 h 2272145"/>
                  <a:gd name="connsiteX4" fmla="*/ 1496291 w 1611746"/>
                  <a:gd name="connsiteY4" fmla="*/ 324592 h 2272145"/>
                  <a:gd name="connsiteX5" fmla="*/ 1496291 w 1611746"/>
                  <a:gd name="connsiteY5" fmla="*/ 312717 h 2272145"/>
                  <a:gd name="connsiteX0" fmla="*/ 0 w 1726871"/>
                  <a:gd name="connsiteY0" fmla="*/ 191985 h 2151413"/>
                  <a:gd name="connsiteX1" fmla="*/ 11876 w 1726871"/>
                  <a:gd name="connsiteY1" fmla="*/ 2151413 h 2151413"/>
                  <a:gd name="connsiteX2" fmla="*/ 11876 w 1726871"/>
                  <a:gd name="connsiteY2" fmla="*/ 2151413 h 2151413"/>
                  <a:gd name="connsiteX3" fmla="*/ 1472541 w 1726871"/>
                  <a:gd name="connsiteY3" fmla="*/ 2139538 h 2151413"/>
                  <a:gd name="connsiteX4" fmla="*/ 1499260 w 1726871"/>
                  <a:gd name="connsiteY4" fmla="*/ 1415144 h 2151413"/>
                  <a:gd name="connsiteX5" fmla="*/ 1496291 w 1726871"/>
                  <a:gd name="connsiteY5" fmla="*/ 203860 h 2151413"/>
                  <a:gd name="connsiteX6" fmla="*/ 1496291 w 1726871"/>
                  <a:gd name="connsiteY6" fmla="*/ 191985 h 2151413"/>
                  <a:gd name="connsiteX0" fmla="*/ 0 w 1726871"/>
                  <a:gd name="connsiteY0" fmla="*/ 156359 h 2115787"/>
                  <a:gd name="connsiteX1" fmla="*/ 11876 w 1726871"/>
                  <a:gd name="connsiteY1" fmla="*/ 2115787 h 2115787"/>
                  <a:gd name="connsiteX2" fmla="*/ 11876 w 1726871"/>
                  <a:gd name="connsiteY2" fmla="*/ 2115787 h 2115787"/>
                  <a:gd name="connsiteX3" fmla="*/ 1472541 w 1726871"/>
                  <a:gd name="connsiteY3" fmla="*/ 2103912 h 2115787"/>
                  <a:gd name="connsiteX4" fmla="*/ 1499260 w 1726871"/>
                  <a:gd name="connsiteY4" fmla="*/ 1379518 h 2115787"/>
                  <a:gd name="connsiteX5" fmla="*/ 1499260 w 1726871"/>
                  <a:gd name="connsiteY5" fmla="*/ 998518 h 2115787"/>
                  <a:gd name="connsiteX6" fmla="*/ 1496291 w 1726871"/>
                  <a:gd name="connsiteY6" fmla="*/ 168234 h 2115787"/>
                  <a:gd name="connsiteX7" fmla="*/ 1496291 w 1726871"/>
                  <a:gd name="connsiteY7" fmla="*/ 156359 h 2115787"/>
                  <a:gd name="connsiteX0" fmla="*/ 0 w 1726871"/>
                  <a:gd name="connsiteY0" fmla="*/ 156359 h 2115787"/>
                  <a:gd name="connsiteX1" fmla="*/ 11876 w 1726871"/>
                  <a:gd name="connsiteY1" fmla="*/ 2115787 h 2115787"/>
                  <a:gd name="connsiteX2" fmla="*/ 11876 w 1726871"/>
                  <a:gd name="connsiteY2" fmla="*/ 2115787 h 2115787"/>
                  <a:gd name="connsiteX3" fmla="*/ 1472541 w 1726871"/>
                  <a:gd name="connsiteY3" fmla="*/ 2103912 h 2115787"/>
                  <a:gd name="connsiteX4" fmla="*/ 1499260 w 1726871"/>
                  <a:gd name="connsiteY4" fmla="*/ 1379518 h 2115787"/>
                  <a:gd name="connsiteX5" fmla="*/ 1496291 w 1726871"/>
                  <a:gd name="connsiteY5" fmla="*/ 168234 h 2115787"/>
                  <a:gd name="connsiteX6" fmla="*/ 1496291 w 1726871"/>
                  <a:gd name="connsiteY6" fmla="*/ 156359 h 2115787"/>
                  <a:gd name="connsiteX0" fmla="*/ 0 w 1726871"/>
                  <a:gd name="connsiteY0" fmla="*/ 156359 h 2115787"/>
                  <a:gd name="connsiteX1" fmla="*/ 11876 w 1726871"/>
                  <a:gd name="connsiteY1" fmla="*/ 2115787 h 2115787"/>
                  <a:gd name="connsiteX2" fmla="*/ 11876 w 1726871"/>
                  <a:gd name="connsiteY2" fmla="*/ 2115787 h 2115787"/>
                  <a:gd name="connsiteX3" fmla="*/ 1472541 w 1726871"/>
                  <a:gd name="connsiteY3" fmla="*/ 2103912 h 2115787"/>
                  <a:gd name="connsiteX4" fmla="*/ 1499260 w 1726871"/>
                  <a:gd name="connsiteY4" fmla="*/ 1379518 h 2115787"/>
                  <a:gd name="connsiteX5" fmla="*/ 1496291 w 1726871"/>
                  <a:gd name="connsiteY5" fmla="*/ 168234 h 2115787"/>
                  <a:gd name="connsiteX6" fmla="*/ 1496291 w 1726871"/>
                  <a:gd name="connsiteY6" fmla="*/ 156359 h 2115787"/>
                  <a:gd name="connsiteX0" fmla="*/ 0 w 1719943"/>
                  <a:gd name="connsiteY0" fmla="*/ 156359 h 2115787"/>
                  <a:gd name="connsiteX1" fmla="*/ 11876 w 1719943"/>
                  <a:gd name="connsiteY1" fmla="*/ 2115787 h 2115787"/>
                  <a:gd name="connsiteX2" fmla="*/ 11876 w 1719943"/>
                  <a:gd name="connsiteY2" fmla="*/ 2115787 h 2115787"/>
                  <a:gd name="connsiteX3" fmla="*/ 1472541 w 1719943"/>
                  <a:gd name="connsiteY3" fmla="*/ 2103912 h 2115787"/>
                  <a:gd name="connsiteX4" fmla="*/ 1496291 w 1719943"/>
                  <a:gd name="connsiteY4" fmla="*/ 168234 h 2115787"/>
                  <a:gd name="connsiteX5" fmla="*/ 1496291 w 1719943"/>
                  <a:gd name="connsiteY5" fmla="*/ 156359 h 2115787"/>
                  <a:gd name="connsiteX0" fmla="*/ 0 w 1498270"/>
                  <a:gd name="connsiteY0" fmla="*/ 156359 h 2115787"/>
                  <a:gd name="connsiteX1" fmla="*/ 11876 w 1498270"/>
                  <a:gd name="connsiteY1" fmla="*/ 2115787 h 2115787"/>
                  <a:gd name="connsiteX2" fmla="*/ 11876 w 1498270"/>
                  <a:gd name="connsiteY2" fmla="*/ 2115787 h 2115787"/>
                  <a:gd name="connsiteX3" fmla="*/ 1472541 w 1498270"/>
                  <a:gd name="connsiteY3" fmla="*/ 2103912 h 2115787"/>
                  <a:gd name="connsiteX4" fmla="*/ 1496291 w 1498270"/>
                  <a:gd name="connsiteY4" fmla="*/ 168234 h 2115787"/>
                  <a:gd name="connsiteX5" fmla="*/ 1496291 w 1498270"/>
                  <a:gd name="connsiteY5" fmla="*/ 156359 h 2115787"/>
                  <a:gd name="connsiteX0" fmla="*/ 0 w 1496291"/>
                  <a:gd name="connsiteY0" fmla="*/ 0 h 1959428"/>
                  <a:gd name="connsiteX1" fmla="*/ 11876 w 1496291"/>
                  <a:gd name="connsiteY1" fmla="*/ 1959428 h 1959428"/>
                  <a:gd name="connsiteX2" fmla="*/ 11876 w 1496291"/>
                  <a:gd name="connsiteY2" fmla="*/ 1959428 h 1959428"/>
                  <a:gd name="connsiteX3" fmla="*/ 1472541 w 1496291"/>
                  <a:gd name="connsiteY3" fmla="*/ 1947553 h 1959428"/>
                  <a:gd name="connsiteX4" fmla="*/ 1496291 w 1496291"/>
                  <a:gd name="connsiteY4" fmla="*/ 11875 h 1959428"/>
                  <a:gd name="connsiteX5" fmla="*/ 1496291 w 1496291"/>
                  <a:gd name="connsiteY5" fmla="*/ 0 h 1959428"/>
                  <a:gd name="connsiteX0" fmla="*/ 0 w 1496291"/>
                  <a:gd name="connsiteY0" fmla="*/ 0 h 1959428"/>
                  <a:gd name="connsiteX1" fmla="*/ 11876 w 1496291"/>
                  <a:gd name="connsiteY1" fmla="*/ 1959428 h 1959428"/>
                  <a:gd name="connsiteX2" fmla="*/ 11876 w 1496291"/>
                  <a:gd name="connsiteY2" fmla="*/ 1959428 h 1959428"/>
                  <a:gd name="connsiteX3" fmla="*/ 1423061 w 1496291"/>
                  <a:gd name="connsiteY3" fmla="*/ 1908958 h 1959428"/>
                  <a:gd name="connsiteX4" fmla="*/ 1496291 w 1496291"/>
                  <a:gd name="connsiteY4" fmla="*/ 11875 h 1959428"/>
                  <a:gd name="connsiteX5" fmla="*/ 1496291 w 1496291"/>
                  <a:gd name="connsiteY5" fmla="*/ 0 h 1959428"/>
                  <a:gd name="connsiteX0" fmla="*/ 0 w 1496291"/>
                  <a:gd name="connsiteY0" fmla="*/ 0 h 2276928"/>
                  <a:gd name="connsiteX1" fmla="*/ 11876 w 1496291"/>
                  <a:gd name="connsiteY1" fmla="*/ 1959428 h 2276928"/>
                  <a:gd name="connsiteX2" fmla="*/ 0 w 1496291"/>
                  <a:gd name="connsiteY2" fmla="*/ 1905000 h 2276928"/>
                  <a:gd name="connsiteX3" fmla="*/ 1423061 w 1496291"/>
                  <a:gd name="connsiteY3" fmla="*/ 1908958 h 2276928"/>
                  <a:gd name="connsiteX4" fmla="*/ 1496291 w 1496291"/>
                  <a:gd name="connsiteY4" fmla="*/ 11875 h 2276928"/>
                  <a:gd name="connsiteX5" fmla="*/ 1496291 w 1496291"/>
                  <a:gd name="connsiteY5" fmla="*/ 0 h 2276928"/>
                  <a:gd name="connsiteX0" fmla="*/ 0 w 1496291"/>
                  <a:gd name="connsiteY0" fmla="*/ 0 h 1908958"/>
                  <a:gd name="connsiteX1" fmla="*/ 0 w 1496291"/>
                  <a:gd name="connsiteY1" fmla="*/ 1905000 h 1908958"/>
                  <a:gd name="connsiteX2" fmla="*/ 0 w 1496291"/>
                  <a:gd name="connsiteY2" fmla="*/ 1905000 h 1908958"/>
                  <a:gd name="connsiteX3" fmla="*/ 1423061 w 1496291"/>
                  <a:gd name="connsiteY3" fmla="*/ 1908958 h 1908958"/>
                  <a:gd name="connsiteX4" fmla="*/ 1496291 w 1496291"/>
                  <a:gd name="connsiteY4" fmla="*/ 11875 h 1908958"/>
                  <a:gd name="connsiteX5" fmla="*/ 1496291 w 1496291"/>
                  <a:gd name="connsiteY5" fmla="*/ 0 h 1908958"/>
                  <a:gd name="connsiteX0" fmla="*/ 0 w 1524000"/>
                  <a:gd name="connsiteY0" fmla="*/ 0 h 1905000"/>
                  <a:gd name="connsiteX1" fmla="*/ 0 w 1524000"/>
                  <a:gd name="connsiteY1" fmla="*/ 1905000 h 1905000"/>
                  <a:gd name="connsiteX2" fmla="*/ 0 w 1524000"/>
                  <a:gd name="connsiteY2" fmla="*/ 1905000 h 1905000"/>
                  <a:gd name="connsiteX3" fmla="*/ 1524000 w 1524000"/>
                  <a:gd name="connsiteY3" fmla="*/ 1905000 h 1905000"/>
                  <a:gd name="connsiteX4" fmla="*/ 1496291 w 1524000"/>
                  <a:gd name="connsiteY4" fmla="*/ 11875 h 1905000"/>
                  <a:gd name="connsiteX5" fmla="*/ 1496291 w 1524000"/>
                  <a:gd name="connsiteY5" fmla="*/ 0 h 1905000"/>
                  <a:gd name="connsiteX0" fmla="*/ 0 w 1523999"/>
                  <a:gd name="connsiteY0" fmla="*/ 0 h 1905000"/>
                  <a:gd name="connsiteX1" fmla="*/ 0 w 1523999"/>
                  <a:gd name="connsiteY1" fmla="*/ 1905000 h 1905000"/>
                  <a:gd name="connsiteX2" fmla="*/ 0 w 1523999"/>
                  <a:gd name="connsiteY2" fmla="*/ 1905000 h 1905000"/>
                  <a:gd name="connsiteX3" fmla="*/ 1523999 w 1523999"/>
                  <a:gd name="connsiteY3" fmla="*/ 1905000 h 1905000"/>
                  <a:gd name="connsiteX4" fmla="*/ 1496291 w 1523999"/>
                  <a:gd name="connsiteY4" fmla="*/ 11875 h 1905000"/>
                  <a:gd name="connsiteX5" fmla="*/ 1496291 w 1523999"/>
                  <a:gd name="connsiteY5" fmla="*/ 0 h 1905000"/>
                  <a:gd name="connsiteX0" fmla="*/ 0 w 1496291"/>
                  <a:gd name="connsiteY0" fmla="*/ 0 h 1905000"/>
                  <a:gd name="connsiteX1" fmla="*/ 0 w 1496291"/>
                  <a:gd name="connsiteY1" fmla="*/ 1905000 h 1905000"/>
                  <a:gd name="connsiteX2" fmla="*/ 0 w 1496291"/>
                  <a:gd name="connsiteY2" fmla="*/ 1905000 h 1905000"/>
                  <a:gd name="connsiteX3" fmla="*/ 1447800 w 1496291"/>
                  <a:gd name="connsiteY3" fmla="*/ 1905000 h 1905000"/>
                  <a:gd name="connsiteX4" fmla="*/ 1496291 w 1496291"/>
                  <a:gd name="connsiteY4" fmla="*/ 11875 h 1905000"/>
                  <a:gd name="connsiteX5" fmla="*/ 1496291 w 1496291"/>
                  <a:gd name="connsiteY5" fmla="*/ 0 h 1905000"/>
                  <a:gd name="connsiteX0" fmla="*/ 0 w 1496291"/>
                  <a:gd name="connsiteY0" fmla="*/ 0 h 1905000"/>
                  <a:gd name="connsiteX1" fmla="*/ 0 w 1496291"/>
                  <a:gd name="connsiteY1" fmla="*/ 1905000 h 1905000"/>
                  <a:gd name="connsiteX2" fmla="*/ 0 w 1496291"/>
                  <a:gd name="connsiteY2" fmla="*/ 1905000 h 1905000"/>
                  <a:gd name="connsiteX3" fmla="*/ 1447800 w 1496291"/>
                  <a:gd name="connsiteY3" fmla="*/ 1905000 h 1905000"/>
                  <a:gd name="connsiteX4" fmla="*/ 1496291 w 1496291"/>
                  <a:gd name="connsiteY4" fmla="*/ 11875 h 1905000"/>
                  <a:gd name="connsiteX5" fmla="*/ 1447800 w 1496291"/>
                  <a:gd name="connsiteY5" fmla="*/ 76200 h 1905000"/>
                  <a:gd name="connsiteX0" fmla="*/ 0 w 1524000"/>
                  <a:gd name="connsiteY0" fmla="*/ 0 h 1905000"/>
                  <a:gd name="connsiteX1" fmla="*/ 0 w 1524000"/>
                  <a:gd name="connsiteY1" fmla="*/ 1905000 h 1905000"/>
                  <a:gd name="connsiteX2" fmla="*/ 0 w 1524000"/>
                  <a:gd name="connsiteY2" fmla="*/ 1905000 h 1905000"/>
                  <a:gd name="connsiteX3" fmla="*/ 1447800 w 1524000"/>
                  <a:gd name="connsiteY3" fmla="*/ 1905000 h 1905000"/>
                  <a:gd name="connsiteX4" fmla="*/ 1524000 w 1524000"/>
                  <a:gd name="connsiteY4" fmla="*/ 152400 h 1905000"/>
                  <a:gd name="connsiteX5" fmla="*/ 1496291 w 1524000"/>
                  <a:gd name="connsiteY5" fmla="*/ 11875 h 1905000"/>
                  <a:gd name="connsiteX6" fmla="*/ 1447800 w 1524000"/>
                  <a:gd name="connsiteY6" fmla="*/ 76200 h 1905000"/>
                  <a:gd name="connsiteX0" fmla="*/ 0 w 1523999"/>
                  <a:gd name="connsiteY0" fmla="*/ 0 h 1905000"/>
                  <a:gd name="connsiteX1" fmla="*/ 0 w 1523999"/>
                  <a:gd name="connsiteY1" fmla="*/ 1905000 h 1905000"/>
                  <a:gd name="connsiteX2" fmla="*/ 0 w 1523999"/>
                  <a:gd name="connsiteY2" fmla="*/ 1905000 h 1905000"/>
                  <a:gd name="connsiteX3" fmla="*/ 1447800 w 1523999"/>
                  <a:gd name="connsiteY3" fmla="*/ 1905000 h 1905000"/>
                  <a:gd name="connsiteX4" fmla="*/ 1523999 w 1523999"/>
                  <a:gd name="connsiteY4" fmla="*/ 152400 h 1905000"/>
                  <a:gd name="connsiteX5" fmla="*/ 1496291 w 1523999"/>
                  <a:gd name="connsiteY5" fmla="*/ 11875 h 1905000"/>
                  <a:gd name="connsiteX6" fmla="*/ 1447800 w 1523999"/>
                  <a:gd name="connsiteY6" fmla="*/ 76200 h 1905000"/>
                  <a:gd name="connsiteX0" fmla="*/ 0 w 1496291"/>
                  <a:gd name="connsiteY0" fmla="*/ 0 h 1905000"/>
                  <a:gd name="connsiteX1" fmla="*/ 0 w 1496291"/>
                  <a:gd name="connsiteY1" fmla="*/ 1905000 h 1905000"/>
                  <a:gd name="connsiteX2" fmla="*/ 0 w 1496291"/>
                  <a:gd name="connsiteY2" fmla="*/ 1905000 h 1905000"/>
                  <a:gd name="connsiteX3" fmla="*/ 1447800 w 1496291"/>
                  <a:gd name="connsiteY3" fmla="*/ 1905000 h 1905000"/>
                  <a:gd name="connsiteX4" fmla="*/ 1496291 w 1496291"/>
                  <a:gd name="connsiteY4" fmla="*/ 11875 h 1905000"/>
                  <a:gd name="connsiteX5" fmla="*/ 1447800 w 1496291"/>
                  <a:gd name="connsiteY5" fmla="*/ 76200 h 1905000"/>
                  <a:gd name="connsiteX0" fmla="*/ 0 w 1524000"/>
                  <a:gd name="connsiteY0" fmla="*/ 0 h 1905000"/>
                  <a:gd name="connsiteX1" fmla="*/ 0 w 1524000"/>
                  <a:gd name="connsiteY1" fmla="*/ 1905000 h 1905000"/>
                  <a:gd name="connsiteX2" fmla="*/ 0 w 1524000"/>
                  <a:gd name="connsiteY2" fmla="*/ 1905000 h 1905000"/>
                  <a:gd name="connsiteX3" fmla="*/ 1447800 w 1524000"/>
                  <a:gd name="connsiteY3" fmla="*/ 1905000 h 1905000"/>
                  <a:gd name="connsiteX4" fmla="*/ 1524000 w 1524000"/>
                  <a:gd name="connsiteY4" fmla="*/ 0 h 1905000"/>
                  <a:gd name="connsiteX5" fmla="*/ 1447800 w 1524000"/>
                  <a:gd name="connsiteY5" fmla="*/ 76200 h 1905000"/>
                  <a:gd name="connsiteX0" fmla="*/ 0 w 1523999"/>
                  <a:gd name="connsiteY0" fmla="*/ 0 h 1905000"/>
                  <a:gd name="connsiteX1" fmla="*/ 0 w 1523999"/>
                  <a:gd name="connsiteY1" fmla="*/ 1905000 h 1905000"/>
                  <a:gd name="connsiteX2" fmla="*/ 0 w 1523999"/>
                  <a:gd name="connsiteY2" fmla="*/ 1905000 h 1905000"/>
                  <a:gd name="connsiteX3" fmla="*/ 1447800 w 1523999"/>
                  <a:gd name="connsiteY3" fmla="*/ 1905000 h 1905000"/>
                  <a:gd name="connsiteX4" fmla="*/ 1523999 w 1523999"/>
                  <a:gd name="connsiteY4" fmla="*/ 0 h 1905000"/>
                  <a:gd name="connsiteX5" fmla="*/ 1447800 w 1523999"/>
                  <a:gd name="connsiteY5" fmla="*/ 76200 h 1905000"/>
                  <a:gd name="connsiteX0" fmla="*/ 0 w 1447800"/>
                  <a:gd name="connsiteY0" fmla="*/ 0 h 1905000"/>
                  <a:gd name="connsiteX1" fmla="*/ 0 w 1447800"/>
                  <a:gd name="connsiteY1" fmla="*/ 1905000 h 1905000"/>
                  <a:gd name="connsiteX2" fmla="*/ 0 w 1447800"/>
                  <a:gd name="connsiteY2" fmla="*/ 1905000 h 1905000"/>
                  <a:gd name="connsiteX3" fmla="*/ 1447800 w 1447800"/>
                  <a:gd name="connsiteY3" fmla="*/ 1905000 h 1905000"/>
                  <a:gd name="connsiteX4" fmla="*/ 1447800 w 1447800"/>
                  <a:gd name="connsiteY4" fmla="*/ 76200 h 1905000"/>
                  <a:gd name="connsiteX0" fmla="*/ 0 w 1447800"/>
                  <a:gd name="connsiteY0" fmla="*/ 0 h 1828800"/>
                  <a:gd name="connsiteX1" fmla="*/ 0 w 1447800"/>
                  <a:gd name="connsiteY1" fmla="*/ 1828800 h 1828800"/>
                  <a:gd name="connsiteX2" fmla="*/ 0 w 1447800"/>
                  <a:gd name="connsiteY2" fmla="*/ 1828800 h 1828800"/>
                  <a:gd name="connsiteX3" fmla="*/ 1447800 w 1447800"/>
                  <a:gd name="connsiteY3" fmla="*/ 1828800 h 1828800"/>
                  <a:gd name="connsiteX4" fmla="*/ 1447800 w 1447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7800" h="1828800">
                    <a:moveTo>
                      <a:pt x="0" y="0"/>
                    </a:moveTo>
                    <a:cubicBezTo>
                      <a:pt x="4948" y="816428"/>
                      <a:pt x="0" y="1511300"/>
                      <a:pt x="0" y="1828800"/>
                    </a:cubicBezTo>
                    <a:lnTo>
                      <a:pt x="0" y="1828800"/>
                    </a:lnTo>
                    <a:lnTo>
                      <a:pt x="1447800" y="1828800"/>
                    </a:lnTo>
                    <a:lnTo>
                      <a:pt x="1447800" y="0"/>
                    </a:lnTo>
                  </a:path>
                </a:pathLst>
              </a:cu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11" name="Flowchart: Magnetic Disk 10"/>
            <p:cNvSpPr/>
            <p:nvPr/>
          </p:nvSpPr>
          <p:spPr>
            <a:xfrm>
              <a:off x="5509022" y="3502534"/>
              <a:ext cx="973264" cy="152400"/>
            </a:xfrm>
            <a:prstGeom prst="flowChartMagneticDisk">
              <a:avLst/>
            </a:prstGeom>
            <a:solidFill>
              <a:srgbClr val="00B050"/>
            </a:solidFill>
            <a:ln w="31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lowchart: Magnetic Disk 9"/>
            <p:cNvSpPr/>
            <p:nvPr/>
          </p:nvSpPr>
          <p:spPr>
            <a:xfrm>
              <a:off x="8341424" y="3589024"/>
              <a:ext cx="180926" cy="52718"/>
            </a:xfrm>
            <a:prstGeom prst="flowChartMagneticDisk">
              <a:avLst/>
            </a:prstGeom>
            <a:solidFill>
              <a:srgbClr val="FF0000"/>
            </a:solidFill>
            <a:ln w="31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p:cNvGrpSpPr/>
            <p:nvPr/>
          </p:nvGrpSpPr>
          <p:grpSpPr>
            <a:xfrm>
              <a:off x="5778321" y="2946555"/>
              <a:ext cx="457200" cy="581184"/>
              <a:chOff x="6324600" y="2619216"/>
              <a:chExt cx="457200" cy="581184"/>
            </a:xfrm>
          </p:grpSpPr>
          <p:sp>
            <p:nvSpPr>
              <p:cNvPr id="16" name="Trapezoid 15"/>
              <p:cNvSpPr/>
              <p:nvPr/>
            </p:nvSpPr>
            <p:spPr>
              <a:xfrm>
                <a:off x="6324600" y="2819400"/>
                <a:ext cx="457200" cy="381000"/>
              </a:xfrm>
              <a:prstGeom prst="trapezoid">
                <a:avLst/>
              </a:prstGeom>
              <a:gradFill flip="none" rotWithShape="1">
                <a:gsLst>
                  <a:gs pos="0">
                    <a:schemeClr val="bg1">
                      <a:lumMod val="50000"/>
                    </a:schemeClr>
                  </a:gs>
                  <a:gs pos="50000">
                    <a:schemeClr val="accent1">
                      <a:tint val="44500"/>
                      <a:satMod val="160000"/>
                    </a:schemeClr>
                  </a:gs>
                  <a:gs pos="100000">
                    <a:schemeClr val="accent1">
                      <a:tint val="23500"/>
                      <a:satMod val="160000"/>
                    </a:schemeClr>
                  </a:gs>
                </a:gsLst>
                <a:lin ang="0" scaled="1"/>
                <a:tileRect/>
              </a:gradFill>
              <a:ln w="127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6477000" y="2619216"/>
                <a:ext cx="152400" cy="152400"/>
              </a:xfrm>
              <a:prstGeom prst="ellipse">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6530181" y="2781837"/>
                <a:ext cx="45719" cy="45719"/>
              </a:xfrm>
              <a:prstGeom prst="rect">
                <a:avLst/>
              </a:prstGeom>
              <a:solidFill>
                <a:schemeClr val="bg1">
                  <a:lumMod val="65000"/>
                </a:schemeClr>
              </a:solidFill>
              <a:ln w="31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p:cNvGrpSpPr/>
            <p:nvPr/>
          </p:nvGrpSpPr>
          <p:grpSpPr>
            <a:xfrm>
              <a:off x="8351949" y="3446169"/>
              <a:ext cx="152400" cy="152400"/>
              <a:chOff x="6324600" y="2619216"/>
              <a:chExt cx="457200" cy="581184"/>
            </a:xfrm>
          </p:grpSpPr>
          <p:sp>
            <p:nvSpPr>
              <p:cNvPr id="21" name="Trapezoid 20"/>
              <p:cNvSpPr/>
              <p:nvPr/>
            </p:nvSpPr>
            <p:spPr>
              <a:xfrm>
                <a:off x="6324600" y="2819400"/>
                <a:ext cx="457200" cy="381000"/>
              </a:xfrm>
              <a:prstGeom prst="trapezoid">
                <a:avLst/>
              </a:prstGeom>
              <a:gradFill flip="none" rotWithShape="1">
                <a:gsLst>
                  <a:gs pos="0">
                    <a:schemeClr val="bg1">
                      <a:lumMod val="50000"/>
                    </a:schemeClr>
                  </a:gs>
                  <a:gs pos="50000">
                    <a:schemeClr val="accent1">
                      <a:tint val="44500"/>
                      <a:satMod val="160000"/>
                    </a:schemeClr>
                  </a:gs>
                  <a:gs pos="100000">
                    <a:schemeClr val="accent1">
                      <a:tint val="23500"/>
                      <a:satMod val="160000"/>
                    </a:schemeClr>
                  </a:gs>
                </a:gsLst>
                <a:lin ang="0" scaled="1"/>
                <a:tileRect/>
              </a:gradFill>
              <a:ln w="127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6477000" y="2619216"/>
                <a:ext cx="152400" cy="152400"/>
              </a:xfrm>
              <a:prstGeom prst="ellipse">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6530181" y="2781837"/>
                <a:ext cx="45719" cy="45719"/>
              </a:xfrm>
              <a:prstGeom prst="rect">
                <a:avLst/>
              </a:prstGeom>
              <a:solidFill>
                <a:schemeClr val="bg1">
                  <a:lumMod val="65000"/>
                </a:schemeClr>
              </a:solidFill>
              <a:ln w="31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5" name="TextBox 24"/>
          <p:cNvSpPr txBox="1"/>
          <p:nvPr/>
        </p:nvSpPr>
        <p:spPr>
          <a:xfrm>
            <a:off x="5257800" y="4999672"/>
            <a:ext cx="3429000" cy="1477328"/>
          </a:xfrm>
          <a:prstGeom prst="rect">
            <a:avLst/>
          </a:prstGeom>
          <a:noFill/>
          <a:ln w="22225">
            <a:solidFill>
              <a:srgbClr val="FF0000"/>
            </a:solidFill>
          </a:ln>
        </p:spPr>
        <p:txBody>
          <a:bodyPr wrap="square" rtlCol="0">
            <a:spAutoFit/>
          </a:bodyPr>
          <a:lstStyle/>
          <a:p>
            <a:r>
              <a:rPr lang="en-US" smtClean="0"/>
              <a:t>This is effectively a </a:t>
            </a:r>
            <a:r>
              <a:rPr lang="en-US" smtClean="0">
                <a:solidFill>
                  <a:srgbClr val="FFFF00"/>
                </a:solidFill>
              </a:rPr>
              <a:t>lever</a:t>
            </a:r>
            <a:r>
              <a:rPr lang="en-US" smtClean="0"/>
              <a:t>:  the fluid is almost incompressible, so the distances traveled in small displacements are </a:t>
            </a:r>
            <a:r>
              <a:rPr lang="en-US" i="1" smtClean="0"/>
              <a:t>inverse</a:t>
            </a:r>
            <a:r>
              <a:rPr lang="en-US" smtClean="0"/>
              <a:t> to the areas, hence to the forces.</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chemeClr val="bg2">
                    <a:lumMod val="40000"/>
                    <a:lumOff val="60000"/>
                  </a:schemeClr>
                </a:solidFill>
              </a:rPr>
              <a:t>Atmospheric Pressure</a:t>
            </a:r>
            <a:endParaRPr lang="en-US">
              <a:solidFill>
                <a:schemeClr val="bg2">
                  <a:lumMod val="40000"/>
                  <a:lumOff val="60000"/>
                </a:schemeClr>
              </a:solidFill>
            </a:endParaRPr>
          </a:p>
        </p:txBody>
      </p:sp>
      <p:sp>
        <p:nvSpPr>
          <p:cNvPr id="3" name="Content Placeholder 2"/>
          <p:cNvSpPr>
            <a:spLocks noGrp="1"/>
          </p:cNvSpPr>
          <p:nvPr>
            <p:ph sz="half" idx="1"/>
          </p:nvPr>
        </p:nvSpPr>
        <p:spPr>
          <a:xfrm>
            <a:off x="0" y="1447800"/>
            <a:ext cx="6019800" cy="5410200"/>
          </a:xfrm>
        </p:spPr>
        <p:txBody>
          <a:bodyPr>
            <a:normAutofit/>
          </a:bodyPr>
          <a:lstStyle/>
          <a:p>
            <a:r>
              <a:rPr lang="en-US" smtClean="0">
                <a:solidFill>
                  <a:schemeClr val="bg2">
                    <a:lumMod val="40000"/>
                    <a:lumOff val="60000"/>
                  </a:schemeClr>
                </a:solidFill>
              </a:rPr>
              <a:t>We live at the bottom of an ocean of air.  </a:t>
            </a:r>
            <a:r>
              <a:rPr lang="en-US" smtClean="0"/>
              <a:t>The pressure varies, but is close to 10</a:t>
            </a:r>
            <a:r>
              <a:rPr lang="en-US" baseline="30000" smtClean="0"/>
              <a:t>5</a:t>
            </a:r>
            <a:r>
              <a:rPr lang="en-US" smtClean="0"/>
              <a:t> N/m</a:t>
            </a:r>
            <a:r>
              <a:rPr lang="en-US" baseline="30000" smtClean="0"/>
              <a:t>2</a:t>
            </a:r>
            <a:r>
              <a:rPr lang="en-US" smtClean="0"/>
              <a:t>, or 100 kPa. (or 1 atm.)</a:t>
            </a:r>
          </a:p>
          <a:p>
            <a:r>
              <a:rPr lang="en-US" smtClean="0"/>
              <a:t>One form of barometer has an inverted glass </a:t>
            </a:r>
            <a:r>
              <a:rPr lang="en-US" smtClean="0">
                <a:solidFill>
                  <a:srgbClr val="FFFF00"/>
                </a:solidFill>
              </a:rPr>
              <a:t>tube, closed at the top, open at the bottom</a:t>
            </a:r>
            <a:r>
              <a:rPr lang="en-US" smtClean="0"/>
              <a:t>, containing mercury, the bottom open end immersed in a pool of mercury.</a:t>
            </a:r>
          </a:p>
          <a:p>
            <a:r>
              <a:rPr lang="en-US" smtClean="0">
                <a:solidFill>
                  <a:srgbClr val="FFFF00"/>
                </a:solidFill>
              </a:rPr>
              <a:t>The </a:t>
            </a:r>
            <a:r>
              <a:rPr lang="en-US" smtClean="0">
                <a:solidFill>
                  <a:schemeClr val="bg2">
                    <a:lumMod val="40000"/>
                    <a:lumOff val="60000"/>
                  </a:schemeClr>
                </a:solidFill>
              </a:rPr>
              <a:t>atmospheric pressure</a:t>
            </a:r>
            <a:r>
              <a:rPr lang="en-US" smtClean="0">
                <a:solidFill>
                  <a:srgbClr val="FFFF00"/>
                </a:solidFill>
              </a:rPr>
              <a:t> outside is balanced by the </a:t>
            </a:r>
            <a:r>
              <a:rPr lang="el-GR" i="1" smtClean="0">
                <a:solidFill>
                  <a:srgbClr val="FFFF00"/>
                </a:solidFill>
              </a:rPr>
              <a:t>ρ</a:t>
            </a:r>
            <a:r>
              <a:rPr lang="en-US" i="1" smtClean="0">
                <a:solidFill>
                  <a:srgbClr val="FFFF00"/>
                </a:solidFill>
              </a:rPr>
              <a:t>gh </a:t>
            </a:r>
            <a:r>
              <a:rPr lang="en-US" smtClean="0">
                <a:solidFill>
                  <a:srgbClr val="FFFF00"/>
                </a:solidFill>
              </a:rPr>
              <a:t>of the mercury column—above the column is a </a:t>
            </a:r>
            <a:r>
              <a:rPr lang="en-US" u="sng" smtClean="0"/>
              <a:t>vacuum</a:t>
            </a:r>
            <a:r>
              <a:rPr lang="en-US" smtClean="0">
                <a:solidFill>
                  <a:srgbClr val="FFFF00"/>
                </a:solidFill>
              </a:rPr>
              <a:t>, so no pressure.</a:t>
            </a:r>
            <a:endParaRPr lang="en-US">
              <a:solidFill>
                <a:srgbClr val="FFFF00"/>
              </a:solidFill>
            </a:endParaRPr>
          </a:p>
        </p:txBody>
      </p:sp>
      <p:pic>
        <p:nvPicPr>
          <p:cNvPr id="1026" name="Picture 2">
            <a:hlinkClick r:id="rId3"/>
          </p:cNvPr>
          <p:cNvPicPr>
            <a:picLocks noGrp="1" noChangeAspect="1" noChangeArrowheads="1"/>
          </p:cNvPicPr>
          <p:nvPr>
            <p:ph sz="half" idx="2"/>
          </p:nvPr>
        </p:nvPicPr>
        <p:blipFill>
          <a:blip r:embed="rId4" cstate="print"/>
          <a:srcRect/>
          <a:stretch>
            <a:fillRect/>
          </a:stretch>
        </p:blipFill>
        <p:spPr bwMode="auto">
          <a:xfrm>
            <a:off x="6172201" y="1752600"/>
            <a:ext cx="2609160" cy="4449756"/>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1143000"/>
          </a:xfrm>
        </p:spPr>
        <p:txBody>
          <a:bodyPr>
            <a:normAutofit fontScale="90000"/>
          </a:bodyPr>
          <a:lstStyle/>
          <a:p>
            <a:r>
              <a:rPr lang="en-US" smtClean="0">
                <a:solidFill>
                  <a:srgbClr val="FFFF00"/>
                </a:solidFill>
              </a:rPr>
              <a:t>Absolute Pressure and Gauge Pressure</a:t>
            </a:r>
            <a:endParaRPr lang="en-US">
              <a:solidFill>
                <a:srgbClr val="FFFF00"/>
              </a:solidFill>
            </a:endParaRPr>
          </a:p>
        </p:txBody>
      </p:sp>
      <p:sp>
        <p:nvSpPr>
          <p:cNvPr id="3" name="Content Placeholder 2"/>
          <p:cNvSpPr>
            <a:spLocks noGrp="1"/>
          </p:cNvSpPr>
          <p:nvPr>
            <p:ph sz="half" idx="1"/>
          </p:nvPr>
        </p:nvSpPr>
        <p:spPr>
          <a:xfrm>
            <a:off x="457200" y="1600200"/>
            <a:ext cx="5486400" cy="5257800"/>
          </a:xfrm>
        </p:spPr>
        <p:txBody>
          <a:bodyPr/>
          <a:lstStyle/>
          <a:p>
            <a:r>
              <a:rPr lang="en-US" smtClean="0"/>
              <a:t>A common pressure gauge is the manometer, a U-tube with liquid. The pressure difference between the two sides is </a:t>
            </a:r>
            <a:r>
              <a:rPr lang="el-GR" i="1" smtClean="0"/>
              <a:t>ρ</a:t>
            </a:r>
            <a:r>
              <a:rPr lang="en-US" i="1" smtClean="0"/>
              <a:t>g</a:t>
            </a:r>
            <a:r>
              <a:rPr lang="en-US" smtClean="0"/>
              <a:t>H.</a:t>
            </a:r>
          </a:p>
          <a:p>
            <a:r>
              <a:rPr lang="en-US" u="sng" smtClean="0"/>
              <a:t>Tire</a:t>
            </a:r>
            <a:r>
              <a:rPr lang="en-US" smtClean="0"/>
              <a:t> pressures, for example, are measured </a:t>
            </a:r>
            <a:r>
              <a:rPr lang="en-US" smtClean="0">
                <a:solidFill>
                  <a:srgbClr val="FFFF00"/>
                </a:solidFill>
              </a:rPr>
              <a:t>relative to atmospheric pressure</a:t>
            </a:r>
            <a:r>
              <a:rPr lang="en-US" smtClean="0"/>
              <a:t>: this is called </a:t>
            </a:r>
            <a:r>
              <a:rPr lang="en-US" u="sng" smtClean="0"/>
              <a:t>gauge</a:t>
            </a:r>
            <a:r>
              <a:rPr lang="en-US" smtClean="0"/>
              <a:t> pressure.</a:t>
            </a:r>
          </a:p>
          <a:p>
            <a:r>
              <a:rPr lang="en-US" u="sng" smtClean="0"/>
              <a:t>Absolute</a:t>
            </a:r>
            <a:r>
              <a:rPr lang="en-US" smtClean="0"/>
              <a:t> pressure is relative to a vacuum. The </a:t>
            </a:r>
            <a:r>
              <a:rPr lang="en-US" u="sng" smtClean="0"/>
              <a:t>absolute</a:t>
            </a:r>
            <a:r>
              <a:rPr lang="en-US" smtClean="0"/>
              <a:t> pressure in a swimming pool = </a:t>
            </a:r>
            <a:r>
              <a:rPr lang="el-GR" i="1" smtClean="0"/>
              <a:t>ρ</a:t>
            </a:r>
            <a:r>
              <a:rPr lang="en-US" i="1" smtClean="0"/>
              <a:t>gh </a:t>
            </a:r>
            <a:r>
              <a:rPr lang="en-US" smtClean="0"/>
              <a:t>+ 1 atm.</a:t>
            </a:r>
            <a:endParaRPr lang="en-US"/>
          </a:p>
        </p:txBody>
      </p:sp>
      <p:pic>
        <p:nvPicPr>
          <p:cNvPr id="2050" name="Picture 2"/>
          <p:cNvPicPr>
            <a:picLocks noGrp="1" noChangeAspect="1" noChangeArrowheads="1"/>
          </p:cNvPicPr>
          <p:nvPr>
            <p:ph sz="half" idx="2"/>
          </p:nvPr>
        </p:nvPicPr>
        <p:blipFill>
          <a:blip r:embed="rId3" cstate="print"/>
          <a:srcRect/>
          <a:stretch>
            <a:fillRect/>
          </a:stretch>
        </p:blipFill>
        <p:spPr bwMode="auto">
          <a:xfrm>
            <a:off x="6248400" y="1402937"/>
            <a:ext cx="2209799" cy="4920486"/>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63000" cy="3382962"/>
          </a:xfrm>
        </p:spPr>
        <p:txBody>
          <a:bodyPr>
            <a:normAutofit/>
          </a:bodyPr>
          <a:lstStyle/>
          <a:p>
            <a:pPr algn="l">
              <a:defRPr/>
            </a:pPr>
            <a:r>
              <a:rPr lang="en-US" sz="2800" dirty="0" smtClean="0">
                <a:latin typeface="+mn-lt"/>
              </a:rPr>
              <a:t>In September 1776, </a:t>
            </a:r>
            <a:r>
              <a:rPr lang="en-US" sz="2800" dirty="0" smtClean="0">
                <a:solidFill>
                  <a:srgbClr val="FF0000"/>
                </a:solidFill>
                <a:latin typeface="+mn-lt"/>
              </a:rPr>
              <a:t>Thomas Jefferson </a:t>
            </a:r>
            <a:r>
              <a:rPr lang="en-US" sz="2800" dirty="0" smtClean="0">
                <a:latin typeface="+mn-lt"/>
              </a:rPr>
              <a:t>found a mercury barometer at Monticello read 29.44 inches of mercury; taking it down to the </a:t>
            </a:r>
            <a:r>
              <a:rPr lang="en-US" sz="2800" dirty="0" err="1" smtClean="0">
                <a:latin typeface="+mn-lt"/>
              </a:rPr>
              <a:t>Rivanna</a:t>
            </a:r>
            <a:r>
              <a:rPr lang="en-US" sz="2800" dirty="0" smtClean="0">
                <a:latin typeface="+mn-lt"/>
              </a:rPr>
              <a:t> tobacco landing it read 30.06.  </a:t>
            </a:r>
            <a:br>
              <a:rPr lang="en-US" sz="2800" dirty="0" smtClean="0">
                <a:latin typeface="+mn-lt"/>
              </a:rPr>
            </a:br>
            <a:r>
              <a:rPr lang="en-US" sz="2800" dirty="0" smtClean="0">
                <a:latin typeface="+mn-lt"/>
              </a:rPr>
              <a:t/>
            </a:r>
            <a:br>
              <a:rPr lang="en-US" sz="2800" dirty="0" smtClean="0">
                <a:latin typeface="+mn-lt"/>
              </a:rPr>
            </a:br>
            <a:r>
              <a:rPr lang="en-US" sz="2800" dirty="0" smtClean="0">
                <a:latin typeface="+mn-lt"/>
              </a:rPr>
              <a:t>Taking air to </a:t>
            </a:r>
            <a:r>
              <a:rPr lang="en-US" sz="2800" smtClean="0">
                <a:latin typeface="+mn-lt"/>
              </a:rPr>
              <a:t>weigh 1.17 </a:t>
            </a:r>
            <a:r>
              <a:rPr lang="en-US" sz="2800" dirty="0" smtClean="0">
                <a:latin typeface="+mn-lt"/>
              </a:rPr>
              <a:t>kg/m</a:t>
            </a:r>
            <a:r>
              <a:rPr lang="en-US" sz="2800" baseline="30000" dirty="0" smtClean="0">
                <a:latin typeface="+mn-lt"/>
              </a:rPr>
              <a:t>3</a:t>
            </a:r>
            <a:r>
              <a:rPr lang="en-US" sz="2800" dirty="0" smtClean="0">
                <a:latin typeface="+mn-lt"/>
              </a:rPr>
              <a:t> and Hg 13,600 kg/m</a:t>
            </a:r>
            <a:r>
              <a:rPr lang="en-US" sz="2800" baseline="30000" dirty="0" smtClean="0">
                <a:latin typeface="+mn-lt"/>
              </a:rPr>
              <a:t>3</a:t>
            </a:r>
            <a:r>
              <a:rPr lang="en-US" sz="2800" dirty="0" smtClean="0">
                <a:latin typeface="+mn-lt"/>
              </a:rPr>
              <a:t>, how </a:t>
            </a:r>
            <a:r>
              <a:rPr lang="en-US" sz="2800" smtClean="0">
                <a:latin typeface="+mn-lt"/>
              </a:rPr>
              <a:t>high did he find Monticello to be </a:t>
            </a:r>
            <a:r>
              <a:rPr lang="en-US" sz="2800" dirty="0" smtClean="0">
                <a:latin typeface="+mn-lt"/>
              </a:rPr>
              <a:t>above the </a:t>
            </a:r>
            <a:r>
              <a:rPr lang="en-US" sz="2800" dirty="0" err="1" smtClean="0">
                <a:latin typeface="+mn-lt"/>
              </a:rPr>
              <a:t>Rivanna</a:t>
            </a:r>
            <a:r>
              <a:rPr lang="en-US" sz="2800" dirty="0" smtClean="0">
                <a:latin typeface="+mn-lt"/>
              </a:rPr>
              <a:t>?</a:t>
            </a:r>
            <a:endParaRPr lang="en-US" sz="2800" dirty="0">
              <a:latin typeface="+mn-lt"/>
            </a:endParaRPr>
          </a:p>
        </p:txBody>
      </p:sp>
      <p:sp>
        <p:nvSpPr>
          <p:cNvPr id="5123" name="Content Placeholder 2"/>
          <p:cNvSpPr>
            <a:spLocks noGrp="1"/>
          </p:cNvSpPr>
          <p:nvPr>
            <p:ph idx="1"/>
          </p:nvPr>
        </p:nvSpPr>
        <p:spPr>
          <a:xfrm>
            <a:off x="457200" y="3733800"/>
            <a:ext cx="8229600" cy="2392363"/>
          </a:xfrm>
        </p:spPr>
        <p:txBody>
          <a:bodyPr/>
          <a:lstStyle/>
          <a:p>
            <a:pPr marL="514350" indent="-514350">
              <a:buFontTx/>
              <a:buAutoNum type="alphaUcPeriod"/>
            </a:pPr>
            <a:r>
              <a:rPr lang="en-US" smtClean="0"/>
              <a:t>500 ft</a:t>
            </a:r>
          </a:p>
          <a:p>
            <a:pPr marL="514350" indent="-514350">
              <a:buFontTx/>
              <a:buAutoNum type="alphaUcPeriod"/>
            </a:pPr>
            <a:r>
              <a:rPr lang="en-US" smtClean="0"/>
              <a:t>550</a:t>
            </a:r>
          </a:p>
          <a:p>
            <a:pPr marL="514350" indent="-514350">
              <a:buFontTx/>
              <a:buAutoNum type="alphaUcPeriod"/>
            </a:pPr>
            <a:r>
              <a:rPr lang="en-US" smtClean="0"/>
              <a:t>600</a:t>
            </a:r>
          </a:p>
          <a:p>
            <a:pPr marL="514350" indent="-514350">
              <a:buFontTx/>
              <a:buAutoNum type="alphaUcPeriod"/>
            </a:pPr>
            <a:r>
              <a:rPr lang="en-US" smtClean="0"/>
              <a:t>650</a:t>
            </a:r>
          </a:p>
        </p:txBody>
      </p:sp>
      <p:sp>
        <p:nvSpPr>
          <p:cNvPr id="4" name="TextBox 3"/>
          <p:cNvSpPr txBox="1"/>
          <p:nvPr/>
        </p:nvSpPr>
        <p:spPr>
          <a:xfrm>
            <a:off x="4704600" y="4903525"/>
            <a:ext cx="4114800" cy="1754326"/>
          </a:xfrm>
          <a:prstGeom prst="rect">
            <a:avLst/>
          </a:prstGeom>
          <a:noFill/>
          <a:ln w="19050">
            <a:solidFill>
              <a:srgbClr val="FF0000"/>
            </a:solidFill>
          </a:ln>
        </p:spPr>
        <p:txBody>
          <a:bodyPr wrap="square" rtlCol="0">
            <a:spAutoFit/>
          </a:bodyPr>
          <a:lstStyle/>
          <a:p>
            <a:r>
              <a:rPr lang="en-US" smtClean="0">
                <a:solidFill>
                  <a:srgbClr val="FFFF00"/>
                </a:solidFill>
              </a:rPr>
              <a:t>Footnote:</a:t>
            </a:r>
            <a:r>
              <a:rPr lang="en-US" smtClean="0"/>
              <a:t>  Jefferson found the density of air in tables he had from England. The density varies with altitude, temperature and barometric pressure.</a:t>
            </a:r>
          </a:p>
          <a:p>
            <a:r>
              <a:rPr lang="en-US" smtClean="0"/>
              <a:t>(He bought the barometer in Philadelphia, on July the 5th of that year.)</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smtClean="0">
                <a:solidFill>
                  <a:srgbClr val="FFFF00"/>
                </a:solidFill>
              </a:rPr>
              <a:t>Basic Concepts</a:t>
            </a:r>
            <a:endParaRPr lang="en-US" sz="4800">
              <a:solidFill>
                <a:srgbClr val="FFFF00"/>
              </a:solidFill>
            </a:endParaRPr>
          </a:p>
        </p:txBody>
      </p:sp>
      <p:sp>
        <p:nvSpPr>
          <p:cNvPr id="3" name="Content Placeholder 2"/>
          <p:cNvSpPr>
            <a:spLocks noGrp="1"/>
          </p:cNvSpPr>
          <p:nvPr>
            <p:ph idx="1"/>
          </p:nvPr>
        </p:nvSpPr>
        <p:spPr>
          <a:xfrm>
            <a:off x="642250" y="2895600"/>
            <a:ext cx="8229600" cy="3048000"/>
          </a:xfrm>
        </p:spPr>
        <p:txBody>
          <a:bodyPr>
            <a:normAutofit/>
          </a:bodyPr>
          <a:lstStyle/>
          <a:p>
            <a:r>
              <a:rPr lang="en-US" sz="4000" smtClean="0"/>
              <a:t>Density</a:t>
            </a:r>
          </a:p>
          <a:p>
            <a:r>
              <a:rPr lang="en-US" sz="4000" smtClean="0"/>
              <a:t>Pressure:  Pascal’s </a:t>
            </a:r>
            <a:r>
              <a:rPr lang="en-US" sz="4000" smtClean="0"/>
              <a:t>Principle</a:t>
            </a:r>
            <a:endParaRPr lang="en-US" sz="40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The Crown and the Bathtub</a:t>
            </a:r>
            <a:endParaRPr lang="en-US">
              <a:solidFill>
                <a:srgbClr val="FFFF00"/>
              </a:solidFill>
            </a:endParaRPr>
          </a:p>
        </p:txBody>
      </p:sp>
      <p:sp>
        <p:nvSpPr>
          <p:cNvPr id="3" name="Content Placeholder 2"/>
          <p:cNvSpPr>
            <a:spLocks noGrp="1"/>
          </p:cNvSpPr>
          <p:nvPr>
            <p:ph sz="half" idx="1"/>
          </p:nvPr>
        </p:nvSpPr>
        <p:spPr>
          <a:xfrm>
            <a:off x="457200" y="1447800"/>
            <a:ext cx="5029200" cy="5105400"/>
          </a:xfrm>
        </p:spPr>
        <p:txBody>
          <a:bodyPr/>
          <a:lstStyle/>
          <a:p>
            <a:r>
              <a:rPr lang="en-US" smtClean="0"/>
              <a:t>Around 250 BC, the king of Syracuse commissioned a </a:t>
            </a:r>
            <a:r>
              <a:rPr lang="en-US" smtClean="0">
                <a:solidFill>
                  <a:srgbClr val="FFFF00"/>
                </a:solidFill>
              </a:rPr>
              <a:t>new crown</a:t>
            </a:r>
            <a:r>
              <a:rPr lang="en-US" smtClean="0"/>
              <a:t>,and gave the goldsmith about </a:t>
            </a:r>
            <a:r>
              <a:rPr lang="en-US" smtClean="0">
                <a:solidFill>
                  <a:srgbClr val="FFFF00"/>
                </a:solidFill>
              </a:rPr>
              <a:t>1 kg of gold </a:t>
            </a:r>
            <a:r>
              <a:rPr lang="en-US" smtClean="0"/>
              <a:t>(size of a D battery).   A 1 kg crown was duly delivered, </a:t>
            </a:r>
            <a:r>
              <a:rPr lang="en-US" smtClean="0">
                <a:solidFill>
                  <a:srgbClr val="FFFF00"/>
                </a:solidFill>
              </a:rPr>
              <a:t>but</a:t>
            </a:r>
            <a:r>
              <a:rPr lang="en-US" smtClean="0"/>
              <a:t> the king suspected it had </a:t>
            </a:r>
            <a:r>
              <a:rPr lang="en-US" smtClean="0">
                <a:solidFill>
                  <a:srgbClr val="FFFF00"/>
                </a:solidFill>
              </a:rPr>
              <a:t>silver</a:t>
            </a:r>
            <a:r>
              <a:rPr lang="en-US" smtClean="0"/>
              <a:t> mixed in (much cheaper!).</a:t>
            </a:r>
          </a:p>
          <a:p>
            <a:r>
              <a:rPr lang="en-US" smtClean="0"/>
              <a:t>How could he find out without messing up the crown?  He asked his friend Archimedes…</a:t>
            </a:r>
            <a:endParaRPr lang="en-US"/>
          </a:p>
        </p:txBody>
      </p:sp>
      <p:pic>
        <p:nvPicPr>
          <p:cNvPr id="196610" name="Picture 2">
            <a:hlinkClick r:id="rId3"/>
          </p:cNvPr>
          <p:cNvPicPr>
            <a:picLocks noGrp="1" noChangeAspect="1" noChangeArrowheads="1"/>
          </p:cNvPicPr>
          <p:nvPr>
            <p:ph sz="half" idx="2"/>
          </p:nvPr>
        </p:nvPicPr>
        <p:blipFill>
          <a:blip r:embed="rId4" cstate="print"/>
          <a:srcRect/>
          <a:stretch>
            <a:fillRect/>
          </a:stretch>
        </p:blipFill>
        <p:spPr bwMode="auto">
          <a:xfrm>
            <a:off x="5715000" y="4245718"/>
            <a:ext cx="3200400" cy="2379877"/>
          </a:xfrm>
          <a:prstGeom prst="rect">
            <a:avLst/>
          </a:prstGeom>
          <a:noFill/>
          <a:ln w="9525">
            <a:noFill/>
            <a:miter lim="800000"/>
            <a:headEnd/>
            <a:tailEnd/>
          </a:ln>
        </p:spPr>
      </p:pic>
      <p:pic>
        <p:nvPicPr>
          <p:cNvPr id="196611" name="Picture 3">
            <a:hlinkClick r:id="rId5"/>
          </p:cNvPr>
          <p:cNvPicPr>
            <a:picLocks noChangeAspect="1" noChangeArrowheads="1"/>
          </p:cNvPicPr>
          <p:nvPr/>
        </p:nvPicPr>
        <p:blipFill>
          <a:blip r:embed="rId6" cstate="print"/>
          <a:srcRect/>
          <a:stretch>
            <a:fillRect/>
          </a:stretch>
        </p:blipFill>
        <p:spPr bwMode="auto">
          <a:xfrm>
            <a:off x="5715000" y="1549400"/>
            <a:ext cx="3200400" cy="2400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A Dense Problem</a:t>
            </a:r>
            <a:endParaRPr lang="en-US">
              <a:solidFill>
                <a:srgbClr val="FFFF00"/>
              </a:solidFill>
            </a:endParaRPr>
          </a:p>
        </p:txBody>
      </p:sp>
      <p:sp>
        <p:nvSpPr>
          <p:cNvPr id="3" name="Content Placeholder 2"/>
          <p:cNvSpPr>
            <a:spLocks noGrp="1"/>
          </p:cNvSpPr>
          <p:nvPr>
            <p:ph sz="half" idx="1"/>
          </p:nvPr>
        </p:nvSpPr>
        <p:spPr>
          <a:xfrm>
            <a:off x="457200" y="1460500"/>
            <a:ext cx="6019800" cy="5245100"/>
          </a:xfrm>
        </p:spPr>
        <p:txBody>
          <a:bodyPr>
            <a:normAutofit/>
          </a:bodyPr>
          <a:lstStyle/>
          <a:p>
            <a:r>
              <a:rPr lang="en-US" smtClean="0"/>
              <a:t>Archimedes knew that one kg of solid silver would be almost </a:t>
            </a:r>
            <a:r>
              <a:rPr lang="en-US" u="sng" smtClean="0"/>
              <a:t>twice the volume</a:t>
            </a:r>
            <a:r>
              <a:rPr lang="en-US" smtClean="0"/>
              <a:t> of the </a:t>
            </a:r>
            <a:r>
              <a:rPr lang="en-US" smtClean="0">
                <a:solidFill>
                  <a:srgbClr val="FFFF00"/>
                </a:solidFill>
              </a:rPr>
              <a:t>one kg of gold</a:t>
            </a:r>
            <a:r>
              <a:rPr lang="en-US" smtClean="0"/>
              <a:t>.</a:t>
            </a:r>
          </a:p>
          <a:p>
            <a:r>
              <a:rPr lang="en-US" smtClean="0"/>
              <a:t>But how do you measure the </a:t>
            </a:r>
            <a:r>
              <a:rPr lang="en-US" u="sng" smtClean="0"/>
              <a:t>volume</a:t>
            </a:r>
            <a:r>
              <a:rPr lang="en-US" smtClean="0"/>
              <a:t> of a crown?</a:t>
            </a:r>
          </a:p>
          <a:p>
            <a:r>
              <a:rPr lang="en-US" smtClean="0"/>
              <a:t>The answer came to him in the bathtub … if he filled the tub to the brim, then got in, the water spilled was </a:t>
            </a:r>
            <a:r>
              <a:rPr lang="en-US" u="sng" smtClean="0"/>
              <a:t>exactly equal to his own volume</a:t>
            </a:r>
            <a:r>
              <a:rPr lang="en-US" smtClean="0"/>
              <a:t>!</a:t>
            </a:r>
          </a:p>
          <a:p>
            <a:r>
              <a:rPr lang="en-US" smtClean="0"/>
              <a:t>So, dunk the crown in a bucket filled to  the brim—measure the outflow.</a:t>
            </a:r>
            <a:endParaRPr lang="en-US"/>
          </a:p>
        </p:txBody>
      </p:sp>
      <p:sp>
        <p:nvSpPr>
          <p:cNvPr id="4" name="Content Placeholder 3"/>
          <p:cNvSpPr>
            <a:spLocks noGrp="1"/>
          </p:cNvSpPr>
          <p:nvPr>
            <p:ph sz="half" idx="2"/>
          </p:nvPr>
        </p:nvSpPr>
        <p:spPr>
          <a:xfrm>
            <a:off x="6553200" y="1600200"/>
            <a:ext cx="2133600" cy="4525963"/>
          </a:xfrm>
        </p:spPr>
        <p:txBody>
          <a:bodyPr>
            <a:normAutofit/>
          </a:bodyPr>
          <a:lstStyle/>
          <a:p>
            <a:r>
              <a:rPr lang="en-US" smtClean="0">
                <a:solidFill>
                  <a:schemeClr val="bg2">
                    <a:lumMod val="50000"/>
                  </a:schemeClr>
                </a:solidFill>
              </a:rPr>
              <a:t>x</a:t>
            </a:r>
            <a:endParaRPr lang="en-US">
              <a:solidFill>
                <a:schemeClr val="bg2">
                  <a:lumMod val="50000"/>
                </a:schemeClr>
              </a:solidFill>
            </a:endParaRPr>
          </a:p>
        </p:txBody>
      </p:sp>
      <p:sp>
        <p:nvSpPr>
          <p:cNvPr id="6" name="Flowchart: Magnetic Disk 5"/>
          <p:cNvSpPr/>
          <p:nvPr/>
        </p:nvSpPr>
        <p:spPr>
          <a:xfrm>
            <a:off x="7315200" y="3962400"/>
            <a:ext cx="762000" cy="1069848"/>
          </a:xfrm>
          <a:prstGeom prst="flowChartMagneticDisk">
            <a:avLst/>
          </a:prstGeom>
          <a:solidFill>
            <a:schemeClr val="bg1">
              <a:lumMod val="8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6992057" y="3124200"/>
            <a:ext cx="1447800" cy="400110"/>
          </a:xfrm>
          <a:prstGeom prst="rect">
            <a:avLst/>
          </a:prstGeom>
          <a:noFill/>
        </p:spPr>
        <p:txBody>
          <a:bodyPr wrap="square" rtlCol="0">
            <a:spAutoFit/>
          </a:bodyPr>
          <a:lstStyle/>
          <a:p>
            <a:r>
              <a:rPr lang="en-US" sz="2000" smtClean="0">
                <a:solidFill>
                  <a:srgbClr val="FFFF00"/>
                </a:solidFill>
              </a:rPr>
              <a:t>One kg gold</a:t>
            </a:r>
            <a:endParaRPr lang="en-US" sz="2000">
              <a:solidFill>
                <a:srgbClr val="FFFF00"/>
              </a:solidFill>
            </a:endParaRPr>
          </a:p>
        </p:txBody>
      </p:sp>
      <p:sp>
        <p:nvSpPr>
          <p:cNvPr id="9" name="TextBox 8"/>
          <p:cNvSpPr txBox="1"/>
          <p:nvPr/>
        </p:nvSpPr>
        <p:spPr>
          <a:xfrm>
            <a:off x="6925734" y="5181600"/>
            <a:ext cx="1549400" cy="400110"/>
          </a:xfrm>
          <a:prstGeom prst="rect">
            <a:avLst/>
          </a:prstGeom>
          <a:noFill/>
        </p:spPr>
        <p:txBody>
          <a:bodyPr wrap="square" rtlCol="0">
            <a:spAutoFit/>
          </a:bodyPr>
          <a:lstStyle/>
          <a:p>
            <a:r>
              <a:rPr lang="en-US" sz="2000" smtClean="0">
                <a:solidFill>
                  <a:schemeClr val="bg1">
                    <a:lumMod val="85000"/>
                  </a:schemeClr>
                </a:solidFill>
              </a:rPr>
              <a:t>One kg silver</a:t>
            </a:r>
            <a:endParaRPr lang="en-US" sz="2000">
              <a:solidFill>
                <a:schemeClr val="bg1">
                  <a:lumMod val="85000"/>
                </a:schemeClr>
              </a:solidFill>
            </a:endParaRPr>
          </a:p>
        </p:txBody>
      </p:sp>
      <p:grpSp>
        <p:nvGrpSpPr>
          <p:cNvPr id="15" name="Group 14"/>
          <p:cNvGrpSpPr/>
          <p:nvPr/>
        </p:nvGrpSpPr>
        <p:grpSpPr>
          <a:xfrm>
            <a:off x="7416801" y="1851378"/>
            <a:ext cx="762000" cy="1199670"/>
            <a:chOff x="7292622" y="1851378"/>
            <a:chExt cx="762000" cy="1199670"/>
          </a:xfrm>
        </p:grpSpPr>
        <p:sp>
          <p:nvSpPr>
            <p:cNvPr id="5" name="Flowchart: Magnetic Disk 4"/>
            <p:cNvSpPr/>
            <p:nvPr/>
          </p:nvSpPr>
          <p:spPr>
            <a:xfrm>
              <a:off x="7315200" y="2133600"/>
              <a:ext cx="533400" cy="917448"/>
            </a:xfrm>
            <a:prstGeom prst="flowChartMagneticDisk">
              <a:avLst/>
            </a:prstGeom>
            <a:solidFill>
              <a:srgbClr val="FFC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rot="10800000" flipH="1">
              <a:off x="7315200" y="2286000"/>
              <a:ext cx="533400" cy="1588"/>
            </a:xfrm>
            <a:prstGeom prst="straightConnector1">
              <a:avLst/>
            </a:prstGeom>
            <a:ln w="22225">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7292622" y="1851378"/>
              <a:ext cx="762000" cy="307777"/>
            </a:xfrm>
            <a:prstGeom prst="rect">
              <a:avLst/>
            </a:prstGeom>
            <a:noFill/>
          </p:spPr>
          <p:txBody>
            <a:bodyPr wrap="square" rtlCol="0">
              <a:spAutoFit/>
            </a:bodyPr>
            <a:lstStyle/>
            <a:p>
              <a:r>
                <a:rPr lang="en-US" sz="1400" smtClean="0">
                  <a:solidFill>
                    <a:schemeClr val="bg1">
                      <a:lumMod val="85000"/>
                    </a:schemeClr>
                  </a:solidFill>
                </a:rPr>
                <a:t>3 cm</a:t>
              </a:r>
              <a:endParaRPr lang="en-US" sz="1400">
                <a:solidFill>
                  <a:schemeClr val="bg1">
                    <a:lumMod val="85000"/>
                  </a:schemeClr>
                </a:solidFill>
              </a:endParaRP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Density</a:t>
            </a:r>
            <a:endParaRPr lang="en-US">
              <a:solidFill>
                <a:srgbClr val="FFFF00"/>
              </a:solidFill>
            </a:endParaRPr>
          </a:p>
        </p:txBody>
      </p:sp>
      <p:sp>
        <p:nvSpPr>
          <p:cNvPr id="3" name="Content Placeholder 2"/>
          <p:cNvSpPr>
            <a:spLocks noGrp="1"/>
          </p:cNvSpPr>
          <p:nvPr>
            <p:ph idx="1"/>
          </p:nvPr>
        </p:nvSpPr>
        <p:spPr>
          <a:xfrm>
            <a:off x="457200" y="1600200"/>
            <a:ext cx="8229600" cy="4876800"/>
          </a:xfrm>
        </p:spPr>
        <p:txBody>
          <a:bodyPr>
            <a:normAutofit/>
          </a:bodyPr>
          <a:lstStyle/>
          <a:p>
            <a:r>
              <a:rPr lang="en-US" b="1" smtClean="0">
                <a:solidFill>
                  <a:srgbClr val="FFFF00"/>
                </a:solidFill>
              </a:rPr>
              <a:t>        Density is mass per unit volume. </a:t>
            </a:r>
          </a:p>
          <a:p>
            <a:pPr>
              <a:buNone/>
            </a:pPr>
            <a:endParaRPr lang="en-US" b="1" smtClean="0">
              <a:solidFill>
                <a:srgbClr val="FFFF00"/>
              </a:solidFill>
            </a:endParaRPr>
          </a:p>
          <a:p>
            <a:r>
              <a:rPr lang="en-US" smtClean="0"/>
              <a:t>Standard notation:  </a:t>
            </a:r>
            <a:r>
              <a:rPr lang="en-US" smtClean="0">
                <a:sym typeface="Euclid Symbol"/>
              </a:rPr>
              <a:t> </a:t>
            </a:r>
            <a:r>
              <a:rPr lang="el-GR" sz="3600" i="1" smtClean="0">
                <a:sym typeface="Euclid Symbol"/>
              </a:rPr>
              <a:t>ρ</a:t>
            </a:r>
            <a:r>
              <a:rPr lang="en-US" sz="3600" smtClean="0">
                <a:sym typeface="Euclid Symbol"/>
              </a:rPr>
              <a:t> = </a:t>
            </a:r>
            <a:r>
              <a:rPr lang="en-US" sz="3600" i="1" smtClean="0">
                <a:sym typeface="Euclid Symbol"/>
              </a:rPr>
              <a:t>M</a:t>
            </a:r>
            <a:r>
              <a:rPr lang="en-US" sz="3600" smtClean="0">
                <a:sym typeface="Euclid Symbol"/>
              </a:rPr>
              <a:t>/</a:t>
            </a:r>
            <a:r>
              <a:rPr lang="en-US" sz="3600" i="1" smtClean="0">
                <a:sym typeface="Euclid Symbol"/>
              </a:rPr>
              <a:t>V</a:t>
            </a:r>
          </a:p>
          <a:p>
            <a:pPr>
              <a:buNone/>
            </a:pPr>
            <a:endParaRPr lang="en-US" sz="3600" i="1" smtClean="0"/>
          </a:p>
          <a:p>
            <a:r>
              <a:rPr lang="en-US" u="sng" smtClean="0">
                <a:solidFill>
                  <a:srgbClr val="FFFF00"/>
                </a:solidFill>
              </a:rPr>
              <a:t>Our units:  kg/m</a:t>
            </a:r>
            <a:r>
              <a:rPr lang="en-US" u="sng" baseline="30000" smtClean="0">
                <a:solidFill>
                  <a:srgbClr val="FFFF00"/>
                </a:solidFill>
              </a:rPr>
              <a:t>3</a:t>
            </a:r>
            <a:r>
              <a:rPr lang="en-US" smtClean="0"/>
              <a:t>, kilograms per cubic meter.</a:t>
            </a:r>
          </a:p>
          <a:p>
            <a:r>
              <a:rPr lang="en-US" smtClean="0">
                <a:solidFill>
                  <a:srgbClr val="FFFF00"/>
                </a:solidFill>
              </a:rPr>
              <a:t>Gold: 19,300 kg/m</a:t>
            </a:r>
            <a:r>
              <a:rPr lang="en-US" baseline="30000" smtClean="0">
                <a:solidFill>
                  <a:srgbClr val="FFFF00"/>
                </a:solidFill>
              </a:rPr>
              <a:t>3</a:t>
            </a:r>
            <a:r>
              <a:rPr lang="en-US" smtClean="0"/>
              <a:t>.    </a:t>
            </a:r>
            <a:r>
              <a:rPr lang="en-US" smtClean="0">
                <a:solidFill>
                  <a:schemeClr val="bg1">
                    <a:lumMod val="85000"/>
                  </a:schemeClr>
                </a:solidFill>
              </a:rPr>
              <a:t>Silver: 10,500 kg/m</a:t>
            </a:r>
            <a:r>
              <a:rPr lang="en-US" baseline="30000" smtClean="0">
                <a:solidFill>
                  <a:schemeClr val="bg1">
                    <a:lumMod val="85000"/>
                  </a:schemeClr>
                </a:solidFill>
              </a:rPr>
              <a:t>3</a:t>
            </a:r>
            <a:r>
              <a:rPr lang="en-US" smtClean="0">
                <a:solidFill>
                  <a:schemeClr val="bg1">
                    <a:lumMod val="85000"/>
                  </a:schemeClr>
                </a:solidFill>
              </a:rPr>
              <a:t>.</a:t>
            </a:r>
          </a:p>
          <a:p>
            <a:r>
              <a:rPr lang="en-US" smtClean="0">
                <a:solidFill>
                  <a:schemeClr val="bg1">
                    <a:lumMod val="50000"/>
                  </a:schemeClr>
                </a:solidFill>
              </a:rPr>
              <a:t>Granite:  2,700 kg/m</a:t>
            </a:r>
            <a:r>
              <a:rPr lang="en-US" baseline="30000" smtClean="0">
                <a:solidFill>
                  <a:schemeClr val="bg1">
                    <a:lumMod val="50000"/>
                  </a:schemeClr>
                </a:solidFill>
              </a:rPr>
              <a:t>3</a:t>
            </a:r>
            <a:r>
              <a:rPr lang="en-US" smtClean="0">
                <a:solidFill>
                  <a:schemeClr val="bg1">
                    <a:lumMod val="50000"/>
                  </a:schemeClr>
                </a:solidFill>
              </a:rPr>
              <a:t>.    </a:t>
            </a:r>
            <a:r>
              <a:rPr lang="en-US" smtClean="0">
                <a:solidFill>
                  <a:schemeClr val="bg2">
                    <a:lumMod val="40000"/>
                    <a:lumOff val="60000"/>
                  </a:schemeClr>
                </a:solidFill>
              </a:rPr>
              <a:t>Water:  1,000 kg/m</a:t>
            </a:r>
            <a:r>
              <a:rPr lang="en-US" baseline="30000" smtClean="0">
                <a:solidFill>
                  <a:schemeClr val="bg2">
                    <a:lumMod val="40000"/>
                    <a:lumOff val="60000"/>
                  </a:schemeClr>
                </a:solidFill>
              </a:rPr>
              <a:t>3</a:t>
            </a:r>
            <a:r>
              <a:rPr lang="en-US" smtClean="0">
                <a:solidFill>
                  <a:schemeClr val="bg2">
                    <a:lumMod val="40000"/>
                    <a:lumOff val="60000"/>
                  </a:schemeClr>
                </a:solidFill>
              </a:rPr>
              <a:t>.</a:t>
            </a:r>
          </a:p>
          <a:p>
            <a:r>
              <a:rPr lang="en-US" smtClean="0"/>
              <a:t>Air:  1.29 kg/m</a:t>
            </a:r>
            <a:r>
              <a:rPr lang="en-US" baseline="30000" smtClean="0"/>
              <a:t>3</a:t>
            </a:r>
            <a:r>
              <a:rPr lang="en-US" smtClean="0"/>
              <a:t>.      Helium: 0.179 kg/m</a:t>
            </a:r>
            <a:r>
              <a:rPr lang="en-US" baseline="30000" smtClean="0"/>
              <a:t>3</a:t>
            </a:r>
            <a:r>
              <a:rPr lang="en-US" smtClean="0"/>
              <a:t>.</a:t>
            </a:r>
            <a:endParaRPr lang="en-US"/>
          </a:p>
        </p:txBody>
      </p:sp>
      <p:sp>
        <p:nvSpPr>
          <p:cNvPr id="4" name="Rectangle 3"/>
          <p:cNvSpPr/>
          <p:nvPr/>
        </p:nvSpPr>
        <p:spPr>
          <a:xfrm>
            <a:off x="1295400" y="1600200"/>
            <a:ext cx="5943600" cy="609600"/>
          </a:xfrm>
          <a:prstGeom prst="rect">
            <a:avLst/>
          </a:prstGeom>
          <a:noFill/>
          <a:ln w="539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4038600" y="2746023"/>
            <a:ext cx="1905000" cy="762000"/>
          </a:xfrm>
          <a:prstGeom prst="rect">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Clicker Question</a:t>
            </a:r>
            <a:endParaRPr lang="en-US">
              <a:solidFill>
                <a:srgbClr val="FFFF00"/>
              </a:solidFill>
            </a:endParaRPr>
          </a:p>
        </p:txBody>
      </p:sp>
      <p:sp>
        <p:nvSpPr>
          <p:cNvPr id="3" name="Content Placeholder 2"/>
          <p:cNvSpPr>
            <a:spLocks noGrp="1"/>
          </p:cNvSpPr>
          <p:nvPr>
            <p:ph idx="1"/>
          </p:nvPr>
        </p:nvSpPr>
        <p:spPr>
          <a:xfrm>
            <a:off x="457200" y="1752600"/>
            <a:ext cx="8229600" cy="4648200"/>
          </a:xfrm>
        </p:spPr>
        <p:txBody>
          <a:bodyPr>
            <a:normAutofit/>
          </a:bodyPr>
          <a:lstStyle/>
          <a:p>
            <a:r>
              <a:rPr lang="en-US" smtClean="0"/>
              <a:t>Assuming the average student in this class weighs 70 kg, what is the volume of that average student’s body?</a:t>
            </a:r>
          </a:p>
          <a:p>
            <a:pPr marL="514350" indent="-514350">
              <a:buAutoNum type="alphaUcPeriod"/>
            </a:pPr>
            <a:r>
              <a:rPr lang="en-US" smtClean="0"/>
              <a:t>0.7 m</a:t>
            </a:r>
            <a:r>
              <a:rPr lang="en-US" baseline="30000" smtClean="0"/>
              <a:t>3</a:t>
            </a:r>
          </a:p>
          <a:p>
            <a:pPr marL="514350" indent="-514350">
              <a:buAutoNum type="alphaUcPeriod"/>
            </a:pPr>
            <a:r>
              <a:rPr lang="en-US" smtClean="0"/>
              <a:t>0.4 m</a:t>
            </a:r>
            <a:r>
              <a:rPr lang="en-US" baseline="30000" smtClean="0"/>
              <a:t>3</a:t>
            </a:r>
          </a:p>
          <a:p>
            <a:pPr marL="514350" indent="-514350">
              <a:buAutoNum type="alphaUcPeriod"/>
            </a:pPr>
            <a:r>
              <a:rPr lang="en-US" smtClean="0"/>
              <a:t>0.2 m</a:t>
            </a:r>
            <a:r>
              <a:rPr lang="en-US" baseline="30000" smtClean="0"/>
              <a:t>3</a:t>
            </a:r>
          </a:p>
          <a:p>
            <a:pPr marL="514350" indent="-514350">
              <a:buAutoNum type="alphaUcPeriod"/>
            </a:pPr>
            <a:r>
              <a:rPr lang="en-US" smtClean="0"/>
              <a:t>0.1 m</a:t>
            </a:r>
            <a:r>
              <a:rPr lang="en-US" baseline="30000" smtClean="0"/>
              <a:t>3</a:t>
            </a:r>
          </a:p>
          <a:p>
            <a:pPr marL="514350" indent="-514350">
              <a:buAutoNum type="alphaUcPeriod"/>
            </a:pPr>
            <a:r>
              <a:rPr lang="en-US" smtClean="0"/>
              <a:t>0.07m</a:t>
            </a:r>
            <a:r>
              <a:rPr lang="en-US" baseline="30000" smtClean="0"/>
              <a:t>3</a:t>
            </a:r>
          </a:p>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22" name="AutoShape 2"/>
          <p:cNvSpPr>
            <a:spLocks noChangeArrowheads="1"/>
          </p:cNvSpPr>
          <p:nvPr/>
        </p:nvSpPr>
        <p:spPr bwMode="auto">
          <a:xfrm>
            <a:off x="0" y="0"/>
            <a:ext cx="9144000" cy="3030538"/>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798723" name="Rectangle 3"/>
          <p:cNvSpPr>
            <a:spLocks noChangeArrowheads="1"/>
          </p:cNvSpPr>
          <p:nvPr/>
        </p:nvSpPr>
        <p:spPr bwMode="auto">
          <a:xfrm>
            <a:off x="0" y="1027113"/>
            <a:ext cx="5783263" cy="1471612"/>
          </a:xfrm>
          <a:prstGeom prst="rect">
            <a:avLst/>
          </a:prstGeom>
          <a:noFill/>
          <a:ln w="9525">
            <a:noFill/>
            <a:miter lim="800000"/>
            <a:headEnd/>
            <a:tailEnd/>
          </a:ln>
          <a:effectLst/>
        </p:spPr>
        <p:txBody>
          <a:bodyPr lIns="90488" tIns="44450" rIns="90488" bIns="44450"/>
          <a:lstStyle/>
          <a:p>
            <a:pPr marL="401638" indent="-401638">
              <a:lnSpc>
                <a:spcPct val="115000"/>
              </a:lnSpc>
              <a:spcBef>
                <a:spcPct val="30000"/>
              </a:spcBef>
              <a:buClr>
                <a:schemeClr val="accent1"/>
              </a:buClr>
              <a:buSzPct val="75000"/>
              <a:buFont typeface="Wingdings" pitchFamily="2" charset="2"/>
              <a:buNone/>
            </a:pPr>
            <a:r>
              <a:rPr lang="en-US" sz="2000" b="1">
                <a:latin typeface="Arial" charset="0"/>
              </a:rPr>
              <a:t>	If one material has a higher density than another, does this mean that the molecules of the first material must be more massive than those of the second?</a:t>
            </a:r>
            <a:endParaRPr lang="en-US" sz="2000">
              <a:effectLst>
                <a:outerShdw blurRad="38100" dist="38100" dir="2700000" algn="tl">
                  <a:srgbClr val="000000"/>
                </a:outerShdw>
              </a:effectLst>
              <a:latin typeface="Arial" charset="0"/>
            </a:endParaRPr>
          </a:p>
        </p:txBody>
      </p:sp>
      <p:sp>
        <p:nvSpPr>
          <p:cNvPr id="798724" name="Rectangle 4"/>
          <p:cNvSpPr>
            <a:spLocks noChangeArrowheads="1"/>
          </p:cNvSpPr>
          <p:nvPr/>
        </p:nvSpPr>
        <p:spPr bwMode="auto">
          <a:xfrm>
            <a:off x="6272213" y="1535113"/>
            <a:ext cx="2097087" cy="1181100"/>
          </a:xfrm>
          <a:prstGeom prst="rect">
            <a:avLst/>
          </a:prstGeom>
          <a:noFill/>
          <a:ln w="9525">
            <a:noFill/>
            <a:miter lim="800000"/>
            <a:headEnd/>
            <a:tailEnd/>
          </a:ln>
          <a:effectLst/>
        </p:spPr>
        <p:txBody>
          <a:bodyPr lIns="90488" tIns="44450" rIns="90488" bIns="44450"/>
          <a:lstStyle/>
          <a:p>
            <a:pPr marL="401638" indent="-401638">
              <a:lnSpc>
                <a:spcPct val="115000"/>
              </a:lnSpc>
              <a:spcBef>
                <a:spcPct val="30000"/>
              </a:spcBef>
              <a:buClr>
                <a:schemeClr val="accent1"/>
              </a:buClr>
              <a:buSzPct val="75000"/>
              <a:buFont typeface="Wingdings" pitchFamily="2" charset="2"/>
              <a:buNone/>
            </a:pPr>
            <a:r>
              <a:rPr lang="en-US" sz="2000" b="1">
                <a:solidFill>
                  <a:schemeClr val="tx2"/>
                </a:solidFill>
                <a:latin typeface="Arial" charset="0"/>
              </a:rPr>
              <a:t>	1)  yes</a:t>
            </a:r>
          </a:p>
          <a:p>
            <a:pPr marL="401638" indent="-401638">
              <a:lnSpc>
                <a:spcPct val="115000"/>
              </a:lnSpc>
              <a:spcBef>
                <a:spcPct val="30000"/>
              </a:spcBef>
              <a:buClr>
                <a:schemeClr val="accent1"/>
              </a:buClr>
              <a:buSzPct val="75000"/>
              <a:buFont typeface="Monotype Sorts" pitchFamily="48" charset="2"/>
              <a:buNone/>
            </a:pPr>
            <a:r>
              <a:rPr lang="en-US" sz="2000" b="1">
                <a:solidFill>
                  <a:schemeClr val="tx2"/>
                </a:solidFill>
                <a:latin typeface="Arial" charset="0"/>
              </a:rPr>
              <a:t>	2)  no</a:t>
            </a:r>
            <a:endParaRPr lang="en-US" sz="2000" b="1">
              <a:latin typeface="Arial" charset="0"/>
            </a:endParaRPr>
          </a:p>
          <a:p>
            <a:pPr marL="401638" indent="-401638">
              <a:lnSpc>
                <a:spcPct val="115000"/>
              </a:lnSpc>
              <a:spcBef>
                <a:spcPct val="30000"/>
              </a:spcBef>
              <a:buClr>
                <a:schemeClr val="accent1"/>
              </a:buClr>
              <a:buSzPct val="75000"/>
              <a:buFont typeface="Monotype Sorts" pitchFamily="48" charset="2"/>
              <a:buNone/>
            </a:pPr>
            <a:r>
              <a:rPr lang="en-US" sz="2000" b="1">
                <a:latin typeface="Arial" charset="0"/>
              </a:rPr>
              <a:t>	</a:t>
            </a:r>
            <a:endParaRPr lang="en-US" sz="2000">
              <a:effectLst>
                <a:outerShdw blurRad="38100" dist="38100" dir="2700000" algn="tl">
                  <a:srgbClr val="000000"/>
                </a:outerShdw>
              </a:effectLst>
              <a:latin typeface="Arial" charset="0"/>
            </a:endParaRPr>
          </a:p>
        </p:txBody>
      </p:sp>
      <p:sp>
        <p:nvSpPr>
          <p:cNvPr id="798725" name="Text Box 5"/>
          <p:cNvSpPr txBox="1">
            <a:spLocks noChangeArrowheads="1"/>
          </p:cNvSpPr>
          <p:nvPr/>
        </p:nvSpPr>
        <p:spPr bwMode="auto">
          <a:xfrm>
            <a:off x="1576388" y="306388"/>
            <a:ext cx="6600825" cy="519112"/>
          </a:xfrm>
          <a:prstGeom prst="rect">
            <a:avLst/>
          </a:prstGeom>
          <a:noFill/>
          <a:ln w="9525">
            <a:noFill/>
            <a:miter lim="800000"/>
            <a:headEnd type="none" w="sm" len="sm"/>
            <a:tailEnd type="none" w="sm" len="sm"/>
          </a:ln>
          <a:effectLst/>
        </p:spPr>
        <p:txBody>
          <a:bodyPr>
            <a:spAutoFit/>
          </a:bodyPr>
          <a:lstStyle/>
          <a:p>
            <a:pPr>
              <a:spcBef>
                <a:spcPct val="50000"/>
              </a:spcBef>
            </a:pPr>
            <a:r>
              <a:rPr lang="en-US" sz="2800" b="1" i="1">
                <a:solidFill>
                  <a:schemeClr val="tx2"/>
                </a:solidFill>
                <a:effectLst>
                  <a:outerShdw blurRad="38100" dist="38100" dir="2700000" algn="tl">
                    <a:srgbClr val="000000"/>
                  </a:outerShdw>
                </a:effectLst>
                <a:latin typeface="Arial" charset="0"/>
              </a:rPr>
              <a:t>ConcepTest 13.1 	</a:t>
            </a:r>
            <a:r>
              <a:rPr lang="en-US" sz="2800" b="1">
                <a:solidFill>
                  <a:schemeClr val="accent2"/>
                </a:solidFill>
                <a:effectLst>
                  <a:outerShdw blurRad="38100" dist="38100" dir="2700000" algn="tl">
                    <a:srgbClr val="000000"/>
                  </a:outerShdw>
                </a:effectLst>
                <a:latin typeface="Arial" charset="0"/>
              </a:rPr>
              <a:t>Density</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0770" name="AutoShape 2"/>
          <p:cNvSpPr>
            <a:spLocks noChangeArrowheads="1"/>
          </p:cNvSpPr>
          <p:nvPr/>
        </p:nvSpPr>
        <p:spPr bwMode="auto">
          <a:xfrm>
            <a:off x="0" y="4316413"/>
            <a:ext cx="9144000" cy="1800225"/>
          </a:xfrm>
          <a:prstGeom prst="roundRect">
            <a:avLst>
              <a:gd name="adj" fmla="val 16667"/>
            </a:avLst>
          </a:prstGeom>
          <a:solidFill>
            <a:schemeClr val="accent1"/>
          </a:solidFill>
          <a:ln w="38100">
            <a:solidFill>
              <a:srgbClr val="000000"/>
            </a:solidFill>
            <a:round/>
            <a:headEnd type="none" w="sm" len="sm"/>
            <a:tailEnd type="none" w="sm" len="sm"/>
          </a:ln>
          <a:effectLst/>
        </p:spPr>
        <p:txBody>
          <a:bodyPr wrap="none" anchor="ctr"/>
          <a:lstStyle/>
          <a:p>
            <a:pPr algn="ctr"/>
            <a:endParaRPr lang="en-US"/>
          </a:p>
        </p:txBody>
      </p:sp>
      <p:sp>
        <p:nvSpPr>
          <p:cNvPr id="800771" name="AutoShape 3"/>
          <p:cNvSpPr>
            <a:spLocks noChangeArrowheads="1"/>
          </p:cNvSpPr>
          <p:nvPr/>
        </p:nvSpPr>
        <p:spPr bwMode="auto">
          <a:xfrm>
            <a:off x="0" y="0"/>
            <a:ext cx="9144000" cy="3030538"/>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800772" name="Rectangle 4"/>
          <p:cNvSpPr>
            <a:spLocks noChangeArrowheads="1"/>
          </p:cNvSpPr>
          <p:nvPr/>
        </p:nvSpPr>
        <p:spPr bwMode="auto">
          <a:xfrm>
            <a:off x="0" y="1027113"/>
            <a:ext cx="5783263" cy="1471612"/>
          </a:xfrm>
          <a:prstGeom prst="rect">
            <a:avLst/>
          </a:prstGeom>
          <a:noFill/>
          <a:ln w="9525">
            <a:noFill/>
            <a:miter lim="800000"/>
            <a:headEnd/>
            <a:tailEnd/>
          </a:ln>
          <a:effectLst/>
        </p:spPr>
        <p:txBody>
          <a:bodyPr lIns="90488" tIns="44450" rIns="90488" bIns="44450"/>
          <a:lstStyle/>
          <a:p>
            <a:pPr marL="401638" indent="-401638">
              <a:lnSpc>
                <a:spcPct val="115000"/>
              </a:lnSpc>
              <a:spcBef>
                <a:spcPct val="30000"/>
              </a:spcBef>
              <a:buClr>
                <a:schemeClr val="accent1"/>
              </a:buClr>
              <a:buSzPct val="75000"/>
              <a:buFont typeface="Wingdings" pitchFamily="2" charset="2"/>
              <a:buNone/>
            </a:pPr>
            <a:r>
              <a:rPr lang="en-US" sz="2000" b="1">
                <a:latin typeface="Arial" charset="0"/>
              </a:rPr>
              <a:t>	If one material has a higher density than another, does this mean that the molecules of the first material must be more massive than those of the second?</a:t>
            </a:r>
            <a:endParaRPr lang="en-US" sz="2000">
              <a:effectLst>
                <a:outerShdw blurRad="38100" dist="38100" dir="2700000" algn="tl">
                  <a:srgbClr val="000000"/>
                </a:outerShdw>
              </a:effectLst>
              <a:latin typeface="Arial" charset="0"/>
            </a:endParaRPr>
          </a:p>
        </p:txBody>
      </p:sp>
      <p:sp>
        <p:nvSpPr>
          <p:cNvPr id="800773" name="Rectangle 5"/>
          <p:cNvSpPr>
            <a:spLocks noChangeArrowheads="1"/>
          </p:cNvSpPr>
          <p:nvPr/>
        </p:nvSpPr>
        <p:spPr bwMode="auto">
          <a:xfrm>
            <a:off x="6272213" y="1535113"/>
            <a:ext cx="2097087" cy="1181100"/>
          </a:xfrm>
          <a:prstGeom prst="rect">
            <a:avLst/>
          </a:prstGeom>
          <a:noFill/>
          <a:ln w="9525">
            <a:noFill/>
            <a:miter lim="800000"/>
            <a:headEnd/>
            <a:tailEnd/>
          </a:ln>
          <a:effectLst/>
        </p:spPr>
        <p:txBody>
          <a:bodyPr lIns="90488" tIns="44450" rIns="90488" bIns="44450"/>
          <a:lstStyle/>
          <a:p>
            <a:pPr marL="401638" indent="-401638">
              <a:lnSpc>
                <a:spcPct val="115000"/>
              </a:lnSpc>
              <a:spcBef>
                <a:spcPct val="30000"/>
              </a:spcBef>
              <a:buClr>
                <a:schemeClr val="accent1"/>
              </a:buClr>
              <a:buSzPct val="75000"/>
              <a:buFont typeface="Wingdings" pitchFamily="2" charset="2"/>
              <a:buNone/>
            </a:pPr>
            <a:r>
              <a:rPr lang="en-US" sz="2000" b="1">
                <a:solidFill>
                  <a:schemeClr val="tx2"/>
                </a:solidFill>
                <a:latin typeface="Arial" charset="0"/>
              </a:rPr>
              <a:t>	1)  yes</a:t>
            </a:r>
          </a:p>
          <a:p>
            <a:pPr marL="401638" indent="-401638">
              <a:lnSpc>
                <a:spcPct val="115000"/>
              </a:lnSpc>
              <a:spcBef>
                <a:spcPct val="30000"/>
              </a:spcBef>
              <a:buClr>
                <a:schemeClr val="accent1"/>
              </a:buClr>
              <a:buSzPct val="75000"/>
              <a:buFont typeface="Monotype Sorts" pitchFamily="48" charset="2"/>
              <a:buNone/>
            </a:pPr>
            <a:r>
              <a:rPr lang="en-US" sz="2000" b="1">
                <a:solidFill>
                  <a:schemeClr val="tx2"/>
                </a:solidFill>
                <a:latin typeface="Arial" charset="0"/>
              </a:rPr>
              <a:t>	2)  no</a:t>
            </a:r>
            <a:endParaRPr lang="en-US" sz="2000" b="1">
              <a:latin typeface="Arial" charset="0"/>
            </a:endParaRPr>
          </a:p>
          <a:p>
            <a:pPr marL="401638" indent="-401638">
              <a:lnSpc>
                <a:spcPct val="115000"/>
              </a:lnSpc>
              <a:spcBef>
                <a:spcPct val="30000"/>
              </a:spcBef>
              <a:buClr>
                <a:schemeClr val="accent1"/>
              </a:buClr>
              <a:buSzPct val="75000"/>
              <a:buFont typeface="Monotype Sorts" pitchFamily="48" charset="2"/>
              <a:buNone/>
            </a:pPr>
            <a:r>
              <a:rPr lang="en-US" sz="2000" b="1">
                <a:latin typeface="Arial" charset="0"/>
              </a:rPr>
              <a:t>	</a:t>
            </a:r>
            <a:endParaRPr lang="en-US" sz="2000">
              <a:effectLst>
                <a:outerShdw blurRad="38100" dist="38100" dir="2700000" algn="tl">
                  <a:srgbClr val="000000"/>
                </a:outerShdw>
              </a:effectLst>
              <a:latin typeface="Arial" charset="0"/>
            </a:endParaRPr>
          </a:p>
        </p:txBody>
      </p:sp>
      <p:sp>
        <p:nvSpPr>
          <p:cNvPr id="800774" name="Rectangle 6"/>
          <p:cNvSpPr>
            <a:spLocks noChangeArrowheads="1"/>
          </p:cNvSpPr>
          <p:nvPr/>
        </p:nvSpPr>
        <p:spPr bwMode="auto">
          <a:xfrm>
            <a:off x="-114300" y="4475163"/>
            <a:ext cx="9144000" cy="1573212"/>
          </a:xfrm>
          <a:prstGeom prst="rect">
            <a:avLst/>
          </a:prstGeom>
          <a:noFill/>
          <a:ln w="9525">
            <a:noFill/>
            <a:miter lim="800000"/>
            <a:headEnd/>
            <a:tailEnd/>
          </a:ln>
          <a:effectLst/>
        </p:spPr>
        <p:txBody>
          <a:bodyPr lIns="90488" tIns="44450" rIns="90488" bIns="44450"/>
          <a:lstStyle/>
          <a:p>
            <a:pPr marL="401638" indent="-401638">
              <a:lnSpc>
                <a:spcPct val="115000"/>
              </a:lnSpc>
              <a:spcBef>
                <a:spcPct val="30000"/>
              </a:spcBef>
              <a:buClr>
                <a:schemeClr val="accent1"/>
              </a:buClr>
              <a:buSzPct val="75000"/>
              <a:buFont typeface="Wingdings" pitchFamily="2" charset="2"/>
              <a:buNone/>
            </a:pPr>
            <a:r>
              <a:rPr lang="en-US" sz="2000" b="1">
                <a:solidFill>
                  <a:schemeClr val="bg2"/>
                </a:solidFill>
                <a:latin typeface="Arial" charset="0"/>
              </a:rPr>
              <a:t>	Because density is defined as </a:t>
            </a:r>
            <a:r>
              <a:rPr lang="en-US" sz="2000" b="1">
                <a:solidFill>
                  <a:schemeClr val="bg2"/>
                </a:solidFill>
                <a:latin typeface="Symbol" pitchFamily="18" charset="2"/>
              </a:rPr>
              <a:t>r</a:t>
            </a:r>
            <a:r>
              <a:rPr lang="en-US" sz="2000" b="1">
                <a:solidFill>
                  <a:schemeClr val="bg2"/>
                </a:solidFill>
                <a:latin typeface="Arial" charset="0"/>
              </a:rPr>
              <a:t> = </a:t>
            </a:r>
            <a:r>
              <a:rPr lang="en-US" sz="2000" b="1" i="1">
                <a:solidFill>
                  <a:schemeClr val="bg2"/>
                </a:solidFill>
                <a:latin typeface="Arial" charset="0"/>
              </a:rPr>
              <a:t>M/V</a:t>
            </a:r>
            <a:r>
              <a:rPr lang="en-US" sz="2000" b="1">
                <a:solidFill>
                  <a:schemeClr val="bg2"/>
                </a:solidFill>
                <a:latin typeface="Arial" charset="0"/>
              </a:rPr>
              <a:t>,  the volume matters as well.  Thus, it could be simply that the first material has a more compact arrangement of molecules, such that there are more molecules in a given volume, which would lead to a higher density.</a:t>
            </a:r>
            <a:endParaRPr lang="en-US" sz="2000">
              <a:solidFill>
                <a:schemeClr val="bg2"/>
              </a:solidFill>
              <a:effectLst>
                <a:outerShdw blurRad="38100" dist="38100" dir="2700000" algn="tl">
                  <a:srgbClr val="000000"/>
                </a:outerShdw>
              </a:effectLst>
              <a:latin typeface="Arial" charset="0"/>
            </a:endParaRPr>
          </a:p>
        </p:txBody>
      </p:sp>
      <p:sp>
        <p:nvSpPr>
          <p:cNvPr id="800775" name="Oval 7"/>
          <p:cNvSpPr>
            <a:spLocks noChangeArrowheads="1"/>
          </p:cNvSpPr>
          <p:nvPr/>
        </p:nvSpPr>
        <p:spPr bwMode="auto">
          <a:xfrm>
            <a:off x="6291263" y="2022475"/>
            <a:ext cx="1835150" cy="423863"/>
          </a:xfrm>
          <a:prstGeom prst="ellipse">
            <a:avLst/>
          </a:prstGeom>
          <a:noFill/>
          <a:ln w="38100">
            <a:solidFill>
              <a:schemeClr val="accent1"/>
            </a:solidFill>
            <a:round/>
            <a:headEnd type="none" w="sm" len="sm"/>
            <a:tailEnd type="none" w="sm" len="sm"/>
          </a:ln>
          <a:effectLst/>
        </p:spPr>
        <p:txBody>
          <a:bodyPr wrap="none" anchor="ctr"/>
          <a:lstStyle/>
          <a:p>
            <a:endParaRPr lang="en-US"/>
          </a:p>
        </p:txBody>
      </p:sp>
      <p:sp>
        <p:nvSpPr>
          <p:cNvPr id="800776" name="Text Box 8"/>
          <p:cNvSpPr txBox="1">
            <a:spLocks noChangeArrowheads="1"/>
          </p:cNvSpPr>
          <p:nvPr/>
        </p:nvSpPr>
        <p:spPr bwMode="auto">
          <a:xfrm>
            <a:off x="1576388" y="306388"/>
            <a:ext cx="6600825" cy="519112"/>
          </a:xfrm>
          <a:prstGeom prst="rect">
            <a:avLst/>
          </a:prstGeom>
          <a:noFill/>
          <a:ln w="9525">
            <a:noFill/>
            <a:miter lim="800000"/>
            <a:headEnd type="none" w="sm" len="sm"/>
            <a:tailEnd type="none" w="sm" len="sm"/>
          </a:ln>
          <a:effectLst/>
        </p:spPr>
        <p:txBody>
          <a:bodyPr>
            <a:spAutoFit/>
          </a:bodyPr>
          <a:lstStyle/>
          <a:p>
            <a:pPr>
              <a:spcBef>
                <a:spcPct val="50000"/>
              </a:spcBef>
            </a:pPr>
            <a:r>
              <a:rPr lang="en-US" sz="2800" b="1" i="1">
                <a:solidFill>
                  <a:schemeClr val="tx2"/>
                </a:solidFill>
                <a:effectLst>
                  <a:outerShdw blurRad="38100" dist="38100" dir="2700000" algn="tl">
                    <a:srgbClr val="000000"/>
                  </a:outerShdw>
                </a:effectLst>
                <a:latin typeface="Arial" charset="0"/>
              </a:rPr>
              <a:t>ConcepTest 13.1 	</a:t>
            </a:r>
            <a:r>
              <a:rPr lang="en-US" sz="2800" b="1">
                <a:solidFill>
                  <a:schemeClr val="accent2"/>
                </a:solidFill>
                <a:effectLst>
                  <a:outerShdw blurRad="38100" dist="38100" dir="2700000" algn="tl">
                    <a:srgbClr val="000000"/>
                  </a:outerShdw>
                </a:effectLst>
                <a:latin typeface="Arial" charset="0"/>
              </a:rPr>
              <a:t>Density</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Pressure</a:t>
            </a:r>
            <a:endParaRPr lang="en-US">
              <a:solidFill>
                <a:srgbClr val="FFFF00"/>
              </a:solidFill>
            </a:endParaRPr>
          </a:p>
        </p:txBody>
      </p:sp>
      <p:sp>
        <p:nvSpPr>
          <p:cNvPr id="3" name="Content Placeholder 2"/>
          <p:cNvSpPr>
            <a:spLocks noGrp="1"/>
          </p:cNvSpPr>
          <p:nvPr>
            <p:ph idx="1"/>
          </p:nvPr>
        </p:nvSpPr>
        <p:spPr/>
        <p:txBody>
          <a:bodyPr/>
          <a:lstStyle/>
          <a:p>
            <a:r>
              <a:rPr lang="en-US" smtClean="0"/>
              <a:t>If an object is immersed in a fluid, the fluid exerts a force on every element of the object’s surface area.  </a:t>
            </a:r>
          </a:p>
          <a:p>
            <a:r>
              <a:rPr lang="en-US" smtClean="0"/>
              <a:t>For object and fluid at rest, the force is perpendicular to the element of area, and proportional to that (small) area.</a:t>
            </a:r>
          </a:p>
          <a:p>
            <a:r>
              <a:rPr lang="en-US" smtClean="0"/>
              <a:t>The </a:t>
            </a:r>
            <a:r>
              <a:rPr lang="en-US" smtClean="0">
                <a:solidFill>
                  <a:srgbClr val="FFFF00"/>
                </a:solidFill>
              </a:rPr>
              <a:t>pressure is the force per unit area</a:t>
            </a:r>
            <a:r>
              <a:rPr lang="en-US" smtClean="0"/>
              <a:t>, measured in N/m</a:t>
            </a:r>
            <a:r>
              <a:rPr lang="en-US" baseline="30000" smtClean="0"/>
              <a:t>2</a:t>
            </a:r>
            <a:r>
              <a:rPr lang="en-US" smtClean="0"/>
              <a:t>, called Pascals, or lb/sq in.</a:t>
            </a:r>
            <a:endParaRPr 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LIDEGUID" val="45DF9A1403914F0AB3A6EF7160134614"/>
  <p:tag name="SLIDEID" val="45DF9A1403914F0AB3A6EF7160134614"/>
  <p:tag name="SLIDEORDER" val="1"/>
  <p:tag name="SLIDETYPE" val="Q"/>
  <p:tag name="DEMOGRAPHIC" val="False"/>
  <p:tag name="SPEEDSCORING" val="False"/>
  <p:tag name="VALUES" val="3¤2¤2"/>
  <p:tag name="QUESTIONALIAS" val="A piece of iron hanging on a string is lowered into a beaker of water on a spring scale, the water level reaches the top of the beaker and the scale registers an increase. If instead you immerse your hand so the water level reaches the top, the scale"/>
  <p:tag name="ANSWERSALIAS" val="registers the same increase.¤registers a smaller increase.¤registers a larger increase."/>
  <p:tag name="RESPONSESGATHERED" val="True"/>
  <p:tag name="TOTALRESPONSES" val="35"/>
  <p:tag name="SLICED" val="False"/>
  <p:tag name="RESPONSES" val="USB[00E95B],1,50,2;2;2;2;-;2;3;1;1;1;1;1;-;2;1;2;-;-;1;-;1;2;1;1;2;2;-;-;1;-;1;1;1;2;2;1;-;1;1;1;2;1;2;3;-;-;-;-;-;-;"/>
  <p:tag name="CHARTSTRINGSTD" val="19 14 2"/>
  <p:tag name="CHARTSTRINGREV" val="2 14 19"/>
  <p:tag name="CHARTSTRINGSTDPER" val="0.542857142857143 0.4 0.0571428571428571"/>
  <p:tag name="CHARTSTRINGREVPER" val="0.0571428571428571 0.4 0.542857142857143"/>
</p:tagLst>
</file>

<file path=ppt/theme/theme1.xml><?xml version="1.0" encoding="utf-8"?>
<a:theme xmlns:a="http://schemas.openxmlformats.org/drawingml/2006/main" name="Office Theme">
  <a:themeElements>
    <a:clrScheme name="1425">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16186</TotalTime>
  <Words>1033</Words>
  <Application>Microsoft Office PowerPoint</Application>
  <PresentationFormat>On-screen Show (4:3)</PresentationFormat>
  <Paragraphs>122</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Hydrostatics</vt:lpstr>
      <vt:lpstr>Basic Concepts</vt:lpstr>
      <vt:lpstr>The Crown and the Bathtub</vt:lpstr>
      <vt:lpstr>A Dense Problem</vt:lpstr>
      <vt:lpstr>Density</vt:lpstr>
      <vt:lpstr>Clicker Question</vt:lpstr>
      <vt:lpstr>Slide 7</vt:lpstr>
      <vt:lpstr>Slide 8</vt:lpstr>
      <vt:lpstr>Pressure</vt:lpstr>
      <vt:lpstr>Pressure Same in all Directions</vt:lpstr>
      <vt:lpstr>Pressure and Depth</vt:lpstr>
      <vt:lpstr>Pressure and Depth II</vt:lpstr>
      <vt:lpstr>Clicker Question</vt:lpstr>
      <vt:lpstr>Clicker Question</vt:lpstr>
      <vt:lpstr>A beaker of water, about three quarters full, is standing on a spring scale.  I immerse a piece of solid metal (not touching the beaker with it) until the water level just reaches the top of the beaker.  I  note how much the scale reading increased.  Next I take out the piece of metal, and pour in water until the beaker is full.  This time, the scale</vt:lpstr>
      <vt:lpstr>Pascal’s Principle</vt:lpstr>
      <vt:lpstr>Atmospheric Pressure</vt:lpstr>
      <vt:lpstr>Absolute Pressure and Gauge Pressure</vt:lpstr>
      <vt:lpstr>In September 1776, Thomas Jefferson found a mercury barometer at Monticello read 29.44 inches of mercury; taking it down to the Rivanna tobacco landing it read 30.06.    Taking air to weigh 1.17 kg/m3 and Hg 13,600 kg/m3, how high did he find Monticello to be above the Rivanna?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More about Momentum</dc:title>
  <dc:creator>Michael</dc:creator>
  <cp:lastModifiedBy>Michael</cp:lastModifiedBy>
  <cp:revision>223</cp:revision>
  <dcterms:created xsi:type="dcterms:W3CDTF">2010-03-01T20:42:02Z</dcterms:created>
  <dcterms:modified xsi:type="dcterms:W3CDTF">2010-04-03T19:47:22Z</dcterms:modified>
</cp:coreProperties>
</file>