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98" r:id="rId3"/>
    <p:sldId id="320" r:id="rId4"/>
    <p:sldId id="334" r:id="rId5"/>
    <p:sldId id="308" r:id="rId6"/>
    <p:sldId id="321" r:id="rId7"/>
    <p:sldId id="309" r:id="rId8"/>
    <p:sldId id="338" r:id="rId9"/>
    <p:sldId id="322" r:id="rId10"/>
    <p:sldId id="323" r:id="rId11"/>
    <p:sldId id="324" r:id="rId12"/>
    <p:sldId id="325" r:id="rId13"/>
    <p:sldId id="332" r:id="rId14"/>
    <p:sldId id="335" r:id="rId15"/>
    <p:sldId id="333" r:id="rId16"/>
    <p:sldId id="336" r:id="rId17"/>
    <p:sldId id="326" r:id="rId18"/>
    <p:sldId id="327" r:id="rId19"/>
    <p:sldId id="329" r:id="rId20"/>
    <p:sldId id="33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CC66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5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5.wmf"/><Relationship Id="rId7" Type="http://schemas.openxmlformats.org/officeDocument/2006/relationships/image" Target="../media/image27.wmf"/><Relationship Id="rId2" Type="http://schemas.openxmlformats.org/officeDocument/2006/relationships/image" Target="../media/image17.wmf"/><Relationship Id="rId1" Type="http://schemas.openxmlformats.org/officeDocument/2006/relationships/image" Target="../media/image15.wmf"/><Relationship Id="rId6" Type="http://schemas.openxmlformats.org/officeDocument/2006/relationships/image" Target="../media/image26.wmf"/><Relationship Id="rId5" Type="http://schemas.openxmlformats.org/officeDocument/2006/relationships/image" Target="../media/image24.wmf"/><Relationship Id="rId4" Type="http://schemas.openxmlformats.org/officeDocument/2006/relationships/image" Target="../media/image19.wmf"/><Relationship Id="rId9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5.wmf"/><Relationship Id="rId7" Type="http://schemas.openxmlformats.org/officeDocument/2006/relationships/image" Target="../media/image42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7F227-B78D-401B-A3B3-6BB15B7D66C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7F227-B78D-401B-A3B3-6BB15B7D66C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7F227-B78D-401B-A3B3-6BB15B7D66C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oleObject" Target="../embeddings/oleObject50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44.bin"/><Relationship Id="rId12" Type="http://schemas.openxmlformats.org/officeDocument/2006/relationships/oleObject" Target="../embeddings/oleObject4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8.jpeg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3.bin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5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28.bin"/><Relationship Id="rId12" Type="http://schemas.openxmlformats.org/officeDocument/2006/relationships/oleObject" Target="../embeddings/oleObject3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36.bin"/><Relationship Id="rId12" Type="http://schemas.openxmlformats.org/officeDocument/2006/relationships/oleObject" Target="../embeddings/oleObject4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5.bin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4.bin"/><Relationship Id="rId10" Type="http://schemas.openxmlformats.org/officeDocument/2006/relationships/oleObject" Target="../embeddings/oleObject39.bin"/><Relationship Id="rId4" Type="http://schemas.openxmlformats.org/officeDocument/2006/relationships/image" Target="../media/image38.jpeg"/><Relationship Id="rId9" Type="http://schemas.openxmlformats.org/officeDocument/2006/relationships/oleObject" Target="../embeddings/oleObject3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3600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</a:rPr>
              <a:t>More Angular Momentum, then Statics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smtClean="0"/>
              <a:t>Physics 1425 Lecture 23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Michael Fowler, UVa </a:t>
            </a:r>
            <a:endParaRPr 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Precession Rate</a:t>
            </a:r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48200" cy="5105400"/>
          </a:xfrm>
        </p:spPr>
        <p:txBody>
          <a:bodyPr>
            <a:normAutofit/>
          </a:bodyPr>
          <a:lstStyle/>
          <a:p>
            <a:r>
              <a:rPr lang="en-US" sz="2400" smtClean="0"/>
              <a:t>The horizontal component of the angular velocity vector      has length                  and it precesses around a circle centered above the pivot point.</a:t>
            </a:r>
          </a:p>
          <a:p>
            <a:r>
              <a:rPr lang="en-US" sz="2400" smtClean="0"/>
              <a:t>The precession angular velocity is written                          , where </a:t>
            </a:r>
            <a:r>
              <a:rPr lang="en-US" sz="2400" i="1" smtClean="0">
                <a:sym typeface="Symbol"/>
              </a:rPr>
              <a:t></a:t>
            </a:r>
            <a:r>
              <a:rPr lang="en-US" sz="2400" smtClean="0">
                <a:sym typeface="Symbol"/>
              </a:rPr>
              <a:t> measures angle around the horizontal circle.</a:t>
            </a:r>
            <a:r>
              <a:rPr lang="en-US" sz="2400" smtClean="0"/>
              <a:t> </a:t>
            </a:r>
          </a:p>
          <a:p>
            <a:r>
              <a:rPr lang="en-US" sz="2400" smtClean="0"/>
              <a:t>If in time </a:t>
            </a:r>
            <a:r>
              <a:rPr lang="en-US" sz="2400" i="1" smtClean="0"/>
              <a:t>dt </a:t>
            </a:r>
            <a:r>
              <a:rPr lang="en-US" sz="2400" smtClean="0"/>
              <a:t>there is precession through </a:t>
            </a:r>
            <a:r>
              <a:rPr lang="en-US" sz="2400" i="1" smtClean="0"/>
              <a:t>d</a:t>
            </a:r>
            <a:r>
              <a:rPr lang="en-US" sz="2400" i="1" smtClean="0">
                <a:sym typeface="Symbol"/>
              </a:rPr>
              <a:t></a:t>
            </a:r>
            <a:r>
              <a:rPr lang="en-US" sz="2400" smtClean="0">
                <a:sym typeface="Symbol"/>
              </a:rPr>
              <a:t>, </a:t>
            </a:r>
            <a:endParaRPr lang="en-US" sz="2400" smtClean="0"/>
          </a:p>
          <a:p>
            <a:r>
              <a:rPr lang="en-US" sz="2400" smtClean="0"/>
              <a:t> so </a:t>
            </a:r>
            <a:endParaRPr lang="en-US" sz="24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1600200"/>
            <a:ext cx="32004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 smtClean="0">
                <a:solidFill>
                  <a:schemeClr val="bg2">
                    <a:lumMod val="50000"/>
                  </a:schemeClr>
                </a:solidFill>
                <a:sym typeface="Symbol"/>
              </a:rPr>
              <a:t>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3733800" y="1981200"/>
          <a:ext cx="292100" cy="342900"/>
        </p:xfrm>
        <a:graphic>
          <a:graphicData uri="http://schemas.openxmlformats.org/presentationml/2006/ole">
            <p:oleObj spid="_x0000_s130053" name="Equation" r:id="rId4" imgW="291960" imgH="342720" progId="Equation.DSMT4">
              <p:embed/>
            </p:oleObj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5105400" y="1295400"/>
          <a:ext cx="3187700" cy="419100"/>
        </p:xfrm>
        <a:graphic>
          <a:graphicData uri="http://schemas.openxmlformats.org/presentationml/2006/ole">
            <p:oleObj spid="_x0000_s130055" name="Equation" r:id="rId5" imgW="3187440" imgH="419040" progId="Equation.DSMT4">
              <p:embed/>
            </p:oleObj>
          </a:graphicData>
        </a:graphic>
      </p:graphicFrame>
      <p:grpSp>
        <p:nvGrpSpPr>
          <p:cNvPr id="36" name="Group 35"/>
          <p:cNvGrpSpPr/>
          <p:nvPr/>
        </p:nvGrpSpPr>
        <p:grpSpPr>
          <a:xfrm>
            <a:off x="5943600" y="1926227"/>
            <a:ext cx="2743200" cy="3331573"/>
            <a:chOff x="5410200" y="1981200"/>
            <a:chExt cx="2743200" cy="3331573"/>
          </a:xfrm>
        </p:grpSpPr>
        <p:sp>
          <p:nvSpPr>
            <p:cNvPr id="6" name="Isosceles Triangle 5"/>
            <p:cNvSpPr/>
            <p:nvPr/>
          </p:nvSpPr>
          <p:spPr>
            <a:xfrm rot="1200000" flipV="1">
              <a:off x="6792620" y="3956029"/>
              <a:ext cx="313509" cy="914400"/>
            </a:xfrm>
            <a:prstGeom prst="triangl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an 4"/>
            <p:cNvSpPr/>
            <p:nvPr/>
          </p:nvSpPr>
          <p:spPr>
            <a:xfrm rot="1235129">
              <a:off x="6455677" y="3567840"/>
              <a:ext cx="1488524" cy="460354"/>
            </a:xfrm>
            <a:prstGeom prst="can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410200" y="4855573"/>
              <a:ext cx="2743200" cy="457200"/>
            </a:xfrm>
            <a:prstGeom prst="roundRect">
              <a:avLst/>
            </a:prstGeom>
            <a:blipFill>
              <a:blip r:embed="rId6" cstate="print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6174140" y="3503261"/>
              <a:ext cx="1955390" cy="740069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1" name="Object 20"/>
            <p:cNvGraphicFramePr>
              <a:graphicFrameLocks noChangeAspect="1"/>
            </p:cNvGraphicFramePr>
            <p:nvPr/>
          </p:nvGraphicFramePr>
          <p:xfrm>
            <a:off x="7543800" y="3162300"/>
            <a:ext cx="300446" cy="342900"/>
          </p:xfrm>
          <a:graphic>
            <a:graphicData uri="http://schemas.openxmlformats.org/presentationml/2006/ole">
              <p:oleObj spid="_x0000_s130052" name="Equation" r:id="rId7" imgW="291960" imgH="342720" progId="Equation.DSMT4">
                <p:embed/>
              </p:oleObj>
            </a:graphicData>
          </a:graphic>
        </p:graphicFrame>
        <p:sp>
          <p:nvSpPr>
            <p:cNvPr id="23" name="Oval 22"/>
            <p:cNvSpPr/>
            <p:nvPr/>
          </p:nvSpPr>
          <p:spPr>
            <a:xfrm>
              <a:off x="6019800" y="2667000"/>
              <a:ext cx="1524000" cy="381000"/>
            </a:xfrm>
            <a:prstGeom prst="ellipse">
              <a:avLst/>
            </a:prstGeom>
            <a:noFill/>
            <a:ln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>
              <a:stCxn id="7" idx="0"/>
            </p:cNvCxnSpPr>
            <p:nvPr/>
          </p:nvCxnSpPr>
          <p:spPr>
            <a:xfrm rot="5400000" flipH="1" flipV="1">
              <a:off x="5344614" y="3418387"/>
              <a:ext cx="2874373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1" name="Object 30"/>
            <p:cNvGraphicFramePr>
              <a:graphicFrameLocks noChangeAspect="1"/>
            </p:cNvGraphicFramePr>
            <p:nvPr/>
          </p:nvGraphicFramePr>
          <p:xfrm>
            <a:off x="6790664" y="4038600"/>
            <a:ext cx="241300" cy="406400"/>
          </p:xfrm>
          <a:graphic>
            <a:graphicData uri="http://schemas.openxmlformats.org/presentationml/2006/ole">
              <p:oleObj spid="_x0000_s130058" name="Equation" r:id="rId8" imgW="241200" imgH="406080" progId="Equation.DSMT4">
                <p:embed/>
              </p:oleObj>
            </a:graphicData>
          </a:graphic>
        </p:graphicFrame>
        <p:cxnSp>
          <p:nvCxnSpPr>
            <p:cNvPr id="33" name="Straight Arrow Connector 32"/>
            <p:cNvCxnSpPr/>
            <p:nvPr/>
          </p:nvCxnSpPr>
          <p:spPr>
            <a:xfrm rot="540000" flipV="1">
              <a:off x="6781800" y="2857500"/>
              <a:ext cx="762000" cy="3810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4" name="Object 33"/>
            <p:cNvGraphicFramePr>
              <a:graphicFrameLocks noChangeAspect="1"/>
            </p:cNvGraphicFramePr>
            <p:nvPr/>
          </p:nvGraphicFramePr>
          <p:xfrm>
            <a:off x="6858000" y="2590800"/>
            <a:ext cx="748145" cy="304800"/>
          </p:xfrm>
          <a:graphic>
            <a:graphicData uri="http://schemas.openxmlformats.org/presentationml/2006/ole">
              <p:oleObj spid="_x0000_s130059" name="Equation" r:id="rId9" imgW="1028520" imgH="419040" progId="Equation.DSMT4">
                <p:embed/>
              </p:oleObj>
            </a:graphicData>
          </a:graphic>
        </p:graphicFrame>
      </p:grp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1752600" y="2362200"/>
          <a:ext cx="1028700" cy="419100"/>
        </p:xfrm>
        <a:graphic>
          <a:graphicData uri="http://schemas.openxmlformats.org/presentationml/2006/ole">
            <p:oleObj spid="_x0000_s130060" name="Equation" r:id="rId10" imgW="1028520" imgH="419040" progId="Equation.DSMT4">
              <p:embed/>
            </p:oleObj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2110565" y="3930501"/>
          <a:ext cx="1714500" cy="342900"/>
        </p:xfrm>
        <a:graphic>
          <a:graphicData uri="http://schemas.openxmlformats.org/presentationml/2006/ole">
            <p:oleObj spid="_x0000_s130061" name="Equation" r:id="rId11" imgW="1714320" imgH="342720" progId="Equation.DSMT4">
              <p:embed/>
            </p:oleObj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2484768" y="5412267"/>
          <a:ext cx="2544432" cy="499147"/>
        </p:xfrm>
        <a:graphic>
          <a:graphicData uri="http://schemas.openxmlformats.org/presentationml/2006/ole">
            <p:oleObj spid="_x0000_s130062" name="Equation" r:id="rId12" imgW="2654280" imgH="520560" progId="Equation.DSMT4">
              <p:embed/>
            </p:oleObj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1679575" y="5892800"/>
          <a:ext cx="5026025" cy="898525"/>
        </p:xfrm>
        <a:graphic>
          <a:graphicData uri="http://schemas.openxmlformats.org/presentationml/2006/ole">
            <p:oleObj spid="_x0000_s130063" name="Equation" r:id="rId13" imgW="5397480" imgH="965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Statics: Conditions for Equilibrium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800" smtClean="0"/>
              <a:t>For any body,                                   , the net force causes the CM to accelerate.  Hence, if the body is remaining at rest,</a:t>
            </a:r>
          </a:p>
          <a:p>
            <a:endParaRPr lang="en-US" smtClean="0"/>
          </a:p>
          <a:p>
            <a:r>
              <a:rPr lang="en-US" sz="2800" smtClean="0"/>
              <a:t>To eliminate </a:t>
            </a:r>
            <a:r>
              <a:rPr lang="en-US" sz="2800" i="1" smtClean="0"/>
              <a:t>angular</a:t>
            </a:r>
            <a:r>
              <a:rPr lang="en-US" sz="2800" smtClean="0"/>
              <a:t> acceleration, there must be zero torque about any axis.  If all forces are in one plane, it’s enough to prove zero torque about one axis perpendicular to the plane:</a:t>
            </a:r>
            <a:endParaRPr lang="en-US" sz="28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19977" y="1447800"/>
          <a:ext cx="2819400" cy="558800"/>
        </p:xfrm>
        <a:graphic>
          <a:graphicData uri="http://schemas.openxmlformats.org/presentationml/2006/ole">
            <p:oleObj spid="_x0000_s131074" name="Equation" r:id="rId4" imgW="2819160" imgH="55872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719629" y="2667000"/>
          <a:ext cx="1358900" cy="774700"/>
        </p:xfrm>
        <a:graphic>
          <a:graphicData uri="http://schemas.openxmlformats.org/presentationml/2006/ole">
            <p:oleObj spid="_x0000_s131076" name="Equation" r:id="rId5" imgW="1358640" imgH="77436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10000" y="5326905"/>
          <a:ext cx="1308100" cy="762000"/>
        </p:xfrm>
        <a:graphic>
          <a:graphicData uri="http://schemas.openxmlformats.org/presentationml/2006/ole">
            <p:oleObj spid="_x0000_s131077" name="Equation" r:id="rId6" imgW="1307880" imgH="76176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3581400" y="2482701"/>
            <a:ext cx="1752600" cy="9569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1400" y="5238303"/>
            <a:ext cx="1752600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Free Body Diagrams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3848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apply Newton’s Laws to find how a body moves, we must focus on </a:t>
            </a:r>
            <a:r>
              <a:rPr lang="en-US" dirty="0" smtClean="0">
                <a:solidFill>
                  <a:srgbClr val="FFFF00"/>
                </a:solidFill>
              </a:rPr>
              <a:t>that body alone </a:t>
            </a:r>
            <a:r>
              <a:rPr lang="en-US" dirty="0" smtClean="0"/>
              <a:t>and add </a:t>
            </a:r>
            <a:r>
              <a:rPr lang="en-US" dirty="0" smtClean="0">
                <a:solidFill>
                  <a:srgbClr val="FFFF00"/>
                </a:solidFill>
              </a:rPr>
              <a:t>all</a:t>
            </a:r>
            <a:r>
              <a:rPr lang="en-US" dirty="0" smtClean="0"/>
              <a:t> the (vector) forces acting on it.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diagram showing all the forces on one body (or even part of a body) is called a “</a:t>
            </a:r>
            <a:r>
              <a:rPr lang="en-US" dirty="0" smtClean="0">
                <a:solidFill>
                  <a:srgbClr val="FFFF00"/>
                </a:solidFill>
              </a:rPr>
              <a:t>free body diagram</a:t>
            </a:r>
            <a:r>
              <a:rPr lang="en-US" dirty="0" smtClean="0"/>
              <a:t>”—we’ve “freed” the body from the rest of the system, representing everything else just by </a:t>
            </a:r>
            <a:r>
              <a:rPr lang="en-US" dirty="0" smtClean="0">
                <a:solidFill>
                  <a:srgbClr val="FFFF00"/>
                </a:solidFill>
              </a:rPr>
              <a:t>the forces on this body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</a:rPr>
              <a:t>net (total) force </a:t>
            </a:r>
            <a:r>
              <a:rPr lang="en-US" dirty="0" smtClean="0"/>
              <a:t>then goes into                  .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350286" y="5575609"/>
          <a:ext cx="1473200" cy="444500"/>
        </p:xfrm>
        <a:graphic>
          <a:graphicData uri="http://schemas.openxmlformats.org/presentationml/2006/ole">
            <p:oleObj spid="_x0000_s132098" name="Equation" r:id="rId4" imgW="147312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Flat Forces?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body in equilibrium is acted on by three and only three forces, do the force vectors have to lie in a plane?</a:t>
            </a:r>
          </a:p>
          <a:p>
            <a:pPr marL="514350" indent="-514350">
              <a:buAutoNum type="alphaUcPeriod"/>
            </a:pPr>
            <a:r>
              <a:rPr lang="en-US" dirty="0" smtClean="0"/>
              <a:t>Yes</a:t>
            </a:r>
          </a:p>
          <a:p>
            <a:pPr marL="514350" indent="-514350">
              <a:buAutoNum type="alphaUcPeriod"/>
            </a:pPr>
            <a:r>
              <a:rPr lang="en-US" dirty="0" smtClean="0"/>
              <a:t>No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Flat Forces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just three forces are acting on a body, and it’s in equilibrium, they must all lie in the same plane, because if we choose the plane defined by two of them, and the third force has a component perpendicular to that plane, nothing is balancing this perpendicular force.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body is in equilibrium. It is acted on by three forces, lying in a plane.</a:t>
            </a:r>
          </a:p>
          <a:p>
            <a:r>
              <a:rPr lang="en-US" smtClean="0"/>
              <a:t>Do the lines of action of the three forces all pass through the same point?</a:t>
            </a:r>
          </a:p>
          <a:p>
            <a:pPr marL="514350" indent="-514350">
              <a:buAutoNum type="alphaUcPeriod"/>
            </a:pPr>
            <a:r>
              <a:rPr lang="en-US" smtClean="0"/>
              <a:t>Yes</a:t>
            </a:r>
          </a:p>
          <a:p>
            <a:pPr marL="514350" indent="-514350">
              <a:buAutoNum type="alphaUcPeriod"/>
            </a:pPr>
            <a:r>
              <a:rPr lang="en-US" smtClean="0"/>
              <a:t>No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Three Force Equilibrium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a body is in equilibrium when acted on by three forces, the three forces must lie in the same plane AND all pass through a common point.  If they don’t, taking a perpendicular axis through a point where two of them meet, the third force gives an unbalanced torque about that point, so the body will have angular acceleration.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1800000" flipH="1">
            <a:off x="5498600" y="3099462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mtClean="0"/>
              <a:t>What is the tension </a:t>
            </a:r>
            <a:r>
              <a:rPr lang="en-US" i="1" smtClean="0"/>
              <a:t>T</a:t>
            </a:r>
            <a:r>
              <a:rPr lang="en-US" smtClean="0"/>
              <a:t>  </a:t>
            </a:r>
            <a:endParaRPr lang="en-US" dirty="0" smtClean="0"/>
          </a:p>
          <a:p>
            <a:pPr>
              <a:buNone/>
            </a:pPr>
            <a:r>
              <a:rPr lang="en-US" smtClean="0"/>
              <a:t>in the horizontal string?</a:t>
            </a:r>
            <a:endParaRPr lang="en-US" dirty="0" smtClean="0"/>
          </a:p>
          <a:p>
            <a:pPr marL="514350" indent="-514350">
              <a:buAutoNum type="alphaUcPeriod"/>
            </a:pPr>
            <a:r>
              <a:rPr lang="en-US" smtClean="0"/>
              <a:t> </a:t>
            </a:r>
            <a:r>
              <a:rPr lang="en-US" i="1" smtClean="0"/>
              <a:t>Mg</a:t>
            </a:r>
            <a:r>
              <a:rPr lang="en-US" smtClean="0"/>
              <a:t>cos</a:t>
            </a:r>
            <a:r>
              <a:rPr lang="en-US" i="1" smtClean="0">
                <a:sym typeface="Symbol"/>
              </a:rPr>
              <a:t></a:t>
            </a:r>
            <a:endParaRPr lang="en-US" dirty="0" smtClean="0"/>
          </a:p>
          <a:p>
            <a:pPr marL="514350" indent="-514350">
              <a:buAutoNum type="alphaUcPeriod"/>
            </a:pPr>
            <a:r>
              <a:rPr lang="en-US" smtClean="0"/>
              <a:t> </a:t>
            </a:r>
            <a:r>
              <a:rPr lang="en-US" i="1" smtClean="0"/>
              <a:t>Mg</a:t>
            </a:r>
            <a:r>
              <a:rPr lang="en-US" smtClean="0"/>
              <a:t>tan</a:t>
            </a:r>
            <a:r>
              <a:rPr lang="en-US" i="1" smtClean="0">
                <a:sym typeface="Symbol"/>
              </a:rPr>
              <a:t></a:t>
            </a:r>
            <a:endParaRPr lang="en-US" i="1" dirty="0" smtClean="0"/>
          </a:p>
          <a:p>
            <a:pPr marL="514350" indent="-514350">
              <a:buAutoNum type="alphaUcPeriod"/>
            </a:pPr>
            <a:r>
              <a:rPr lang="en-US" smtClean="0"/>
              <a:t> </a:t>
            </a:r>
            <a:r>
              <a:rPr lang="en-US" i="1" smtClean="0"/>
              <a:t>Mg</a:t>
            </a:r>
            <a:r>
              <a:rPr lang="en-US" smtClean="0"/>
              <a:t>cot</a:t>
            </a:r>
            <a:r>
              <a:rPr lang="en-US" i="1" smtClean="0">
                <a:sym typeface="Symbol"/>
              </a:rPr>
              <a:t></a:t>
            </a:r>
          </a:p>
          <a:p>
            <a:pPr marL="514350" indent="-514350">
              <a:buAutoNum type="alphaUcPeriod"/>
            </a:pPr>
            <a:r>
              <a:rPr lang="en-US" smtClean="0">
                <a:sym typeface="Symbol"/>
              </a:rPr>
              <a:t> None of the above.</a:t>
            </a: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0" y="2590800"/>
            <a:ext cx="30480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118196" y="4188156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6858000" y="3429000"/>
            <a:ext cx="1371600" cy="1876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anual Operation 9"/>
          <p:cNvSpPr/>
          <p:nvPr/>
        </p:nvSpPr>
        <p:spPr>
          <a:xfrm flipV="1">
            <a:off x="6455392" y="4967776"/>
            <a:ext cx="762000" cy="609600"/>
          </a:xfrm>
          <a:prstGeom prst="flowChartManualOperation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5400000">
            <a:off x="6774705" y="4026198"/>
            <a:ext cx="30480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00825" y="5076765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olidFill>
                  <a:srgbClr val="000000"/>
                </a:solidFill>
              </a:rPr>
              <a:t>M</a:t>
            </a:r>
            <a:endParaRPr lang="en-US" sz="2000" i="1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0" y="27240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mtClean="0">
                <a:solidFill>
                  <a:srgbClr val="FFFF00"/>
                </a:solidFill>
              </a:rPr>
              <a:t>Free body diagram for the </a:t>
            </a:r>
          </a:p>
          <a:p>
            <a:pPr marL="514350" indent="-514350">
              <a:buNone/>
            </a:pPr>
            <a:r>
              <a:rPr lang="en-US" smtClean="0">
                <a:solidFill>
                  <a:srgbClr val="FFFF00"/>
                </a:solidFill>
              </a:rPr>
              <a:t>knot</a:t>
            </a:r>
            <a:r>
              <a:rPr lang="en-US" smtClean="0"/>
              <a:t> where the three strings</a:t>
            </a:r>
          </a:p>
          <a:p>
            <a:pPr marL="514350" indent="-514350">
              <a:buNone/>
            </a:pPr>
            <a:r>
              <a:rPr lang="en-US" smtClean="0"/>
              <a:t>meet: the vector tension </a:t>
            </a:r>
          </a:p>
          <a:p>
            <a:pPr marL="514350" indent="-514350">
              <a:buNone/>
            </a:pPr>
            <a:r>
              <a:rPr lang="en-US" smtClean="0">
                <a:solidFill>
                  <a:srgbClr val="FF0000"/>
                </a:solidFill>
              </a:rPr>
              <a:t>forces on it must add to zero</a:t>
            </a:r>
            <a:r>
              <a:rPr lang="en-US" smtClean="0"/>
              <a:t>.</a:t>
            </a:r>
          </a:p>
          <a:p>
            <a:pPr marL="514350" indent="-514350">
              <a:buNone/>
            </a:pPr>
            <a:endParaRPr lang="en-US" smtClean="0"/>
          </a:p>
          <a:p>
            <a:pPr marL="514350" indent="-514350">
              <a:buNone/>
            </a:pPr>
            <a:endParaRPr lang="en-US" smtClean="0"/>
          </a:p>
          <a:p>
            <a:pPr marL="514350" indent="-514350">
              <a:buNone/>
            </a:pPr>
            <a:endParaRPr lang="en-US" smtClean="0"/>
          </a:p>
          <a:p>
            <a:pPr marL="514350" indent="-514350">
              <a:buNone/>
            </a:pPr>
            <a:r>
              <a:rPr lang="en-US" smtClean="0"/>
              <a:t>Evidently, </a:t>
            </a:r>
            <a:r>
              <a:rPr lang="en-US" i="1" smtClean="0"/>
              <a:t>Mg</a:t>
            </a:r>
            <a:r>
              <a:rPr lang="en-US" smtClean="0"/>
              <a:t>/</a:t>
            </a:r>
            <a:r>
              <a:rPr lang="en-US" i="1" smtClean="0"/>
              <a:t>T</a:t>
            </a:r>
            <a:r>
              <a:rPr lang="en-US" smtClean="0"/>
              <a:t> = tan</a:t>
            </a:r>
            <a:r>
              <a:rPr lang="en-US" i="1" smtClean="0">
                <a:sym typeface="Symbol"/>
              </a:rPr>
              <a:t></a:t>
            </a:r>
            <a:r>
              <a:rPr lang="en-US" smtClean="0">
                <a:sym typeface="Symbol"/>
              </a:rPr>
              <a:t>,  </a:t>
            </a:r>
            <a:r>
              <a:rPr lang="en-US" i="1" smtClean="0">
                <a:sym typeface="Symbol"/>
              </a:rPr>
              <a:t>T</a:t>
            </a:r>
            <a:r>
              <a:rPr lang="en-US" smtClean="0">
                <a:sym typeface="Symbol"/>
              </a:rPr>
              <a:t> = </a:t>
            </a:r>
            <a:r>
              <a:rPr lang="en-US" i="1" smtClean="0">
                <a:sym typeface="Symbol"/>
              </a:rPr>
              <a:t>Mg</a:t>
            </a:r>
            <a:r>
              <a:rPr lang="en-US" smtClean="0">
                <a:sym typeface="Symbol"/>
              </a:rPr>
              <a:t>cot</a:t>
            </a:r>
            <a:r>
              <a:rPr lang="en-US" i="1" smtClean="0">
                <a:sym typeface="Symbol"/>
              </a:rPr>
              <a:t></a:t>
            </a:r>
            <a:r>
              <a:rPr lang="en-US" smtClean="0">
                <a:sym typeface="Symbol"/>
              </a:rPr>
              <a:t>.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rot="10800000">
            <a:off x="2428874" y="4352925"/>
            <a:ext cx="2133600" cy="1219200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3943353" y="4972051"/>
            <a:ext cx="1266825" cy="9526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438400" y="4343400"/>
            <a:ext cx="2133600" cy="0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3434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27" name="TextBox 26"/>
          <p:cNvSpPr txBox="1"/>
          <p:nvPr/>
        </p:nvSpPr>
        <p:spPr>
          <a:xfrm>
            <a:off x="3543300" y="398145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T</a:t>
            </a:r>
            <a:endParaRPr lang="en-US" sz="2000" i="1"/>
          </a:p>
        </p:txBody>
      </p:sp>
      <p:sp>
        <p:nvSpPr>
          <p:cNvPr id="28" name="TextBox 27"/>
          <p:cNvSpPr txBox="1"/>
          <p:nvPr/>
        </p:nvSpPr>
        <p:spPr>
          <a:xfrm>
            <a:off x="4552950" y="4657725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Mg</a:t>
            </a:r>
            <a:endParaRPr lang="en-US" sz="2000" i="1"/>
          </a:p>
        </p:txBody>
      </p:sp>
      <p:grpSp>
        <p:nvGrpSpPr>
          <p:cNvPr id="32" name="Group 31"/>
          <p:cNvGrpSpPr/>
          <p:nvPr/>
        </p:nvGrpSpPr>
        <p:grpSpPr>
          <a:xfrm>
            <a:off x="5638800" y="1828800"/>
            <a:ext cx="3048000" cy="3048000"/>
            <a:chOff x="5638800" y="1828800"/>
            <a:chExt cx="3048000" cy="3048000"/>
          </a:xfrm>
        </p:grpSpPr>
        <p:cxnSp>
          <p:nvCxnSpPr>
            <p:cNvPr id="9" name="Straight Connector 8"/>
            <p:cNvCxnSpPr/>
            <p:nvPr/>
          </p:nvCxnSpPr>
          <p:spPr>
            <a:xfrm rot="1800000" flipH="1">
              <a:off x="5803400" y="2349864"/>
              <a:ext cx="144780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5638800" y="1841202"/>
              <a:ext cx="3048000" cy="1524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rot="5400000">
              <a:off x="6422996" y="3438558"/>
              <a:ext cx="144780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7162800" y="2679402"/>
              <a:ext cx="1371600" cy="1876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lowchart: Manual Operation 9"/>
            <p:cNvSpPr/>
            <p:nvPr/>
          </p:nvSpPr>
          <p:spPr>
            <a:xfrm flipV="1">
              <a:off x="6760192" y="4218178"/>
              <a:ext cx="762000" cy="60960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 rot="5400000">
              <a:off x="7079505" y="3276600"/>
              <a:ext cx="3048000" cy="1524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05625" y="4327167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000000"/>
                  </a:solidFill>
                </a:rPr>
                <a:t>M</a:t>
              </a:r>
              <a:endParaRPr lang="en-US" sz="2000" i="1">
                <a:solidFill>
                  <a:srgbClr val="00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00800" y="1974492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</a:t>
              </a:r>
              <a:endParaRPr lang="en-US" sz="2000" i="1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29525" y="2669877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T</a:t>
              </a:r>
              <a:endParaRPr lang="en-US" sz="2000" i="1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105650" y="3308052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ym typeface="Symbol"/>
                </a:rPr>
                <a:t>Mg</a:t>
              </a:r>
              <a:endParaRPr lang="en-US" sz="2000" i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572000" cy="4800600"/>
          </a:xfrm>
        </p:spPr>
        <p:txBody>
          <a:bodyPr>
            <a:normAutofit/>
          </a:bodyPr>
          <a:lstStyle/>
          <a:p>
            <a:r>
              <a:rPr lang="en-US" smtClean="0"/>
              <a:t>What is the approx tension </a:t>
            </a:r>
            <a:r>
              <a:rPr lang="en-US" i="1" smtClean="0"/>
              <a:t>T</a:t>
            </a:r>
            <a:r>
              <a:rPr lang="en-US" smtClean="0"/>
              <a:t> in the top string, given the mass is 2 kg, and it’s hung from the midpoint of the rod, which is light and hinged, the angle is 30</a:t>
            </a:r>
            <a:r>
              <a:rPr lang="en-US" smtClean="0">
                <a:cs typeface="Arial" charset="0"/>
              </a:rPr>
              <a:t>°?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10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20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20√3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40 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526975" y="1905000"/>
            <a:ext cx="2881787" cy="3200400"/>
            <a:chOff x="5526975" y="1905000"/>
            <a:chExt cx="2881787" cy="3200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562600" y="2057400"/>
              <a:ext cx="2846162" cy="16264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5562600" y="1905000"/>
              <a:ext cx="76200" cy="3200400"/>
            </a:xfrm>
            <a:prstGeom prst="rect">
              <a:avLst/>
            </a:prstGeom>
            <a:solidFill>
              <a:srgbClr val="8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16200000">
              <a:off x="6957950" y="2286000"/>
              <a:ext cx="76200" cy="2819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6" idx="1"/>
            </p:cNvCxnSpPr>
            <p:nvPr/>
          </p:nvCxnSpPr>
          <p:spPr>
            <a:xfrm rot="16200000" flipH="1">
              <a:off x="6736525" y="3993325"/>
              <a:ext cx="533400" cy="1435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526975" y="3617025"/>
              <a:ext cx="152400" cy="1524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Manual Operation 13"/>
            <p:cNvSpPr/>
            <p:nvPr/>
          </p:nvSpPr>
          <p:spPr>
            <a:xfrm flipV="1">
              <a:off x="6629400" y="4218178"/>
              <a:ext cx="762000" cy="60960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Vector Angular Momentum of a Particle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410200" cy="4525963"/>
          </a:xfrm>
        </p:spPr>
        <p:txBody>
          <a:bodyPr>
            <a:normAutofit/>
          </a:bodyPr>
          <a:lstStyle/>
          <a:p>
            <a:r>
              <a:rPr lang="en-US" smtClean="0"/>
              <a:t>A particle with momentum     is at position     from the origin O.</a:t>
            </a:r>
          </a:p>
          <a:p>
            <a:r>
              <a:rPr lang="en-US" smtClean="0"/>
              <a:t>Its angular momentum about the origin is</a:t>
            </a:r>
          </a:p>
          <a:p>
            <a:endParaRPr lang="en-US" smtClean="0"/>
          </a:p>
          <a:p>
            <a:r>
              <a:rPr lang="en-US" smtClean="0"/>
              <a:t>This is in line with our definition for part of a rigid body rotating about an axis: </a:t>
            </a:r>
            <a:r>
              <a:rPr lang="en-US" i="1" smtClean="0"/>
              <a:t>but also works for a particle flying through space</a:t>
            </a:r>
            <a:r>
              <a:rPr lang="en-US" smtClean="0"/>
              <a:t>.    </a:t>
            </a:r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377741" y="1676400"/>
          <a:ext cx="279400" cy="419100"/>
        </p:xfrm>
        <a:graphic>
          <a:graphicData uri="http://schemas.openxmlformats.org/presentationml/2006/ole">
            <p:oleObj spid="_x0000_s41986" name="Equation" r:id="rId4" imgW="279360" imgH="419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19324" y="2121795"/>
          <a:ext cx="228600" cy="330200"/>
        </p:xfrm>
        <a:graphic>
          <a:graphicData uri="http://schemas.openxmlformats.org/presentationml/2006/ole">
            <p:oleObj spid="_x0000_s41987" name="Equation" r:id="rId5" imgW="228600" imgH="33012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286000" y="3375336"/>
          <a:ext cx="1397000" cy="495300"/>
        </p:xfrm>
        <a:graphic>
          <a:graphicData uri="http://schemas.openxmlformats.org/presentationml/2006/ole">
            <p:oleObj spid="_x0000_s41990" name="Equation" r:id="rId6" imgW="1396800" imgH="495000" progId="Equation.DSMT4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791200" y="4953000"/>
            <a:ext cx="3124200" cy="163121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Viewing the </a:t>
            </a:r>
            <a:r>
              <a:rPr lang="en-US" sz="2000" i="1" smtClean="0"/>
              <a:t>x</a:t>
            </a:r>
            <a:r>
              <a:rPr lang="en-US" sz="2000" smtClean="0"/>
              <a:t>-axis as coming out of the slide, this is a “right-handed” set of axes:</a:t>
            </a:r>
          </a:p>
          <a:p>
            <a:endParaRPr lang="en-US" sz="2000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6696308" y="6019800"/>
          <a:ext cx="1304692" cy="457200"/>
        </p:xfrm>
        <a:graphic>
          <a:graphicData uri="http://schemas.openxmlformats.org/presentationml/2006/ole">
            <p:oleObj spid="_x0000_s41992" name="Equation" r:id="rId7" imgW="1485720" imgH="520560" progId="Equation.DSMT4">
              <p:embed/>
            </p:oleObj>
          </a:graphicData>
        </a:graphic>
      </p:graphicFrame>
      <p:grpSp>
        <p:nvGrpSpPr>
          <p:cNvPr id="40" name="Group 39"/>
          <p:cNvGrpSpPr/>
          <p:nvPr/>
        </p:nvGrpSpPr>
        <p:grpSpPr>
          <a:xfrm>
            <a:off x="5943600" y="1918136"/>
            <a:ext cx="2402985" cy="2350138"/>
            <a:chOff x="5943600" y="1918136"/>
            <a:chExt cx="2402985" cy="2350138"/>
          </a:xfrm>
        </p:grpSpPr>
        <p:graphicFrame>
          <p:nvGraphicFramePr>
            <p:cNvPr id="41988" name="Object 4"/>
            <p:cNvGraphicFramePr>
              <a:graphicFrameLocks noChangeAspect="1"/>
            </p:cNvGraphicFramePr>
            <p:nvPr/>
          </p:nvGraphicFramePr>
          <p:xfrm>
            <a:off x="7851822" y="3849174"/>
            <a:ext cx="279400" cy="419100"/>
          </p:xfrm>
          <a:graphic>
            <a:graphicData uri="http://schemas.openxmlformats.org/presentationml/2006/ole">
              <p:oleObj spid="_x0000_s41988" name="Equation" r:id="rId8" imgW="279360" imgH="419040" progId="Equation.DSMT4">
                <p:embed/>
              </p:oleObj>
            </a:graphicData>
          </a:graphic>
        </p:graphicFrame>
        <p:graphicFrame>
          <p:nvGraphicFramePr>
            <p:cNvPr id="41989" name="Object 5"/>
            <p:cNvGraphicFramePr>
              <a:graphicFrameLocks noChangeAspect="1"/>
            </p:cNvGraphicFramePr>
            <p:nvPr>
              <p:ph sz="half" idx="2"/>
            </p:nvPr>
          </p:nvGraphicFramePr>
          <p:xfrm>
            <a:off x="6974985" y="3632379"/>
            <a:ext cx="228600" cy="330200"/>
          </p:xfrm>
          <a:graphic>
            <a:graphicData uri="http://schemas.openxmlformats.org/presentationml/2006/ole">
              <p:oleObj spid="_x0000_s41989" name="Equation" r:id="rId9" imgW="228600" imgH="330120" progId="Equation.DSMT4">
                <p:embed/>
              </p:oleObj>
            </a:graphicData>
          </a:graphic>
        </p:graphicFrame>
        <p:graphicFrame>
          <p:nvGraphicFramePr>
            <p:cNvPr id="41991" name="Object 7"/>
            <p:cNvGraphicFramePr>
              <a:graphicFrameLocks noChangeAspect="1"/>
            </p:cNvGraphicFramePr>
            <p:nvPr/>
          </p:nvGraphicFramePr>
          <p:xfrm>
            <a:off x="6873385" y="2450742"/>
            <a:ext cx="1397000" cy="495300"/>
          </p:xfrm>
          <a:graphic>
            <a:graphicData uri="http://schemas.openxmlformats.org/presentationml/2006/ole">
              <p:oleObj spid="_x0000_s41991" name="Equation" r:id="rId10" imgW="1396800" imgH="495000" progId="Equation.DSMT4">
                <p:embed/>
              </p:oleObj>
            </a:graphicData>
          </a:graphic>
        </p:graphicFrame>
        <p:cxnSp>
          <p:nvCxnSpPr>
            <p:cNvPr id="12" name="Straight Arrow Connector 11"/>
            <p:cNvCxnSpPr/>
            <p:nvPr/>
          </p:nvCxnSpPr>
          <p:spPr>
            <a:xfrm>
              <a:off x="6822585" y="3441342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10800000" flipV="1">
              <a:off x="5971506" y="3438733"/>
              <a:ext cx="863612" cy="7517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16200000">
              <a:off x="6060585" y="2679342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493101" y="3212742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O</a:t>
              </a:r>
              <a:endParaRPr lang="en-US" sz="20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43600" y="369033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x</a:t>
              </a:r>
              <a:endParaRPr lang="en-US" sz="2000" i="1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517785" y="211911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z</a:t>
              </a:r>
              <a:endParaRPr lang="en-US" sz="2000" i="1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889385" y="3069999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y</a:t>
              </a:r>
              <a:endParaRPr lang="en-US" sz="2000" i="1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6835464" y="3467100"/>
              <a:ext cx="762000" cy="4572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7583511" y="3657063"/>
              <a:ext cx="762000" cy="3048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6289979" y="2907942"/>
              <a:ext cx="10668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7315200" y="386709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m</a:t>
              </a:r>
              <a:endParaRPr lang="en-US" sz="2000" i="1"/>
            </a:p>
          </p:txBody>
        </p:sp>
        <p:sp>
          <p:nvSpPr>
            <p:cNvPr id="37" name="Oval 36"/>
            <p:cNvSpPr/>
            <p:nvPr/>
          </p:nvSpPr>
          <p:spPr>
            <a:xfrm>
              <a:off x="7594242" y="3911958"/>
              <a:ext cx="762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2133600" y="3276600"/>
            <a:ext cx="1828800" cy="685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572000" cy="4800600"/>
          </a:xfrm>
        </p:spPr>
        <p:txBody>
          <a:bodyPr>
            <a:normAutofit/>
          </a:bodyPr>
          <a:lstStyle/>
          <a:p>
            <a:r>
              <a:rPr lang="en-US" smtClean="0"/>
              <a:t>What is the approx tension </a:t>
            </a:r>
            <a:r>
              <a:rPr lang="en-US" i="1" smtClean="0"/>
              <a:t>T</a:t>
            </a:r>
            <a:r>
              <a:rPr lang="en-US" smtClean="0"/>
              <a:t> in the top string, given the mass is 2 kg, and it’s hung from the midpoint of the rod, which is light and hinged, the angle is 30</a:t>
            </a:r>
            <a:r>
              <a:rPr lang="en-US" smtClean="0">
                <a:cs typeface="Arial" charset="0"/>
              </a:rPr>
              <a:t>°?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10 N</a:t>
            </a:r>
          </a:p>
          <a:p>
            <a:pPr marL="514350" indent="-514350">
              <a:buAutoNum type="alphaUcPeriod"/>
            </a:pPr>
            <a:r>
              <a:rPr lang="en-US" smtClean="0">
                <a:solidFill>
                  <a:srgbClr val="FFFF00"/>
                </a:solidFill>
                <a:cs typeface="Arial" charset="0"/>
              </a:rPr>
              <a:t>20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20√3 N</a:t>
            </a:r>
          </a:p>
          <a:p>
            <a:pPr marL="514350" indent="-514350">
              <a:buAutoNum type="alphaUcPeriod"/>
            </a:pPr>
            <a:r>
              <a:rPr lang="en-US" smtClean="0">
                <a:cs typeface="Arial" charset="0"/>
              </a:rPr>
              <a:t>40 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7" name="Group 14"/>
          <p:cNvGrpSpPr/>
          <p:nvPr/>
        </p:nvGrpSpPr>
        <p:grpSpPr>
          <a:xfrm>
            <a:off x="5526975" y="1905000"/>
            <a:ext cx="2881787" cy="3200400"/>
            <a:chOff x="5526975" y="1905000"/>
            <a:chExt cx="2881787" cy="3200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562600" y="2057400"/>
              <a:ext cx="2846162" cy="16264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5562600" y="1905000"/>
              <a:ext cx="76200" cy="3200400"/>
            </a:xfrm>
            <a:prstGeom prst="rect">
              <a:avLst/>
            </a:prstGeom>
            <a:solidFill>
              <a:srgbClr val="8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16200000">
              <a:off x="6957950" y="2286000"/>
              <a:ext cx="76200" cy="2819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6" idx="1"/>
            </p:cNvCxnSpPr>
            <p:nvPr/>
          </p:nvCxnSpPr>
          <p:spPr>
            <a:xfrm rot="16200000" flipH="1">
              <a:off x="6736525" y="3993325"/>
              <a:ext cx="533400" cy="1435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526975" y="3617025"/>
              <a:ext cx="152400" cy="1524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Manual Operation 13"/>
            <p:cNvSpPr/>
            <p:nvPr/>
          </p:nvSpPr>
          <p:spPr>
            <a:xfrm flipV="1">
              <a:off x="6629400" y="4218178"/>
              <a:ext cx="762000" cy="60960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479475" y="3312225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30°</a:t>
            </a:r>
            <a:endParaRPr lang="en-US" sz="2000"/>
          </a:p>
        </p:txBody>
      </p:sp>
      <p:sp>
        <p:nvSpPr>
          <p:cNvPr id="15" name="TextBox 14"/>
          <p:cNvSpPr txBox="1"/>
          <p:nvPr/>
        </p:nvSpPr>
        <p:spPr>
          <a:xfrm>
            <a:off x="3505200" y="5181600"/>
            <a:ext cx="4724400" cy="12003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The distance from the hinge to the line of action of the force is </a:t>
            </a:r>
            <a:r>
              <a:rPr lang="en-US" i="1" smtClean="0"/>
              <a:t>L</a:t>
            </a:r>
            <a:r>
              <a:rPr lang="en-US" smtClean="0"/>
              <a:t>sin30 = </a:t>
            </a:r>
            <a:r>
              <a:rPr lang="en-US" i="1" smtClean="0"/>
              <a:t>L</a:t>
            </a:r>
            <a:r>
              <a:rPr lang="en-US" smtClean="0"/>
              <a:t>/2.</a:t>
            </a:r>
          </a:p>
          <a:p>
            <a:r>
              <a:rPr lang="en-US" smtClean="0"/>
              <a:t> Alternatively, the component of the tension force perpendicular to the rod is </a:t>
            </a:r>
            <a:r>
              <a:rPr lang="en-US" i="1" smtClean="0"/>
              <a:t>T</a:t>
            </a:r>
            <a:r>
              <a:rPr lang="en-US" smtClean="0"/>
              <a:t>sin30 = </a:t>
            </a:r>
            <a:r>
              <a:rPr lang="en-US" i="1" smtClean="0"/>
              <a:t>T</a:t>
            </a:r>
            <a:r>
              <a:rPr lang="en-US" smtClean="0"/>
              <a:t>/2.</a:t>
            </a:r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638800" y="3886200"/>
            <a:ext cx="2743200" cy="1588"/>
          </a:xfrm>
          <a:prstGeom prst="straightConnector1">
            <a:avLst/>
          </a:prstGeom>
          <a:ln w="19050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15200" y="3802765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L</a:t>
            </a:r>
            <a:endParaRPr lang="en-US" sz="2000" i="1"/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1828800" y="4953000"/>
            <a:ext cx="1676400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609600" indent="-609600"/>
            <a:r>
              <a:rPr lang="en-US" smtClean="0"/>
              <a:t>A particle moves along a straight line at constant speed.  The line does not pass through the origin.   Is the particle’s angular momentum about the origin constant?</a:t>
            </a:r>
          </a:p>
          <a:p>
            <a:pPr marL="609600" indent="-609600">
              <a:buFontTx/>
              <a:buAutoNum type="alphaUcPeriod"/>
            </a:pPr>
            <a:r>
              <a:rPr lang="en-US" smtClean="0"/>
              <a:t>Yes</a:t>
            </a:r>
            <a:endParaRPr lang="en-US"/>
          </a:p>
          <a:p>
            <a:pPr marL="609600" indent="-609600">
              <a:buFontTx/>
              <a:buAutoNum type="alphaUcPeriod"/>
            </a:pPr>
            <a:r>
              <a:rPr lang="en-US"/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609600" indent="-609600"/>
            <a:r>
              <a:rPr lang="en-US" sz="2400" smtClean="0"/>
              <a:t>A particle moves along a straight line at constant speed.  The line does not pass through the origin.   Is the particle’s angular momentum about the origin constant?</a:t>
            </a:r>
          </a:p>
          <a:p>
            <a:pPr marL="609600" indent="-609600">
              <a:buFontTx/>
              <a:buAutoNum type="alphaUcPeriod"/>
            </a:pPr>
            <a:r>
              <a:rPr lang="en-US" sz="2400" u="sng" smtClean="0">
                <a:solidFill>
                  <a:srgbClr val="FFFF00"/>
                </a:solidFill>
              </a:rPr>
              <a:t>Yes:</a:t>
            </a:r>
            <a:r>
              <a:rPr lang="en-US" sz="2400" smtClean="0">
                <a:solidFill>
                  <a:srgbClr val="FFFF00"/>
                </a:solidFill>
              </a:rPr>
              <a:t>                                                and rsin</a:t>
            </a:r>
            <a:r>
              <a:rPr lang="en-US" sz="2400" i="1" smtClean="0">
                <a:solidFill>
                  <a:srgbClr val="FFFF00"/>
                </a:solidFill>
                <a:sym typeface="Symbol"/>
              </a:rPr>
              <a:t> </a:t>
            </a:r>
            <a:r>
              <a:rPr lang="en-US" sz="2400" smtClean="0">
                <a:solidFill>
                  <a:srgbClr val="FFFF00"/>
                </a:solidFill>
                <a:sym typeface="Symbol"/>
              </a:rPr>
              <a:t> is just the perpendicular distance of the line of motion from the origin—this is the same for any point on the line.</a:t>
            </a:r>
            <a:endParaRPr lang="en-US" sz="2400">
              <a:solidFill>
                <a:srgbClr val="FFFF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46263" y="3190875"/>
          <a:ext cx="2954337" cy="547995"/>
        </p:xfrm>
        <a:graphic>
          <a:graphicData uri="http://schemas.openxmlformats.org/presentationml/2006/ole">
            <p:oleObj spid="_x0000_s137218" name="Equation" r:id="rId4" imgW="3492360" imgH="647640" progId="Equation.DSMT4">
              <p:embed/>
            </p:oleObj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2133600" y="4724400"/>
            <a:ext cx="5334000" cy="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191000" y="4724400"/>
            <a:ext cx="1752600" cy="1066800"/>
          </a:xfrm>
          <a:prstGeom prst="straightConnector1">
            <a:avLst/>
          </a:prstGeom>
          <a:ln w="317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943600" y="4724400"/>
            <a:ext cx="11430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3657600" y="5257800"/>
            <a:ext cx="1066800" cy="1588"/>
          </a:xfrm>
          <a:prstGeom prst="straightConnector1">
            <a:avLst/>
          </a:prstGeom>
          <a:ln w="25400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24000" y="50292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r</a:t>
            </a:r>
            <a:r>
              <a:rPr lang="en-US" sz="2000" smtClean="0"/>
              <a:t>sin</a:t>
            </a:r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14" name="TextBox 13"/>
          <p:cNvSpPr txBox="1"/>
          <p:nvPr/>
        </p:nvSpPr>
        <p:spPr>
          <a:xfrm>
            <a:off x="5226125" y="46769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15" name="TextBox 14"/>
          <p:cNvSpPr txBox="1"/>
          <p:nvPr/>
        </p:nvSpPr>
        <p:spPr>
          <a:xfrm>
            <a:off x="3909950" y="569125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ym typeface="Symbol"/>
              </a:rPr>
              <a:t>O</a:t>
            </a:r>
            <a:endParaRPr lang="en-US" sz="200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007425" y="5288475"/>
          <a:ext cx="181558" cy="262250"/>
        </p:xfrm>
        <a:graphic>
          <a:graphicData uri="http://schemas.openxmlformats.org/presentationml/2006/ole">
            <p:oleObj spid="_x0000_s137219" name="Equation" r:id="rId5" imgW="228600" imgH="330120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6400800" y="4724400"/>
          <a:ext cx="228600" cy="342900"/>
        </p:xfrm>
        <a:graphic>
          <a:graphicData uri="http://schemas.openxmlformats.org/presentationml/2006/ole">
            <p:oleObj spid="_x0000_s137220" name="Equation" r:id="rId6" imgW="27936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Rotational Motion of a Rigid Body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sz="2800" smtClean="0"/>
              <a:t>For a collection of interacting particles, we’ve seen that</a:t>
            </a:r>
          </a:p>
          <a:p>
            <a:endParaRPr lang="en-US" sz="2800" smtClean="0"/>
          </a:p>
          <a:p>
            <a:pPr>
              <a:buNone/>
            </a:pPr>
            <a:r>
              <a:rPr lang="en-US" sz="2800" smtClean="0"/>
              <a:t>	the vector sum of the applied torques,     and the     being measured about a fixed origin O. </a:t>
            </a:r>
          </a:p>
          <a:p>
            <a:r>
              <a:rPr lang="en-US" sz="2800" smtClean="0">
                <a:solidFill>
                  <a:srgbClr val="FFFF00"/>
                </a:solidFill>
              </a:rPr>
              <a:t>A rigid body is equivalent to a set of connected particles, so the same equation holds.</a:t>
            </a:r>
          </a:p>
          <a:p>
            <a:r>
              <a:rPr lang="en-US" sz="2800" smtClean="0"/>
              <a:t>It is also true (proof in book) that </a:t>
            </a:r>
            <a:r>
              <a:rPr lang="en-US" sz="2800" smtClean="0">
                <a:solidFill>
                  <a:srgbClr val="FFFF00"/>
                </a:solidFill>
              </a:rPr>
              <a:t>even if the CM is accelerating</a:t>
            </a:r>
            <a:r>
              <a:rPr lang="en-US" sz="2800" smtClean="0"/>
              <a:t>,  </a:t>
            </a:r>
            <a:endParaRPr lang="en-US" sz="2800"/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3213100" y="2286000"/>
          <a:ext cx="2197100" cy="774700"/>
        </p:xfrm>
        <a:graphic>
          <a:graphicData uri="http://schemas.openxmlformats.org/presentationml/2006/ole">
            <p:oleObj spid="_x0000_s61442" name="Equation" r:id="rId4" imgW="2197080" imgH="77436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477000" y="3049044"/>
          <a:ext cx="266700" cy="406400"/>
        </p:xfrm>
        <a:graphic>
          <a:graphicData uri="http://schemas.openxmlformats.org/presentationml/2006/ole">
            <p:oleObj spid="_x0000_s61443" name="Equation" r:id="rId5" imgW="266400" imgH="4060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001000" y="3085578"/>
          <a:ext cx="266700" cy="444500"/>
        </p:xfrm>
        <a:graphic>
          <a:graphicData uri="http://schemas.openxmlformats.org/presentationml/2006/ole">
            <p:oleObj spid="_x0000_s61444" name="Equation" r:id="rId6" imgW="266400" imgH="4442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09900" y="5791200"/>
          <a:ext cx="2781300" cy="571500"/>
        </p:xfrm>
        <a:graphic>
          <a:graphicData uri="http://schemas.openxmlformats.org/presentationml/2006/ole">
            <p:oleObj spid="_x0000_s61445" name="Equation" r:id="rId7" imgW="2781000" imgH="57132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2895600" y="5715000"/>
            <a:ext cx="3048000" cy="7620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/>
          <a:lstStyle/>
          <a:p>
            <a:pPr algn="l"/>
            <a:r>
              <a:rPr lang="en-US" sz="3200"/>
              <a:t>A dumbbell (two small masses at the ends of a light rigid rod) is mounted on a fixed axle through its center, at an </a:t>
            </a:r>
            <a:r>
              <a:rPr lang="en-US" sz="3200" smtClean="0"/>
              <a:t>angle</a:t>
            </a:r>
            <a:r>
              <a:rPr lang="en-US" sz="3200" i="1" smtClean="0">
                <a:sym typeface="Symbol"/>
              </a:rPr>
              <a:t></a:t>
            </a:r>
            <a:r>
              <a:rPr lang="en-US" sz="3200" smtClean="0">
                <a:cs typeface="Arial" charset="0"/>
              </a:rPr>
              <a:t>. </a:t>
            </a:r>
            <a:r>
              <a:rPr lang="en-US" sz="3200">
                <a:cs typeface="Arial" charset="0"/>
              </a:rPr>
              <a:t>It is set in steady rotation.  The direction of the angular momentum of the system is:</a:t>
            </a:r>
            <a:endParaRPr lang="el-GR" sz="3200">
              <a:cs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pPr marL="609600" indent="-609600">
              <a:buFontTx/>
              <a:buAutoNum type="alphaUcPeriod"/>
            </a:pPr>
            <a:r>
              <a:rPr lang="en-US"/>
              <a:t>Along the axle</a:t>
            </a:r>
          </a:p>
          <a:p>
            <a:pPr marL="609600" indent="-609600">
              <a:buFontTx/>
              <a:buAutoNum type="alphaUcPeriod"/>
            </a:pPr>
            <a:r>
              <a:rPr lang="en-US"/>
              <a:t>Along the dumbbell rod</a:t>
            </a:r>
          </a:p>
          <a:p>
            <a:pPr marL="609600" indent="-609600">
              <a:buFontTx/>
              <a:buAutoNum type="alphaUcPeriod"/>
            </a:pPr>
            <a:r>
              <a:rPr lang="en-US"/>
              <a:t>Neither of the above.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172200" y="2667000"/>
            <a:ext cx="2373682" cy="3429000"/>
            <a:chOff x="5842348" y="2133600"/>
            <a:chExt cx="2373682" cy="3429000"/>
          </a:xfrm>
        </p:grpSpPr>
        <p:sp>
          <p:nvSpPr>
            <p:cNvPr id="5" name="Oval 4"/>
            <p:cNvSpPr/>
            <p:nvPr/>
          </p:nvSpPr>
          <p:spPr>
            <a:xfrm>
              <a:off x="7606430" y="2641948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42348" y="4393504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10400" y="2133600"/>
              <a:ext cx="76200" cy="3429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rot="2700000">
              <a:off x="7012011" y="2872160"/>
              <a:ext cx="76200" cy="1905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867400" cy="5257800"/>
          </a:xfrm>
        </p:spPr>
        <p:txBody>
          <a:bodyPr>
            <a:normAutofit/>
          </a:bodyPr>
          <a:lstStyle/>
          <a:p>
            <a:r>
              <a:rPr lang="en-US" sz="2400" smtClean="0"/>
              <a:t>The angular velocity vector      is vertical.</a:t>
            </a:r>
          </a:p>
          <a:p>
            <a:r>
              <a:rPr lang="en-US" sz="2400" smtClean="0"/>
              <a:t> The total angular momentum      about the CM is                                     .</a:t>
            </a:r>
          </a:p>
          <a:p>
            <a:r>
              <a:rPr lang="en-US" sz="2400" smtClean="0"/>
              <a:t> Assume we’re looking at the rotation at the instant when the ball to the right is moving </a:t>
            </a:r>
            <a:r>
              <a:rPr lang="en-US" sz="2400" smtClean="0">
                <a:solidFill>
                  <a:srgbClr val="FFFF00"/>
                </a:solidFill>
              </a:rPr>
              <a:t>directly inwards</a:t>
            </a:r>
            <a:r>
              <a:rPr lang="en-US" sz="2400" smtClean="0"/>
              <a:t> (into the screen).  Then                 is in the plane of the screen, as shown.  BUT                 is </a:t>
            </a:r>
            <a:r>
              <a:rPr lang="en-US" sz="2400" smtClean="0">
                <a:solidFill>
                  <a:srgbClr val="FFFF00"/>
                </a:solidFill>
              </a:rPr>
              <a:t>in the same</a:t>
            </a:r>
          </a:p>
          <a:p>
            <a:pPr>
              <a:buNone/>
            </a:pPr>
            <a:r>
              <a:rPr lang="en-US" sz="2400" smtClean="0">
                <a:solidFill>
                  <a:srgbClr val="FFFF00"/>
                </a:solidFill>
              </a:rPr>
              <a:t>	direction!</a:t>
            </a:r>
            <a:r>
              <a:rPr lang="en-US" sz="2400" smtClean="0"/>
              <a:t>  So      is constant, but      is rotating.  </a:t>
            </a:r>
          </a:p>
          <a:p>
            <a:r>
              <a:rPr lang="en-US" sz="2400" smtClean="0"/>
              <a:t>This means </a:t>
            </a:r>
            <a:r>
              <a:rPr lang="en-US" sz="2400" smtClean="0">
                <a:solidFill>
                  <a:srgbClr val="FFFF00"/>
                </a:solidFill>
              </a:rPr>
              <a:t>the axle is supplying a rotating torque to the dumbbell</a:t>
            </a:r>
            <a:r>
              <a:rPr lang="en-US" sz="2400" smtClean="0"/>
              <a:t>. This is what causes problems with unbalanced tires.                                      </a:t>
            </a:r>
            <a:endParaRPr lang="en-US" sz="24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7432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313118" y="1600200"/>
            <a:ext cx="2373682" cy="3429000"/>
            <a:chOff x="5842348" y="2133600"/>
            <a:chExt cx="2373682" cy="3429000"/>
          </a:xfrm>
        </p:grpSpPr>
        <p:sp>
          <p:nvSpPr>
            <p:cNvPr id="5" name="Oval 4"/>
            <p:cNvSpPr/>
            <p:nvPr/>
          </p:nvSpPr>
          <p:spPr>
            <a:xfrm>
              <a:off x="7606430" y="2641948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42348" y="4393504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2133600"/>
              <a:ext cx="76200" cy="3429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 rot="2700000">
              <a:off x="7012011" y="2872160"/>
              <a:ext cx="76200" cy="1905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810000" y="1640775"/>
          <a:ext cx="292100" cy="342900"/>
        </p:xfrm>
        <a:graphic>
          <a:graphicData uri="http://schemas.openxmlformats.org/presentationml/2006/ole">
            <p:oleObj spid="_x0000_s62466" name="Equation" r:id="rId4" imgW="291960" imgH="34272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166750" y="2441375"/>
          <a:ext cx="2490850" cy="429457"/>
        </p:xfrm>
        <a:graphic>
          <a:graphicData uri="http://schemas.openxmlformats.org/presentationml/2006/ole">
            <p:oleObj spid="_x0000_s62467" name="Equation" r:id="rId5" imgW="2577960" imgH="44424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224650" y="2026725"/>
          <a:ext cx="250031" cy="381000"/>
        </p:xfrm>
        <a:graphic>
          <a:graphicData uri="http://schemas.openxmlformats.org/presentationml/2006/ole">
            <p:oleObj spid="_x0000_s62468" name="Equation" r:id="rId6" imgW="266400" imgH="406080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7982200" y="2879775"/>
          <a:ext cx="204081" cy="396825"/>
        </p:xfrm>
        <a:graphic>
          <a:graphicData uri="http://schemas.openxmlformats.org/presentationml/2006/ole">
            <p:oleObj spid="_x0000_s62470" name="Equation" r:id="rId7" imgW="228600" imgH="444240" progId="Equation.DSMT4">
              <p:embed/>
            </p:oleObj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rot="5280000" flipH="1" flipV="1">
            <a:off x="7525011" y="2419205"/>
            <a:ext cx="825919" cy="888060"/>
          </a:xfrm>
          <a:prstGeom prst="straightConnector1">
            <a:avLst/>
          </a:prstGeom>
          <a:ln w="34925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V="1">
            <a:off x="7772400" y="1828800"/>
            <a:ext cx="609600" cy="609600"/>
          </a:xfrm>
          <a:prstGeom prst="straightConnector1">
            <a:avLst/>
          </a:prstGeom>
          <a:ln w="349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8402638" y="1690688"/>
          <a:ext cx="173037" cy="293687"/>
        </p:xfrm>
        <a:graphic>
          <a:graphicData uri="http://schemas.openxmlformats.org/presentationml/2006/ole">
            <p:oleObj spid="_x0000_s62471" name="Equation" r:id="rId8" imgW="203040" imgH="34272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171700" y="3998025"/>
          <a:ext cx="990600" cy="407894"/>
        </p:xfrm>
        <a:graphic>
          <a:graphicData uri="http://schemas.openxmlformats.org/presentationml/2006/ole">
            <p:oleObj spid="_x0000_s62472" name="Equation" r:id="rId9" imgW="1079280" imgH="444240" progId="Equation.DSMT4">
              <p:embed/>
            </p:oleObj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rot="16200000" flipV="1">
            <a:off x="6002975" y="3547750"/>
            <a:ext cx="609600" cy="609600"/>
          </a:xfrm>
          <a:prstGeom prst="straightConnector1">
            <a:avLst/>
          </a:prstGeom>
          <a:ln w="349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385950" y="4355658"/>
          <a:ext cx="1002475" cy="385567"/>
        </p:xfrm>
        <a:graphic>
          <a:graphicData uri="http://schemas.openxmlformats.org/presentationml/2006/ole">
            <p:oleObj spid="_x0000_s62473" name="Equation" r:id="rId10" imgW="1155600" imgH="444240" progId="Equation.DSMT4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2178756" y="4824350"/>
          <a:ext cx="259644" cy="304800"/>
        </p:xfrm>
        <a:graphic>
          <a:graphicData uri="http://schemas.openxmlformats.org/presentationml/2006/ole">
            <p:oleObj spid="_x0000_s62474" name="Equation" r:id="rId11" imgW="291960" imgH="342720" progId="Equation.DSMT4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4438744" y="4736275"/>
          <a:ext cx="250031" cy="381000"/>
        </p:xfrm>
        <a:graphic>
          <a:graphicData uri="http://schemas.openxmlformats.org/presentationml/2006/ole">
            <p:oleObj spid="_x0000_s62475" name="Equation" r:id="rId12" imgW="266400" imgH="406080" progId="Equation.DSMT4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784275" y="5486400"/>
            <a:ext cx="3276600" cy="7078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FF00"/>
                </a:solidFill>
              </a:rPr>
              <a:t>Wait a minute</a:t>
            </a:r>
            <a:r>
              <a:rPr lang="en-US" sz="2000" smtClean="0"/>
              <a:t>—isn’t             ?  See next slide! </a:t>
            </a:r>
            <a:endParaRPr lang="en-US" sz="200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8004950" y="5544869"/>
          <a:ext cx="685800" cy="263156"/>
        </p:xfrm>
        <a:graphic>
          <a:graphicData uri="http://schemas.openxmlformats.org/presentationml/2006/ole">
            <p:oleObj spid="_x0000_s62476" name="Equation" r:id="rId13" imgW="109188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A Bit More About    and    …   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800600" cy="5257800"/>
          </a:xfrm>
        </p:spPr>
        <p:txBody>
          <a:bodyPr>
            <a:normAutofit/>
          </a:bodyPr>
          <a:lstStyle/>
          <a:p>
            <a:r>
              <a:rPr lang="en-US" sz="2400" smtClean="0"/>
              <a:t>We’ve used                a lot.</a:t>
            </a:r>
          </a:p>
          <a:p>
            <a:r>
              <a:rPr lang="en-US" sz="2400" smtClean="0"/>
              <a:t>We see from this example it’s not always true that           are parallel vectors.</a:t>
            </a:r>
          </a:p>
          <a:p>
            <a:r>
              <a:rPr lang="en-US" sz="2400" smtClean="0"/>
              <a:t>What’s going on?</a:t>
            </a:r>
          </a:p>
          <a:p>
            <a:r>
              <a:rPr lang="en-US" sz="2400" smtClean="0"/>
              <a:t>The answer is that            are only parallel if the spinning body is symmetric about the axis of rotation—which is usually the case.</a:t>
            </a:r>
          </a:p>
          <a:p>
            <a:r>
              <a:rPr lang="en-US" sz="2400" smtClean="0"/>
              <a:t>For more complicated cases,  you will still see                , but that fat </a:t>
            </a:r>
            <a:r>
              <a:rPr lang="en-US" sz="2400" b="1" smtClean="0">
                <a:solidFill>
                  <a:srgbClr val="FFFF00"/>
                </a:solidFill>
              </a:rPr>
              <a:t>I</a:t>
            </a:r>
            <a:r>
              <a:rPr lang="en-US" sz="2400" b="1" smtClean="0"/>
              <a:t> </a:t>
            </a:r>
            <a:r>
              <a:rPr lang="en-US" sz="2400" smtClean="0"/>
              <a:t>denotes a  tensor or matrix. </a:t>
            </a:r>
            <a:endParaRPr lang="en-US" sz="24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7432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313118" y="1600200"/>
            <a:ext cx="2373682" cy="3429000"/>
            <a:chOff x="5842348" y="2133600"/>
            <a:chExt cx="2373682" cy="3429000"/>
          </a:xfrm>
        </p:grpSpPr>
        <p:sp>
          <p:nvSpPr>
            <p:cNvPr id="5" name="Oval 4"/>
            <p:cNvSpPr/>
            <p:nvPr/>
          </p:nvSpPr>
          <p:spPr>
            <a:xfrm>
              <a:off x="7606430" y="2641948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42348" y="4393504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2133600"/>
              <a:ext cx="76200" cy="3429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 rot="2700000">
              <a:off x="7012011" y="2872160"/>
              <a:ext cx="76200" cy="1905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822375" y="592775"/>
          <a:ext cx="457200" cy="536713"/>
        </p:xfrm>
        <a:graphic>
          <a:graphicData uri="http://schemas.openxmlformats.org/presentationml/2006/ole">
            <p:oleObj spid="_x0000_s149506" name="Equation" r:id="rId4" imgW="291960" imgH="34272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467600" y="531425"/>
          <a:ext cx="381000" cy="580572"/>
        </p:xfrm>
        <a:graphic>
          <a:graphicData uri="http://schemas.openxmlformats.org/presentationml/2006/ole">
            <p:oleObj spid="_x0000_s149508" name="Equation" r:id="rId5" imgW="266400" imgH="406080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7203375" y="1905000"/>
          <a:ext cx="261938" cy="306388"/>
        </p:xfrm>
        <a:graphic>
          <a:graphicData uri="http://schemas.openxmlformats.org/presentationml/2006/ole">
            <p:oleObj spid="_x0000_s149509" name="Equation" r:id="rId6" imgW="291960" imgH="342720" progId="Equation.DSMT4">
              <p:embed/>
            </p:oleObj>
          </a:graphicData>
        </a:graphic>
      </p:graphicFrame>
      <p:cxnSp>
        <p:nvCxnSpPr>
          <p:cNvPr id="16" name="Straight Arrow Connector 15"/>
          <p:cNvCxnSpPr>
            <a:endCxn id="8" idx="0"/>
          </p:cNvCxnSpPr>
          <p:nvPr/>
        </p:nvCxnSpPr>
        <p:spPr>
          <a:xfrm rot="5400000" flipH="1" flipV="1">
            <a:off x="6668327" y="2440497"/>
            <a:ext cx="1691240" cy="10646"/>
          </a:xfrm>
          <a:prstGeom prst="straightConnector1">
            <a:avLst/>
          </a:prstGeom>
          <a:ln w="34925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8402638" y="1690688"/>
          <a:ext cx="173037" cy="293687"/>
        </p:xfrm>
        <a:graphic>
          <a:graphicData uri="http://schemas.openxmlformats.org/presentationml/2006/ole">
            <p:oleObj spid="_x0000_s149510" name="Equation" r:id="rId7" imgW="203040" imgH="342720" progId="Equation.DSMT4">
              <p:embed/>
            </p:oleObj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rot="16200000" flipV="1">
            <a:off x="6324600" y="2133600"/>
            <a:ext cx="1143000" cy="1143000"/>
          </a:xfrm>
          <a:prstGeom prst="straightConnector1">
            <a:avLst/>
          </a:prstGeom>
          <a:ln w="349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2218700" y="1595250"/>
          <a:ext cx="992908" cy="381000"/>
        </p:xfrm>
        <a:graphic>
          <a:graphicData uri="http://schemas.openxmlformats.org/presentationml/2006/ole">
            <p:oleObj spid="_x0000_s149515" name="Equation" r:id="rId8" imgW="1091880" imgH="419040" progId="Equation.DSMT4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3048000" y="3620325"/>
          <a:ext cx="660400" cy="482600"/>
        </p:xfrm>
        <a:graphic>
          <a:graphicData uri="http://schemas.openxmlformats.org/presentationml/2006/ole">
            <p:oleObj spid="_x0000_s149516" name="Equation" r:id="rId9" imgW="660240" imgH="482400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2750125" y="2379025"/>
          <a:ext cx="660400" cy="482600"/>
        </p:xfrm>
        <a:graphic>
          <a:graphicData uri="http://schemas.openxmlformats.org/presentationml/2006/ole">
            <p:oleObj spid="_x0000_s149517" name="Equation" r:id="rId10" imgW="660240" imgH="482400" progId="Equation.DSMT4">
              <p:embed/>
            </p:oleObj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2169225" y="5872350"/>
          <a:ext cx="1079500" cy="419100"/>
        </p:xfrm>
        <a:graphic>
          <a:graphicData uri="http://schemas.openxmlformats.org/presentationml/2006/ole">
            <p:oleObj spid="_x0000_s149518" name="Equation" r:id="rId11" imgW="1079280" imgH="419040" progId="Equation.DSMT4">
              <p:embed/>
            </p:oleObj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6300850" y="2362200"/>
          <a:ext cx="266700" cy="406400"/>
        </p:xfrm>
        <a:graphic>
          <a:graphicData uri="http://schemas.openxmlformats.org/presentationml/2006/ole">
            <p:oleObj spid="_x0000_s149519" name="Equation" r:id="rId12" imgW="26640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C000"/>
                </a:solidFill>
              </a:rPr>
              <a:t>Spinning Top</a:t>
            </a:r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48200" cy="5105400"/>
          </a:xfrm>
        </p:spPr>
        <p:txBody>
          <a:bodyPr>
            <a:normAutofit/>
          </a:bodyPr>
          <a:lstStyle/>
          <a:p>
            <a:r>
              <a:rPr lang="en-US" sz="2400" smtClean="0"/>
              <a:t>Pointing your right thumb in the direction of the angular velocity vector     , your curling fingers point in the direction of rotation.</a:t>
            </a:r>
          </a:p>
          <a:p>
            <a:r>
              <a:rPr lang="en-US" sz="2400" smtClean="0"/>
              <a:t>Gravity exerts a torque about the pivot point                        , evidently directed inwards.</a:t>
            </a:r>
          </a:p>
          <a:p>
            <a:r>
              <a:rPr lang="en-US" sz="2400" smtClean="0"/>
              <a:t>From                                                    	 will be inwards,  the </a:t>
            </a:r>
            <a:r>
              <a:rPr lang="en-US" sz="2400" smtClean="0">
                <a:solidFill>
                  <a:srgbClr val="FFFF00"/>
                </a:solidFill>
              </a:rPr>
              <a:t>tip of      	is describing a horizontal circle</a:t>
            </a:r>
            <a:r>
              <a:rPr lang="en-US" sz="2400" smtClean="0"/>
              <a:t>: this is “</a:t>
            </a:r>
            <a:r>
              <a:rPr lang="en-US" sz="2400" u="sng" smtClean="0">
                <a:solidFill>
                  <a:srgbClr val="FFFF00"/>
                </a:solidFill>
              </a:rPr>
              <a:t>precession</a:t>
            </a:r>
            <a:r>
              <a:rPr lang="en-US" sz="2400" smtClean="0"/>
              <a:t>”.</a:t>
            </a:r>
            <a:endParaRPr lang="en-US" sz="24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1600200"/>
            <a:ext cx="30480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638800" y="2002427"/>
            <a:ext cx="2743200" cy="2874373"/>
            <a:chOff x="5486400" y="1773827"/>
            <a:chExt cx="2667000" cy="2874373"/>
          </a:xfrm>
        </p:grpSpPr>
        <p:grpSp>
          <p:nvGrpSpPr>
            <p:cNvPr id="17" name="Group 16"/>
            <p:cNvGrpSpPr/>
            <p:nvPr/>
          </p:nvGrpSpPr>
          <p:grpSpPr>
            <a:xfrm>
              <a:off x="5486400" y="1773827"/>
              <a:ext cx="2667000" cy="2874373"/>
              <a:chOff x="5443000" y="1461360"/>
              <a:chExt cx="2667000" cy="2874373"/>
            </a:xfrm>
          </p:grpSpPr>
          <p:sp>
            <p:nvSpPr>
              <p:cNvPr id="6" name="Isosceles Triangle 5"/>
              <p:cNvSpPr/>
              <p:nvPr/>
            </p:nvSpPr>
            <p:spPr>
              <a:xfrm rot="1200000" flipV="1">
                <a:off x="6787019" y="2978989"/>
                <a:ext cx="304800" cy="914400"/>
              </a:xfrm>
              <a:prstGeom prst="triangl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Can 4"/>
              <p:cNvSpPr/>
              <p:nvPr/>
            </p:nvSpPr>
            <p:spPr>
              <a:xfrm rot="1235129">
                <a:off x="6459436" y="2590800"/>
                <a:ext cx="1447176" cy="460354"/>
              </a:xfrm>
              <a:prstGeom prst="can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5443000" y="3878533"/>
                <a:ext cx="2667000" cy="457200"/>
              </a:xfrm>
              <a:prstGeom prst="roundRect">
                <a:avLst/>
              </a:prstGeom>
              <a:blipFill>
                <a:blip r:embed="rId4" cstate="print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 rot="5340000" flipH="1" flipV="1">
                <a:off x="6873933" y="1819623"/>
                <a:ext cx="1189238" cy="472711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rot="5400000">
                <a:off x="6753226" y="3294820"/>
                <a:ext cx="761999" cy="1588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rot="5580000" flipH="1" flipV="1">
                <a:off x="6476372" y="3219834"/>
                <a:ext cx="978231" cy="310715"/>
              </a:xfrm>
              <a:prstGeom prst="straightConnector1">
                <a:avLst/>
              </a:prstGeom>
              <a:ln w="28575">
                <a:solidFill>
                  <a:schemeClr val="bg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6611541" y="3378200"/>
            <a:ext cx="265465" cy="431800"/>
          </p:xfrm>
          <a:graphic>
            <a:graphicData uri="http://schemas.openxmlformats.org/presentationml/2006/ole">
              <p:oleObj spid="_x0000_s129026" name="Equation" r:id="rId5" imgW="266400" imgH="431640" progId="Equation.DSMT4">
                <p:embed/>
              </p:oleObj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/>
          </p:nvGraphicFramePr>
          <p:xfrm>
            <a:off x="7198738" y="3505200"/>
            <a:ext cx="484909" cy="381000"/>
          </p:xfrm>
          <a:graphic>
            <a:graphicData uri="http://schemas.openxmlformats.org/presentationml/2006/ole">
              <p:oleObj spid="_x0000_s129027" name="Equation" r:id="rId6" imgW="533160" imgH="419040" progId="Equation.DSMT4">
                <p:embed/>
              </p:oleObj>
            </a:graphicData>
          </a:graphic>
        </p:graphicFrame>
        <p:graphicFrame>
          <p:nvGraphicFramePr>
            <p:cNvPr id="21" name="Object 20"/>
            <p:cNvGraphicFramePr>
              <a:graphicFrameLocks noChangeAspect="1"/>
            </p:cNvGraphicFramePr>
            <p:nvPr/>
          </p:nvGraphicFramePr>
          <p:xfrm>
            <a:off x="7543800" y="2241699"/>
            <a:ext cx="292100" cy="342900"/>
          </p:xfrm>
          <a:graphic>
            <a:graphicData uri="http://schemas.openxmlformats.org/presentationml/2006/ole">
              <p:oleObj spid="_x0000_s129029" name="Equation" r:id="rId7" imgW="291960" imgH="342720" progId="Equation.DSMT4">
                <p:embed/>
              </p:oleObj>
            </a:graphicData>
          </a:graphic>
        </p:graphicFrame>
      </p:grp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1687033" y="2372833"/>
          <a:ext cx="292100" cy="342900"/>
        </p:xfrm>
        <a:graphic>
          <a:graphicData uri="http://schemas.openxmlformats.org/presentationml/2006/ole">
            <p:oleObj spid="_x0000_s129031" name="Equation" r:id="rId8" imgW="291960" imgH="34272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2278542" y="3445685"/>
          <a:ext cx="1651000" cy="508000"/>
        </p:xfrm>
        <a:graphic>
          <a:graphicData uri="http://schemas.openxmlformats.org/presentationml/2006/ole">
            <p:oleObj spid="_x0000_s129032" name="Equation" r:id="rId9" imgW="1650960" imgH="507960" progId="Equation.DSMT4">
              <p:embed/>
            </p:oleObj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1632099" y="4292004"/>
          <a:ext cx="3187700" cy="419100"/>
        </p:xfrm>
        <a:graphic>
          <a:graphicData uri="http://schemas.openxmlformats.org/presentationml/2006/ole">
            <p:oleObj spid="_x0000_s129033" name="Equation" r:id="rId10" imgW="3187440" imgH="419040" progId="Equation.DSMT4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870099" y="4722612"/>
          <a:ext cx="520700" cy="342900"/>
        </p:xfrm>
        <a:graphic>
          <a:graphicData uri="http://schemas.openxmlformats.org/presentationml/2006/ole">
            <p:oleObj spid="_x0000_s129034" name="Equation" r:id="rId11" imgW="520560" imgH="342720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075664" y="5080577"/>
          <a:ext cx="292100" cy="342900"/>
        </p:xfrm>
        <a:graphic>
          <a:graphicData uri="http://schemas.openxmlformats.org/presentationml/2006/ole">
            <p:oleObj spid="_x0000_s129035" name="Equation" r:id="rId12" imgW="291960" imgH="342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12496</TotalTime>
  <Words>1093</Words>
  <Application>Microsoft Office PowerPoint</Application>
  <PresentationFormat>On-screen Show (4:3)</PresentationFormat>
  <Paragraphs>146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Equation</vt:lpstr>
      <vt:lpstr>More Angular Momentum, then Statics</vt:lpstr>
      <vt:lpstr>Vector Angular Momentum of a Particle</vt:lpstr>
      <vt:lpstr>Clicker Question</vt:lpstr>
      <vt:lpstr>Clicker Answer</vt:lpstr>
      <vt:lpstr>Rotational Motion of a Rigid Body</vt:lpstr>
      <vt:lpstr>A dumbbell (two small masses at the ends of a light rigid rod) is mounted on a fixed axle through its center, at an angle. It is set in steady rotation.  The direction of the angular momentum of the system is:</vt:lpstr>
      <vt:lpstr>Clicker Answer</vt:lpstr>
      <vt:lpstr>A Bit More About    and    …   </vt:lpstr>
      <vt:lpstr>Spinning Top</vt:lpstr>
      <vt:lpstr>Precession Rate</vt:lpstr>
      <vt:lpstr>Statics: Conditions for Equilibrium</vt:lpstr>
      <vt:lpstr>Free Body Diagrams</vt:lpstr>
      <vt:lpstr>Flat Forces?</vt:lpstr>
      <vt:lpstr>Flat Forces</vt:lpstr>
      <vt:lpstr>Clicker Question</vt:lpstr>
      <vt:lpstr>Three Force Equilibrium</vt:lpstr>
      <vt:lpstr>Clicker Question</vt:lpstr>
      <vt:lpstr>Clicker Answer</vt:lpstr>
      <vt:lpstr>Clicker Question</vt:lpstr>
      <vt:lpstr>Clicker Answer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Momentum</dc:title>
  <dc:creator>Michael</dc:creator>
  <cp:lastModifiedBy>Michael</cp:lastModifiedBy>
  <cp:revision>174</cp:revision>
  <dcterms:created xsi:type="dcterms:W3CDTF">2010-03-01T20:42:02Z</dcterms:created>
  <dcterms:modified xsi:type="dcterms:W3CDTF">2010-03-27T15:42:33Z</dcterms:modified>
</cp:coreProperties>
</file>