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2CF18-7C36-49FE-9315-90030249BB4C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E14B1-DBC3-4F10-A5B9-507E2FE0A44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E14B1-DBC3-4F10-A5B9-507E2FE0A445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D7F227-B78D-401B-A3B3-6BB15B7D66CF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D7F227-B78D-401B-A3B3-6BB15B7D66CF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4928C-17BD-4036-A120-AC1BFD5236C0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0FEFD-DCFC-47AB-B585-3D81B47B34D4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0FEFD-DCFC-47AB-B585-3D81B47B34D4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875A4-7C7D-4017-A2C9-0AA6E8EA8192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5105-4722-4210-8209-B67193BE2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875A4-7C7D-4017-A2C9-0AA6E8EA8192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5105-4722-4210-8209-B67193BE2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875A4-7C7D-4017-A2C9-0AA6E8EA8192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5105-4722-4210-8209-B67193BE2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875A4-7C7D-4017-A2C9-0AA6E8EA8192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5105-4722-4210-8209-B67193BE2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875A4-7C7D-4017-A2C9-0AA6E8EA8192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5105-4722-4210-8209-B67193BE2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875A4-7C7D-4017-A2C9-0AA6E8EA8192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5105-4722-4210-8209-B67193BE2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875A4-7C7D-4017-A2C9-0AA6E8EA8192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5105-4722-4210-8209-B67193BE2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875A4-7C7D-4017-A2C9-0AA6E8EA8192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5105-4722-4210-8209-B67193BE2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875A4-7C7D-4017-A2C9-0AA6E8EA8192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5105-4722-4210-8209-B67193BE2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875A4-7C7D-4017-A2C9-0AA6E8EA8192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5105-4722-4210-8209-B67193BE2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875A4-7C7D-4017-A2C9-0AA6E8EA8192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5105-4722-4210-8209-B67193BE2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875A4-7C7D-4017-A2C9-0AA6E8EA8192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A5105-4722-4210-8209-B67193BE2D6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/>
          <a:lstStyle/>
          <a:p>
            <a:pPr algn="l"/>
            <a:r>
              <a:rPr lang="en-US" sz="3200"/>
              <a:t>A particle moves along a straight line at constant speed.  The line does not pass through the origin.   Is the particle’s angular momentum about the origin constant?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505200"/>
            <a:ext cx="8229600" cy="2620963"/>
          </a:xfrm>
        </p:spPr>
        <p:txBody>
          <a:bodyPr/>
          <a:lstStyle/>
          <a:p>
            <a:pPr marL="609600" indent="-609600">
              <a:buFontTx/>
              <a:buAutoNum type="alphaUcPeriod"/>
            </a:pPr>
            <a:r>
              <a:rPr lang="en-US"/>
              <a:t>Yes</a:t>
            </a:r>
          </a:p>
          <a:p>
            <a:pPr marL="609600" indent="-609600">
              <a:buFontTx/>
              <a:buAutoNum type="alphaUcPeriod"/>
            </a:pPr>
            <a:r>
              <a:rPr lang="en-US"/>
              <a:t>No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/>
          <a:lstStyle/>
          <a:p>
            <a:pPr algn="l"/>
            <a:r>
              <a:rPr lang="en-US" sz="3200"/>
              <a:t>A dumbbell (two small masses at the ends of a light rigid rod) is mounted on a fixed axle through its center, at an angle </a:t>
            </a:r>
            <a:r>
              <a:rPr lang="el-GR" sz="3200" i="1">
                <a:cs typeface="Arial" charset="0"/>
              </a:rPr>
              <a:t>θ</a:t>
            </a:r>
            <a:r>
              <a:rPr lang="en-US" sz="3200">
                <a:cs typeface="Arial" charset="0"/>
              </a:rPr>
              <a:t>. It is set in steady rotation.  The direction of the angular momentum of the system is:</a:t>
            </a:r>
            <a:endParaRPr lang="el-GR" sz="3200">
              <a:cs typeface="Arial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581400"/>
            <a:ext cx="8229600" cy="2544763"/>
          </a:xfrm>
        </p:spPr>
        <p:txBody>
          <a:bodyPr/>
          <a:lstStyle/>
          <a:p>
            <a:pPr marL="609600" indent="-609600">
              <a:buFontTx/>
              <a:buAutoNum type="alphaUcPeriod"/>
            </a:pPr>
            <a:r>
              <a:rPr lang="en-US"/>
              <a:t>Along the axle</a:t>
            </a:r>
          </a:p>
          <a:p>
            <a:pPr marL="609600" indent="-609600">
              <a:buFontTx/>
              <a:buAutoNum type="alphaUcPeriod"/>
            </a:pPr>
            <a:r>
              <a:rPr lang="en-US"/>
              <a:t>Along the dumbbell rod</a:t>
            </a:r>
          </a:p>
          <a:p>
            <a:pPr marL="609600" indent="-609600">
              <a:buFontTx/>
              <a:buAutoNum type="alphaUcPeriod"/>
            </a:pPr>
            <a:r>
              <a:rPr lang="en-US"/>
              <a:t>Neither of the above.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3505200"/>
          </a:xfrm>
        </p:spPr>
        <p:txBody>
          <a:bodyPr/>
          <a:lstStyle/>
          <a:p>
            <a:pPr algn="l"/>
            <a:r>
              <a:rPr lang="en-US" sz="2800"/>
              <a:t/>
            </a:r>
            <a:br>
              <a:rPr lang="en-US" sz="2800"/>
            </a:br>
            <a:r>
              <a:rPr lang="en-US" sz="2800"/>
              <a:t/>
            </a:r>
            <a:br>
              <a:rPr lang="en-US" sz="2800"/>
            </a:br>
            <a:r>
              <a:rPr lang="en-US" sz="2800"/>
              <a:t/>
            </a:r>
            <a:br>
              <a:rPr lang="en-US" sz="2800"/>
            </a:br>
            <a:r>
              <a:rPr lang="en-US" sz="2800"/>
              <a:t>					What is the approx tension T in the top string, given the mass is 2kg, the rod is light and hinged, the angle is 30</a:t>
            </a:r>
            <a:r>
              <a:rPr lang="en-US" sz="2800">
                <a:cs typeface="Arial" charset="0"/>
              </a:rPr>
              <a:t>°?</a:t>
            </a:r>
            <a:r>
              <a:rPr lang="en-US" sz="2800"/>
              <a:t> </a:t>
            </a:r>
            <a:br>
              <a:rPr lang="en-US" sz="2800"/>
            </a:br>
            <a:endParaRPr lang="en-US" sz="280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114800"/>
            <a:ext cx="8229600" cy="2286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lphaUcPeriod"/>
            </a:pPr>
            <a:r>
              <a:rPr lang="en-US"/>
              <a:t>10N</a:t>
            </a:r>
          </a:p>
          <a:p>
            <a:pPr marL="609600" indent="-609600">
              <a:lnSpc>
                <a:spcPct val="90000"/>
              </a:lnSpc>
              <a:buFontTx/>
              <a:buAutoNum type="alphaUcPeriod"/>
            </a:pPr>
            <a:r>
              <a:rPr lang="en-US"/>
              <a:t>20N</a:t>
            </a:r>
          </a:p>
          <a:p>
            <a:pPr marL="609600" indent="-609600">
              <a:lnSpc>
                <a:spcPct val="90000"/>
              </a:lnSpc>
              <a:buFontTx/>
              <a:buAutoNum type="alphaUcPeriod"/>
            </a:pPr>
            <a:r>
              <a:rPr lang="en-US"/>
              <a:t>20</a:t>
            </a:r>
            <a:r>
              <a:rPr lang="en-US">
                <a:cs typeface="Arial" charset="0"/>
              </a:rPr>
              <a:t>√3N</a:t>
            </a:r>
          </a:p>
          <a:p>
            <a:pPr marL="609600" indent="-609600">
              <a:lnSpc>
                <a:spcPct val="90000"/>
              </a:lnSpc>
              <a:buFontTx/>
              <a:buAutoNum type="alphaUcPeriod"/>
            </a:pPr>
            <a:r>
              <a:rPr lang="en-US">
                <a:cs typeface="Arial" charset="0"/>
              </a:rPr>
              <a:t>40N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600200" y="304800"/>
            <a:ext cx="76200" cy="1600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1676400" y="1371600"/>
            <a:ext cx="28194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1676400" y="381000"/>
            <a:ext cx="2819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2895600" y="1447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2514600" y="1752600"/>
            <a:ext cx="762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2667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</a:rPr>
              <a:t>Is it possible for a ladder to rest against a wall in equilibrium if the wall is rough but  the floor is smooth?  (Not counting balanced vertically flat against the wall!)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 algn="l">
              <a:buFont typeface="Arial" charset="0"/>
              <a:buAutoNum type="alphaUcPeriod"/>
            </a:pPr>
            <a:r>
              <a:rPr lang="en-US" smtClean="0">
                <a:solidFill>
                  <a:schemeClr val="tx1"/>
                </a:solidFill>
              </a:rPr>
              <a:t>Yes</a:t>
            </a:r>
          </a:p>
          <a:p>
            <a:pPr marL="514350" indent="-514350" algn="l">
              <a:buFont typeface="Arial" charset="0"/>
              <a:buAutoNum type="alphaUcPeriod"/>
            </a:pPr>
            <a:r>
              <a:rPr lang="en-US" smtClean="0">
                <a:solidFill>
                  <a:schemeClr val="tx1"/>
                </a:solidFill>
              </a:rPr>
              <a:t>No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78162"/>
          </a:xfrm>
        </p:spPr>
        <p:txBody>
          <a:bodyPr/>
          <a:lstStyle/>
          <a:p>
            <a:pPr algn="l"/>
            <a:r>
              <a:rPr lang="en-US" sz="3200" smtClean="0"/>
              <a:t>A weight </a:t>
            </a:r>
            <a:r>
              <a:rPr lang="en-US" sz="3200" i="1" smtClean="0"/>
              <a:t>Mg</a:t>
            </a:r>
            <a:r>
              <a:rPr lang="en-US" sz="3200" smtClean="0"/>
              <a:t> hangs from a vertical string.  The top of the string is attached to two other strings, forming a Y, they are each at 60° to the vertical. Assuming all strings are massless, the tension in each of the top strings is:</a:t>
            </a:r>
          </a:p>
        </p:txBody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>
          <a:xfrm>
            <a:off x="457200" y="3505200"/>
            <a:ext cx="8229600" cy="2620963"/>
          </a:xfrm>
        </p:spPr>
        <p:txBody>
          <a:bodyPr/>
          <a:lstStyle/>
          <a:p>
            <a:pPr marL="609600" indent="-609600">
              <a:buFont typeface="Arial" charset="0"/>
              <a:buAutoNum type="alphaUcPeriod"/>
            </a:pPr>
            <a:r>
              <a:rPr lang="en-US" i="1" smtClean="0"/>
              <a:t>Mg</a:t>
            </a:r>
          </a:p>
          <a:p>
            <a:pPr marL="609600" indent="-609600">
              <a:buFont typeface="Arial" charset="0"/>
              <a:buAutoNum type="alphaUcPeriod"/>
            </a:pPr>
            <a:r>
              <a:rPr lang="en-US" i="1" smtClean="0"/>
              <a:t>Mg</a:t>
            </a:r>
            <a:r>
              <a:rPr lang="en-US" smtClean="0"/>
              <a:t>/2</a:t>
            </a:r>
          </a:p>
          <a:p>
            <a:pPr marL="609600" indent="-609600">
              <a:buFont typeface="Arial" charset="0"/>
              <a:buAutoNum type="alphaUcPeriod"/>
            </a:pPr>
            <a:r>
              <a:rPr lang="en-US" smtClean="0"/>
              <a:t>√3</a:t>
            </a:r>
            <a:r>
              <a:rPr lang="en-US" i="1" smtClean="0"/>
              <a:t>Mg</a:t>
            </a:r>
            <a:endParaRPr lang="en-US" smtClean="0"/>
          </a:p>
          <a:p>
            <a:pPr marL="609600" indent="-609600">
              <a:buFont typeface="Arial" charset="0"/>
              <a:buAutoNum type="alphaUcPeriod"/>
            </a:pPr>
            <a:r>
              <a:rPr lang="en-US" i="1" smtClean="0"/>
              <a:t>Mg</a:t>
            </a:r>
            <a:r>
              <a:rPr lang="en-US" smtClean="0"/>
              <a:t>/√3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199</Words>
  <Application>Microsoft Office PowerPoint</Application>
  <PresentationFormat>On-screen Show (4:3)</PresentationFormat>
  <Paragraphs>26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A particle moves along a straight line at constant speed.  The line does not pass through the origin.   Is the particle’s angular momentum about the origin constant?</vt:lpstr>
      <vt:lpstr>A dumbbell (two small masses at the ends of a light rigid rod) is mounted on a fixed axle through its center, at an angle θ. It is set in steady rotation.  The direction of the angular momentum of the system is:</vt:lpstr>
      <vt:lpstr>        What is the approx tension T in the top string, given the mass is 2kg, the rod is light and hinged, the angle is 30°?  </vt:lpstr>
      <vt:lpstr>Is it possible for a ladder to rest against a wall in equilibrium if the wall is rough but  the floor is smooth?  (Not counting balanced vertically flat against the wall!)</vt:lpstr>
      <vt:lpstr>A weight Mg hangs from a vertical string.  The top of the string is attached to two other strings, forming a Y, they are each at 60° to the vertical. Assuming all strings are massless, the tension in each of the top strings is: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</dc:creator>
  <cp:lastModifiedBy>Michael</cp:lastModifiedBy>
  <cp:revision>2</cp:revision>
  <dcterms:created xsi:type="dcterms:W3CDTF">2010-03-25T13:12:57Z</dcterms:created>
  <dcterms:modified xsi:type="dcterms:W3CDTF">2010-03-25T13:18:59Z</dcterms:modified>
</cp:coreProperties>
</file>