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86" r:id="rId3"/>
    <p:sldId id="287" r:id="rId4"/>
    <p:sldId id="288" r:id="rId5"/>
    <p:sldId id="289" r:id="rId6"/>
    <p:sldId id="290" r:id="rId7"/>
    <p:sldId id="291" r:id="rId8"/>
    <p:sldId id="285" r:id="rId9"/>
    <p:sldId id="292" r:id="rId10"/>
    <p:sldId id="293" r:id="rId11"/>
    <p:sldId id="294" r:id="rId12"/>
    <p:sldId id="302" r:id="rId13"/>
    <p:sldId id="295" r:id="rId14"/>
    <p:sldId id="296" r:id="rId15"/>
    <p:sldId id="29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6600"/>
    <a:srgbClr val="FF99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oleObject" Target="../embeddings/oleObject35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Relationship Id="rId14" Type="http://schemas.openxmlformats.org/officeDocument/2006/relationships/oleObject" Target="../embeddings/oleObject3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3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andeinstein.physics.virginia.edu/142E/varying_I.AV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andeinstein.physics.virginia.edu/142E/varying_I.AVI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Angular Momentum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smtClean="0"/>
              <a:t>Physics 1425 Lecture 21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Michael Fowler, UVa </a:t>
            </a:r>
            <a:endParaRPr 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Torque as a Vector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486400"/>
          </a:xfrm>
        </p:spPr>
        <p:txBody>
          <a:bodyPr/>
          <a:lstStyle/>
          <a:p>
            <a:r>
              <a:rPr lang="en-US" smtClean="0"/>
              <a:t>Suppose we have a wheel spinning about a fixed axis: then      always points along the axis—so                       	        points along the axis too.</a:t>
            </a:r>
          </a:p>
          <a:p>
            <a:r>
              <a:rPr lang="en-US" smtClean="0"/>
              <a:t>If we want to write a vector equation</a:t>
            </a:r>
          </a:p>
          <a:p>
            <a:endParaRPr lang="en-US" smtClean="0"/>
          </a:p>
          <a:p>
            <a:pPr>
              <a:buNone/>
            </a:pPr>
            <a:r>
              <a:rPr lang="en-US" smtClean="0"/>
              <a:t>	it’s clear that the vector      is parallel to the vector              : so     </a:t>
            </a:r>
            <a:r>
              <a:rPr lang="en-US" smtClean="0">
                <a:solidFill>
                  <a:srgbClr val="FFFF00"/>
                </a:solidFill>
              </a:rPr>
              <a:t>points along the axis too!</a:t>
            </a:r>
          </a:p>
          <a:p>
            <a:r>
              <a:rPr lang="en-US" smtClean="0">
                <a:solidFill>
                  <a:srgbClr val="FFFF00"/>
                </a:solidFill>
              </a:rPr>
              <a:t>BUT</a:t>
            </a:r>
            <a:r>
              <a:rPr lang="en-US" smtClean="0"/>
              <a:t> this vector    ,  is, remember made of two other vectors: the force      and the place     where it acts!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00837" y="1930758"/>
          <a:ext cx="381000" cy="444500"/>
        </p:xfrm>
        <a:graphic>
          <a:graphicData uri="http://schemas.openxmlformats.org/presentationml/2006/ole">
            <p:oleObj spid="_x0000_s1026" name="Equation" r:id="rId4" imgW="152280" imgH="1774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15854" y="2409005"/>
          <a:ext cx="1277484" cy="483373"/>
        </p:xfrm>
        <a:graphic>
          <a:graphicData uri="http://schemas.openxmlformats.org/presentationml/2006/ole">
            <p:oleObj spid="_x0000_s1027" name="Equation" r:id="rId5" imgW="469800" imgH="177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70400" y="1960563"/>
          <a:ext cx="203200" cy="342900"/>
        </p:xfrm>
        <a:graphic>
          <a:graphicData uri="http://schemas.openxmlformats.org/presentationml/2006/ole">
            <p:oleObj spid="_x0000_s1028" name="Equation" r:id="rId6" imgW="203040" imgH="34272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971800" y="3657600"/>
          <a:ext cx="2628900" cy="342900"/>
        </p:xfrm>
        <a:graphic>
          <a:graphicData uri="http://schemas.openxmlformats.org/presentationml/2006/ole">
            <p:oleObj spid="_x0000_s1029" name="Equation" r:id="rId7" imgW="2628720" imgH="3427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824210" y="4241442"/>
          <a:ext cx="241300" cy="342900"/>
        </p:xfrm>
        <a:graphic>
          <a:graphicData uri="http://schemas.openxmlformats.org/presentationml/2006/ole">
            <p:oleObj spid="_x0000_s1030" name="Equation" r:id="rId8" imgW="241200" imgH="34272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926820" y="4710447"/>
          <a:ext cx="1092200" cy="342900"/>
        </p:xfrm>
        <a:graphic>
          <a:graphicData uri="http://schemas.openxmlformats.org/presentationml/2006/ole">
            <p:oleObj spid="_x0000_s1031" name="Equation" r:id="rId9" imgW="1091880" imgH="342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783168" y="4721178"/>
          <a:ext cx="241300" cy="342900"/>
        </p:xfrm>
        <a:graphic>
          <a:graphicData uri="http://schemas.openxmlformats.org/presentationml/2006/ole">
            <p:oleObj spid="_x0000_s1032" name="Equation" r:id="rId10" imgW="241200" imgH="34272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402168" y="5292678"/>
          <a:ext cx="241300" cy="342900"/>
        </p:xfrm>
        <a:graphic>
          <a:graphicData uri="http://schemas.openxmlformats.org/presentationml/2006/ole">
            <p:oleObj spid="_x0000_s1033" name="Equation" r:id="rId11" imgW="241200" imgH="34272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738353" y="5724657"/>
          <a:ext cx="317500" cy="406400"/>
        </p:xfrm>
        <a:graphic>
          <a:graphicData uri="http://schemas.openxmlformats.org/presentationml/2006/ole">
            <p:oleObj spid="_x0000_s1034" name="Equation" r:id="rId12" imgW="317160" imgH="40608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506237" y="5765800"/>
          <a:ext cx="228600" cy="330200"/>
        </p:xfrm>
        <a:graphic>
          <a:graphicData uri="http://schemas.openxmlformats.org/presentationml/2006/ole">
            <p:oleObj spid="_x0000_s1035" name="Equation" r:id="rId13" imgW="22860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Recalling an Earlier Torque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6"/>
            <a:ext cx="4800600" cy="534795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Only the component of </a:t>
            </a:r>
            <a:r>
              <a:rPr lang="en-US" i="1" smtClean="0">
                <a:solidFill>
                  <a:srgbClr val="FFFF00"/>
                </a:solidFill>
              </a:rPr>
              <a:t>F</a:t>
            </a:r>
            <a:r>
              <a:rPr lang="en-US" smtClean="0">
                <a:solidFill>
                  <a:schemeClr val="bg1"/>
                </a:solidFill>
              </a:rPr>
              <a:t> perpendicular to the arm exerts torque</a:t>
            </a:r>
          </a:p>
          <a:p>
            <a:pPr>
              <a:buNone/>
            </a:pPr>
            <a:r>
              <a:rPr lang="en-US" smtClean="0">
                <a:solidFill>
                  <a:schemeClr val="bg1"/>
                </a:solidFill>
              </a:rPr>
              <a:t>	</a:t>
            </a:r>
          </a:p>
          <a:p>
            <a:r>
              <a:rPr lang="en-US" smtClean="0">
                <a:solidFill>
                  <a:schemeClr val="bg1"/>
                </a:solidFill>
              </a:rPr>
              <a:t>We can see the direction of       is perpendicular to both            	   and towards us. </a:t>
            </a:r>
          </a:p>
          <a:p>
            <a:r>
              <a:rPr lang="en-US" smtClean="0">
                <a:solidFill>
                  <a:schemeClr val="bg1"/>
                </a:solidFill>
              </a:rPr>
              <a:t>We </a:t>
            </a:r>
            <a:r>
              <a:rPr lang="en-US" smtClean="0">
                <a:solidFill>
                  <a:srgbClr val="FFFF00"/>
                </a:solidFill>
              </a:rPr>
              <a:t>define</a:t>
            </a:r>
            <a:r>
              <a:rPr lang="en-US" smtClean="0">
                <a:solidFill>
                  <a:schemeClr val="bg1"/>
                </a:solidFill>
              </a:rPr>
              <a:t> the </a:t>
            </a:r>
            <a:r>
              <a:rPr lang="en-US" smtClean="0">
                <a:solidFill>
                  <a:srgbClr val="FFFF00"/>
                </a:solidFill>
              </a:rPr>
              <a:t>vector cross product </a:t>
            </a:r>
            <a:r>
              <a:rPr lang="en-US" smtClean="0">
                <a:solidFill>
                  <a:schemeClr val="bg1"/>
                </a:solidFill>
              </a:rPr>
              <a:t>                     to have this direction, and magnitude 	        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Kids on seesaw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452839" y="4013916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F</a:t>
            </a:r>
            <a:endParaRPr lang="en-US" sz="2000" i="1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1403350" y="2971800"/>
          <a:ext cx="1866900" cy="355600"/>
        </p:xfrm>
        <a:graphic>
          <a:graphicData uri="http://schemas.openxmlformats.org/presentationml/2006/ole">
            <p:oleObj spid="_x0000_s2050" name="Equation" r:id="rId4" imgW="1866600" imgH="355320" progId="Equation.DSMT4">
              <p:embed/>
            </p:oleObj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5257800" y="2590800"/>
            <a:ext cx="3785316" cy="2338590"/>
            <a:chOff x="5257800" y="3733800"/>
            <a:chExt cx="3785316" cy="2338590"/>
          </a:xfrm>
        </p:grpSpPr>
        <p:sp>
          <p:nvSpPr>
            <p:cNvPr id="20" name="TextBox 19"/>
            <p:cNvSpPr txBox="1"/>
            <p:nvPr/>
          </p:nvSpPr>
          <p:spPr>
            <a:xfrm>
              <a:off x="8281116" y="441960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 </a:t>
              </a:r>
              <a:endParaRPr lang="en-US" sz="2000" i="1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257800" y="4724400"/>
              <a:ext cx="2743200" cy="76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iley Face 26"/>
            <p:cNvSpPr/>
            <p:nvPr/>
          </p:nvSpPr>
          <p:spPr>
            <a:xfrm>
              <a:off x="7086600" y="4191000"/>
              <a:ext cx="533400" cy="533400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6324600" y="4776990"/>
              <a:ext cx="679704" cy="129540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rot="16440000" flipH="1">
              <a:off x="6857016" y="5221059"/>
              <a:ext cx="1066800" cy="76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6629400" y="4114800"/>
              <a:ext cx="1447800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6200000" flipH="1">
              <a:off x="6566688" y="4851650"/>
              <a:ext cx="533399" cy="379783"/>
            </a:xfrm>
            <a:prstGeom prst="straightConnector1">
              <a:avLst/>
            </a:prstGeom>
            <a:ln w="31750">
              <a:solidFill>
                <a:schemeClr val="bg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8820000" flipH="1" flipV="1">
              <a:off x="7913902" y="4440036"/>
              <a:ext cx="1066800" cy="76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-120000" flipH="1">
              <a:off x="5638800" y="4775379"/>
              <a:ext cx="2362200" cy="1257300"/>
            </a:xfrm>
            <a:prstGeom prst="line">
              <a:avLst/>
            </a:prstGeom>
            <a:ln w="317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7242222" y="373380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r</a:t>
              </a:r>
              <a:endParaRPr lang="en-US" sz="2000" i="1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8001000" y="4763037"/>
              <a:ext cx="914400" cy="1588"/>
            </a:xfrm>
            <a:prstGeom prst="straightConnector1">
              <a:avLst/>
            </a:prstGeom>
            <a:ln w="31750">
              <a:solidFill>
                <a:schemeClr val="accent1">
                  <a:lumMod val="40000"/>
                  <a:lumOff val="60000"/>
                </a:schemeClr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648200" y="3467100"/>
          <a:ext cx="241300" cy="342900"/>
        </p:xfrm>
        <a:graphic>
          <a:graphicData uri="http://schemas.openxmlformats.org/presentationml/2006/ole">
            <p:oleObj spid="_x0000_s2051" name="Equation" r:id="rId5" imgW="241200" imgH="342720" progId="Equation.DSMT4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750195" y="4240368"/>
          <a:ext cx="647700" cy="482600"/>
        </p:xfrm>
        <a:graphic>
          <a:graphicData uri="http://schemas.openxmlformats.org/presentationml/2006/ole">
            <p:oleObj spid="_x0000_s2052" name="Equation" r:id="rId6" imgW="647640" imgH="48240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057400" y="5180526"/>
          <a:ext cx="1409700" cy="419100"/>
        </p:xfrm>
        <a:graphic>
          <a:graphicData uri="http://schemas.openxmlformats.org/presentationml/2006/ole">
            <p:oleObj spid="_x0000_s2053" name="Equation" r:id="rId7" imgW="1409400" imgH="419040" progId="Equation.DSMT4">
              <p:embed/>
            </p:oleObj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609600" y="6094926"/>
          <a:ext cx="1270000" cy="355600"/>
        </p:xfrm>
        <a:graphic>
          <a:graphicData uri="http://schemas.openxmlformats.org/presentationml/2006/ole">
            <p:oleObj spid="_x0000_s2054" name="Equation" r:id="rId8" imgW="1269720" imgH="355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More Torque…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114800" cy="5486400"/>
          </a:xfrm>
        </p:spPr>
        <p:txBody>
          <a:bodyPr>
            <a:normAutofit/>
          </a:bodyPr>
          <a:lstStyle/>
          <a:p>
            <a:r>
              <a:rPr lang="en-US" sz="2600" smtClean="0"/>
              <a:t>Expressing the force vector      as a sum of components        (“fperp”)    perpendicular to the lever arm and       parallel to the arm, it’s clear that only       has leverage, that is, torque, about O.               	has magnitude </a:t>
            </a:r>
            <a:r>
              <a:rPr lang="en-US" sz="2600" i="1" smtClean="0"/>
              <a:t>F</a:t>
            </a:r>
            <a:r>
              <a:rPr lang="en-US" sz="2600" smtClean="0"/>
              <a:t>sin</a:t>
            </a:r>
            <a:r>
              <a:rPr lang="en-US" sz="2600" i="1" smtClean="0">
                <a:sym typeface="Symbol"/>
              </a:rPr>
              <a:t></a:t>
            </a:r>
            <a:r>
              <a:rPr lang="en-US" sz="2600" smtClean="0"/>
              <a:t> ,         so </a:t>
            </a:r>
            <a:r>
              <a:rPr lang="el-GR" sz="2600" i="1" smtClean="0"/>
              <a:t>τ</a:t>
            </a:r>
            <a:r>
              <a:rPr lang="en-US" sz="2600" smtClean="0"/>
              <a:t> = </a:t>
            </a:r>
            <a:r>
              <a:rPr lang="en-US" sz="2600" i="1" smtClean="0"/>
              <a:t>rF</a:t>
            </a:r>
            <a:r>
              <a:rPr lang="en-US" sz="2600" smtClean="0"/>
              <a:t>sin</a:t>
            </a:r>
            <a:r>
              <a:rPr lang="en-US" sz="2600" i="1" smtClean="0">
                <a:sym typeface="Symbol"/>
              </a:rPr>
              <a:t> .</a:t>
            </a:r>
          </a:p>
          <a:p>
            <a:r>
              <a:rPr lang="en-US" sz="2600" smtClean="0">
                <a:sym typeface="Symbol"/>
              </a:rPr>
              <a:t>Alternatively, keep      and measure </a:t>
            </a:r>
            <a:r>
              <a:rPr lang="en-US" sz="2600" i="1" smtClean="0">
                <a:sym typeface="Symbol"/>
              </a:rPr>
              <a:t>its</a:t>
            </a:r>
            <a:r>
              <a:rPr lang="en-US" sz="2600" smtClean="0">
                <a:sym typeface="Symbol"/>
              </a:rPr>
              <a:t> lever arm about O:  that’s  </a:t>
            </a:r>
            <a:r>
              <a:rPr lang="en-US" sz="2600" i="1" smtClean="0">
                <a:sym typeface="Symbol"/>
              </a:rPr>
              <a:t>r</a:t>
            </a:r>
            <a:r>
              <a:rPr lang="en-US" sz="2600" smtClean="0">
                <a:sym typeface="Symbol"/>
              </a:rPr>
              <a:t>sin</a:t>
            </a:r>
            <a:r>
              <a:rPr lang="en-US" sz="2600" i="1" smtClean="0">
                <a:sym typeface="Symbol"/>
              </a:rPr>
              <a:t></a:t>
            </a:r>
            <a:r>
              <a:rPr lang="en-US" sz="2600" smtClean="0">
                <a:sym typeface="Symbol"/>
              </a:rPr>
              <a:t>  .</a:t>
            </a:r>
            <a:endParaRPr lang="en-US" sz="26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4800600" y="1524000"/>
            <a:ext cx="3197502" cy="1771710"/>
            <a:chOff x="4800600" y="1524000"/>
            <a:chExt cx="3197502" cy="1771710"/>
          </a:xfrm>
        </p:grpSpPr>
        <p:sp>
          <p:nvSpPr>
            <p:cNvPr id="5" name="Oval 4"/>
            <p:cNvSpPr/>
            <p:nvPr/>
          </p:nvSpPr>
          <p:spPr>
            <a:xfrm>
              <a:off x="5181600" y="2667000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329704" y="2717442"/>
              <a:ext cx="1528296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6" idx="3"/>
            </p:cNvCxnSpPr>
            <p:nvPr/>
          </p:nvCxnSpPr>
          <p:spPr>
            <a:xfrm flipV="1">
              <a:off x="6858000" y="1600200"/>
              <a:ext cx="1066800" cy="1140102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6" idx="3"/>
            </p:cNvCxnSpPr>
            <p:nvPr/>
          </p:nvCxnSpPr>
          <p:spPr>
            <a:xfrm flipV="1">
              <a:off x="6858000" y="1600200"/>
              <a:ext cx="1588" cy="114010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V="1">
              <a:off x="7427257" y="2172355"/>
              <a:ext cx="1588" cy="114010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800600" y="26670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O</a:t>
              </a:r>
              <a:endParaRPr lang="en-US" sz="200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5257800" y="2971800"/>
              <a:ext cx="1597302" cy="1588"/>
            </a:xfrm>
            <a:prstGeom prst="straightConnector1">
              <a:avLst/>
            </a:prstGeom>
            <a:ln w="22225">
              <a:solidFill>
                <a:schemeClr val="accent1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931795" y="28956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r</a:t>
              </a:r>
              <a:endParaRPr lang="en-US" sz="2000" i="1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83568" y="2387958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</a:t>
              </a:r>
              <a:endParaRPr lang="en-US" sz="2000" i="1"/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7543800" y="1905000"/>
            <a:ext cx="297656" cy="381000"/>
          </p:xfrm>
          <a:graphic>
            <a:graphicData uri="http://schemas.openxmlformats.org/presentationml/2006/ole">
              <p:oleObj spid="_x0000_s50178" name="Equation" r:id="rId4" imgW="317160" imgH="406080" progId="Equation.DSMT4">
                <p:embed/>
              </p:oleObj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/>
          </p:nvGraphicFramePr>
          <p:xfrm>
            <a:off x="7543800" y="2743200"/>
            <a:ext cx="309563" cy="511175"/>
          </p:xfrm>
          <a:graphic>
            <a:graphicData uri="http://schemas.openxmlformats.org/presentationml/2006/ole">
              <p:oleObj spid="_x0000_s50179" name="Equation" r:id="rId5" imgW="330120" imgH="545760" progId="Equation.DSMT4">
                <p:embed/>
              </p:oleObj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6451242" y="1524000"/>
            <a:ext cx="381000" cy="476250"/>
          </p:xfrm>
          <a:graphic>
            <a:graphicData uri="http://schemas.openxmlformats.org/presentationml/2006/ole">
              <p:oleObj spid="_x0000_s50180" name="Equation" r:id="rId6" imgW="406080" imgH="507960" progId="Equation.DSMT4">
                <p:embed/>
              </p:oleObj>
            </a:graphicData>
          </a:graphic>
        </p:graphicFrame>
      </p:grp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524000" y="1752600"/>
          <a:ext cx="297656" cy="381000"/>
        </p:xfrm>
        <a:graphic>
          <a:graphicData uri="http://schemas.openxmlformats.org/presentationml/2006/ole">
            <p:oleObj spid="_x0000_s50181" name="Equation" r:id="rId7" imgW="317160" imgH="40608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362200" y="2190750"/>
          <a:ext cx="381000" cy="476250"/>
        </p:xfrm>
        <a:graphic>
          <a:graphicData uri="http://schemas.openxmlformats.org/presentationml/2006/ole">
            <p:oleObj spid="_x0000_s50182" name="Equation" r:id="rId8" imgW="406080" imgH="50796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828800" y="2971800"/>
          <a:ext cx="309563" cy="511175"/>
        </p:xfrm>
        <a:graphic>
          <a:graphicData uri="http://schemas.openxmlformats.org/presentationml/2006/ole">
            <p:oleObj spid="_x0000_s50183" name="Equation" r:id="rId9" imgW="330120" imgH="545760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734874" y="3371313"/>
          <a:ext cx="381000" cy="476250"/>
        </p:xfrm>
        <a:graphic>
          <a:graphicData uri="http://schemas.openxmlformats.org/presentationml/2006/ole">
            <p:oleObj spid="_x0000_s50184" name="Equation" r:id="rId10" imgW="406080" imgH="50796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736242" y="4514313"/>
          <a:ext cx="381000" cy="476250"/>
        </p:xfrm>
        <a:graphic>
          <a:graphicData uri="http://schemas.openxmlformats.org/presentationml/2006/ole">
            <p:oleObj spid="_x0000_s50185" name="Equation" r:id="rId11" imgW="406080" imgH="507960" progId="Equation.DSMT4">
              <p:embed/>
            </p:oleObj>
          </a:graphicData>
        </a:graphic>
      </p:graphicFrame>
      <p:sp>
        <p:nvSpPr>
          <p:cNvPr id="28" name="Oval 27"/>
          <p:cNvSpPr/>
          <p:nvPr/>
        </p:nvSpPr>
        <p:spPr>
          <a:xfrm>
            <a:off x="5105400" y="48006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253504" y="4851042"/>
            <a:ext cx="1528296" cy="45719"/>
          </a:xfrm>
          <a:prstGeom prst="rect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9" idx="3"/>
          </p:cNvCxnSpPr>
          <p:nvPr/>
        </p:nvCxnSpPr>
        <p:spPr>
          <a:xfrm flipV="1">
            <a:off x="6781800" y="3733800"/>
            <a:ext cx="1066800" cy="1140102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V="1">
            <a:off x="7351057" y="4305955"/>
            <a:ext cx="1588" cy="1140102"/>
          </a:xfrm>
          <a:prstGeom prst="straightConnector1">
            <a:avLst/>
          </a:prstGeom>
          <a:ln w="31750">
            <a:solidFill>
              <a:schemeClr val="bg2">
                <a:lumMod val="20000"/>
                <a:lumOff val="8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24400" y="4800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O</a:t>
            </a:r>
            <a:endParaRPr lang="en-US" sz="200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181600" y="4648200"/>
            <a:ext cx="1597302" cy="1588"/>
          </a:xfrm>
          <a:prstGeom prst="straightConnector1">
            <a:avLst/>
          </a:prstGeom>
          <a:ln w="22225">
            <a:solidFill>
              <a:schemeClr val="accent1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855595" y="41910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r</a:t>
            </a:r>
            <a:endParaRPr lang="en-US" sz="2000" i="1"/>
          </a:p>
        </p:txBody>
      </p:sp>
      <p:sp>
        <p:nvSpPr>
          <p:cNvPr id="36" name="TextBox 35"/>
          <p:cNvSpPr txBox="1"/>
          <p:nvPr/>
        </p:nvSpPr>
        <p:spPr>
          <a:xfrm>
            <a:off x="6907368" y="452155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7467600" y="4038600"/>
          <a:ext cx="297656" cy="381000"/>
        </p:xfrm>
        <a:graphic>
          <a:graphicData uri="http://schemas.openxmlformats.org/presentationml/2006/ole">
            <p:oleObj spid="_x0000_s50186" name="Equation" r:id="rId12" imgW="317160" imgH="406080" progId="Equation.DSMT4">
              <p:embed/>
            </p:oleObj>
          </a:graphicData>
        </a:graphic>
      </p:graphicFrame>
      <p:cxnSp>
        <p:nvCxnSpPr>
          <p:cNvPr id="53" name="Straight Arrow Connector 52"/>
          <p:cNvCxnSpPr/>
          <p:nvPr/>
        </p:nvCxnSpPr>
        <p:spPr>
          <a:xfrm flipV="1">
            <a:off x="5715000" y="4876800"/>
            <a:ext cx="1066800" cy="1140102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181600" y="4876800"/>
            <a:ext cx="838200" cy="762000"/>
          </a:xfrm>
          <a:prstGeom prst="line">
            <a:avLst/>
          </a:prstGeom>
          <a:ln w="22225">
            <a:solidFill>
              <a:schemeClr val="bg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3162837" y="5410200"/>
          <a:ext cx="297656" cy="381000"/>
        </p:xfrm>
        <a:graphic>
          <a:graphicData uri="http://schemas.openxmlformats.org/presentationml/2006/ole">
            <p:oleObj spid="_x0000_s50192" name="Equation" r:id="rId13" imgW="317160" imgH="406080" progId="Equation.DSMT4">
              <p:embed/>
            </p:oleObj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250548" y="4837089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58" name="TextBox 57"/>
          <p:cNvSpPr txBox="1"/>
          <p:nvPr/>
        </p:nvSpPr>
        <p:spPr>
          <a:xfrm>
            <a:off x="4901484" y="5168721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r</a:t>
            </a:r>
            <a:r>
              <a:rPr lang="en-US" sz="2000" smtClean="0"/>
              <a:t>sin</a:t>
            </a:r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0000"/>
                </a:solidFill>
              </a:rPr>
              <a:t>Definition:</a:t>
            </a:r>
            <a:r>
              <a:rPr lang="en-US" smtClean="0">
                <a:solidFill>
                  <a:srgbClr val="FFFF00"/>
                </a:solidFill>
              </a:rPr>
              <a:t> The Vector Cross Product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magnitude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smtClean="0"/>
              <a:t> is  </a:t>
            </a:r>
            <a:r>
              <a:rPr lang="en-US" i="1" smtClean="0"/>
              <a:t>AB</a:t>
            </a:r>
            <a:r>
              <a:rPr lang="en-US" smtClean="0"/>
              <a:t>sin</a:t>
            </a:r>
            <a:r>
              <a:rPr lang="en-US" i="1" smtClean="0">
                <a:sym typeface="Symbol"/>
              </a:rPr>
              <a:t> </a:t>
            </a:r>
            <a:r>
              <a:rPr lang="en-US" smtClean="0">
                <a:sym typeface="Symbol"/>
              </a:rPr>
              <a:t>, where </a:t>
            </a:r>
            <a:r>
              <a:rPr lang="en-US" i="1" smtClean="0">
                <a:sym typeface="Symbol"/>
              </a:rPr>
              <a:t></a:t>
            </a:r>
            <a:r>
              <a:rPr lang="en-US" smtClean="0">
                <a:sym typeface="Symbol"/>
              </a:rPr>
              <a:t>  is the angle between the vectors           .</a:t>
            </a:r>
          </a:p>
          <a:p>
            <a:r>
              <a:rPr lang="en-US" smtClean="0">
                <a:sym typeface="Symbol"/>
              </a:rPr>
              <a:t>The </a:t>
            </a:r>
            <a:r>
              <a:rPr lang="en-US" smtClean="0">
                <a:solidFill>
                  <a:srgbClr val="FF0000"/>
                </a:solidFill>
                <a:sym typeface="Symbol"/>
              </a:rPr>
              <a:t>direction</a:t>
            </a:r>
            <a:r>
              <a:rPr lang="en-US" smtClean="0">
                <a:sym typeface="Symbol"/>
              </a:rPr>
              <a:t> of      is perpendicular to both  and     , and is your right thumb direction if your curling fingers go from    to    .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g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565893" y="2264865"/>
            <a:ext cx="1977907" cy="2232009"/>
            <a:chOff x="5565893" y="2264865"/>
            <a:chExt cx="1977907" cy="2232009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5791200" y="4039674"/>
              <a:ext cx="1752600" cy="4572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5791200" y="3581400"/>
              <a:ext cx="1752600" cy="4572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-6300000">
              <a:off x="4918193" y="2912565"/>
              <a:ext cx="1752600" cy="4572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895563" y="4406721"/>
          <a:ext cx="292100" cy="419100"/>
        </p:xfrm>
        <a:graphic>
          <a:graphicData uri="http://schemas.openxmlformats.org/presentationml/2006/ole">
            <p:oleObj spid="_x0000_s3074" name="Equation" r:id="rId4" imgW="291960" imgH="41904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934200" y="3200400"/>
          <a:ext cx="292100" cy="406400"/>
        </p:xfrm>
        <a:graphic>
          <a:graphicData uri="http://schemas.openxmlformats.org/presentationml/2006/ole">
            <p:oleObj spid="_x0000_s3075" name="Equation" r:id="rId5" imgW="291960" imgH="40608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855595" y="2387958"/>
          <a:ext cx="304800" cy="431800"/>
        </p:xfrm>
        <a:graphic>
          <a:graphicData uri="http://schemas.openxmlformats.org/presentationml/2006/ole">
            <p:oleObj spid="_x0000_s3076" name="Equation" r:id="rId6" imgW="304560" imgH="431640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400800" y="3860800"/>
          <a:ext cx="241300" cy="330200"/>
        </p:xfrm>
        <a:graphic>
          <a:graphicData uri="http://schemas.openxmlformats.org/presentationml/2006/ole">
            <p:oleObj spid="_x0000_s3077" name="Equation" r:id="rId7" imgW="241200" imgH="33012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295399" y="1524000"/>
          <a:ext cx="2010335" cy="584200"/>
        </p:xfrm>
        <a:graphic>
          <a:graphicData uri="http://schemas.openxmlformats.org/presentationml/2006/ole">
            <p:oleObj spid="_x0000_s3078" name="Equation" r:id="rId8" imgW="1485720" imgH="43164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146300" y="3378558"/>
          <a:ext cx="673100" cy="495300"/>
        </p:xfrm>
        <a:graphic>
          <a:graphicData uri="http://schemas.openxmlformats.org/presentationml/2006/ole">
            <p:oleObj spid="_x0000_s3079" name="Equation" r:id="rId9" imgW="672840" imgH="49500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276600" y="3886200"/>
          <a:ext cx="304800" cy="431800"/>
        </p:xfrm>
        <a:graphic>
          <a:graphicData uri="http://schemas.openxmlformats.org/presentationml/2006/ole">
            <p:oleObj spid="_x0000_s3080" name="Equation" r:id="rId10" imgW="304560" imgH="431640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100847" y="4329447"/>
          <a:ext cx="292100" cy="419100"/>
        </p:xfrm>
        <a:graphic>
          <a:graphicData uri="http://schemas.openxmlformats.org/presentationml/2006/ole">
            <p:oleObj spid="_x0000_s3081" name="Equation" r:id="rId11" imgW="291960" imgH="41904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536879" y="4774842"/>
          <a:ext cx="292100" cy="406400"/>
        </p:xfrm>
        <a:graphic>
          <a:graphicData uri="http://schemas.openxmlformats.org/presentationml/2006/ole">
            <p:oleObj spid="_x0000_s3082" name="Equation" r:id="rId12" imgW="291960" imgH="406080" progId="Equation.DSMT4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191000" y="5611968"/>
          <a:ext cx="292100" cy="419100"/>
        </p:xfrm>
        <a:graphic>
          <a:graphicData uri="http://schemas.openxmlformats.org/presentationml/2006/ole">
            <p:oleObj spid="_x0000_s3083" name="Equation" r:id="rId13" imgW="291960" imgH="41904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254615" y="6032679"/>
          <a:ext cx="292100" cy="406400"/>
        </p:xfrm>
        <a:graphic>
          <a:graphicData uri="http://schemas.openxmlformats.org/presentationml/2006/ole">
            <p:oleObj spid="_x0000_s3084" name="Equation" r:id="rId14" imgW="29196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US" sz="4900" smtClean="0">
                <a:solidFill>
                  <a:srgbClr val="FFFF00"/>
                </a:solidFill>
              </a:rPr>
              <a:t>Clicker Question</a:t>
            </a:r>
            <a:r>
              <a:rPr lang="en-US" smtClean="0"/>
              <a:t/>
            </a:r>
            <a:br>
              <a:rPr lang="en-US" smtClean="0"/>
            </a:br>
            <a:r>
              <a:rPr lang="en-US" sz="4000" smtClean="0"/>
              <a:t>Assume          are </a:t>
            </a:r>
            <a:r>
              <a:rPr lang="en-US" sz="4000" smtClean="0">
                <a:solidFill>
                  <a:srgbClr val="FFFF00"/>
                </a:solidFill>
              </a:rPr>
              <a:t>nonzero</a:t>
            </a:r>
            <a:r>
              <a:rPr lang="en-US" sz="4000" smtClean="0"/>
              <a:t> vectors.</a:t>
            </a:r>
            <a:br>
              <a:rPr lang="en-US" sz="4000" smtClean="0"/>
            </a:br>
            <a:r>
              <a:rPr lang="en-US" sz="4000" smtClean="0"/>
              <a:t>Which pair of statements below is correct?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smtClean="0"/>
              <a:t>The cross product depends on the order of the factors, and since both vectors are nonzero, it can never be zero.</a:t>
            </a:r>
          </a:p>
          <a:p>
            <a:pPr marL="514350" indent="-514350">
              <a:buAutoNum type="alphaUcPeriod"/>
            </a:pPr>
            <a:r>
              <a:rPr lang="en-US" smtClean="0"/>
              <a:t>Depends on order , can be zero.</a:t>
            </a:r>
          </a:p>
          <a:p>
            <a:pPr marL="514350" indent="-514350">
              <a:buAutoNum type="alphaUcPeriod"/>
            </a:pPr>
            <a:r>
              <a:rPr lang="en-US" smtClean="0"/>
              <a:t>Doesn’t depend on order, cannot be zero.</a:t>
            </a:r>
          </a:p>
          <a:p>
            <a:pPr marL="514350" indent="-514350">
              <a:buAutoNum type="alphaUcPeriod"/>
            </a:pPr>
            <a:r>
              <a:rPr lang="en-US" smtClean="0"/>
              <a:t>Doesn’tg depend on order, can be zero.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44968" y="979869"/>
          <a:ext cx="838200" cy="616789"/>
        </p:xfrm>
        <a:graphic>
          <a:graphicData uri="http://schemas.openxmlformats.org/presentationml/2006/ole">
            <p:oleObj spid="_x0000_s37890" name="Equation" r:id="rId4" imgW="672840" imgH="495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The Vector Cross Product in Components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>
            <a:normAutofit/>
          </a:bodyPr>
          <a:lstStyle/>
          <a:p>
            <a:r>
              <a:rPr lang="en-US" smtClean="0"/>
              <a:t>Recall we defined the unit vectors                 pointing along the </a:t>
            </a:r>
            <a:r>
              <a:rPr lang="en-US" i="1" smtClean="0"/>
              <a:t>x</a:t>
            </a:r>
            <a:r>
              <a:rPr lang="en-US" smtClean="0"/>
              <a:t>, </a:t>
            </a:r>
            <a:r>
              <a:rPr lang="en-US" i="1" smtClean="0"/>
              <a:t>y</a:t>
            </a:r>
            <a:r>
              <a:rPr lang="en-US" smtClean="0"/>
              <a:t>, </a:t>
            </a:r>
            <a:r>
              <a:rPr lang="en-US" i="1" smtClean="0"/>
              <a:t>z</a:t>
            </a:r>
            <a:r>
              <a:rPr lang="en-US" smtClean="0"/>
              <a:t> axes respectively, and a vector can be expressed as                                      </a:t>
            </a:r>
          </a:p>
          <a:p>
            <a:r>
              <a:rPr lang="en-US" smtClean="0"/>
              <a:t>Now</a:t>
            </a:r>
          </a:p>
          <a:p>
            <a:r>
              <a:rPr lang="en-US" smtClean="0"/>
              <a:t>So  </a:t>
            </a:r>
          </a:p>
          <a:p>
            <a:pPr>
              <a:buNone/>
            </a:pPr>
            <a:r>
              <a:rPr lang="en-US" smtClean="0"/>
              <a:t>                               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g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794493" y="1553665"/>
            <a:ext cx="1977907" cy="2561135"/>
            <a:chOff x="5565893" y="2264865"/>
            <a:chExt cx="1977907" cy="2561135"/>
          </a:xfrm>
        </p:grpSpPr>
        <p:grpSp>
          <p:nvGrpSpPr>
            <p:cNvPr id="5" name="Group 10"/>
            <p:cNvGrpSpPr/>
            <p:nvPr/>
          </p:nvGrpSpPr>
          <p:grpSpPr>
            <a:xfrm>
              <a:off x="5565893" y="2264865"/>
              <a:ext cx="1977907" cy="2232009"/>
              <a:chOff x="5565893" y="2264865"/>
              <a:chExt cx="1977907" cy="2232009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5791200" y="4039674"/>
                <a:ext cx="1752600" cy="457200"/>
              </a:xfrm>
              <a:prstGeom prst="straightConnector1">
                <a:avLst/>
              </a:prstGeom>
              <a:ln w="317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flipV="1">
                <a:off x="5791200" y="3581400"/>
                <a:ext cx="1752600" cy="457200"/>
              </a:xfrm>
              <a:prstGeom prst="straightConnector1">
                <a:avLst/>
              </a:prstGeom>
              <a:ln w="317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-6300000">
                <a:off x="4918193" y="2912565"/>
                <a:ext cx="1752600" cy="457200"/>
              </a:xfrm>
              <a:prstGeom prst="straightConnector1">
                <a:avLst/>
              </a:prstGeom>
              <a:ln w="317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953250" y="4406900"/>
            <a:ext cx="177800" cy="419100"/>
          </p:xfrm>
          <a:graphic>
            <a:graphicData uri="http://schemas.openxmlformats.org/presentationml/2006/ole">
              <p:oleObj spid="_x0000_s38914" name="Equation" r:id="rId4" imgW="177480" imgH="419040" progId="Equation.DSMT4">
                <p:embed/>
              </p:oleObj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6965950" y="3155950"/>
            <a:ext cx="228600" cy="495300"/>
          </p:xfrm>
          <a:graphic>
            <a:graphicData uri="http://schemas.openxmlformats.org/presentationml/2006/ole">
              <p:oleObj spid="_x0000_s38915" name="Equation" r:id="rId5" imgW="228600" imgH="495000" progId="Equation.DSMT4">
                <p:embed/>
              </p:oleObj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5888038" y="2381250"/>
            <a:ext cx="241300" cy="444500"/>
          </p:xfrm>
          <a:graphic>
            <a:graphicData uri="http://schemas.openxmlformats.org/presentationml/2006/ole">
              <p:oleObj spid="_x0000_s38916" name="Equation" r:id="rId6" imgW="241200" imgH="444240" progId="Equation.DSMT4">
                <p:embed/>
              </p:oleObj>
            </a:graphicData>
          </a:graphic>
        </p:graphicFrame>
      </p:grp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447800" y="3733800"/>
          <a:ext cx="2997200" cy="584200"/>
        </p:xfrm>
        <a:graphic>
          <a:graphicData uri="http://schemas.openxmlformats.org/presentationml/2006/ole">
            <p:oleObj spid="_x0000_s38921" name="Equation" r:id="rId7" imgW="2997000" imgH="58392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793642" y="2032537"/>
          <a:ext cx="838200" cy="520700"/>
        </p:xfrm>
        <a:graphic>
          <a:graphicData uri="http://schemas.openxmlformats.org/presentationml/2006/ole">
            <p:oleObj spid="_x0000_s38925" name="Equation" r:id="rId8" imgW="838080" imgH="520560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917700" y="4419600"/>
          <a:ext cx="4864100" cy="533400"/>
        </p:xfrm>
        <a:graphic>
          <a:graphicData uri="http://schemas.openxmlformats.org/presentationml/2006/ole">
            <p:oleObj spid="_x0000_s38926" name="Equation" r:id="rId9" imgW="4863960" imgH="53316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473200" y="5194300"/>
          <a:ext cx="6756400" cy="1435100"/>
        </p:xfrm>
        <a:graphic>
          <a:graphicData uri="http://schemas.openxmlformats.org/presentationml/2006/ole">
            <p:oleObj spid="_x0000_s38927" name="Equation" r:id="rId10" imgW="6756120" imgH="1434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A New Look for </a:t>
            </a:r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I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endParaRPr lang="en-US" i="1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We’ve seen how </a:t>
            </a:r>
            <a:r>
              <a:rPr lang="el-GR" i="1" smtClean="0"/>
              <a:t>τ</a:t>
            </a:r>
            <a:r>
              <a:rPr lang="en-US" smtClean="0"/>
              <a:t> = </a:t>
            </a:r>
            <a:r>
              <a:rPr lang="en-US" i="1" smtClean="0"/>
              <a:t>I</a:t>
            </a:r>
            <a:r>
              <a:rPr lang="el-GR" i="1" smtClean="0"/>
              <a:t>α</a:t>
            </a:r>
            <a:r>
              <a:rPr lang="en-US" i="1" smtClean="0"/>
              <a:t> </a:t>
            </a:r>
            <a:r>
              <a:rPr lang="en-US" smtClean="0"/>
              <a:t>works for a body rotating about a </a:t>
            </a:r>
            <a:r>
              <a:rPr lang="en-US" smtClean="0">
                <a:solidFill>
                  <a:srgbClr val="FFFF00"/>
                </a:solidFill>
              </a:rPr>
              <a:t>fixed axis</a:t>
            </a:r>
            <a:r>
              <a:rPr lang="en-US" i="1" smtClean="0"/>
              <a:t>.</a:t>
            </a:r>
          </a:p>
          <a:p>
            <a:r>
              <a:rPr lang="el-GR" i="1" u="sng" smtClean="0"/>
              <a:t>τ</a:t>
            </a:r>
            <a:r>
              <a:rPr lang="en-US" u="sng" smtClean="0"/>
              <a:t> = </a:t>
            </a:r>
            <a:r>
              <a:rPr lang="en-US" i="1" u="sng" smtClean="0"/>
              <a:t>I</a:t>
            </a:r>
            <a:r>
              <a:rPr lang="el-GR" i="1" u="sng" smtClean="0"/>
              <a:t>α</a:t>
            </a:r>
            <a:r>
              <a:rPr lang="en-US" i="1" u="sng" smtClean="0"/>
              <a:t> i</a:t>
            </a:r>
            <a:r>
              <a:rPr lang="en-US" u="sng" smtClean="0"/>
              <a:t>s not true in general</a:t>
            </a:r>
            <a:r>
              <a:rPr lang="en-US" smtClean="0"/>
              <a:t> if the axis of rotation is </a:t>
            </a:r>
            <a:r>
              <a:rPr lang="en-US" i="1" smtClean="0"/>
              <a:t>itself</a:t>
            </a:r>
            <a:r>
              <a:rPr lang="en-US" smtClean="0"/>
              <a:t> accelerating</a:t>
            </a:r>
          </a:p>
          <a:p>
            <a:r>
              <a:rPr lang="en-US" smtClean="0">
                <a:solidFill>
                  <a:srgbClr val="FFFF00"/>
                </a:solidFill>
              </a:rPr>
              <a:t>BUT it IS true if the axis is through the CM, and isn’t changing direction!</a:t>
            </a:r>
          </a:p>
          <a:p>
            <a:r>
              <a:rPr lang="en-US" smtClean="0"/>
              <a:t>This is quite tricky to prove—it’s in the book</a:t>
            </a:r>
          </a:p>
          <a:p>
            <a:r>
              <a:rPr lang="en-US" smtClean="0"/>
              <a:t>And  </a:t>
            </a:r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baseline="-25000" smtClean="0">
                <a:solidFill>
                  <a:srgbClr val="FFFF00"/>
                </a:solidFill>
              </a:rPr>
              <a:t>CM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I</a:t>
            </a:r>
            <a:r>
              <a:rPr lang="en-US" baseline="-25000" smtClean="0">
                <a:solidFill>
                  <a:srgbClr val="FFFF00"/>
                </a:solidFill>
              </a:rPr>
              <a:t>CM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r>
              <a:rPr lang="en-US" baseline="-25000" smtClean="0">
                <a:solidFill>
                  <a:srgbClr val="FFFF00"/>
                </a:solidFill>
              </a:rPr>
              <a:t>CM</a:t>
            </a:r>
            <a:r>
              <a:rPr lang="en-US" i="1" smtClean="0">
                <a:solidFill>
                  <a:srgbClr val="FFFF00"/>
                </a:solidFill>
              </a:rPr>
              <a:t>  </a:t>
            </a:r>
            <a:r>
              <a:rPr lang="en-US" smtClean="0"/>
              <a:t>is often useful, as we’ll see.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76400" y="5410200"/>
            <a:ext cx="2133600" cy="685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9067800" cy="1219200"/>
          </a:xfrm>
        </p:spPr>
        <p:txBody>
          <a:bodyPr>
            <a:normAutofit/>
          </a:bodyPr>
          <a:lstStyle/>
          <a:p>
            <a:r>
              <a:rPr lang="en-US" u="sng" smtClean="0">
                <a:solidFill>
                  <a:srgbClr val="FFFF00"/>
                </a:solidFill>
              </a:rPr>
              <a:t>Forces</a:t>
            </a:r>
            <a:r>
              <a:rPr lang="en-US" smtClean="0">
                <a:solidFill>
                  <a:srgbClr val="FFFF00"/>
                </a:solidFill>
              </a:rPr>
              <a:t> on Hoop Rolling Down Ramp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19600" cy="5715000"/>
          </a:xfrm>
        </p:spPr>
        <p:txBody>
          <a:bodyPr>
            <a:normAutofit/>
          </a:bodyPr>
          <a:lstStyle/>
          <a:p>
            <a:r>
              <a:rPr lang="en-US" sz="2400" smtClean="0"/>
              <a:t>Take no slipping, so </a:t>
            </a:r>
          </a:p>
          <a:p>
            <a:pPr>
              <a:buNone/>
            </a:pPr>
            <a:r>
              <a:rPr lang="en-US" sz="2400" i="1" smtClean="0">
                <a:solidFill>
                  <a:srgbClr val="FFFF00"/>
                </a:solidFill>
              </a:rPr>
              <a:t>        	    v</a:t>
            </a:r>
            <a:r>
              <a:rPr lang="en-US" sz="2400" smtClean="0">
                <a:solidFill>
                  <a:srgbClr val="FFFF00"/>
                </a:solidFill>
              </a:rPr>
              <a:t> = </a:t>
            </a:r>
            <a:r>
              <a:rPr lang="en-US" sz="2400" i="1" smtClean="0">
                <a:solidFill>
                  <a:srgbClr val="FFFF00"/>
                </a:solidFill>
              </a:rPr>
              <a:t>R</a:t>
            </a:r>
            <a:r>
              <a:rPr lang="el-GR" sz="2400" i="1" smtClean="0">
                <a:solidFill>
                  <a:srgbClr val="FFFF00"/>
                </a:solidFill>
              </a:rPr>
              <a:t>ω</a:t>
            </a:r>
            <a:r>
              <a:rPr lang="en-US" sz="2400" i="1" smtClean="0">
                <a:solidFill>
                  <a:srgbClr val="FFFF00"/>
                </a:solidFill>
              </a:rPr>
              <a:t>,  a = R</a:t>
            </a:r>
            <a:r>
              <a:rPr lang="el-GR" sz="2400" i="1" smtClean="0">
                <a:solidFill>
                  <a:srgbClr val="FFFF00"/>
                </a:solidFill>
              </a:rPr>
              <a:t>α</a:t>
            </a:r>
            <a:endParaRPr lang="en-US" sz="2400" i="1" smtClean="0">
              <a:solidFill>
                <a:srgbClr val="FFFF00"/>
              </a:solidFill>
            </a:endParaRPr>
          </a:p>
          <a:p>
            <a:r>
              <a:rPr lang="en-US" sz="2400" smtClean="0">
                <a:solidFill>
                  <a:schemeClr val="bg1"/>
                </a:solidFill>
              </a:rPr>
              <a:t>Translational accn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smtClean="0">
                <a:solidFill>
                  <a:srgbClr val="FFFF00"/>
                </a:solidFill>
              </a:rPr>
              <a:t> = </a:t>
            </a:r>
            <a:r>
              <a:rPr lang="en-US" sz="2400" i="1" smtClean="0">
                <a:solidFill>
                  <a:srgbClr val="FFFF00"/>
                </a:solidFill>
              </a:rPr>
              <a:t>ma</a:t>
            </a:r>
            <a:r>
              <a:rPr lang="en-US" sz="240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en-US" sz="2400" smtClean="0">
                <a:solidFill>
                  <a:schemeClr val="bg1"/>
                </a:solidFill>
              </a:rPr>
              <a:t>		  </a:t>
            </a:r>
            <a:r>
              <a:rPr lang="en-US" sz="2400" i="1" smtClean="0">
                <a:solidFill>
                  <a:srgbClr val="FFFF00"/>
                </a:solidFill>
              </a:rPr>
              <a:t>mg</a:t>
            </a:r>
            <a:r>
              <a:rPr lang="en-US" sz="2400" smtClean="0">
                <a:solidFill>
                  <a:srgbClr val="FFFF00"/>
                </a:solidFill>
              </a:rPr>
              <a:t>sin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 - 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F</a:t>
            </a:r>
            <a:r>
              <a:rPr lang="en-US" sz="2400" i="1" baseline="-25000" smtClean="0">
                <a:solidFill>
                  <a:srgbClr val="FFFF00"/>
                </a:solidFill>
                <a:sym typeface="Symbol"/>
              </a:rPr>
              <a:t>fr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ma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Rotational</a:t>
            </a:r>
            <a:r>
              <a:rPr lang="en-US" sz="2400" i="1" smtClean="0">
                <a:solidFill>
                  <a:schemeClr val="bg1"/>
                </a:solidFill>
              </a:rPr>
              <a:t>  </a:t>
            </a:r>
            <a:r>
              <a:rPr lang="en-US" sz="2400" smtClean="0">
                <a:solidFill>
                  <a:schemeClr val="bg1"/>
                </a:solidFill>
              </a:rPr>
              <a:t>accn</a:t>
            </a:r>
            <a:r>
              <a:rPr lang="en-US" sz="2400" i="1" smtClean="0">
                <a:solidFill>
                  <a:schemeClr val="bg1"/>
                </a:solidFill>
              </a:rPr>
              <a:t>  </a:t>
            </a:r>
            <a:r>
              <a:rPr lang="el-GR" sz="2400" i="1" smtClean="0">
                <a:solidFill>
                  <a:srgbClr val="FFFF00"/>
                </a:solidFill>
              </a:rPr>
              <a:t>τ</a:t>
            </a:r>
            <a:r>
              <a:rPr lang="en-US" sz="2400" baseline="-25000" smtClean="0">
                <a:solidFill>
                  <a:srgbClr val="FFFF00"/>
                </a:solidFill>
              </a:rPr>
              <a:t>CM</a:t>
            </a:r>
            <a:r>
              <a:rPr lang="en-US" sz="2400" smtClean="0">
                <a:solidFill>
                  <a:srgbClr val="FFFF00"/>
                </a:solidFill>
              </a:rPr>
              <a:t> = </a:t>
            </a:r>
            <a:r>
              <a:rPr lang="en-US" sz="2400" i="1" smtClean="0">
                <a:solidFill>
                  <a:srgbClr val="FFFF00"/>
                </a:solidFill>
              </a:rPr>
              <a:t>I</a:t>
            </a:r>
            <a:r>
              <a:rPr lang="en-US" sz="2400" baseline="-25000" smtClean="0">
                <a:solidFill>
                  <a:srgbClr val="FFFF00"/>
                </a:solidFill>
              </a:rPr>
              <a:t>CM</a:t>
            </a:r>
            <a:r>
              <a:rPr lang="el-GR" sz="2400" i="1" smtClean="0">
                <a:solidFill>
                  <a:srgbClr val="FFFF00"/>
                </a:solidFill>
              </a:rPr>
              <a:t>α</a:t>
            </a:r>
            <a:r>
              <a:rPr lang="en-US" sz="2400" baseline="-25000" smtClean="0">
                <a:solidFill>
                  <a:srgbClr val="FFFF00"/>
                </a:solidFill>
              </a:rPr>
              <a:t>CM</a:t>
            </a:r>
            <a:r>
              <a:rPr lang="en-US" sz="2400" smtClean="0">
                <a:solidFill>
                  <a:schemeClr val="bg1"/>
                </a:solidFill>
              </a:rPr>
              <a:t>: </a:t>
            </a:r>
          </a:p>
          <a:p>
            <a:pPr>
              <a:buNone/>
            </a:pPr>
            <a:r>
              <a:rPr lang="en-US" sz="2400" i="1" smtClean="0">
                <a:solidFill>
                  <a:schemeClr val="bg1"/>
                </a:solidFill>
              </a:rPr>
              <a:t>		  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i="1" baseline="-25000" smtClean="0">
                <a:solidFill>
                  <a:srgbClr val="FFFF00"/>
                </a:solidFill>
              </a:rPr>
              <a:t>fr</a:t>
            </a:r>
            <a:r>
              <a:rPr lang="en-US" sz="2400" i="1" smtClean="0">
                <a:solidFill>
                  <a:srgbClr val="FFFF00"/>
                </a:solidFill>
              </a:rPr>
              <a:t>R = mR</a:t>
            </a:r>
            <a:r>
              <a:rPr lang="en-US" sz="2400" baseline="30000" smtClean="0">
                <a:solidFill>
                  <a:srgbClr val="FFFF00"/>
                </a:solidFill>
              </a:rPr>
              <a:t>2</a:t>
            </a:r>
            <a:r>
              <a:rPr lang="el-GR" sz="2400" i="1" smtClean="0">
                <a:solidFill>
                  <a:srgbClr val="FFFF00"/>
                </a:solidFill>
              </a:rPr>
              <a:t>α</a:t>
            </a:r>
            <a:r>
              <a:rPr lang="en-US" sz="2400" i="1" smtClean="0">
                <a:solidFill>
                  <a:srgbClr val="FFFF00"/>
                </a:solidFill>
              </a:rPr>
              <a:t> = mRa</a:t>
            </a:r>
          </a:p>
          <a:p>
            <a:pPr>
              <a:buNone/>
            </a:pPr>
            <a:r>
              <a:rPr lang="en-US" sz="2400" smtClean="0">
                <a:solidFill>
                  <a:schemeClr val="bg1"/>
                </a:solidFill>
              </a:rPr>
              <a:t>	so</a:t>
            </a:r>
            <a:r>
              <a:rPr lang="en-US" sz="2400" i="1" smtClean="0">
                <a:solidFill>
                  <a:srgbClr val="FFFF00"/>
                </a:solidFill>
              </a:rPr>
              <a:t> F</a:t>
            </a:r>
            <a:r>
              <a:rPr lang="en-US" sz="2400" i="1" baseline="-25000" smtClean="0">
                <a:solidFill>
                  <a:srgbClr val="FFFF00"/>
                </a:solidFill>
              </a:rPr>
              <a:t>fr</a:t>
            </a:r>
            <a:r>
              <a:rPr lang="en-US" sz="2400" i="1" smtClean="0">
                <a:solidFill>
                  <a:srgbClr val="FFFF00"/>
                </a:solidFill>
              </a:rPr>
              <a:t> = ma </a:t>
            </a:r>
            <a:r>
              <a:rPr lang="en-US" sz="2400" smtClean="0">
                <a:solidFill>
                  <a:schemeClr val="bg1"/>
                </a:solidFill>
              </a:rPr>
              <a:t>and</a:t>
            </a:r>
            <a:r>
              <a:rPr lang="en-US" sz="2400" i="1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r>
              <a:rPr lang="en-US" sz="2400" i="1" smtClean="0">
                <a:solidFill>
                  <a:srgbClr val="FFFF00"/>
                </a:solidFill>
              </a:rPr>
              <a:t>	          mg</a:t>
            </a:r>
            <a:r>
              <a:rPr lang="en-US" sz="2400" smtClean="0">
                <a:solidFill>
                  <a:srgbClr val="FFFF00"/>
                </a:solidFill>
              </a:rPr>
              <a:t>sin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  = 2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ma,</a:t>
            </a:r>
          </a:p>
          <a:p>
            <a:r>
              <a:rPr lang="en-US" sz="2400" i="1" smtClean="0">
                <a:solidFill>
                  <a:srgbClr val="FFFF00"/>
                </a:solidFill>
              </a:rPr>
              <a:t>a = 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g</a:t>
            </a:r>
            <a:r>
              <a:rPr lang="en-US" sz="2400" smtClean="0">
                <a:solidFill>
                  <a:srgbClr val="FFFF00"/>
                </a:solidFill>
              </a:rPr>
              <a:t>sin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 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)/2:  </a:t>
            </a:r>
          </a:p>
          <a:p>
            <a:pPr>
              <a:buNone/>
            </a:pPr>
            <a:r>
              <a:rPr lang="en-US" sz="2400" smtClean="0">
                <a:solidFill>
                  <a:schemeClr val="bg1"/>
                </a:solidFill>
                <a:sym typeface="Symbol"/>
              </a:rPr>
              <a:t>	the acceleration is 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one-half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 that of a sliding frictionless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block—and independent of mass or radius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.</a:t>
            </a:r>
            <a:endParaRPr lang="en-US" sz="2400" smtClean="0">
              <a:solidFill>
                <a:schemeClr val="bg1"/>
              </a:solidFill>
            </a:endParaRPr>
          </a:p>
          <a:p>
            <a:endParaRPr lang="en-US" sz="2400" i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4500563" y="2819400"/>
            <a:ext cx="3886200" cy="990600"/>
          </a:xfrm>
          <a:prstGeom prst="rtTriangle">
            <a:avLst/>
          </a:prstGeom>
          <a:solidFill>
            <a:srgbClr val="8000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570109" y="1432437"/>
            <a:ext cx="1828800" cy="1828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-180000">
            <a:off x="6494101" y="2360872"/>
            <a:ext cx="1735499" cy="53472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467600" y="234309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mg</a:t>
            </a:r>
            <a:r>
              <a:rPr lang="en-US" sz="2000" smtClean="0"/>
              <a:t>sin</a:t>
            </a:r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cxnSp>
        <p:nvCxnSpPr>
          <p:cNvPr id="10" name="Straight Arrow Connector 9"/>
          <p:cNvCxnSpPr/>
          <p:nvPr/>
        </p:nvCxnSpPr>
        <p:spPr>
          <a:xfrm rot="10440000">
            <a:off x="5230899" y="2951156"/>
            <a:ext cx="990600" cy="3573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86400" y="30480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F</a:t>
            </a:r>
            <a:r>
              <a:rPr lang="en-US" sz="2000" i="1" baseline="-25000" smtClean="0"/>
              <a:t>fr</a:t>
            </a:r>
            <a:endParaRPr lang="en-US" sz="2000" i="1" baseline="-25000"/>
          </a:p>
        </p:txBody>
      </p:sp>
      <p:sp>
        <p:nvSpPr>
          <p:cNvPr id="13" name="TextBox 12"/>
          <p:cNvSpPr txBox="1"/>
          <p:nvPr/>
        </p:nvSpPr>
        <p:spPr>
          <a:xfrm>
            <a:off x="4876800" y="4343400"/>
            <a:ext cx="3657600" cy="193899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The </a:t>
            </a:r>
            <a:r>
              <a:rPr lang="en-US" sz="2000" smtClean="0">
                <a:solidFill>
                  <a:srgbClr val="FFFF00"/>
                </a:solidFill>
              </a:rPr>
              <a:t>only</a:t>
            </a:r>
            <a:r>
              <a:rPr lang="en-US" sz="2000" smtClean="0"/>
              <a:t> force having torque about the center of the hoop (its CM) is the </a:t>
            </a:r>
            <a:r>
              <a:rPr lang="en-US" sz="2000" smtClean="0">
                <a:solidFill>
                  <a:srgbClr val="FFFF00"/>
                </a:solidFill>
              </a:rPr>
              <a:t>frictional force</a:t>
            </a:r>
            <a:r>
              <a:rPr lang="en-US" sz="2000" smtClean="0"/>
              <a:t>: the total gravitational force and the normal force both act through the center.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9067800" cy="12192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Yet </a:t>
            </a:r>
            <a:r>
              <a:rPr lang="en-US" i="1" smtClean="0">
                <a:solidFill>
                  <a:srgbClr val="FFFF00"/>
                </a:solidFill>
              </a:rPr>
              <a:t>Another</a:t>
            </a:r>
            <a:r>
              <a:rPr lang="en-US" smtClean="0">
                <a:solidFill>
                  <a:srgbClr val="FFFF00"/>
                </a:solidFill>
              </a:rPr>
              <a:t> Look at That Hoop… 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19600" cy="5715000"/>
          </a:xfrm>
        </p:spPr>
        <p:txBody>
          <a:bodyPr>
            <a:normAutofit/>
          </a:bodyPr>
          <a:lstStyle/>
          <a:p>
            <a:r>
              <a:rPr lang="en-US" sz="2400" smtClean="0"/>
              <a:t>Take no slipping, so </a:t>
            </a:r>
          </a:p>
          <a:p>
            <a:pPr>
              <a:buNone/>
            </a:pPr>
            <a:r>
              <a:rPr lang="en-US" sz="2400" i="1" smtClean="0">
                <a:solidFill>
                  <a:srgbClr val="FFFF00"/>
                </a:solidFill>
              </a:rPr>
              <a:t>        	    v</a:t>
            </a:r>
            <a:r>
              <a:rPr lang="en-US" sz="2400" smtClean="0">
                <a:solidFill>
                  <a:srgbClr val="FFFF00"/>
                </a:solidFill>
              </a:rPr>
              <a:t> = </a:t>
            </a:r>
            <a:r>
              <a:rPr lang="en-US" sz="2400" i="1" smtClean="0">
                <a:solidFill>
                  <a:srgbClr val="FFFF00"/>
                </a:solidFill>
              </a:rPr>
              <a:t>R</a:t>
            </a:r>
            <a:r>
              <a:rPr lang="el-GR" sz="2400" i="1" smtClean="0">
                <a:solidFill>
                  <a:srgbClr val="FFFF00"/>
                </a:solidFill>
              </a:rPr>
              <a:t>ω</a:t>
            </a:r>
            <a:r>
              <a:rPr lang="en-US" sz="2400" i="1" smtClean="0">
                <a:solidFill>
                  <a:srgbClr val="FFFF00"/>
                </a:solidFill>
              </a:rPr>
              <a:t>,  a = R</a:t>
            </a:r>
            <a:r>
              <a:rPr lang="el-GR" sz="2400" i="1" smtClean="0">
                <a:solidFill>
                  <a:srgbClr val="FFFF00"/>
                </a:solidFill>
              </a:rPr>
              <a:t>α</a:t>
            </a:r>
            <a:endParaRPr lang="en-US" sz="2400" i="1" smtClean="0">
              <a:solidFill>
                <a:srgbClr val="FFFF00"/>
              </a:solidFill>
            </a:endParaRPr>
          </a:p>
          <a:p>
            <a:r>
              <a:rPr lang="en-US" sz="2400" smtClean="0">
                <a:solidFill>
                  <a:schemeClr val="bg1"/>
                </a:solidFill>
              </a:rPr>
              <a:t>Since there’s no slipping</a:t>
            </a:r>
            <a:r>
              <a:rPr lang="en-US" sz="2400" smtClean="0">
                <a:solidFill>
                  <a:srgbClr val="FFFF00"/>
                </a:solidFill>
              </a:rPr>
              <a:t>,  the point on the hoop in contact with the ramp is momentarily at rest</a:t>
            </a:r>
            <a:r>
              <a:rPr lang="en-US" sz="2400" smtClean="0">
                <a:solidFill>
                  <a:schemeClr val="bg1"/>
                </a:solidFill>
              </a:rPr>
              <a:t>, and the hoop is rotating </a:t>
            </a:r>
            <a:r>
              <a:rPr lang="en-US" sz="2400" i="1" smtClean="0">
                <a:solidFill>
                  <a:schemeClr val="bg1"/>
                </a:solidFill>
              </a:rPr>
              <a:t>about that point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The only torque about that point is gravity—</a:t>
            </a:r>
            <a:r>
              <a:rPr lang="el-GR" sz="2400" i="1" smtClean="0">
                <a:solidFill>
                  <a:schemeClr val="bg1"/>
                </a:solidFill>
              </a:rPr>
              <a:t>τ</a:t>
            </a:r>
            <a:r>
              <a:rPr lang="en-US" sz="2400" smtClean="0">
                <a:solidFill>
                  <a:schemeClr val="bg1"/>
                </a:solidFill>
              </a:rPr>
              <a:t> = </a:t>
            </a:r>
            <a:r>
              <a:rPr lang="en-US" sz="2400" i="1" smtClean="0">
                <a:solidFill>
                  <a:schemeClr val="bg1"/>
                </a:solidFill>
              </a:rPr>
              <a:t>mgR</a:t>
            </a:r>
            <a:r>
              <a:rPr lang="en-US" sz="2400" smtClean="0">
                <a:solidFill>
                  <a:schemeClr val="bg1"/>
                </a:solidFill>
              </a:rPr>
              <a:t>sin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</a:t>
            </a:r>
          </a:p>
          <a:p>
            <a:r>
              <a:rPr lang="en-US" sz="2400" smtClean="0">
                <a:solidFill>
                  <a:schemeClr val="bg1"/>
                </a:solidFill>
                <a:sym typeface="Symbol"/>
              </a:rPr>
              <a:t>The 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moment of inertia about that point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, from the parallel axis theorem, is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I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CM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 +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mR</a:t>
            </a:r>
            <a:r>
              <a:rPr lang="en-US" sz="2400" baseline="30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= 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mR</a:t>
            </a:r>
            <a:r>
              <a:rPr lang="en-US" sz="2400" baseline="30000" smtClean="0">
                <a:solidFill>
                  <a:srgbClr val="FFFF00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, so </a:t>
            </a:r>
            <a:r>
              <a:rPr lang="en-US" sz="2400" i="1" smtClean="0">
                <a:solidFill>
                  <a:schemeClr val="bg1"/>
                </a:solidFill>
              </a:rPr>
              <a:t>mgR</a:t>
            </a:r>
            <a:r>
              <a:rPr lang="en-US" sz="2400" smtClean="0">
                <a:solidFill>
                  <a:schemeClr val="bg1"/>
                </a:solidFill>
              </a:rPr>
              <a:t>sin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  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= 2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mR</a:t>
            </a:r>
            <a:r>
              <a:rPr lang="en-US" sz="2400" baseline="30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α, and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a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 = </a:t>
            </a:r>
            <a:r>
              <a:rPr lang="el-GR" sz="2400" i="1" smtClean="0">
                <a:solidFill>
                  <a:schemeClr val="bg1"/>
                </a:solidFill>
                <a:sym typeface="Symbol"/>
              </a:rPr>
              <a:t>α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/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R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 = (</a:t>
            </a:r>
            <a:r>
              <a:rPr lang="en-US" sz="2400" i="1" smtClean="0">
                <a:solidFill>
                  <a:schemeClr val="bg1"/>
                </a:solidFill>
              </a:rPr>
              <a:t>g</a:t>
            </a:r>
            <a:r>
              <a:rPr lang="en-US" sz="2400" smtClean="0">
                <a:solidFill>
                  <a:schemeClr val="bg1"/>
                </a:solidFill>
              </a:rPr>
              <a:t>sin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 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)/2.</a:t>
            </a:r>
            <a:endParaRPr lang="en-US" sz="2400" baseline="3000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20000" y="2908479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mg</a:t>
            </a:r>
            <a:r>
              <a:rPr lang="en-US" sz="2000" smtClean="0"/>
              <a:t>sin</a:t>
            </a:r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grpSp>
        <p:nvGrpSpPr>
          <p:cNvPr id="7" name="Group 14"/>
          <p:cNvGrpSpPr/>
          <p:nvPr/>
        </p:nvGrpSpPr>
        <p:grpSpPr>
          <a:xfrm>
            <a:off x="4648200" y="2042037"/>
            <a:ext cx="3886200" cy="2377563"/>
            <a:chOff x="4500563" y="1432437"/>
            <a:chExt cx="3886200" cy="2377563"/>
          </a:xfrm>
        </p:grpSpPr>
        <p:sp>
          <p:nvSpPr>
            <p:cNvPr id="5" name="Right Triangle 4"/>
            <p:cNvSpPr/>
            <p:nvPr/>
          </p:nvSpPr>
          <p:spPr>
            <a:xfrm>
              <a:off x="4500563" y="2819400"/>
              <a:ext cx="3886200" cy="990600"/>
            </a:xfrm>
            <a:prstGeom prst="rtTriangle">
              <a:avLst/>
            </a:prstGeom>
            <a:solidFill>
              <a:srgbClr val="800000"/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570109" y="1432437"/>
              <a:ext cx="1828800" cy="18288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-180000">
              <a:off x="6494101" y="2360872"/>
              <a:ext cx="1735499" cy="53472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440000">
              <a:off x="5230899" y="2951156"/>
              <a:ext cx="990600" cy="35739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486400" y="30480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F</a:t>
              </a:r>
              <a:r>
                <a:rPr lang="en-US" sz="2000" i="1" baseline="-25000" smtClean="0"/>
                <a:t>fr</a:t>
              </a:r>
              <a:endParaRPr lang="en-US" sz="2000" i="1" baseline="-25000"/>
            </a:p>
          </p:txBody>
        </p:sp>
      </p:grpSp>
      <p:sp>
        <p:nvSpPr>
          <p:cNvPr id="13" name="Oval 12"/>
          <p:cNvSpPr/>
          <p:nvPr/>
        </p:nvSpPr>
        <p:spPr>
          <a:xfrm rot="1140000" flipH="1" flipV="1">
            <a:off x="6362696" y="3805237"/>
            <a:ext cx="45719" cy="76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572000" cy="4525963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 wooden yo-yo with red string rests on a table top.   I pull the string horizontally from the bottom. What will the yo-yo do? (Assume ordinary smooth wood.)</a:t>
            </a:r>
          </a:p>
          <a:p>
            <a:pPr>
              <a:buNone/>
            </a:pPr>
            <a:endParaRPr lang="en-US" smtClean="0"/>
          </a:p>
          <a:p>
            <a:pPr marL="514350" indent="-514350">
              <a:buAutoNum type="alphaUcPeriod"/>
            </a:pPr>
            <a:r>
              <a:rPr lang="en-US" smtClean="0"/>
              <a:t>Roll towards me.</a:t>
            </a:r>
          </a:p>
          <a:p>
            <a:pPr marL="514350" indent="-514350">
              <a:buAutoNum type="alphaUcPeriod"/>
            </a:pPr>
            <a:r>
              <a:rPr lang="en-US" smtClean="0"/>
              <a:t>Roll away from me.</a:t>
            </a:r>
          </a:p>
          <a:p>
            <a:pPr marL="514350" indent="-514350">
              <a:buAutoNum type="alphaUcPeriod"/>
            </a:pPr>
            <a:r>
              <a:rPr lang="en-US" smtClean="0"/>
              <a:t>Slide towards me.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4800600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u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964136" y="2466843"/>
            <a:ext cx="3762376" cy="2981325"/>
            <a:chOff x="4964136" y="2466843"/>
            <a:chExt cx="3762376" cy="2981325"/>
          </a:xfrm>
        </p:grpSpPr>
        <p:sp>
          <p:nvSpPr>
            <p:cNvPr id="8" name="Oval 7"/>
            <p:cNvSpPr/>
            <p:nvPr/>
          </p:nvSpPr>
          <p:spPr>
            <a:xfrm>
              <a:off x="5335611" y="2466843"/>
              <a:ext cx="2362200" cy="2362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754711" y="2876418"/>
              <a:ext cx="1524000" cy="1524000"/>
            </a:xfrm>
            <a:prstGeom prst="ellipse">
              <a:avLst/>
            </a:prstGeom>
            <a:solidFill>
              <a:srgbClr val="FFC000"/>
            </a:solidFill>
            <a:ln w="349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64136" y="4838568"/>
              <a:ext cx="3733800" cy="6096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0"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16200000" flipH="1">
              <a:off x="7616849" y="3300280"/>
              <a:ext cx="9525" cy="2209800"/>
            </a:xfrm>
            <a:prstGeom prst="line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572000" cy="4525963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 wooden yo-yo with red string rests on a table top.   I pull the string horizontally from the bottom. What will the yo-yo do? (Assume ordinary smooth wood.)</a:t>
            </a:r>
          </a:p>
          <a:p>
            <a:pPr>
              <a:buNone/>
            </a:pPr>
            <a:endParaRPr lang="en-US" smtClean="0"/>
          </a:p>
          <a:p>
            <a:pPr marL="514350" indent="-514350">
              <a:buAutoNum type="alphaUcPeriod"/>
            </a:pPr>
            <a:r>
              <a:rPr lang="en-US" smtClean="0">
                <a:solidFill>
                  <a:srgbClr val="FFFF00"/>
                </a:solidFill>
              </a:rPr>
              <a:t>Roll towards me.</a:t>
            </a:r>
          </a:p>
          <a:p>
            <a:pPr marL="514350" indent="-514350">
              <a:buAutoNum type="alphaUcPeriod"/>
            </a:pPr>
            <a:r>
              <a:rPr lang="en-US" smtClean="0"/>
              <a:t>Roll away from me.</a:t>
            </a:r>
          </a:p>
          <a:p>
            <a:pPr marL="514350" indent="-514350">
              <a:buAutoNum type="alphaUcPeriod"/>
            </a:pPr>
            <a:r>
              <a:rPr lang="en-US" smtClean="0"/>
              <a:t>Slide towards me.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4800600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u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5" name="Group 13"/>
          <p:cNvGrpSpPr/>
          <p:nvPr/>
        </p:nvGrpSpPr>
        <p:grpSpPr>
          <a:xfrm>
            <a:off x="4964136" y="1666875"/>
            <a:ext cx="3762376" cy="2981325"/>
            <a:chOff x="4964136" y="2466843"/>
            <a:chExt cx="3762376" cy="2981325"/>
          </a:xfrm>
        </p:grpSpPr>
        <p:sp>
          <p:nvSpPr>
            <p:cNvPr id="8" name="Oval 7"/>
            <p:cNvSpPr/>
            <p:nvPr/>
          </p:nvSpPr>
          <p:spPr>
            <a:xfrm>
              <a:off x="5335611" y="2466843"/>
              <a:ext cx="2362200" cy="2362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754711" y="2876418"/>
              <a:ext cx="1524000" cy="1524000"/>
            </a:xfrm>
            <a:prstGeom prst="ellipse">
              <a:avLst/>
            </a:prstGeom>
            <a:solidFill>
              <a:srgbClr val="FFC000"/>
            </a:solidFill>
            <a:ln w="349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64136" y="4838568"/>
              <a:ext cx="3733800" cy="6096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0"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16200000" flipH="1">
              <a:off x="7616849" y="3300280"/>
              <a:ext cx="9525" cy="2209800"/>
            </a:xfrm>
            <a:prstGeom prst="line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4800600" y="5105400"/>
            <a:ext cx="3352800" cy="1631216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The key is to measure torque about the stationary point of contact of the yo-yo with the table.  Clearly the torque is clockwise!</a:t>
            </a:r>
            <a:endParaRPr lang="en-US" sz="2000"/>
          </a:p>
        </p:txBody>
      </p:sp>
      <p:cxnSp>
        <p:nvCxnSpPr>
          <p:cNvPr id="14" name="Straight Arrow Connector 13"/>
          <p:cNvCxnSpPr>
            <a:stCxn id="11" idx="0"/>
          </p:cNvCxnSpPr>
          <p:nvPr/>
        </p:nvCxnSpPr>
        <p:spPr>
          <a:xfrm rot="16200000" flipV="1">
            <a:off x="4762500" y="3390900"/>
            <a:ext cx="381000" cy="3048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267200" cy="4876800"/>
          </a:xfrm>
        </p:spPr>
        <p:txBody>
          <a:bodyPr>
            <a:normAutofit fontScale="92500"/>
          </a:bodyPr>
          <a:lstStyle/>
          <a:p>
            <a:r>
              <a:rPr lang="en-US" smtClean="0"/>
              <a:t>A wooden yo-yo with red string rests on a table top.       I pull the string </a:t>
            </a:r>
            <a:r>
              <a:rPr lang="en-US" smtClean="0">
                <a:solidFill>
                  <a:srgbClr val="FF0000"/>
                </a:solidFill>
              </a:rPr>
              <a:t>along a line that passes through the point of contact</a:t>
            </a:r>
            <a:r>
              <a:rPr lang="en-US" smtClean="0"/>
              <a:t>.   What will the yo-yo do? (Assume ordinary smooth wood.)</a:t>
            </a:r>
          </a:p>
          <a:p>
            <a:pPr>
              <a:buNone/>
            </a:pPr>
            <a:endParaRPr lang="en-US" smtClean="0"/>
          </a:p>
          <a:p>
            <a:pPr marL="514350" indent="-514350">
              <a:buAutoNum type="alphaUcPeriod"/>
            </a:pPr>
            <a:r>
              <a:rPr lang="en-US" smtClean="0"/>
              <a:t>Roll towards me.</a:t>
            </a:r>
          </a:p>
          <a:p>
            <a:pPr marL="514350" indent="-514350">
              <a:buAutoNum type="alphaUcPeriod"/>
            </a:pPr>
            <a:r>
              <a:rPr lang="en-US" smtClean="0"/>
              <a:t>Roll away from me.</a:t>
            </a:r>
          </a:p>
          <a:p>
            <a:pPr marL="514350" indent="-514350">
              <a:buAutoNum type="alphaUcPeriod"/>
            </a:pPr>
            <a:r>
              <a:rPr lang="en-US" smtClean="0"/>
              <a:t>Slide towards me.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4800600"/>
          </a:xfrm>
        </p:spPr>
        <p:txBody>
          <a:bodyPr>
            <a:normAutofit fontScale="925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u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335611" y="2466843"/>
            <a:ext cx="2362200" cy="2362200"/>
          </a:xfrm>
          <a:prstGeom prst="ellipse">
            <a:avLst/>
          </a:prstGeom>
          <a:solidFill>
            <a:srgbClr val="FFFF0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54711" y="2876418"/>
            <a:ext cx="1524000" cy="15240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4136" y="4838568"/>
            <a:ext cx="3733800" cy="6096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0"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13020000" flipH="1">
            <a:off x="7735781" y="2194095"/>
            <a:ext cx="9525" cy="220980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100000">
            <a:off x="6261572" y="4246972"/>
            <a:ext cx="851966" cy="80712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Varying Moment of Inertia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Recall Newton wrote his Second Law  </a:t>
            </a:r>
            <a:r>
              <a:rPr lang="en-US" i="1" smtClean="0"/>
              <a:t>F</a:t>
            </a:r>
            <a:r>
              <a:rPr lang="en-US" smtClean="0"/>
              <a:t> = </a:t>
            </a:r>
            <a:r>
              <a:rPr lang="en-US" i="1" smtClean="0"/>
              <a:t>dp</a:t>
            </a:r>
            <a:r>
              <a:rPr lang="en-US" smtClean="0"/>
              <a:t>/</a:t>
            </a:r>
            <a:r>
              <a:rPr lang="en-US" i="1" smtClean="0"/>
              <a:t>dt</a:t>
            </a:r>
            <a:r>
              <a:rPr lang="en-US" smtClean="0"/>
              <a:t>, allowing </a:t>
            </a:r>
            <a:r>
              <a:rPr lang="en-US" i="1" smtClean="0"/>
              <a:t>m</a:t>
            </a:r>
            <a:r>
              <a:rPr lang="en-US" smtClean="0"/>
              <a:t> to vary as well as </a:t>
            </a:r>
            <a:r>
              <a:rPr lang="en-US" i="1" smtClean="0"/>
              <a:t>v.</a:t>
            </a:r>
          </a:p>
          <a:p>
            <a:r>
              <a:rPr lang="en-US" smtClean="0"/>
              <a:t>We should write the rotational version </a:t>
            </a:r>
          </a:p>
          <a:p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d</a:t>
            </a:r>
            <a:r>
              <a:rPr lang="en-US" smtClean="0">
                <a:solidFill>
                  <a:srgbClr val="FFFF00"/>
                </a:solidFill>
              </a:rPr>
              <a:t>(</a:t>
            </a:r>
            <a:r>
              <a:rPr lang="en-US" i="1" smtClean="0">
                <a:solidFill>
                  <a:srgbClr val="FFFF00"/>
                </a:solidFill>
              </a:rPr>
              <a:t>I</a:t>
            </a:r>
            <a:r>
              <a:rPr lang="el-GR" i="1" smtClean="0">
                <a:solidFill>
                  <a:srgbClr val="FFFF00"/>
                </a:solidFill>
              </a:rPr>
              <a:t>ω</a:t>
            </a:r>
            <a:r>
              <a:rPr lang="en-US" smtClean="0">
                <a:solidFill>
                  <a:srgbClr val="FFFF00"/>
                </a:solidFill>
              </a:rPr>
              <a:t>)/</a:t>
            </a:r>
            <a:r>
              <a:rPr lang="en-US" i="1" smtClean="0">
                <a:solidFill>
                  <a:srgbClr val="FFFF00"/>
                </a:solidFill>
              </a:rPr>
              <a:t>dt</a:t>
            </a:r>
            <a:r>
              <a:rPr lang="en-US" smtClean="0"/>
              <a:t>, and in fact varying </a:t>
            </a:r>
            <a:r>
              <a:rPr lang="en-US" i="1" smtClean="0"/>
              <a:t>I</a:t>
            </a:r>
            <a:r>
              <a:rPr lang="en-US" smtClean="0"/>
              <a:t>’s are far more common than varying </a:t>
            </a:r>
            <a:r>
              <a:rPr lang="en-US" i="1" smtClean="0"/>
              <a:t>m</a:t>
            </a:r>
            <a:r>
              <a:rPr lang="en-US" smtClean="0"/>
              <a:t>’s.</a:t>
            </a:r>
            <a:endParaRPr lang="en-US"/>
          </a:p>
        </p:txBody>
      </p:sp>
      <p:pic>
        <p:nvPicPr>
          <p:cNvPr id="11" name="Content Placeholder 10" descr="amanda.bmp">
            <a:hlinkClick r:id="rId3"/>
          </p:cNvPr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334000" y="1725791"/>
            <a:ext cx="2843213" cy="40654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5791200" cy="5562600"/>
          </a:xfrm>
        </p:spPr>
        <p:txBody>
          <a:bodyPr>
            <a:normAutofit/>
          </a:bodyPr>
          <a:lstStyle/>
          <a:p>
            <a:r>
              <a:rPr lang="en-US" smtClean="0"/>
              <a:t>Assume that when she pulls herself inwards, the angular velocity increases by a factor of 3.</a:t>
            </a:r>
          </a:p>
          <a:p>
            <a:r>
              <a:rPr lang="en-US" smtClean="0"/>
              <a:t>What happens to 1: </a:t>
            </a:r>
            <a:r>
              <a:rPr lang="en-US" smtClean="0">
                <a:solidFill>
                  <a:srgbClr val="FFFF00"/>
                </a:solidFill>
              </a:rPr>
              <a:t>total angular momentum</a:t>
            </a:r>
            <a:r>
              <a:rPr lang="en-US" smtClean="0"/>
              <a:t> and 2: </a:t>
            </a:r>
            <a:r>
              <a:rPr lang="en-US" smtClean="0">
                <a:solidFill>
                  <a:srgbClr val="FFFF00"/>
                </a:solidFill>
              </a:rPr>
              <a:t>rotational kinetic energy</a:t>
            </a:r>
            <a:r>
              <a:rPr lang="en-US" smtClean="0"/>
              <a:t>?</a:t>
            </a:r>
          </a:p>
          <a:p>
            <a:pPr marL="514350" indent="-514350">
              <a:buAutoNum type="alphaUcPeriod"/>
            </a:pPr>
            <a:r>
              <a:rPr lang="en-US" smtClean="0"/>
              <a:t>No change, no change</a:t>
            </a:r>
          </a:p>
          <a:p>
            <a:pPr marL="514350" indent="-514350">
              <a:buAutoNum type="alphaUcPeriod"/>
            </a:pPr>
            <a:r>
              <a:rPr lang="en-US" smtClean="0"/>
              <a:t>No change, x3 increase.</a:t>
            </a:r>
          </a:p>
          <a:p>
            <a:pPr marL="514350" indent="-514350">
              <a:buAutoNum type="alphaUcPeriod"/>
            </a:pPr>
            <a:r>
              <a:rPr lang="en-US" smtClean="0"/>
              <a:t>x3 increase, x3 increase</a:t>
            </a:r>
          </a:p>
          <a:p>
            <a:pPr marL="514350" indent="-514350">
              <a:buAutoNum type="alphaUcPeriod"/>
            </a:pPr>
            <a:r>
              <a:rPr lang="en-US" smtClean="0"/>
              <a:t>x3 increase, x9 increase</a:t>
            </a:r>
            <a:endParaRPr lang="en-US"/>
          </a:p>
        </p:txBody>
      </p:sp>
      <p:pic>
        <p:nvPicPr>
          <p:cNvPr id="11" name="Content Placeholder 10" descr="amanda.bmp">
            <a:hlinkClick r:id="rId3"/>
          </p:cNvPr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6629399" y="2286000"/>
            <a:ext cx="1905001" cy="26176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10051</TotalTime>
  <Words>683</Words>
  <Application>Microsoft Office PowerPoint</Application>
  <PresentationFormat>On-screen Show (4:3)</PresentationFormat>
  <Paragraphs>124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Angular Momentum</vt:lpstr>
      <vt:lpstr>A New Look for τ = Iα</vt:lpstr>
      <vt:lpstr>Forces on Hoop Rolling Down Ramp</vt:lpstr>
      <vt:lpstr>Yet Another Look at That Hoop… </vt:lpstr>
      <vt:lpstr>Clicker Question</vt:lpstr>
      <vt:lpstr>Clicker Answer</vt:lpstr>
      <vt:lpstr>Clicker Question</vt:lpstr>
      <vt:lpstr>Varying Moment of Inertia</vt:lpstr>
      <vt:lpstr>Clicker Question</vt:lpstr>
      <vt:lpstr>Torque as a Vector</vt:lpstr>
      <vt:lpstr>Recalling an Earlier Torque</vt:lpstr>
      <vt:lpstr>More Torque…</vt:lpstr>
      <vt:lpstr>Definition: The Vector Cross Product</vt:lpstr>
      <vt:lpstr>Clicker Question Assume          are nonzero vectors. Which pair of statements below is correct?</vt:lpstr>
      <vt:lpstr>The Vector Cross Product in Components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</cp:lastModifiedBy>
  <cp:revision>134</cp:revision>
  <dcterms:created xsi:type="dcterms:W3CDTF">2010-03-01T20:42:02Z</dcterms:created>
  <dcterms:modified xsi:type="dcterms:W3CDTF">2010-03-23T01:58:44Z</dcterms:modified>
</cp:coreProperties>
</file>