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91" r:id="rId3"/>
    <p:sldId id="292" r:id="rId4"/>
    <p:sldId id="293" r:id="rId5"/>
    <p:sldId id="303" r:id="rId6"/>
    <p:sldId id="294" r:id="rId7"/>
    <p:sldId id="295" r:id="rId8"/>
    <p:sldId id="304" r:id="rId9"/>
    <p:sldId id="307" r:id="rId10"/>
    <p:sldId id="306" r:id="rId11"/>
    <p:sldId id="309" r:id="rId12"/>
    <p:sldId id="296" r:id="rId13"/>
    <p:sldId id="297" r:id="rId14"/>
    <p:sldId id="298" r:id="rId15"/>
    <p:sldId id="300" r:id="rId16"/>
    <p:sldId id="301" r:id="rId17"/>
    <p:sldId id="308" r:id="rId18"/>
    <p:sldId id="310" r:id="rId19"/>
    <p:sldId id="312" r:id="rId20"/>
    <p:sldId id="31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800000"/>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3/20/2010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3/20/2010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3/20/2010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3/20/2010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3/20/2010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3/20/2010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E2879-4EF7-4D75-BF14-8D664F2D9FE9}" type="datetimeFigureOut">
              <a:rPr lang="en-US" smtClean="0"/>
              <a:pPr/>
              <a:t>3/20/2010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E2879-4EF7-4D75-BF14-8D664F2D9FE9}" type="datetimeFigureOut">
              <a:rPr lang="en-US" smtClean="0"/>
              <a:pPr/>
              <a:t>3/20/2010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E2879-4EF7-4D75-BF14-8D664F2D9FE9}" type="datetimeFigureOut">
              <a:rPr lang="en-US" smtClean="0"/>
              <a:pPr/>
              <a:t>3/20/2010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3/20/2010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3/20/2010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3/20/2010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3/20/2010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15.xml"/><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oleObject" Target="../embeddings/oleObject7.bin"/><Relationship Id="rId10" Type="http://schemas.openxmlformats.org/officeDocument/2006/relationships/oleObject" Target="../embeddings/oleObject12.bin"/><Relationship Id="rId4" Type="http://schemas.openxmlformats.org/officeDocument/2006/relationships/oleObject" Target="../embeddings/oleObject6.bin"/><Relationship Id="rId9" Type="http://schemas.openxmlformats.org/officeDocument/2006/relationships/oleObject" Target="../embeddings/oleObject11.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13.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demolab.phys.virginia.edu/demos/pictures/1q2050.avi"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galileoandeinstein.physics.virginia.edu/more_stuff/flashlets/fallingcoins.mov"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6858000" cy="1470025"/>
          </a:xfrm>
        </p:spPr>
        <p:txBody>
          <a:bodyPr>
            <a:normAutofit/>
          </a:bodyPr>
          <a:lstStyle/>
          <a:p>
            <a:r>
              <a:rPr lang="en-US" sz="4000" smtClean="0">
                <a:solidFill>
                  <a:schemeClr val="bg1"/>
                </a:solidFill>
              </a:rPr>
              <a:t>More Rotational Dynamics</a:t>
            </a:r>
            <a:endParaRPr lang="en-US" sz="400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smtClean="0"/>
              <a:t>Physics 1425 Lecture 20</a:t>
            </a:r>
            <a:endParaRPr lang="en-US"/>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smtClean="0">
                <a:solidFill>
                  <a:srgbClr val="FF0000"/>
                </a:solidFill>
              </a:rPr>
              <a:t>Michael Fowler, UVa </a:t>
            </a:r>
            <a:endParaRPr lang="en-US" sz="140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On a Roll…</a:t>
            </a:r>
            <a:endParaRPr lang="en-US">
              <a:solidFill>
                <a:srgbClr val="FFFF00"/>
              </a:solidFill>
            </a:endParaRPr>
          </a:p>
        </p:txBody>
      </p:sp>
      <p:sp>
        <p:nvSpPr>
          <p:cNvPr id="3" name="Content Placeholder 2"/>
          <p:cNvSpPr>
            <a:spLocks noGrp="1"/>
          </p:cNvSpPr>
          <p:nvPr>
            <p:ph sz="half" idx="1"/>
          </p:nvPr>
        </p:nvSpPr>
        <p:spPr>
          <a:xfrm>
            <a:off x="381000" y="1447800"/>
            <a:ext cx="6019800" cy="5181600"/>
          </a:xfrm>
        </p:spPr>
        <p:txBody>
          <a:bodyPr>
            <a:normAutofit/>
          </a:bodyPr>
          <a:lstStyle/>
          <a:p>
            <a:r>
              <a:rPr lang="en-US" smtClean="0"/>
              <a:t>This roll (0.1 m diameter, 0.1 m sheets) rolls across the table, unwinding three sheets per second. </a:t>
            </a:r>
          </a:p>
          <a:p>
            <a:r>
              <a:rPr lang="en-US" smtClean="0">
                <a:solidFill>
                  <a:srgbClr val="FFFF00"/>
                </a:solidFill>
              </a:rPr>
              <a:t>Give its CM velocity, </a:t>
            </a:r>
            <a:r>
              <a:rPr lang="en-US" i="1" smtClean="0">
                <a:solidFill>
                  <a:srgbClr val="FFFF00"/>
                </a:solidFill>
              </a:rPr>
              <a:t>and</a:t>
            </a:r>
            <a:r>
              <a:rPr lang="en-US" smtClean="0">
                <a:solidFill>
                  <a:srgbClr val="FFFF00"/>
                </a:solidFill>
              </a:rPr>
              <a:t> the angular velocity about the CM in radians/sec.</a:t>
            </a:r>
          </a:p>
          <a:p>
            <a:pPr>
              <a:buNone/>
            </a:pPr>
            <a:r>
              <a:rPr lang="en-US" smtClean="0">
                <a:solidFill>
                  <a:srgbClr val="FFFF00"/>
                </a:solidFill>
              </a:rPr>
              <a:t>	</a:t>
            </a:r>
            <a:r>
              <a:rPr lang="en-US" smtClean="0">
                <a:solidFill>
                  <a:schemeClr val="bg1"/>
                </a:solidFill>
              </a:rPr>
              <a:t>A. 0.3, 6</a:t>
            </a:r>
          </a:p>
          <a:p>
            <a:pPr>
              <a:buNone/>
            </a:pPr>
            <a:r>
              <a:rPr lang="en-US" smtClean="0"/>
              <a:t>	B. 0.3, 3</a:t>
            </a:r>
          </a:p>
          <a:p>
            <a:pPr>
              <a:buNone/>
            </a:pPr>
            <a:r>
              <a:rPr lang="en-US" smtClean="0"/>
              <a:t>	C. 0.6, 6</a:t>
            </a:r>
          </a:p>
          <a:p>
            <a:pPr>
              <a:buNone/>
            </a:pPr>
            <a:r>
              <a:rPr lang="en-US" smtClean="0"/>
              <a:t>	D. 0.3, 3</a:t>
            </a:r>
            <a:r>
              <a:rPr lang="el-GR" smtClean="0"/>
              <a:t>π</a:t>
            </a:r>
            <a:endParaRPr lang="en-US"/>
          </a:p>
        </p:txBody>
      </p:sp>
      <p:sp>
        <p:nvSpPr>
          <p:cNvPr id="4" name="Content Placeholder 3"/>
          <p:cNvSpPr>
            <a:spLocks noGrp="1"/>
          </p:cNvSpPr>
          <p:nvPr>
            <p:ph sz="half" idx="2"/>
          </p:nvPr>
        </p:nvSpPr>
        <p:spPr>
          <a:xfrm>
            <a:off x="6096000" y="1600200"/>
            <a:ext cx="2590800" cy="4525963"/>
          </a:xfrm>
        </p:spPr>
        <p:txBody>
          <a:bodyPr>
            <a:normAutofit/>
          </a:bodyPr>
          <a:lstStyle/>
          <a:p>
            <a:r>
              <a:rPr lang="en-US" smtClean="0">
                <a:solidFill>
                  <a:schemeClr val="bg2">
                    <a:lumMod val="50000"/>
                  </a:schemeClr>
                </a:solidFill>
              </a:rPr>
              <a:t>a</a:t>
            </a:r>
            <a:endParaRPr lang="en-US">
              <a:solidFill>
                <a:schemeClr val="bg2">
                  <a:lumMod val="50000"/>
                </a:schemeClr>
              </a:solidFill>
            </a:endParaRPr>
          </a:p>
        </p:txBody>
      </p:sp>
      <p:grpSp>
        <p:nvGrpSpPr>
          <p:cNvPr id="5" name="Group 4"/>
          <p:cNvGrpSpPr/>
          <p:nvPr/>
        </p:nvGrpSpPr>
        <p:grpSpPr>
          <a:xfrm>
            <a:off x="6781800" y="2514600"/>
            <a:ext cx="1714500" cy="2286000"/>
            <a:chOff x="6172200" y="914400"/>
            <a:chExt cx="1714500" cy="2286000"/>
          </a:xfrm>
        </p:grpSpPr>
        <p:grpSp>
          <p:nvGrpSpPr>
            <p:cNvPr id="6" name="Group 3"/>
            <p:cNvGrpSpPr/>
            <p:nvPr/>
          </p:nvGrpSpPr>
          <p:grpSpPr>
            <a:xfrm>
              <a:off x="6172200" y="914400"/>
              <a:ext cx="1219200" cy="914400"/>
              <a:chOff x="6781800" y="3276600"/>
              <a:chExt cx="1219200" cy="914400"/>
            </a:xfrm>
          </p:grpSpPr>
          <p:grpSp>
            <p:nvGrpSpPr>
              <p:cNvPr id="12" name="Group 6"/>
              <p:cNvGrpSpPr/>
              <p:nvPr/>
            </p:nvGrpSpPr>
            <p:grpSpPr>
              <a:xfrm>
                <a:off x="6781800" y="3276600"/>
                <a:ext cx="1219200" cy="914400"/>
                <a:chOff x="6781800" y="3276600"/>
                <a:chExt cx="914400" cy="685800"/>
              </a:xfrm>
            </p:grpSpPr>
            <p:sp>
              <p:nvSpPr>
                <p:cNvPr id="14" name="Flowchart: Direct Access Storage 13"/>
                <p:cNvSpPr/>
                <p:nvPr/>
              </p:nvSpPr>
              <p:spPr>
                <a:xfrm flipH="1">
                  <a:off x="6781800" y="3276600"/>
                  <a:ext cx="914400" cy="685800"/>
                </a:xfrm>
                <a:prstGeom prst="flowChartMagneticDrum">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886575" y="3505200"/>
                  <a:ext cx="45719"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3" name="Straight Connector 12"/>
              <p:cNvCxnSpPr/>
              <p:nvPr/>
            </p:nvCxnSpPr>
            <p:spPr>
              <a:xfrm>
                <a:off x="7162800" y="3505200"/>
                <a:ext cx="838200" cy="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grpSp>
        <p:sp>
          <p:nvSpPr>
            <p:cNvPr id="7" name="Flowchart: Data 6"/>
            <p:cNvSpPr/>
            <p:nvPr/>
          </p:nvSpPr>
          <p:spPr>
            <a:xfrm flipH="1">
              <a:off x="6381750" y="1828800"/>
              <a:ext cx="1066800" cy="457200"/>
            </a:xfrm>
            <a:prstGeom prst="flowChartInputOutput">
              <a:avLst/>
            </a:prstGeom>
            <a:solidFill>
              <a:schemeClr val="bg1"/>
            </a:solidFill>
            <a:ln w="12700">
              <a:no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Data 7"/>
            <p:cNvSpPr/>
            <p:nvPr/>
          </p:nvSpPr>
          <p:spPr>
            <a:xfrm flipH="1">
              <a:off x="6600825" y="2286000"/>
              <a:ext cx="1066800" cy="457200"/>
            </a:xfrm>
            <a:prstGeom prst="flowChartInputOutput">
              <a:avLst/>
            </a:prstGeom>
            <a:solidFill>
              <a:schemeClr val="bg1"/>
            </a:solidFill>
            <a:ln w="12700">
              <a:no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Data 8"/>
            <p:cNvSpPr/>
            <p:nvPr/>
          </p:nvSpPr>
          <p:spPr>
            <a:xfrm flipH="1">
              <a:off x="6819900" y="2743200"/>
              <a:ext cx="1066800" cy="457200"/>
            </a:xfrm>
            <a:prstGeom prst="flowChartInputOutput">
              <a:avLst/>
            </a:prstGeom>
            <a:solidFill>
              <a:schemeClr val="bg1"/>
            </a:solidFill>
            <a:ln w="12700">
              <a:no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rot="10800000" flipH="1">
              <a:off x="6705600" y="2514600"/>
              <a:ext cx="853440" cy="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flipH="1">
              <a:off x="6400800" y="1905000"/>
              <a:ext cx="853440" cy="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On a Roll…</a:t>
            </a:r>
            <a:endParaRPr lang="en-US">
              <a:solidFill>
                <a:srgbClr val="FFFF00"/>
              </a:solidFill>
            </a:endParaRPr>
          </a:p>
        </p:txBody>
      </p:sp>
      <p:sp>
        <p:nvSpPr>
          <p:cNvPr id="3" name="Content Placeholder 2"/>
          <p:cNvSpPr>
            <a:spLocks noGrp="1"/>
          </p:cNvSpPr>
          <p:nvPr>
            <p:ph sz="half" idx="1"/>
          </p:nvPr>
        </p:nvSpPr>
        <p:spPr>
          <a:xfrm>
            <a:off x="381000" y="1447800"/>
            <a:ext cx="6019800" cy="5181600"/>
          </a:xfrm>
        </p:spPr>
        <p:txBody>
          <a:bodyPr>
            <a:normAutofit/>
          </a:bodyPr>
          <a:lstStyle/>
          <a:p>
            <a:r>
              <a:rPr lang="en-US" smtClean="0"/>
              <a:t>This roll (0.1 m diameter, 0.1 m sheets) rolls across the table, unwinding three sheets per second. </a:t>
            </a:r>
          </a:p>
          <a:p>
            <a:r>
              <a:rPr lang="en-US" smtClean="0">
                <a:solidFill>
                  <a:srgbClr val="FFFF00"/>
                </a:solidFill>
              </a:rPr>
              <a:t>Give its CM velocity, </a:t>
            </a:r>
            <a:r>
              <a:rPr lang="en-US" i="1" smtClean="0">
                <a:solidFill>
                  <a:srgbClr val="FFFF00"/>
                </a:solidFill>
              </a:rPr>
              <a:t>and</a:t>
            </a:r>
            <a:r>
              <a:rPr lang="en-US" smtClean="0">
                <a:solidFill>
                  <a:srgbClr val="FFFF00"/>
                </a:solidFill>
              </a:rPr>
              <a:t> the angular velocity about the CM in radians/sec.</a:t>
            </a:r>
          </a:p>
          <a:p>
            <a:pPr>
              <a:buNone/>
            </a:pPr>
            <a:r>
              <a:rPr lang="en-US" smtClean="0">
                <a:solidFill>
                  <a:srgbClr val="FFFF00"/>
                </a:solidFill>
              </a:rPr>
              <a:t>	</a:t>
            </a:r>
            <a:r>
              <a:rPr lang="en-US" smtClean="0">
                <a:solidFill>
                  <a:schemeClr val="bg1"/>
                </a:solidFill>
              </a:rPr>
              <a:t>A. 0.3, 6</a:t>
            </a:r>
          </a:p>
          <a:p>
            <a:pPr>
              <a:buNone/>
            </a:pPr>
            <a:r>
              <a:rPr lang="en-US" smtClean="0"/>
              <a:t>	B. 0.3, 3</a:t>
            </a:r>
          </a:p>
          <a:p>
            <a:pPr>
              <a:buNone/>
            </a:pPr>
            <a:r>
              <a:rPr lang="en-US" smtClean="0"/>
              <a:t>	C. 0.6, 6</a:t>
            </a:r>
          </a:p>
          <a:p>
            <a:pPr>
              <a:buNone/>
            </a:pPr>
            <a:r>
              <a:rPr lang="en-US" smtClean="0"/>
              <a:t>	D. 0.3, 3</a:t>
            </a:r>
            <a:r>
              <a:rPr lang="el-GR" smtClean="0"/>
              <a:t>π</a:t>
            </a:r>
            <a:endParaRPr lang="en-US"/>
          </a:p>
        </p:txBody>
      </p:sp>
      <p:sp>
        <p:nvSpPr>
          <p:cNvPr id="4" name="Content Placeholder 3"/>
          <p:cNvSpPr>
            <a:spLocks noGrp="1"/>
          </p:cNvSpPr>
          <p:nvPr>
            <p:ph sz="half" idx="2"/>
          </p:nvPr>
        </p:nvSpPr>
        <p:spPr>
          <a:xfrm>
            <a:off x="6096000" y="1600200"/>
            <a:ext cx="2590800" cy="4525963"/>
          </a:xfrm>
        </p:spPr>
        <p:txBody>
          <a:bodyPr>
            <a:normAutofit/>
          </a:bodyPr>
          <a:lstStyle/>
          <a:p>
            <a:r>
              <a:rPr lang="en-US" smtClean="0">
                <a:solidFill>
                  <a:schemeClr val="bg2">
                    <a:lumMod val="50000"/>
                  </a:schemeClr>
                </a:solidFill>
              </a:rPr>
              <a:t>a</a:t>
            </a:r>
            <a:endParaRPr lang="en-US">
              <a:solidFill>
                <a:schemeClr val="bg2">
                  <a:lumMod val="50000"/>
                </a:schemeClr>
              </a:solidFill>
            </a:endParaRPr>
          </a:p>
        </p:txBody>
      </p:sp>
      <p:grpSp>
        <p:nvGrpSpPr>
          <p:cNvPr id="5" name="Group 4"/>
          <p:cNvGrpSpPr/>
          <p:nvPr/>
        </p:nvGrpSpPr>
        <p:grpSpPr>
          <a:xfrm>
            <a:off x="6781800" y="2514600"/>
            <a:ext cx="1714500" cy="2286000"/>
            <a:chOff x="6172200" y="914400"/>
            <a:chExt cx="1714500" cy="2286000"/>
          </a:xfrm>
        </p:grpSpPr>
        <p:grpSp>
          <p:nvGrpSpPr>
            <p:cNvPr id="6" name="Group 3"/>
            <p:cNvGrpSpPr/>
            <p:nvPr/>
          </p:nvGrpSpPr>
          <p:grpSpPr>
            <a:xfrm>
              <a:off x="6172200" y="914400"/>
              <a:ext cx="1219200" cy="914400"/>
              <a:chOff x="6781800" y="3276600"/>
              <a:chExt cx="1219200" cy="914400"/>
            </a:xfrm>
          </p:grpSpPr>
          <p:grpSp>
            <p:nvGrpSpPr>
              <p:cNvPr id="12" name="Group 6"/>
              <p:cNvGrpSpPr/>
              <p:nvPr/>
            </p:nvGrpSpPr>
            <p:grpSpPr>
              <a:xfrm>
                <a:off x="6781800" y="3276600"/>
                <a:ext cx="1219200" cy="914400"/>
                <a:chOff x="6781800" y="3276600"/>
                <a:chExt cx="914400" cy="685800"/>
              </a:xfrm>
            </p:grpSpPr>
            <p:sp>
              <p:nvSpPr>
                <p:cNvPr id="14" name="Flowchart: Direct Access Storage 13"/>
                <p:cNvSpPr/>
                <p:nvPr/>
              </p:nvSpPr>
              <p:spPr>
                <a:xfrm flipH="1">
                  <a:off x="6781800" y="3276600"/>
                  <a:ext cx="914400" cy="685800"/>
                </a:xfrm>
                <a:prstGeom prst="flowChartMagneticDrum">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886575" y="3505200"/>
                  <a:ext cx="45719"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3" name="Straight Connector 12"/>
              <p:cNvCxnSpPr/>
              <p:nvPr/>
            </p:nvCxnSpPr>
            <p:spPr>
              <a:xfrm>
                <a:off x="7162800" y="3505200"/>
                <a:ext cx="838200" cy="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grpSp>
        <p:sp>
          <p:nvSpPr>
            <p:cNvPr id="7" name="Flowchart: Data 6"/>
            <p:cNvSpPr/>
            <p:nvPr/>
          </p:nvSpPr>
          <p:spPr>
            <a:xfrm flipH="1">
              <a:off x="6381750" y="1828800"/>
              <a:ext cx="1066800" cy="457200"/>
            </a:xfrm>
            <a:prstGeom prst="flowChartInputOutput">
              <a:avLst/>
            </a:prstGeom>
            <a:solidFill>
              <a:schemeClr val="bg1"/>
            </a:solidFill>
            <a:ln w="12700">
              <a:no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Data 7"/>
            <p:cNvSpPr/>
            <p:nvPr/>
          </p:nvSpPr>
          <p:spPr>
            <a:xfrm flipH="1">
              <a:off x="6600825" y="2286000"/>
              <a:ext cx="1066800" cy="457200"/>
            </a:xfrm>
            <a:prstGeom prst="flowChartInputOutput">
              <a:avLst/>
            </a:prstGeom>
            <a:solidFill>
              <a:schemeClr val="bg1"/>
            </a:solidFill>
            <a:ln w="12700">
              <a:no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Data 8"/>
            <p:cNvSpPr/>
            <p:nvPr/>
          </p:nvSpPr>
          <p:spPr>
            <a:xfrm flipH="1">
              <a:off x="6819900" y="2743200"/>
              <a:ext cx="1066800" cy="457200"/>
            </a:xfrm>
            <a:prstGeom prst="flowChartInputOutput">
              <a:avLst/>
            </a:prstGeom>
            <a:solidFill>
              <a:schemeClr val="bg1"/>
            </a:solidFill>
            <a:ln w="12700">
              <a:no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rot="10800000" flipH="1">
              <a:off x="6705600" y="2514600"/>
              <a:ext cx="853440" cy="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flipH="1">
              <a:off x="6400800" y="1905000"/>
              <a:ext cx="853440" cy="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grpSp>
      <p:cxnSp>
        <p:nvCxnSpPr>
          <p:cNvPr id="17" name="Straight Arrow Connector 16"/>
          <p:cNvCxnSpPr>
            <a:stCxn id="18" idx="0"/>
          </p:cNvCxnSpPr>
          <p:nvPr/>
        </p:nvCxnSpPr>
        <p:spPr>
          <a:xfrm rot="16200000" flipV="1">
            <a:off x="2851599" y="3461199"/>
            <a:ext cx="850004" cy="198119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971800" y="4876800"/>
            <a:ext cx="2590800" cy="1631216"/>
          </a:xfrm>
          <a:prstGeom prst="rect">
            <a:avLst/>
          </a:prstGeom>
          <a:noFill/>
          <a:ln w="22225">
            <a:solidFill>
              <a:srgbClr val="FF0000"/>
            </a:solidFill>
          </a:ln>
        </p:spPr>
        <p:txBody>
          <a:bodyPr wrap="square" rtlCol="0">
            <a:spAutoFit/>
          </a:bodyPr>
          <a:lstStyle/>
          <a:p>
            <a:r>
              <a:rPr lang="en-US" sz="2000" smtClean="0"/>
              <a:t>Remember </a:t>
            </a:r>
            <a:r>
              <a:rPr lang="el-GR" sz="2000" i="1" smtClean="0">
                <a:solidFill>
                  <a:srgbClr val="FFFF00"/>
                </a:solidFill>
              </a:rPr>
              <a:t>ω</a:t>
            </a:r>
            <a:r>
              <a:rPr lang="en-US" sz="2000" smtClean="0">
                <a:solidFill>
                  <a:srgbClr val="FFFF00"/>
                </a:solidFill>
              </a:rPr>
              <a:t> = </a:t>
            </a:r>
            <a:r>
              <a:rPr lang="en-US" sz="2000" i="1" smtClean="0">
                <a:solidFill>
                  <a:srgbClr val="FFFF00"/>
                </a:solidFill>
              </a:rPr>
              <a:t>vr</a:t>
            </a:r>
            <a:r>
              <a:rPr lang="en-US" sz="2000" smtClean="0"/>
              <a:t>, and three sheets in one second is 6 radians—almost a complete revolution.</a:t>
            </a:r>
            <a:endParaRPr lang="en-US" sz="20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sz="half" idx="1"/>
          </p:nvPr>
        </p:nvSpPr>
        <p:spPr/>
        <p:txBody>
          <a:bodyPr/>
          <a:lstStyle/>
          <a:p>
            <a:r>
              <a:rPr lang="en-US" smtClean="0"/>
              <a:t>A hoop is rolling down a ramp (without slipping) at </a:t>
            </a:r>
            <a:r>
              <a:rPr lang="en-US" i="1" smtClean="0"/>
              <a:t>v</a:t>
            </a:r>
            <a:r>
              <a:rPr lang="en-US" smtClean="0"/>
              <a:t> m/sec.</a:t>
            </a:r>
          </a:p>
          <a:p>
            <a:r>
              <a:rPr lang="en-US" smtClean="0"/>
              <a:t>How fast is the </a:t>
            </a:r>
            <a:r>
              <a:rPr lang="en-US" smtClean="0">
                <a:solidFill>
                  <a:srgbClr val="FFFF00"/>
                </a:solidFill>
              </a:rPr>
              <a:t>point</a:t>
            </a:r>
            <a:r>
              <a:rPr lang="en-US" smtClean="0"/>
              <a:t> on the hoop </a:t>
            </a:r>
            <a:r>
              <a:rPr lang="en-US" smtClean="0">
                <a:solidFill>
                  <a:srgbClr val="FFFF00"/>
                </a:solidFill>
              </a:rPr>
              <a:t>furthest </a:t>
            </a:r>
            <a:r>
              <a:rPr lang="en-US" smtClean="0"/>
              <a:t>from the ramp moving?</a:t>
            </a:r>
          </a:p>
          <a:p>
            <a:r>
              <a:rPr lang="en-US" smtClean="0"/>
              <a:t>A.  </a:t>
            </a:r>
            <a:r>
              <a:rPr lang="en-US" i="1" smtClean="0"/>
              <a:t>v</a:t>
            </a:r>
            <a:r>
              <a:rPr lang="en-US" smtClean="0"/>
              <a:t> m/sec</a:t>
            </a:r>
          </a:p>
          <a:p>
            <a:r>
              <a:rPr lang="en-US" smtClean="0"/>
              <a:t>B.  2</a:t>
            </a:r>
            <a:r>
              <a:rPr lang="en-US" i="1" smtClean="0"/>
              <a:t>v</a:t>
            </a:r>
            <a:r>
              <a:rPr lang="en-US" smtClean="0"/>
              <a:t> m/sec</a:t>
            </a:r>
          </a:p>
          <a:p>
            <a:r>
              <a:rPr lang="en-US" smtClean="0"/>
              <a:t>C.  4</a:t>
            </a:r>
            <a:r>
              <a:rPr lang="en-US" i="1" smtClean="0"/>
              <a:t>v</a:t>
            </a:r>
            <a:r>
              <a:rPr lang="en-US" smtClean="0"/>
              <a:t> m/sec</a:t>
            </a:r>
            <a:endParaRPr lang="en-US"/>
          </a:p>
        </p:txBody>
      </p:sp>
      <p:sp>
        <p:nvSpPr>
          <p:cNvPr id="4" name="Content Placeholder 3"/>
          <p:cNvSpPr>
            <a:spLocks noGrp="1"/>
          </p:cNvSpPr>
          <p:nvPr>
            <p:ph sz="half" idx="2"/>
          </p:nvPr>
        </p:nvSpPr>
        <p:spPr/>
        <p:txBody>
          <a:bodyPr/>
          <a:lstStyle/>
          <a:p>
            <a:r>
              <a:rPr lang="en-US" smtClean="0">
                <a:solidFill>
                  <a:schemeClr val="bg2">
                    <a:lumMod val="50000"/>
                  </a:schemeClr>
                </a:solidFill>
              </a:rPr>
              <a:t>x</a:t>
            </a:r>
            <a:endParaRPr lang="en-US">
              <a:solidFill>
                <a:schemeClr val="bg2">
                  <a:lumMod val="50000"/>
                </a:schemeClr>
              </a:solidFill>
            </a:endParaRPr>
          </a:p>
        </p:txBody>
      </p:sp>
      <p:sp>
        <p:nvSpPr>
          <p:cNvPr id="5" name="Right Triangle 4"/>
          <p:cNvSpPr/>
          <p:nvPr/>
        </p:nvSpPr>
        <p:spPr>
          <a:xfrm>
            <a:off x="4724400" y="3200400"/>
            <a:ext cx="3886200" cy="990600"/>
          </a:xfrm>
          <a:prstGeom prst="rtTriangle">
            <a:avLst/>
          </a:prstGeom>
          <a:solidFill>
            <a:srgbClr val="C00000"/>
          </a:solidFill>
          <a:ln w="952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172200" y="1905000"/>
            <a:ext cx="1828800" cy="1828800"/>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a:off x="7138116" y="2856963"/>
            <a:ext cx="1371600" cy="4572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flipH="1" flipV="1">
            <a:off x="7468674" y="1944711"/>
            <a:ext cx="45719" cy="762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smtClean="0">
                <a:solidFill>
                  <a:srgbClr val="FFFF00"/>
                </a:solidFill>
              </a:rPr>
              <a:t>Hoop Rolling Down Ramp</a:t>
            </a:r>
            <a:endParaRPr lang="en-US">
              <a:solidFill>
                <a:srgbClr val="FFFF00"/>
              </a:solidFill>
            </a:endParaRPr>
          </a:p>
        </p:txBody>
      </p:sp>
      <p:sp>
        <p:nvSpPr>
          <p:cNvPr id="3" name="Content Placeholder 2"/>
          <p:cNvSpPr>
            <a:spLocks noGrp="1"/>
          </p:cNvSpPr>
          <p:nvPr>
            <p:ph sz="half" idx="1"/>
          </p:nvPr>
        </p:nvSpPr>
        <p:spPr>
          <a:xfrm>
            <a:off x="0" y="1143000"/>
            <a:ext cx="4191000" cy="5562600"/>
          </a:xfrm>
        </p:spPr>
        <p:txBody>
          <a:bodyPr>
            <a:normAutofit lnSpcReduction="10000"/>
          </a:bodyPr>
          <a:lstStyle/>
          <a:p>
            <a:r>
              <a:rPr lang="en-US" sz="2400" smtClean="0"/>
              <a:t>If there’s no slipping, </a:t>
            </a:r>
            <a:r>
              <a:rPr lang="en-US" sz="2400" smtClean="0">
                <a:solidFill>
                  <a:srgbClr val="FFFF00"/>
                </a:solidFill>
              </a:rPr>
              <a:t>the point on the hoop in contact with the ramp is at </a:t>
            </a:r>
            <a:r>
              <a:rPr lang="en-US" sz="2400" i="1" smtClean="0">
                <a:solidFill>
                  <a:srgbClr val="FFFF00"/>
                </a:solidFill>
              </a:rPr>
              <a:t>rest</a:t>
            </a:r>
            <a:r>
              <a:rPr lang="en-US" sz="2400" i="1" smtClean="0"/>
              <a:t>—the hoop is at that instant rotating about that point. </a:t>
            </a:r>
          </a:p>
          <a:p>
            <a:r>
              <a:rPr lang="en-US" sz="2400" smtClean="0"/>
              <a:t>So if the center is moving at </a:t>
            </a:r>
            <a:r>
              <a:rPr lang="en-US" sz="2400" i="1" smtClean="0"/>
              <a:t>v</a:t>
            </a:r>
            <a:r>
              <a:rPr lang="en-US" sz="2400" smtClean="0"/>
              <a:t>, the “top” point is moving at 2</a:t>
            </a:r>
            <a:r>
              <a:rPr lang="en-US" sz="2400" i="1" smtClean="0"/>
              <a:t>v</a:t>
            </a:r>
            <a:r>
              <a:rPr lang="en-US" sz="2400" smtClean="0"/>
              <a:t>.</a:t>
            </a:r>
          </a:p>
          <a:p>
            <a:r>
              <a:rPr lang="en-US" sz="2400" smtClean="0">
                <a:solidFill>
                  <a:srgbClr val="FFFF00"/>
                </a:solidFill>
              </a:rPr>
              <a:t>Relative to the center</a:t>
            </a:r>
            <a:r>
              <a:rPr lang="en-US" sz="2400" smtClean="0"/>
              <a:t>,  all points are moving at </a:t>
            </a:r>
            <a:r>
              <a:rPr lang="en-US" sz="2400" smtClean="0">
                <a:solidFill>
                  <a:srgbClr val="FFFF00"/>
                </a:solidFill>
              </a:rPr>
              <a:t>speed</a:t>
            </a:r>
            <a:r>
              <a:rPr lang="en-US" sz="2400" smtClean="0"/>
              <a:t> </a:t>
            </a:r>
            <a:r>
              <a:rPr lang="en-US" sz="2400" i="1" smtClean="0">
                <a:solidFill>
                  <a:srgbClr val="FFFF00"/>
                </a:solidFill>
              </a:rPr>
              <a:t>R</a:t>
            </a:r>
            <a:r>
              <a:rPr lang="el-GR" sz="2400" i="1" smtClean="0">
                <a:solidFill>
                  <a:srgbClr val="FFFF00"/>
                </a:solidFill>
              </a:rPr>
              <a:t>ω</a:t>
            </a:r>
            <a:r>
              <a:rPr lang="en-US" sz="2400" smtClean="0"/>
              <a:t> tangentially.</a:t>
            </a:r>
          </a:p>
          <a:p>
            <a:r>
              <a:rPr lang="en-US" sz="2400" smtClean="0"/>
              <a:t>Hence, since the bottom’s at rest:       </a:t>
            </a:r>
            <a:r>
              <a:rPr lang="en-US" i="1" smtClean="0">
                <a:solidFill>
                  <a:srgbClr val="FFFF00"/>
                </a:solidFill>
              </a:rPr>
              <a:t>v</a:t>
            </a:r>
            <a:r>
              <a:rPr lang="en-US" smtClean="0">
                <a:solidFill>
                  <a:srgbClr val="FFFF00"/>
                </a:solidFill>
              </a:rPr>
              <a:t> = </a:t>
            </a:r>
            <a:r>
              <a:rPr lang="en-US" i="1" smtClean="0">
                <a:solidFill>
                  <a:srgbClr val="FFFF00"/>
                </a:solidFill>
              </a:rPr>
              <a:t>R</a:t>
            </a:r>
            <a:r>
              <a:rPr lang="el-GR" i="1" smtClean="0">
                <a:solidFill>
                  <a:srgbClr val="FFFF00"/>
                </a:solidFill>
              </a:rPr>
              <a:t>ω</a:t>
            </a:r>
            <a:endParaRPr lang="en-US" i="1" smtClean="0">
              <a:solidFill>
                <a:srgbClr val="FFFF00"/>
              </a:solidFill>
            </a:endParaRPr>
          </a:p>
          <a:p>
            <a:r>
              <a:rPr lang="en-US" sz="2400" smtClean="0">
                <a:solidFill>
                  <a:srgbClr val="FFFF00"/>
                </a:solidFill>
              </a:rPr>
              <a:t>The “</a:t>
            </a:r>
            <a:r>
              <a:rPr lang="en-US" sz="2400" u="sng" smtClean="0">
                <a:solidFill>
                  <a:srgbClr val="FFFF00"/>
                </a:solidFill>
              </a:rPr>
              <a:t>no slip</a:t>
            </a:r>
            <a:r>
              <a:rPr lang="en-US" sz="2400" smtClean="0">
                <a:solidFill>
                  <a:srgbClr val="FFFF00"/>
                </a:solidFill>
              </a:rPr>
              <a:t>” condition.</a:t>
            </a:r>
          </a:p>
          <a:p>
            <a:endParaRPr lang="en-US" i="1">
              <a:solidFill>
                <a:srgbClr val="FFFF00"/>
              </a:solidFill>
            </a:endParaRPr>
          </a:p>
        </p:txBody>
      </p:sp>
      <p:sp>
        <p:nvSpPr>
          <p:cNvPr id="4" name="Content Placeholder 3"/>
          <p:cNvSpPr>
            <a:spLocks noGrp="1"/>
          </p:cNvSpPr>
          <p:nvPr>
            <p:ph sz="half" idx="2"/>
          </p:nvPr>
        </p:nvSpPr>
        <p:spPr/>
        <p:txBody>
          <a:bodyPr>
            <a:normAutofit lnSpcReduction="10000"/>
          </a:bodyPr>
          <a:lstStyle/>
          <a:p>
            <a:r>
              <a:rPr lang="en-US" smtClean="0">
                <a:solidFill>
                  <a:schemeClr val="bg2">
                    <a:lumMod val="50000"/>
                  </a:schemeClr>
                </a:solidFill>
              </a:rPr>
              <a:t>x</a:t>
            </a:r>
            <a:endParaRPr lang="en-US">
              <a:solidFill>
                <a:schemeClr val="bg2">
                  <a:lumMod val="50000"/>
                </a:schemeClr>
              </a:solidFill>
            </a:endParaRPr>
          </a:p>
        </p:txBody>
      </p:sp>
      <p:sp>
        <p:nvSpPr>
          <p:cNvPr id="5" name="Right Triangle 4"/>
          <p:cNvSpPr/>
          <p:nvPr/>
        </p:nvSpPr>
        <p:spPr>
          <a:xfrm>
            <a:off x="4500563" y="2819400"/>
            <a:ext cx="3886200" cy="990600"/>
          </a:xfrm>
          <a:prstGeom prst="rtTriangle">
            <a:avLst/>
          </a:prstGeom>
          <a:solidFill>
            <a:srgbClr val="800000"/>
          </a:solidFill>
          <a:ln w="952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570109" y="1432437"/>
            <a:ext cx="1828800" cy="1828800"/>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a:off x="6746075" y="1473717"/>
            <a:ext cx="1952194" cy="57751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21360000">
            <a:off x="6505360" y="2325886"/>
            <a:ext cx="990600" cy="35739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7620000" y="2438400"/>
            <a:ext cx="1371600" cy="1015663"/>
          </a:xfrm>
          <a:prstGeom prst="rect">
            <a:avLst/>
          </a:prstGeom>
          <a:noFill/>
          <a:ln w="19050">
            <a:solidFill>
              <a:srgbClr val="FF0000"/>
            </a:solidFill>
          </a:ln>
        </p:spPr>
        <p:txBody>
          <a:bodyPr wrap="square" rtlCol="0">
            <a:spAutoFit/>
          </a:bodyPr>
          <a:lstStyle/>
          <a:p>
            <a:r>
              <a:rPr lang="en-US" sz="2000" smtClean="0"/>
              <a:t>Velocities </a:t>
            </a:r>
            <a:r>
              <a:rPr lang="en-US" sz="2000" smtClean="0">
                <a:solidFill>
                  <a:srgbClr val="FFFF00"/>
                </a:solidFill>
              </a:rPr>
              <a:t>relative to ramp</a:t>
            </a:r>
            <a:endParaRPr lang="en-US" sz="2000">
              <a:solidFill>
                <a:srgbClr val="FFFF00"/>
              </a:solidFill>
            </a:endParaRPr>
          </a:p>
        </p:txBody>
      </p:sp>
      <p:sp>
        <p:nvSpPr>
          <p:cNvPr id="29" name="TextBox 28"/>
          <p:cNvSpPr txBox="1"/>
          <p:nvPr/>
        </p:nvSpPr>
        <p:spPr>
          <a:xfrm>
            <a:off x="4495800" y="6248400"/>
            <a:ext cx="3962400" cy="400110"/>
          </a:xfrm>
          <a:prstGeom prst="rect">
            <a:avLst/>
          </a:prstGeom>
          <a:noFill/>
          <a:ln w="19050">
            <a:solidFill>
              <a:srgbClr val="FF0000"/>
            </a:solidFill>
          </a:ln>
        </p:spPr>
        <p:txBody>
          <a:bodyPr wrap="square" rtlCol="0">
            <a:spAutoFit/>
          </a:bodyPr>
          <a:lstStyle/>
          <a:p>
            <a:r>
              <a:rPr lang="en-US" sz="2000" smtClean="0"/>
              <a:t>Velocities </a:t>
            </a:r>
            <a:r>
              <a:rPr lang="en-US" sz="2000" smtClean="0">
                <a:solidFill>
                  <a:srgbClr val="FFFF00"/>
                </a:solidFill>
              </a:rPr>
              <a:t>relative to center of hoop </a:t>
            </a:r>
            <a:endParaRPr lang="en-US" sz="2000">
              <a:solidFill>
                <a:srgbClr val="FFFF00"/>
              </a:solidFill>
            </a:endParaRPr>
          </a:p>
        </p:txBody>
      </p:sp>
      <p:grpSp>
        <p:nvGrpSpPr>
          <p:cNvPr id="31" name="Group 30"/>
          <p:cNvGrpSpPr/>
          <p:nvPr/>
        </p:nvGrpSpPr>
        <p:grpSpPr>
          <a:xfrm>
            <a:off x="5310409" y="4191000"/>
            <a:ext cx="2385791" cy="1858231"/>
            <a:chOff x="5855067" y="4416152"/>
            <a:chExt cx="2385791" cy="1858231"/>
          </a:xfrm>
        </p:grpSpPr>
        <p:grpSp>
          <p:nvGrpSpPr>
            <p:cNvPr id="27" name="Group 26"/>
            <p:cNvGrpSpPr/>
            <p:nvPr/>
          </p:nvGrpSpPr>
          <p:grpSpPr>
            <a:xfrm>
              <a:off x="5855067" y="4416152"/>
              <a:ext cx="2385791" cy="1858231"/>
              <a:chOff x="5855067" y="4416152"/>
              <a:chExt cx="2385791" cy="1858231"/>
            </a:xfrm>
          </p:grpSpPr>
          <p:sp>
            <p:nvSpPr>
              <p:cNvPr id="10" name="Oval 9"/>
              <p:cNvSpPr/>
              <p:nvPr/>
            </p:nvSpPr>
            <p:spPr>
              <a:xfrm>
                <a:off x="6096000" y="4420674"/>
                <a:ext cx="1828800" cy="1828800"/>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Arrow Connector 21"/>
              <p:cNvCxnSpPr/>
              <p:nvPr/>
            </p:nvCxnSpPr>
            <p:spPr>
              <a:xfrm rot="-240000">
                <a:off x="7250258" y="4416152"/>
                <a:ext cx="990600" cy="35739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10560000">
                <a:off x="5855067" y="5916993"/>
                <a:ext cx="990600" cy="35739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4" name="Arc 23"/>
              <p:cNvSpPr/>
              <p:nvPr/>
            </p:nvSpPr>
            <p:spPr>
              <a:xfrm rot="14435223">
                <a:off x="6463026" y="4935782"/>
                <a:ext cx="1018643" cy="912912"/>
              </a:xfrm>
              <a:prstGeom prst="arc">
                <a:avLst>
                  <a:gd name="adj1" fmla="val 11294701"/>
                  <a:gd name="adj2" fmla="val 0"/>
                </a:avLst>
              </a:prstGeom>
              <a:ln w="254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5" name="Straight Arrow Connector 24"/>
              <p:cNvCxnSpPr/>
              <p:nvPr/>
            </p:nvCxnSpPr>
            <p:spPr>
              <a:xfrm rot="514786" flipV="1">
                <a:off x="6659201" y="4947583"/>
                <a:ext cx="104679" cy="62044"/>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sp>
          <p:nvSpPr>
            <p:cNvPr id="30" name="TextBox 29"/>
            <p:cNvSpPr txBox="1"/>
            <p:nvPr/>
          </p:nvSpPr>
          <p:spPr>
            <a:xfrm>
              <a:off x="6553200" y="5257800"/>
              <a:ext cx="457200" cy="400110"/>
            </a:xfrm>
            <a:prstGeom prst="rect">
              <a:avLst/>
            </a:prstGeom>
            <a:noFill/>
          </p:spPr>
          <p:txBody>
            <a:bodyPr wrap="square" rtlCol="0">
              <a:spAutoFit/>
            </a:bodyPr>
            <a:lstStyle/>
            <a:p>
              <a:r>
                <a:rPr lang="el-GR" sz="2000" i="1" smtClean="0"/>
                <a:t>ω</a:t>
              </a:r>
              <a:endParaRPr lang="en-US" sz="2000" i="1"/>
            </a:p>
          </p:txBody>
        </p:sp>
      </p:grpSp>
      <p:sp>
        <p:nvSpPr>
          <p:cNvPr id="32" name="TextBox 31"/>
          <p:cNvSpPr txBox="1"/>
          <p:nvPr/>
        </p:nvSpPr>
        <p:spPr>
          <a:xfrm>
            <a:off x="6781800" y="2133600"/>
            <a:ext cx="457200" cy="400110"/>
          </a:xfrm>
          <a:prstGeom prst="rect">
            <a:avLst/>
          </a:prstGeom>
          <a:noFill/>
        </p:spPr>
        <p:txBody>
          <a:bodyPr wrap="square" rtlCol="0">
            <a:spAutoFit/>
          </a:bodyPr>
          <a:lstStyle/>
          <a:p>
            <a:r>
              <a:rPr lang="en-US" sz="2000" i="1" smtClean="0"/>
              <a:t>v</a:t>
            </a:r>
            <a:endParaRPr lang="en-US" sz="2000" i="1"/>
          </a:p>
        </p:txBody>
      </p:sp>
      <p:sp>
        <p:nvSpPr>
          <p:cNvPr id="33" name="TextBox 32"/>
          <p:cNvSpPr txBox="1"/>
          <p:nvPr/>
        </p:nvSpPr>
        <p:spPr>
          <a:xfrm>
            <a:off x="7620000" y="1437069"/>
            <a:ext cx="457200" cy="400110"/>
          </a:xfrm>
          <a:prstGeom prst="rect">
            <a:avLst/>
          </a:prstGeom>
          <a:noFill/>
        </p:spPr>
        <p:txBody>
          <a:bodyPr wrap="square" rtlCol="0">
            <a:spAutoFit/>
          </a:bodyPr>
          <a:lstStyle/>
          <a:p>
            <a:r>
              <a:rPr lang="en-US" sz="2000" i="1" smtClean="0"/>
              <a:t>2v</a:t>
            </a:r>
            <a:endParaRPr lang="en-US" sz="2000" i="1"/>
          </a:p>
        </p:txBody>
      </p:sp>
      <p:sp>
        <p:nvSpPr>
          <p:cNvPr id="34" name="TextBox 33"/>
          <p:cNvSpPr txBox="1"/>
          <p:nvPr/>
        </p:nvSpPr>
        <p:spPr>
          <a:xfrm>
            <a:off x="7049037" y="4025721"/>
            <a:ext cx="609600" cy="400110"/>
          </a:xfrm>
          <a:prstGeom prst="rect">
            <a:avLst/>
          </a:prstGeom>
          <a:noFill/>
        </p:spPr>
        <p:txBody>
          <a:bodyPr wrap="square" rtlCol="0">
            <a:spAutoFit/>
          </a:bodyPr>
          <a:lstStyle/>
          <a:p>
            <a:r>
              <a:rPr lang="en-US" sz="2000" i="1" smtClean="0"/>
              <a:t>R</a:t>
            </a:r>
            <a:r>
              <a:rPr lang="el-GR" sz="2000" i="1" smtClean="0"/>
              <a:t>ω</a:t>
            </a:r>
            <a:endParaRPr lang="en-US" sz="2000" i="1"/>
          </a:p>
        </p:txBody>
      </p:sp>
      <p:sp>
        <p:nvSpPr>
          <p:cNvPr id="26" name="Oval 25"/>
          <p:cNvSpPr/>
          <p:nvPr/>
        </p:nvSpPr>
        <p:spPr>
          <a:xfrm rot="840000" flipH="1" flipV="1">
            <a:off x="6694624" y="1423985"/>
            <a:ext cx="45719" cy="7772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1295400" y="5372100"/>
            <a:ext cx="1295400" cy="3810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a:bodyPr>
          <a:lstStyle/>
          <a:p>
            <a:r>
              <a:rPr lang="en-US" u="sng" smtClean="0">
                <a:solidFill>
                  <a:srgbClr val="FFFF00"/>
                </a:solidFill>
              </a:rPr>
              <a:t>Total</a:t>
            </a:r>
            <a:r>
              <a:rPr lang="en-US" smtClean="0">
                <a:solidFill>
                  <a:srgbClr val="FFFF00"/>
                </a:solidFill>
              </a:rPr>
              <a:t> Kinetic Energy of Rolling Hoop</a:t>
            </a:r>
            <a:endParaRPr lang="en-US">
              <a:solidFill>
                <a:srgbClr val="FFFF00"/>
              </a:solidFill>
            </a:endParaRPr>
          </a:p>
        </p:txBody>
      </p:sp>
      <p:sp>
        <p:nvSpPr>
          <p:cNvPr id="3" name="Content Placeholder 2"/>
          <p:cNvSpPr>
            <a:spLocks noGrp="1"/>
          </p:cNvSpPr>
          <p:nvPr>
            <p:ph idx="1"/>
          </p:nvPr>
        </p:nvSpPr>
        <p:spPr>
          <a:xfrm>
            <a:off x="152400" y="1600200"/>
            <a:ext cx="8534400" cy="4525963"/>
          </a:xfrm>
        </p:spPr>
        <p:txBody>
          <a:bodyPr/>
          <a:lstStyle/>
          <a:p>
            <a:r>
              <a:rPr lang="en-US" smtClean="0"/>
              <a:t>Suppose as usual the hoop is made of many small masses </a:t>
            </a:r>
            <a:r>
              <a:rPr lang="en-US" i="1" smtClean="0"/>
              <a:t>m</a:t>
            </a:r>
            <a:r>
              <a:rPr lang="en-US" i="1" baseline="-25000" smtClean="0"/>
              <a:t>i</a:t>
            </a:r>
            <a:r>
              <a:rPr lang="en-US" smtClean="0"/>
              <a:t> and the mass </a:t>
            </a:r>
            <a:r>
              <a:rPr lang="en-US" i="1" smtClean="0"/>
              <a:t>m</a:t>
            </a:r>
            <a:r>
              <a:rPr lang="en-US" i="1" baseline="-25000" smtClean="0"/>
              <a:t>i</a:t>
            </a:r>
            <a:r>
              <a:rPr lang="en-US" smtClean="0"/>
              <a:t> is moving at    .  Then the </a:t>
            </a:r>
            <a:r>
              <a:rPr lang="en-US" smtClean="0">
                <a:solidFill>
                  <a:srgbClr val="FFFF00"/>
                </a:solidFill>
              </a:rPr>
              <a:t>total KE is                </a:t>
            </a:r>
            <a:r>
              <a:rPr lang="en-US" smtClean="0"/>
              <a:t>.</a:t>
            </a:r>
          </a:p>
          <a:p>
            <a:r>
              <a:rPr lang="en-US" smtClean="0"/>
              <a:t>This total kinetic energy depends on </a:t>
            </a:r>
            <a:r>
              <a:rPr lang="en-US" smtClean="0">
                <a:solidFill>
                  <a:srgbClr val="FFFF00"/>
                </a:solidFill>
              </a:rPr>
              <a:t>both</a:t>
            </a:r>
            <a:r>
              <a:rPr lang="en-US" smtClean="0"/>
              <a:t> the </a:t>
            </a:r>
            <a:r>
              <a:rPr lang="en-US" smtClean="0">
                <a:solidFill>
                  <a:srgbClr val="FFFF00"/>
                </a:solidFill>
              </a:rPr>
              <a:t>translational motion </a:t>
            </a:r>
            <a:r>
              <a:rPr lang="en-US" smtClean="0"/>
              <a:t>(the center of the hoop is moving) </a:t>
            </a:r>
            <a:r>
              <a:rPr lang="en-US" smtClean="0">
                <a:solidFill>
                  <a:srgbClr val="FFFF00"/>
                </a:solidFill>
              </a:rPr>
              <a:t>and</a:t>
            </a:r>
            <a:r>
              <a:rPr lang="en-US" smtClean="0"/>
              <a:t> the hoop’s </a:t>
            </a:r>
            <a:r>
              <a:rPr lang="en-US" smtClean="0">
                <a:solidFill>
                  <a:srgbClr val="FFFF00"/>
                </a:solidFill>
              </a:rPr>
              <a:t>rotation</a:t>
            </a:r>
            <a:r>
              <a:rPr lang="en-US" smtClean="0"/>
              <a:t> about the center.  </a:t>
            </a:r>
          </a:p>
          <a:p>
            <a:r>
              <a:rPr lang="en-US" smtClean="0">
                <a:solidFill>
                  <a:srgbClr val="FF0000"/>
                </a:solidFill>
              </a:rPr>
              <a:t>How do we sort this out?</a:t>
            </a:r>
          </a:p>
        </p:txBody>
      </p:sp>
      <p:graphicFrame>
        <p:nvGraphicFramePr>
          <p:cNvPr id="6" name="Object 5"/>
          <p:cNvGraphicFramePr>
            <a:graphicFrameLocks noChangeAspect="1"/>
          </p:cNvGraphicFramePr>
          <p:nvPr/>
        </p:nvGraphicFramePr>
        <p:xfrm>
          <a:off x="3810001" y="2505612"/>
          <a:ext cx="1536308" cy="885825"/>
        </p:xfrm>
        <a:graphic>
          <a:graphicData uri="http://schemas.openxmlformats.org/presentationml/2006/ole">
            <p:oleObj spid="_x0000_s103428" name="Equation" r:id="rId4" imgW="596880" imgH="342720" progId="Equation.DSMT4">
              <p:embed/>
            </p:oleObj>
          </a:graphicData>
        </a:graphic>
      </p:graphicFrame>
      <p:graphicFrame>
        <p:nvGraphicFramePr>
          <p:cNvPr id="5" name="Object 4"/>
          <p:cNvGraphicFramePr>
            <a:graphicFrameLocks noChangeAspect="1"/>
          </p:cNvGraphicFramePr>
          <p:nvPr/>
        </p:nvGraphicFramePr>
        <p:xfrm>
          <a:off x="8089900" y="2099829"/>
          <a:ext cx="387350" cy="633846"/>
        </p:xfrm>
        <a:graphic>
          <a:graphicData uri="http://schemas.openxmlformats.org/presentationml/2006/ole">
            <p:oleObj spid="_x0000_s103429" name="Equation" r:id="rId5" imgW="139680" imgH="228600" progId="Equation.DSMT4">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smtClean="0">
                <a:solidFill>
                  <a:srgbClr val="FFFF00"/>
                </a:solidFill>
              </a:rPr>
              <a:t>Separating Translational and Rotational Kinetic Energies: Details</a:t>
            </a:r>
            <a:endParaRPr lang="en-US">
              <a:solidFill>
                <a:srgbClr val="FFFF00"/>
              </a:solidFill>
            </a:endParaRPr>
          </a:p>
        </p:txBody>
      </p:sp>
      <p:sp>
        <p:nvSpPr>
          <p:cNvPr id="3" name="Content Placeholder 2"/>
          <p:cNvSpPr>
            <a:spLocks noGrp="1"/>
          </p:cNvSpPr>
          <p:nvPr>
            <p:ph idx="1"/>
          </p:nvPr>
        </p:nvSpPr>
        <p:spPr>
          <a:xfrm>
            <a:off x="304800" y="1600200"/>
            <a:ext cx="8610600" cy="5257800"/>
          </a:xfrm>
        </p:spPr>
        <p:txBody>
          <a:bodyPr/>
          <a:lstStyle/>
          <a:p>
            <a:r>
              <a:rPr lang="en-US" sz="2400" smtClean="0"/>
              <a:t>Suppose we have </a:t>
            </a:r>
            <a:r>
              <a:rPr lang="en-US" sz="2400" smtClean="0">
                <a:solidFill>
                  <a:srgbClr val="FFFF00"/>
                </a:solidFill>
              </a:rPr>
              <a:t>rigid body </a:t>
            </a:r>
            <a:r>
              <a:rPr lang="en-US" sz="2400" smtClean="0"/>
              <a:t>we represent as a collection of masses </a:t>
            </a:r>
            <a:r>
              <a:rPr lang="en-US" sz="2400" i="1" smtClean="0"/>
              <a:t>m</a:t>
            </a:r>
            <a:r>
              <a:rPr lang="en-US" sz="2400" i="1" baseline="-25000" smtClean="0"/>
              <a:t>i</a:t>
            </a:r>
            <a:r>
              <a:rPr lang="en-US" sz="2400" smtClean="0"/>
              <a:t>, with individual velocities     .</a:t>
            </a:r>
          </a:p>
          <a:p>
            <a:r>
              <a:rPr lang="en-US" sz="2400" smtClean="0"/>
              <a:t>Let’s suppose the CM is moving at        , so the total </a:t>
            </a:r>
            <a:r>
              <a:rPr lang="en-US" sz="2400" smtClean="0">
                <a:solidFill>
                  <a:srgbClr val="FFFF00"/>
                </a:solidFill>
              </a:rPr>
              <a:t>linear </a:t>
            </a:r>
            <a:r>
              <a:rPr lang="en-US" sz="2400" smtClean="0"/>
              <a:t>momentum is            , </a:t>
            </a:r>
            <a:r>
              <a:rPr lang="en-US" sz="2400" i="1" smtClean="0"/>
              <a:t>M</a:t>
            </a:r>
            <a:r>
              <a:rPr lang="en-US" sz="2400" smtClean="0"/>
              <a:t> being the total mass.</a:t>
            </a:r>
          </a:p>
          <a:p>
            <a:r>
              <a:rPr lang="en-US" sz="2400" smtClean="0"/>
              <a:t>To </a:t>
            </a:r>
            <a:r>
              <a:rPr lang="en-US" sz="2400" smtClean="0">
                <a:solidFill>
                  <a:srgbClr val="FFFF00"/>
                </a:solidFill>
              </a:rPr>
              <a:t>separate out the rotational motion</a:t>
            </a:r>
            <a:r>
              <a:rPr lang="en-US" sz="2400" smtClean="0"/>
              <a:t>, we’ll write the individual velocities                           : so     is velocity of </a:t>
            </a:r>
            <a:r>
              <a:rPr lang="en-US" sz="2400" i="1" smtClean="0"/>
              <a:t>m</a:t>
            </a:r>
            <a:r>
              <a:rPr lang="en-US" sz="2400" i="1" baseline="-25000" smtClean="0"/>
              <a:t>i</a:t>
            </a:r>
            <a:r>
              <a:rPr lang="en-US" sz="2400" smtClean="0"/>
              <a:t> relative to the CM.</a:t>
            </a:r>
          </a:p>
          <a:p>
            <a:r>
              <a:rPr lang="en-US" sz="2400" smtClean="0"/>
              <a:t>Then the total kinetic energy is </a:t>
            </a:r>
          </a:p>
          <a:p>
            <a:endParaRPr lang="en-US" sz="2400" smtClean="0"/>
          </a:p>
          <a:p>
            <a:endParaRPr lang="en-US" sz="2400" smtClean="0"/>
          </a:p>
          <a:p>
            <a:endParaRPr lang="en-US" sz="2400" smtClean="0"/>
          </a:p>
          <a:p>
            <a:endParaRPr lang="en-US" sz="2400" smtClean="0"/>
          </a:p>
          <a:p>
            <a:r>
              <a:rPr lang="en-US" sz="2400" smtClean="0"/>
              <a:t>Because relative to the CM </a:t>
            </a:r>
          </a:p>
          <a:p>
            <a:endParaRPr lang="en-US"/>
          </a:p>
        </p:txBody>
      </p:sp>
      <p:graphicFrame>
        <p:nvGraphicFramePr>
          <p:cNvPr id="4" name="Object 3"/>
          <p:cNvGraphicFramePr>
            <a:graphicFrameLocks noChangeAspect="1"/>
          </p:cNvGraphicFramePr>
          <p:nvPr/>
        </p:nvGraphicFramePr>
        <p:xfrm>
          <a:off x="5244921" y="1929684"/>
          <a:ext cx="230885" cy="569340"/>
        </p:xfrm>
        <a:graphic>
          <a:graphicData uri="http://schemas.openxmlformats.org/presentationml/2006/ole">
            <p:oleObj spid="_x0000_s114690" name="Equation" r:id="rId4" imgW="139680" imgH="228600" progId="Equation.DSMT4">
              <p:embed/>
            </p:oleObj>
          </a:graphicData>
        </a:graphic>
      </p:graphicFrame>
      <p:graphicFrame>
        <p:nvGraphicFramePr>
          <p:cNvPr id="5" name="Object 4"/>
          <p:cNvGraphicFramePr>
            <a:graphicFrameLocks noChangeAspect="1"/>
          </p:cNvGraphicFramePr>
          <p:nvPr/>
        </p:nvGraphicFramePr>
        <p:xfrm>
          <a:off x="4984930" y="2389617"/>
          <a:ext cx="425270" cy="530667"/>
        </p:xfrm>
        <a:graphic>
          <a:graphicData uri="http://schemas.openxmlformats.org/presentationml/2006/ole">
            <p:oleObj spid="_x0000_s114691" name="Equation" r:id="rId5" imgW="291960" imgH="241200" progId="Equation.DSMT4">
              <p:embed/>
            </p:oleObj>
          </a:graphicData>
        </a:graphic>
      </p:graphicFrame>
      <p:graphicFrame>
        <p:nvGraphicFramePr>
          <p:cNvPr id="6" name="Object 5"/>
          <p:cNvGraphicFramePr>
            <a:graphicFrameLocks noChangeAspect="1"/>
          </p:cNvGraphicFramePr>
          <p:nvPr/>
        </p:nvGraphicFramePr>
        <p:xfrm>
          <a:off x="2507915" y="2773721"/>
          <a:ext cx="733737" cy="527563"/>
        </p:xfrm>
        <a:graphic>
          <a:graphicData uri="http://schemas.openxmlformats.org/presentationml/2006/ole">
            <p:oleObj spid="_x0000_s114692" name="Equation" r:id="rId6" imgW="507960" imgH="241200" progId="Equation.DSMT4">
              <p:embed/>
            </p:oleObj>
          </a:graphicData>
        </a:graphic>
      </p:graphicFrame>
      <p:graphicFrame>
        <p:nvGraphicFramePr>
          <p:cNvPr id="7" name="Object 6"/>
          <p:cNvGraphicFramePr>
            <a:graphicFrameLocks noChangeAspect="1"/>
          </p:cNvGraphicFramePr>
          <p:nvPr/>
        </p:nvGraphicFramePr>
        <p:xfrm>
          <a:off x="0" y="4467225"/>
          <a:ext cx="9150350" cy="1466850"/>
        </p:xfrm>
        <a:graphic>
          <a:graphicData uri="http://schemas.openxmlformats.org/presentationml/2006/ole">
            <p:oleObj spid="_x0000_s114693" name="Equation" r:id="rId7" imgW="3962160" imgH="634680" progId="Equation.DSMT4">
              <p:embed/>
            </p:oleObj>
          </a:graphicData>
        </a:graphic>
      </p:graphicFrame>
      <p:graphicFrame>
        <p:nvGraphicFramePr>
          <p:cNvPr id="8" name="Object 7"/>
          <p:cNvGraphicFramePr>
            <a:graphicFrameLocks noChangeAspect="1"/>
          </p:cNvGraphicFramePr>
          <p:nvPr/>
        </p:nvGraphicFramePr>
        <p:xfrm>
          <a:off x="2005883" y="3568521"/>
          <a:ext cx="1712495" cy="533400"/>
        </p:xfrm>
        <a:graphic>
          <a:graphicData uri="http://schemas.openxmlformats.org/presentationml/2006/ole">
            <p:oleObj spid="_x0000_s114694" name="Equation" r:id="rId8" imgW="774360" imgH="241200" progId="Equation.DSMT4">
              <p:embed/>
            </p:oleObj>
          </a:graphicData>
        </a:graphic>
      </p:graphicFrame>
      <p:graphicFrame>
        <p:nvGraphicFramePr>
          <p:cNvPr id="9" name="Object 8"/>
          <p:cNvGraphicFramePr>
            <a:graphicFrameLocks noChangeAspect="1"/>
          </p:cNvGraphicFramePr>
          <p:nvPr/>
        </p:nvGraphicFramePr>
        <p:xfrm>
          <a:off x="4191000" y="6019800"/>
          <a:ext cx="4316413" cy="809625"/>
        </p:xfrm>
        <a:graphic>
          <a:graphicData uri="http://schemas.openxmlformats.org/presentationml/2006/ole">
            <p:oleObj spid="_x0000_s114695" name="Equation" r:id="rId9" imgW="2234880" imgH="419040" progId="Equation.DSMT4">
              <p:embed/>
            </p:oleObj>
          </a:graphicData>
        </a:graphic>
      </p:graphicFrame>
      <p:sp>
        <p:nvSpPr>
          <p:cNvPr id="10" name="Rectangle 9"/>
          <p:cNvSpPr/>
          <p:nvPr/>
        </p:nvSpPr>
        <p:spPr>
          <a:xfrm>
            <a:off x="2553237" y="5218089"/>
            <a:ext cx="3733800" cy="838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4696" name="Object 8"/>
          <p:cNvGraphicFramePr>
            <a:graphicFrameLocks noChangeAspect="1"/>
          </p:cNvGraphicFramePr>
          <p:nvPr/>
        </p:nvGraphicFramePr>
        <p:xfrm>
          <a:off x="4181475" y="3581400"/>
          <a:ext cx="336550" cy="504825"/>
        </p:xfrm>
        <a:graphic>
          <a:graphicData uri="http://schemas.openxmlformats.org/presentationml/2006/ole">
            <p:oleObj spid="_x0000_s114696" name="Equation" r:id="rId10" imgW="152280" imgH="228600" progId="Equation.DSMT4">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Total Energy: the </a:t>
            </a:r>
            <a:r>
              <a:rPr lang="en-US" u="sng" smtClean="0">
                <a:solidFill>
                  <a:srgbClr val="FFFF00"/>
                </a:solidFill>
              </a:rPr>
              <a:t>Bottom Line</a:t>
            </a:r>
            <a:endParaRPr lang="en-US" u="sng">
              <a:solidFill>
                <a:srgbClr val="FFFF00"/>
              </a:solidFill>
            </a:endParaRPr>
          </a:p>
        </p:txBody>
      </p:sp>
      <p:sp>
        <p:nvSpPr>
          <p:cNvPr id="3" name="Content Placeholder 2"/>
          <p:cNvSpPr>
            <a:spLocks noGrp="1"/>
          </p:cNvSpPr>
          <p:nvPr>
            <p:ph idx="1"/>
          </p:nvPr>
        </p:nvSpPr>
        <p:spPr>
          <a:xfrm>
            <a:off x="457200" y="1600200"/>
            <a:ext cx="8229600" cy="4953000"/>
          </a:xfrm>
        </p:spPr>
        <p:txBody>
          <a:bodyPr/>
          <a:lstStyle/>
          <a:p>
            <a:r>
              <a:rPr lang="en-US" smtClean="0">
                <a:solidFill>
                  <a:schemeClr val="bg2">
                    <a:lumMod val="20000"/>
                    <a:lumOff val="80000"/>
                  </a:schemeClr>
                </a:solidFill>
              </a:rPr>
              <a:t>In case the last slide was too much</a:t>
            </a:r>
            <a:r>
              <a:rPr lang="en-US" smtClean="0"/>
              <a:t>, what you </a:t>
            </a:r>
            <a:r>
              <a:rPr lang="en-US" i="1" smtClean="0"/>
              <a:t>really</a:t>
            </a:r>
            <a:r>
              <a:rPr lang="en-US" smtClean="0"/>
              <a:t> need is that the </a:t>
            </a:r>
            <a:r>
              <a:rPr lang="en-US" smtClean="0">
                <a:solidFill>
                  <a:srgbClr val="FFFF00"/>
                </a:solidFill>
              </a:rPr>
              <a:t>total kinetic energy </a:t>
            </a:r>
            <a:r>
              <a:rPr lang="en-US" smtClean="0"/>
              <a:t>of a moving, rotating object </a:t>
            </a:r>
            <a:r>
              <a:rPr lang="en-US" smtClean="0">
                <a:solidFill>
                  <a:srgbClr val="FFFF00"/>
                </a:solidFill>
              </a:rPr>
              <a:t>is a sum of two terms</a:t>
            </a:r>
            <a:r>
              <a:rPr lang="en-US" smtClean="0"/>
              <a:t>:</a:t>
            </a:r>
          </a:p>
          <a:p>
            <a:r>
              <a:rPr lang="en-US" smtClean="0">
                <a:solidFill>
                  <a:srgbClr val="FFFF00"/>
                </a:solidFill>
              </a:rPr>
              <a:t>Translational KE</a:t>
            </a:r>
            <a:r>
              <a:rPr lang="en-US" smtClean="0"/>
              <a:t>, the same as if all the mass is moving with the velocity of the center of mass, </a:t>
            </a:r>
            <a:r>
              <a:rPr lang="en-US" smtClean="0">
                <a:solidFill>
                  <a:srgbClr val="FFFF00"/>
                </a:solidFill>
              </a:rPr>
              <a:t>and</a:t>
            </a:r>
            <a:r>
              <a:rPr lang="en-US" smtClean="0"/>
              <a:t> </a:t>
            </a:r>
          </a:p>
          <a:p>
            <a:r>
              <a:rPr lang="en-US" smtClean="0">
                <a:solidFill>
                  <a:srgbClr val="FFFF00"/>
                </a:solidFill>
              </a:rPr>
              <a:t>Rotational KE</a:t>
            </a:r>
            <a:r>
              <a:rPr lang="en-US" smtClean="0"/>
              <a:t>, about the center of mass:</a:t>
            </a:r>
            <a:endParaRPr lang="en-US"/>
          </a:p>
        </p:txBody>
      </p:sp>
      <p:graphicFrame>
        <p:nvGraphicFramePr>
          <p:cNvPr id="4" name="Object 3"/>
          <p:cNvGraphicFramePr>
            <a:graphicFrameLocks noChangeAspect="1"/>
          </p:cNvGraphicFramePr>
          <p:nvPr/>
        </p:nvGraphicFramePr>
        <p:xfrm>
          <a:off x="2233613" y="5486400"/>
          <a:ext cx="4127500" cy="711200"/>
        </p:xfrm>
        <a:graphic>
          <a:graphicData uri="http://schemas.openxmlformats.org/presentationml/2006/ole">
            <p:oleObj spid="_x0000_s115714" name="Equation" r:id="rId4" imgW="1473120" imgH="253800" progId="Equation.DSMT4">
              <p:embed/>
            </p:oleObj>
          </a:graphicData>
        </a:graphic>
      </p:graphicFrame>
      <p:sp>
        <p:nvSpPr>
          <p:cNvPr id="5" name="Rectangle 4"/>
          <p:cNvSpPr/>
          <p:nvPr/>
        </p:nvSpPr>
        <p:spPr>
          <a:xfrm>
            <a:off x="2209800" y="5410200"/>
            <a:ext cx="4191000" cy="838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9067800" cy="1219200"/>
          </a:xfrm>
        </p:spPr>
        <p:txBody>
          <a:bodyPr>
            <a:normAutofit fontScale="90000"/>
          </a:bodyPr>
          <a:lstStyle/>
          <a:p>
            <a:r>
              <a:rPr lang="en-US" smtClean="0">
                <a:solidFill>
                  <a:srgbClr val="FFFF00"/>
                </a:solidFill>
              </a:rPr>
              <a:t>How Fast Does a Hoop Roll Down a Ramp?</a:t>
            </a:r>
            <a:endParaRPr lang="en-US">
              <a:solidFill>
                <a:srgbClr val="FFFF00"/>
              </a:solidFill>
            </a:endParaRPr>
          </a:p>
        </p:txBody>
      </p:sp>
      <p:sp>
        <p:nvSpPr>
          <p:cNvPr id="3" name="Content Placeholder 2"/>
          <p:cNvSpPr>
            <a:spLocks noGrp="1"/>
          </p:cNvSpPr>
          <p:nvPr>
            <p:ph sz="half" idx="1"/>
          </p:nvPr>
        </p:nvSpPr>
        <p:spPr>
          <a:xfrm>
            <a:off x="0" y="1143000"/>
            <a:ext cx="4419600" cy="5562600"/>
          </a:xfrm>
        </p:spPr>
        <p:txBody>
          <a:bodyPr>
            <a:normAutofit/>
          </a:bodyPr>
          <a:lstStyle/>
          <a:p>
            <a:r>
              <a:rPr lang="en-US" sz="2400" smtClean="0"/>
              <a:t>Assuming no slipping, so </a:t>
            </a:r>
          </a:p>
          <a:p>
            <a:pPr>
              <a:buNone/>
            </a:pPr>
            <a:r>
              <a:rPr lang="en-US" sz="2400" i="1" smtClean="0">
                <a:solidFill>
                  <a:srgbClr val="FFFF00"/>
                </a:solidFill>
              </a:rPr>
              <a:t>        	      v</a:t>
            </a:r>
            <a:r>
              <a:rPr lang="en-US" sz="2400" smtClean="0">
                <a:solidFill>
                  <a:srgbClr val="FFFF00"/>
                </a:solidFill>
              </a:rPr>
              <a:t> = </a:t>
            </a:r>
            <a:r>
              <a:rPr lang="en-US" sz="2400" i="1" smtClean="0">
                <a:solidFill>
                  <a:srgbClr val="FFFF00"/>
                </a:solidFill>
              </a:rPr>
              <a:t>R</a:t>
            </a:r>
            <a:r>
              <a:rPr lang="el-GR" sz="2400" i="1" smtClean="0">
                <a:solidFill>
                  <a:srgbClr val="FFFF00"/>
                </a:solidFill>
              </a:rPr>
              <a:t>ω</a:t>
            </a:r>
            <a:endParaRPr lang="en-US" sz="2400" i="1" smtClean="0">
              <a:solidFill>
                <a:srgbClr val="FFFF00"/>
              </a:solidFill>
            </a:endParaRPr>
          </a:p>
          <a:p>
            <a:r>
              <a:rPr lang="en-US" sz="2400" smtClean="0">
                <a:solidFill>
                  <a:schemeClr val="bg1"/>
                </a:solidFill>
              </a:rPr>
              <a:t>The total kinetic energy at an instant:</a:t>
            </a:r>
          </a:p>
          <a:p>
            <a:pPr>
              <a:buNone/>
            </a:pPr>
            <a:r>
              <a:rPr lang="en-US" sz="2400" smtClean="0">
                <a:solidFill>
                  <a:schemeClr val="bg1"/>
                </a:solidFill>
              </a:rPr>
              <a:t>	</a:t>
            </a:r>
            <a:r>
              <a:rPr lang="en-US" sz="2400" i="1" smtClean="0">
                <a:solidFill>
                  <a:srgbClr val="FFFF00"/>
                </a:solidFill>
              </a:rPr>
              <a:t>KE</a:t>
            </a:r>
            <a:r>
              <a:rPr lang="en-US" sz="2400" smtClean="0">
                <a:solidFill>
                  <a:schemeClr val="bg1"/>
                </a:solidFill>
              </a:rPr>
              <a:t> = ½</a:t>
            </a:r>
            <a:r>
              <a:rPr lang="en-US" sz="2400" i="1" smtClean="0">
                <a:solidFill>
                  <a:schemeClr val="bg1"/>
                </a:solidFill>
              </a:rPr>
              <a:t>mv</a:t>
            </a:r>
            <a:r>
              <a:rPr lang="en-US" sz="2400" baseline="30000" smtClean="0">
                <a:solidFill>
                  <a:schemeClr val="bg1"/>
                </a:solidFill>
              </a:rPr>
              <a:t>2</a:t>
            </a:r>
            <a:r>
              <a:rPr lang="en-US" sz="2400" smtClean="0">
                <a:solidFill>
                  <a:schemeClr val="bg1"/>
                </a:solidFill>
              </a:rPr>
              <a:t> + ½</a:t>
            </a:r>
            <a:r>
              <a:rPr lang="en-US" sz="2400" i="1" smtClean="0">
                <a:solidFill>
                  <a:schemeClr val="bg1"/>
                </a:solidFill>
              </a:rPr>
              <a:t>I</a:t>
            </a:r>
            <a:r>
              <a:rPr lang="el-GR" sz="2400" i="1" smtClean="0">
                <a:solidFill>
                  <a:schemeClr val="bg1"/>
                </a:solidFill>
              </a:rPr>
              <a:t>ω</a:t>
            </a:r>
            <a:r>
              <a:rPr lang="en-US" sz="2400" baseline="30000" smtClean="0">
                <a:solidFill>
                  <a:schemeClr val="bg1"/>
                </a:solidFill>
              </a:rPr>
              <a:t>2</a:t>
            </a:r>
          </a:p>
          <a:p>
            <a:pPr>
              <a:buNone/>
            </a:pPr>
            <a:r>
              <a:rPr lang="en-US" sz="2400" smtClean="0">
                <a:solidFill>
                  <a:schemeClr val="bg1"/>
                </a:solidFill>
              </a:rPr>
              <a:t>		= ½</a:t>
            </a:r>
            <a:r>
              <a:rPr lang="en-US" sz="2400" i="1" smtClean="0">
                <a:solidFill>
                  <a:schemeClr val="bg1"/>
                </a:solidFill>
              </a:rPr>
              <a:t>mv</a:t>
            </a:r>
            <a:r>
              <a:rPr lang="en-US" sz="2400" baseline="30000" smtClean="0">
                <a:solidFill>
                  <a:schemeClr val="bg1"/>
                </a:solidFill>
              </a:rPr>
              <a:t>2</a:t>
            </a:r>
            <a:r>
              <a:rPr lang="en-US" sz="2400" smtClean="0">
                <a:solidFill>
                  <a:schemeClr val="bg1"/>
                </a:solidFill>
              </a:rPr>
              <a:t> + ½(</a:t>
            </a:r>
            <a:r>
              <a:rPr lang="en-US" sz="2400" i="1" smtClean="0">
                <a:solidFill>
                  <a:schemeClr val="bg1"/>
                </a:solidFill>
              </a:rPr>
              <a:t>mR</a:t>
            </a:r>
            <a:r>
              <a:rPr lang="en-US" sz="2400" baseline="30000" smtClean="0">
                <a:solidFill>
                  <a:schemeClr val="bg1"/>
                </a:solidFill>
              </a:rPr>
              <a:t>2</a:t>
            </a:r>
            <a:r>
              <a:rPr lang="en-US" sz="2400" smtClean="0">
                <a:solidFill>
                  <a:schemeClr val="bg1"/>
                </a:solidFill>
              </a:rPr>
              <a:t>)</a:t>
            </a:r>
            <a:r>
              <a:rPr lang="el-GR" sz="2400" i="1" smtClean="0">
                <a:solidFill>
                  <a:schemeClr val="bg1"/>
                </a:solidFill>
              </a:rPr>
              <a:t>ω</a:t>
            </a:r>
            <a:r>
              <a:rPr lang="en-US" sz="2400" baseline="30000" smtClean="0">
                <a:solidFill>
                  <a:schemeClr val="bg1"/>
                </a:solidFill>
              </a:rPr>
              <a:t>2</a:t>
            </a:r>
          </a:p>
          <a:p>
            <a:pPr>
              <a:buNone/>
            </a:pPr>
            <a:r>
              <a:rPr lang="en-US" sz="2400" baseline="30000" smtClean="0">
                <a:solidFill>
                  <a:schemeClr val="bg1"/>
                </a:solidFill>
              </a:rPr>
              <a:t>		=</a:t>
            </a:r>
            <a:r>
              <a:rPr lang="en-US" sz="2400" smtClean="0">
                <a:solidFill>
                  <a:schemeClr val="bg1"/>
                </a:solidFill>
              </a:rPr>
              <a:t> </a:t>
            </a:r>
            <a:r>
              <a:rPr lang="en-US" sz="2400" i="1" smtClean="0">
                <a:solidFill>
                  <a:srgbClr val="FFFF00"/>
                </a:solidFill>
              </a:rPr>
              <a:t>mv</a:t>
            </a:r>
            <a:r>
              <a:rPr lang="en-US" sz="2400" baseline="30000" smtClean="0">
                <a:solidFill>
                  <a:srgbClr val="FFFF00"/>
                </a:solidFill>
              </a:rPr>
              <a:t>2</a:t>
            </a:r>
            <a:r>
              <a:rPr lang="en-US" sz="2400" smtClean="0">
                <a:solidFill>
                  <a:schemeClr val="bg1"/>
                </a:solidFill>
              </a:rPr>
              <a:t>.</a:t>
            </a:r>
          </a:p>
          <a:p>
            <a:r>
              <a:rPr lang="en-US" sz="2400" smtClean="0">
                <a:solidFill>
                  <a:schemeClr val="bg1"/>
                </a:solidFill>
              </a:rPr>
              <a:t>If it’s rolled down through height </a:t>
            </a:r>
            <a:r>
              <a:rPr lang="en-US" sz="2400" i="1" smtClean="0">
                <a:solidFill>
                  <a:schemeClr val="bg1"/>
                </a:solidFill>
              </a:rPr>
              <a:t>h</a:t>
            </a:r>
            <a:r>
              <a:rPr lang="en-US" sz="2400" smtClean="0">
                <a:solidFill>
                  <a:schemeClr val="bg1"/>
                </a:solidFill>
              </a:rPr>
              <a:t> from a standing start, </a:t>
            </a:r>
          </a:p>
          <a:p>
            <a:pPr>
              <a:buNone/>
            </a:pPr>
            <a:r>
              <a:rPr lang="en-US" sz="2400" smtClean="0">
                <a:solidFill>
                  <a:schemeClr val="bg1"/>
                </a:solidFill>
              </a:rPr>
              <a:t>	</a:t>
            </a:r>
            <a:r>
              <a:rPr lang="en-US" sz="2400" i="1" smtClean="0">
                <a:solidFill>
                  <a:schemeClr val="bg1"/>
                </a:solidFill>
              </a:rPr>
              <a:t>mv</a:t>
            </a:r>
            <a:r>
              <a:rPr lang="en-US" sz="2400" baseline="30000" smtClean="0">
                <a:solidFill>
                  <a:schemeClr val="bg1"/>
                </a:solidFill>
              </a:rPr>
              <a:t>2</a:t>
            </a:r>
            <a:r>
              <a:rPr lang="en-US" sz="2400" smtClean="0">
                <a:solidFill>
                  <a:schemeClr val="bg1"/>
                </a:solidFill>
              </a:rPr>
              <a:t> = </a:t>
            </a:r>
            <a:r>
              <a:rPr lang="en-US" sz="2400" i="1" smtClean="0">
                <a:solidFill>
                  <a:schemeClr val="bg1"/>
                </a:solidFill>
              </a:rPr>
              <a:t>mgh,  </a:t>
            </a:r>
            <a:r>
              <a:rPr lang="en-US" sz="2400" smtClean="0">
                <a:solidFill>
                  <a:schemeClr val="bg1"/>
                </a:solidFill>
              </a:rPr>
              <a:t>so</a:t>
            </a:r>
            <a:r>
              <a:rPr lang="en-US" sz="2400" i="1" smtClean="0">
                <a:solidFill>
                  <a:schemeClr val="bg1"/>
                </a:solidFill>
              </a:rPr>
              <a:t> </a:t>
            </a:r>
            <a:r>
              <a:rPr lang="en-US" sz="2400" i="1" smtClean="0">
                <a:solidFill>
                  <a:srgbClr val="FFFF00"/>
                </a:solidFill>
              </a:rPr>
              <a:t>v = </a:t>
            </a:r>
            <a:r>
              <a:rPr lang="en-US" sz="2400" smtClean="0">
                <a:solidFill>
                  <a:srgbClr val="FFFF00"/>
                </a:solidFill>
              </a:rPr>
              <a:t>√(</a:t>
            </a:r>
            <a:r>
              <a:rPr lang="en-US" sz="2400" i="1" smtClean="0">
                <a:solidFill>
                  <a:srgbClr val="FFFF00"/>
                </a:solidFill>
              </a:rPr>
              <a:t>gh</a:t>
            </a:r>
            <a:r>
              <a:rPr lang="en-US" sz="2400" smtClean="0">
                <a:solidFill>
                  <a:srgbClr val="FFFF00"/>
                </a:solidFill>
              </a:rPr>
              <a:t>)</a:t>
            </a:r>
            <a:endParaRPr lang="en-US" sz="2400" i="1" smtClean="0">
              <a:solidFill>
                <a:srgbClr val="FFFF00"/>
              </a:solidFill>
            </a:endParaRPr>
          </a:p>
          <a:p>
            <a:r>
              <a:rPr lang="en-US" sz="2400" smtClean="0">
                <a:solidFill>
                  <a:srgbClr val="FF0000"/>
                </a:solidFill>
              </a:rPr>
              <a:t>For a frictionless sliding mass, </a:t>
            </a:r>
          </a:p>
          <a:p>
            <a:pPr>
              <a:buNone/>
            </a:pPr>
            <a:r>
              <a:rPr lang="en-US" sz="2400" smtClean="0">
                <a:solidFill>
                  <a:schemeClr val="bg1"/>
                </a:solidFill>
              </a:rPr>
              <a:t>	½</a:t>
            </a:r>
            <a:r>
              <a:rPr lang="en-US" sz="2400" i="1" smtClean="0">
                <a:solidFill>
                  <a:schemeClr val="bg1"/>
                </a:solidFill>
              </a:rPr>
              <a:t>mv</a:t>
            </a:r>
            <a:r>
              <a:rPr lang="en-US" sz="2400" baseline="30000" smtClean="0">
                <a:solidFill>
                  <a:schemeClr val="bg1"/>
                </a:solidFill>
              </a:rPr>
              <a:t>2</a:t>
            </a:r>
            <a:r>
              <a:rPr lang="en-US" sz="2400" smtClean="0">
                <a:solidFill>
                  <a:schemeClr val="bg1"/>
                </a:solidFill>
              </a:rPr>
              <a:t> = </a:t>
            </a:r>
            <a:r>
              <a:rPr lang="en-US" sz="2400" i="1" smtClean="0">
                <a:solidFill>
                  <a:schemeClr val="bg1"/>
                </a:solidFill>
              </a:rPr>
              <a:t>mgh,  </a:t>
            </a:r>
            <a:r>
              <a:rPr lang="en-US" sz="2400" smtClean="0">
                <a:solidFill>
                  <a:schemeClr val="bg1"/>
                </a:solidFill>
              </a:rPr>
              <a:t>so</a:t>
            </a:r>
            <a:r>
              <a:rPr lang="en-US" sz="2400" i="1" smtClean="0">
                <a:solidFill>
                  <a:schemeClr val="bg1"/>
                </a:solidFill>
              </a:rPr>
              <a:t> </a:t>
            </a:r>
            <a:r>
              <a:rPr lang="en-US" sz="2400" i="1" smtClean="0">
                <a:solidFill>
                  <a:srgbClr val="FF0000"/>
                </a:solidFill>
              </a:rPr>
              <a:t>v = </a:t>
            </a:r>
            <a:r>
              <a:rPr lang="en-US" sz="2400" smtClean="0">
                <a:solidFill>
                  <a:srgbClr val="FF0000"/>
                </a:solidFill>
              </a:rPr>
              <a:t>√(2</a:t>
            </a:r>
            <a:r>
              <a:rPr lang="en-US" sz="2400" i="1" smtClean="0">
                <a:solidFill>
                  <a:srgbClr val="FF0000"/>
                </a:solidFill>
              </a:rPr>
              <a:t>gh</a:t>
            </a:r>
            <a:r>
              <a:rPr lang="en-US" sz="2400" smtClean="0">
                <a:solidFill>
                  <a:srgbClr val="FF0000"/>
                </a:solidFill>
              </a:rPr>
              <a:t>): </a:t>
            </a:r>
            <a:r>
              <a:rPr lang="en-US" sz="2400" u="sng" smtClean="0">
                <a:solidFill>
                  <a:srgbClr val="FF0000"/>
                </a:solidFill>
              </a:rPr>
              <a:t>faster</a:t>
            </a:r>
            <a:r>
              <a:rPr lang="en-US" sz="2400" smtClean="0">
                <a:solidFill>
                  <a:srgbClr val="FF0000"/>
                </a:solidFill>
              </a:rPr>
              <a:t>!</a:t>
            </a:r>
          </a:p>
          <a:p>
            <a:pPr>
              <a:buNone/>
            </a:pPr>
            <a:endParaRPr lang="en-US" sz="2400">
              <a:solidFill>
                <a:srgbClr val="FF0000"/>
              </a:solidFill>
            </a:endParaRPr>
          </a:p>
        </p:txBody>
      </p:sp>
      <p:sp>
        <p:nvSpPr>
          <p:cNvPr id="4" name="Content Placeholder 3"/>
          <p:cNvSpPr>
            <a:spLocks noGrp="1"/>
          </p:cNvSpPr>
          <p:nvPr>
            <p:ph sz="half" idx="2"/>
          </p:nvPr>
        </p:nvSpPr>
        <p:spPr/>
        <p:txBody>
          <a:bodyPr>
            <a:normAutofit/>
          </a:bodyPr>
          <a:lstStyle/>
          <a:p>
            <a:r>
              <a:rPr lang="en-US" smtClean="0">
                <a:solidFill>
                  <a:schemeClr val="bg2">
                    <a:lumMod val="50000"/>
                  </a:schemeClr>
                </a:solidFill>
              </a:rPr>
              <a:t>x</a:t>
            </a:r>
            <a:endParaRPr lang="en-US">
              <a:solidFill>
                <a:schemeClr val="bg2">
                  <a:lumMod val="50000"/>
                </a:schemeClr>
              </a:solidFill>
            </a:endParaRPr>
          </a:p>
        </p:txBody>
      </p:sp>
      <p:sp>
        <p:nvSpPr>
          <p:cNvPr id="5" name="Right Triangle 4"/>
          <p:cNvSpPr/>
          <p:nvPr/>
        </p:nvSpPr>
        <p:spPr>
          <a:xfrm>
            <a:off x="4500563" y="2819400"/>
            <a:ext cx="3886200" cy="990600"/>
          </a:xfrm>
          <a:prstGeom prst="rtTriangle">
            <a:avLst/>
          </a:prstGeom>
          <a:solidFill>
            <a:srgbClr val="800000"/>
          </a:solidFill>
          <a:ln w="952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570109" y="1432437"/>
            <a:ext cx="1828800" cy="1828800"/>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p:cNvCxnSpPr/>
          <p:nvPr/>
        </p:nvCxnSpPr>
        <p:spPr>
          <a:xfrm rot="21360000">
            <a:off x="6505360" y="2325886"/>
            <a:ext cx="990600" cy="35739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781800" y="2133600"/>
            <a:ext cx="457200" cy="400110"/>
          </a:xfrm>
          <a:prstGeom prst="rect">
            <a:avLst/>
          </a:prstGeom>
          <a:noFill/>
        </p:spPr>
        <p:txBody>
          <a:bodyPr wrap="square" rtlCol="0">
            <a:spAutoFit/>
          </a:bodyPr>
          <a:lstStyle/>
          <a:p>
            <a:r>
              <a:rPr lang="en-US" sz="2000" i="1" smtClean="0"/>
              <a:t>v</a:t>
            </a:r>
            <a:endParaRPr lang="en-US" sz="2000" i="1"/>
          </a:p>
        </p:txBody>
      </p:sp>
      <p:sp>
        <p:nvSpPr>
          <p:cNvPr id="27" name="TextBox 26"/>
          <p:cNvSpPr txBox="1"/>
          <p:nvPr/>
        </p:nvSpPr>
        <p:spPr>
          <a:xfrm>
            <a:off x="4724400" y="4495800"/>
            <a:ext cx="3505200" cy="1754326"/>
          </a:xfrm>
          <a:prstGeom prst="rect">
            <a:avLst/>
          </a:prstGeom>
          <a:noFill/>
        </p:spPr>
        <p:txBody>
          <a:bodyPr wrap="square" rtlCol="0">
            <a:spAutoFit/>
          </a:bodyPr>
          <a:lstStyle/>
          <a:p>
            <a:r>
              <a:rPr lang="en-US" smtClean="0"/>
              <a:t>The hoop takes </a:t>
            </a:r>
            <a:r>
              <a:rPr lang="en-US" smtClean="0">
                <a:solidFill>
                  <a:srgbClr val="FFFF00"/>
                </a:solidFill>
              </a:rPr>
              <a:t>longer</a:t>
            </a:r>
            <a:r>
              <a:rPr lang="en-US" smtClean="0"/>
              <a:t> to get down than a low-friction sliding block, because the </a:t>
            </a:r>
            <a:r>
              <a:rPr lang="en-US" smtClean="0">
                <a:solidFill>
                  <a:srgbClr val="FFFF00"/>
                </a:solidFill>
              </a:rPr>
              <a:t>same </a:t>
            </a:r>
            <a:r>
              <a:rPr lang="en-US" smtClean="0"/>
              <a:t>loss in potential energy has to supply </a:t>
            </a:r>
            <a:r>
              <a:rPr lang="en-US" smtClean="0">
                <a:solidFill>
                  <a:srgbClr val="FFFF00"/>
                </a:solidFill>
              </a:rPr>
              <a:t>BOTH</a:t>
            </a:r>
            <a:r>
              <a:rPr lang="en-US" smtClean="0"/>
              <a:t> translational </a:t>
            </a:r>
            <a:r>
              <a:rPr lang="en-US" i="1" smtClean="0"/>
              <a:t>KE</a:t>
            </a:r>
            <a:r>
              <a:rPr lang="en-US" smtClean="0"/>
              <a:t> </a:t>
            </a:r>
            <a:r>
              <a:rPr lang="en-US" u="sng" smtClean="0"/>
              <a:t>and</a:t>
            </a:r>
            <a:r>
              <a:rPr lang="en-US" smtClean="0"/>
              <a:t> rotational </a:t>
            </a:r>
            <a:r>
              <a:rPr lang="en-US" i="1" smtClean="0"/>
              <a:t>KE</a:t>
            </a:r>
            <a:r>
              <a:rPr lang="en-US" smtClean="0"/>
              <a:t> for the hoop.</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2667000"/>
          </a:xfrm>
        </p:spPr>
        <p:txBody>
          <a:bodyPr>
            <a:normAutofit/>
          </a:bodyPr>
          <a:lstStyle/>
          <a:p>
            <a:pPr algn="l"/>
            <a:r>
              <a:rPr lang="en-US" sz="3600" smtClean="0"/>
              <a:t>			  </a:t>
            </a:r>
            <a:r>
              <a:rPr lang="en-US" sz="3600" smtClean="0">
                <a:solidFill>
                  <a:srgbClr val="FFFF00"/>
                </a:solidFill>
              </a:rPr>
              <a:t>Ramp Race</a:t>
            </a:r>
            <a:r>
              <a:rPr lang="en-US" sz="3600" smtClean="0"/>
              <a:t/>
            </a:r>
            <a:br>
              <a:rPr lang="en-US" sz="3600" smtClean="0"/>
            </a:br>
            <a:r>
              <a:rPr lang="en-US" sz="3600" smtClean="0"/>
              <a:t>A hoop, a solid cylinder and a solid sphere roll down the same ramp from a standing start.   Who clocks the fastest time?</a:t>
            </a:r>
            <a:endParaRPr lang="en-US" sz="3600"/>
          </a:p>
        </p:txBody>
      </p:sp>
      <p:sp>
        <p:nvSpPr>
          <p:cNvPr id="3" name="Content Placeholder 2"/>
          <p:cNvSpPr>
            <a:spLocks noGrp="1"/>
          </p:cNvSpPr>
          <p:nvPr>
            <p:ph idx="1"/>
          </p:nvPr>
        </p:nvSpPr>
        <p:spPr>
          <a:xfrm>
            <a:off x="457200" y="3657600"/>
            <a:ext cx="8229600" cy="2819400"/>
          </a:xfrm>
        </p:spPr>
        <p:txBody>
          <a:bodyPr/>
          <a:lstStyle/>
          <a:p>
            <a:pPr marL="514350" indent="-514350">
              <a:buAutoNum type="alphaUcPeriod"/>
            </a:pPr>
            <a:r>
              <a:rPr lang="en-US" smtClean="0"/>
              <a:t>The hoop</a:t>
            </a:r>
          </a:p>
          <a:p>
            <a:pPr marL="514350" indent="-514350">
              <a:buAutoNum type="alphaUcPeriod"/>
            </a:pPr>
            <a:r>
              <a:rPr lang="en-US" smtClean="0"/>
              <a:t>The solid cylinder</a:t>
            </a:r>
          </a:p>
          <a:p>
            <a:pPr marL="514350" indent="-514350">
              <a:buAutoNum type="alphaUcPeriod"/>
            </a:pPr>
            <a:r>
              <a:rPr lang="en-US" smtClean="0"/>
              <a:t>The solid sphere</a:t>
            </a:r>
          </a:p>
          <a:p>
            <a:pPr marL="514350" indent="-514350">
              <a:buAutoNum type="alphaUcPeriod"/>
            </a:pPr>
            <a:r>
              <a:rPr lang="en-US" smtClean="0"/>
              <a:t>It depends on the sizes and/or masses.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3124200"/>
          </a:xfrm>
        </p:spPr>
        <p:txBody>
          <a:bodyPr>
            <a:normAutofit/>
          </a:bodyPr>
          <a:lstStyle/>
          <a:p>
            <a:pPr algn="l"/>
            <a:r>
              <a:rPr lang="en-US" sz="2800" smtClean="0"/>
              <a:t>			  </a:t>
            </a:r>
            <a:r>
              <a:rPr lang="en-US" sz="2800" smtClean="0">
                <a:solidFill>
                  <a:srgbClr val="FFFF00"/>
                </a:solidFill>
              </a:rPr>
              <a:t>Ramp Race</a:t>
            </a:r>
            <a:r>
              <a:rPr lang="en-US" sz="2800" smtClean="0"/>
              <a:t/>
            </a:r>
            <a:br>
              <a:rPr lang="en-US" sz="2800" smtClean="0"/>
            </a:br>
            <a:r>
              <a:rPr lang="en-US" sz="2800" smtClean="0"/>
              <a:t>A hoop, a solid cylinder and a solid sphere roll down the same ramp from a standing start.   Who clocks the fastest time?</a:t>
            </a:r>
            <a:br>
              <a:rPr lang="en-US" sz="2800" smtClean="0"/>
            </a:br>
            <a:r>
              <a:rPr lang="en-US" sz="2800" u="sng" smtClean="0">
                <a:solidFill>
                  <a:srgbClr val="FFFF00"/>
                </a:solidFill>
              </a:rPr>
              <a:t>The sphere wins</a:t>
            </a:r>
            <a:r>
              <a:rPr lang="en-US" sz="2800" smtClean="0">
                <a:solidFill>
                  <a:srgbClr val="FFFF00"/>
                </a:solidFill>
              </a:rPr>
              <a:t>: its mass is on average closer to the axis of rotation, so it has less rotational </a:t>
            </a:r>
            <a:r>
              <a:rPr lang="en-US" sz="2800" i="1" smtClean="0">
                <a:solidFill>
                  <a:srgbClr val="FFFF00"/>
                </a:solidFill>
              </a:rPr>
              <a:t>KE</a:t>
            </a:r>
            <a:r>
              <a:rPr lang="en-US" sz="2800" smtClean="0">
                <a:solidFill>
                  <a:srgbClr val="FFFF00"/>
                </a:solidFill>
              </a:rPr>
              <a:t> compared with translational </a:t>
            </a:r>
            <a:r>
              <a:rPr lang="en-US" sz="2800" i="1" smtClean="0">
                <a:solidFill>
                  <a:srgbClr val="FFFF00"/>
                </a:solidFill>
              </a:rPr>
              <a:t>KE</a:t>
            </a:r>
            <a:r>
              <a:rPr lang="en-US" sz="2800" smtClean="0">
                <a:solidFill>
                  <a:srgbClr val="FFFF00"/>
                </a:solidFill>
              </a:rPr>
              <a:t>.</a:t>
            </a:r>
            <a:endParaRPr lang="en-US" sz="2800">
              <a:solidFill>
                <a:srgbClr val="FFFF00"/>
              </a:solidFill>
            </a:endParaRPr>
          </a:p>
        </p:txBody>
      </p:sp>
      <p:sp>
        <p:nvSpPr>
          <p:cNvPr id="3" name="Content Placeholder 2"/>
          <p:cNvSpPr>
            <a:spLocks noGrp="1"/>
          </p:cNvSpPr>
          <p:nvPr>
            <p:ph idx="1"/>
          </p:nvPr>
        </p:nvSpPr>
        <p:spPr>
          <a:xfrm>
            <a:off x="457200" y="3657600"/>
            <a:ext cx="8229600" cy="2819400"/>
          </a:xfrm>
        </p:spPr>
        <p:txBody>
          <a:bodyPr>
            <a:normAutofit fontScale="92500"/>
          </a:bodyPr>
          <a:lstStyle/>
          <a:p>
            <a:pPr marL="514350" indent="-514350">
              <a:buAutoNum type="alphaUcPeriod"/>
            </a:pPr>
            <a:r>
              <a:rPr lang="en-US" smtClean="0"/>
              <a:t>The hoop</a:t>
            </a:r>
          </a:p>
          <a:p>
            <a:pPr marL="514350" indent="-514350">
              <a:buAutoNum type="alphaUcPeriod"/>
            </a:pPr>
            <a:r>
              <a:rPr lang="en-US" smtClean="0"/>
              <a:t>The solid cylinder</a:t>
            </a:r>
          </a:p>
          <a:p>
            <a:pPr marL="514350" indent="-514350">
              <a:buAutoNum type="alphaUcPeriod"/>
            </a:pPr>
            <a:r>
              <a:rPr lang="en-US" smtClean="0">
                <a:solidFill>
                  <a:srgbClr val="FFFF00"/>
                </a:solidFill>
              </a:rPr>
              <a:t>The solid sphere</a:t>
            </a:r>
          </a:p>
          <a:p>
            <a:pPr marL="514350" indent="-514350">
              <a:buAutoNum type="alphaUcPeriod"/>
            </a:pPr>
            <a:r>
              <a:rPr lang="en-US" smtClean="0"/>
              <a:t>It depends on the sizes and/or masses</a:t>
            </a:r>
            <a:r>
              <a:rPr lang="en-US" smtClean="0"/>
              <a:t>.</a:t>
            </a:r>
          </a:p>
          <a:p>
            <a:pPr marL="514350" indent="-514350">
              <a:buNone/>
            </a:pPr>
            <a:r>
              <a:rPr lang="en-US" sz="2400" b="1" smtClean="0">
                <a:solidFill>
                  <a:srgbClr val="FF0000"/>
                </a:solidFill>
              </a:rPr>
              <a:t>Note</a:t>
            </a:r>
            <a:r>
              <a:rPr lang="en-US" sz="2400" smtClean="0">
                <a:solidFill>
                  <a:srgbClr val="FF0000"/>
                </a:solidFill>
              </a:rPr>
              <a:t>: for the sphere </a:t>
            </a:r>
            <a:r>
              <a:rPr lang="en-US" sz="2400" i="1" smtClean="0">
                <a:solidFill>
                  <a:srgbClr val="FF0000"/>
                </a:solidFill>
              </a:rPr>
              <a:t>I</a:t>
            </a:r>
            <a:r>
              <a:rPr lang="en-US" sz="2400" smtClean="0">
                <a:solidFill>
                  <a:srgbClr val="FF0000"/>
                </a:solidFill>
              </a:rPr>
              <a:t> = (2/5)</a:t>
            </a:r>
            <a:r>
              <a:rPr lang="en-US" sz="2400" i="1" smtClean="0">
                <a:solidFill>
                  <a:srgbClr val="FF0000"/>
                </a:solidFill>
              </a:rPr>
              <a:t>mR</a:t>
            </a:r>
            <a:r>
              <a:rPr lang="en-US" sz="2400" baseline="30000" smtClean="0">
                <a:solidFill>
                  <a:srgbClr val="FF0000"/>
                </a:solidFill>
              </a:rPr>
              <a:t>2  </a:t>
            </a:r>
            <a:r>
              <a:rPr lang="en-US" sz="2400" smtClean="0">
                <a:solidFill>
                  <a:srgbClr val="FF0000"/>
                </a:solidFill>
              </a:rPr>
              <a:t>solid cylinder  ½</a:t>
            </a:r>
            <a:r>
              <a:rPr lang="en-US" sz="2400" i="1" smtClean="0">
                <a:solidFill>
                  <a:srgbClr val="FF0000"/>
                </a:solidFill>
              </a:rPr>
              <a:t>mR</a:t>
            </a:r>
            <a:r>
              <a:rPr lang="en-US" sz="2400" baseline="30000" smtClean="0">
                <a:solidFill>
                  <a:srgbClr val="FF0000"/>
                </a:solidFill>
              </a:rPr>
              <a:t>2</a:t>
            </a:r>
            <a:r>
              <a:rPr lang="en-US" sz="2400" smtClean="0">
                <a:solidFill>
                  <a:srgbClr val="FF0000"/>
                </a:solidFill>
              </a:rPr>
              <a:t>, hoop </a:t>
            </a:r>
            <a:r>
              <a:rPr lang="en-US" sz="2400" i="1" smtClean="0">
                <a:solidFill>
                  <a:srgbClr val="FF0000"/>
                </a:solidFill>
              </a:rPr>
              <a:t>mR</a:t>
            </a:r>
            <a:r>
              <a:rPr lang="en-US" sz="2400" baseline="30000" smtClean="0">
                <a:solidFill>
                  <a:srgbClr val="FF0000"/>
                </a:solidFill>
              </a:rPr>
              <a:t>2</a:t>
            </a:r>
            <a:r>
              <a:rPr lang="en-US" sz="2400" smtClean="0">
                <a:solidFill>
                  <a:srgbClr val="FF0000"/>
                </a:solidFill>
              </a:rPr>
              <a:t>.</a:t>
            </a:r>
            <a:endParaRPr lang="en-US" sz="2400" baseline="3000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687762"/>
          </a:xfrm>
        </p:spPr>
        <p:txBody>
          <a:bodyPr>
            <a:normAutofit/>
          </a:bodyPr>
          <a:lstStyle/>
          <a:p>
            <a:pPr algn="l"/>
            <a:r>
              <a:rPr lang="en-US" smtClean="0"/>
              <a:t>		   </a:t>
            </a:r>
            <a:r>
              <a:rPr lang="en-US" smtClean="0">
                <a:solidFill>
                  <a:srgbClr val="FFFF00"/>
                </a:solidFill>
              </a:rPr>
              <a:t>Clicker Question</a:t>
            </a:r>
            <a:br>
              <a:rPr lang="en-US" smtClean="0">
                <a:solidFill>
                  <a:srgbClr val="FFFF00"/>
                </a:solidFill>
              </a:rPr>
            </a:br>
            <a:r>
              <a:rPr lang="en-US" sz="2800" smtClean="0">
                <a:solidFill>
                  <a:schemeClr val="bg1"/>
                </a:solidFill>
              </a:rPr>
              <a:t>A</a:t>
            </a:r>
            <a:r>
              <a:rPr lang="en-US" smtClean="0">
                <a:solidFill>
                  <a:schemeClr val="bg1"/>
                </a:solidFill>
              </a:rPr>
              <a:t> </a:t>
            </a:r>
            <a:r>
              <a:rPr lang="en-US" sz="2800" smtClean="0">
                <a:solidFill>
                  <a:schemeClr val="bg1"/>
                </a:solidFill>
              </a:rPr>
              <a:t>uniform rod is free to rotate in a vertical plane about a frictionless hinge at one end.  It is released from rest at an angle of 30°.  </a:t>
            </a:r>
            <a:r>
              <a:rPr lang="en-US" sz="2800" smtClean="0">
                <a:solidFill>
                  <a:schemeClr val="bg2">
                    <a:lumMod val="20000"/>
                    <a:lumOff val="80000"/>
                  </a:schemeClr>
                </a:solidFill>
              </a:rPr>
              <a:t>(</a:t>
            </a:r>
            <a:r>
              <a:rPr lang="en-US" sz="2800" i="1" smtClean="0">
                <a:solidFill>
                  <a:schemeClr val="bg2">
                    <a:lumMod val="20000"/>
                    <a:lumOff val="80000"/>
                  </a:schemeClr>
                </a:solidFill>
              </a:rPr>
              <a:t>I</a:t>
            </a:r>
            <a:r>
              <a:rPr lang="en-US" sz="2800" smtClean="0">
                <a:solidFill>
                  <a:schemeClr val="bg2">
                    <a:lumMod val="20000"/>
                    <a:lumOff val="80000"/>
                  </a:schemeClr>
                </a:solidFill>
              </a:rPr>
              <a:t> = (1/3)</a:t>
            </a:r>
            <a:r>
              <a:rPr lang="en-US" sz="2800" i="1" smtClean="0">
                <a:solidFill>
                  <a:schemeClr val="bg2">
                    <a:lumMod val="20000"/>
                    <a:lumOff val="80000"/>
                  </a:schemeClr>
                </a:solidFill>
              </a:rPr>
              <a:t>ML</a:t>
            </a:r>
            <a:r>
              <a:rPr lang="en-US" sz="2800" baseline="30000" smtClean="0">
                <a:solidFill>
                  <a:schemeClr val="bg2">
                    <a:lumMod val="20000"/>
                    <a:lumOff val="80000"/>
                  </a:schemeClr>
                </a:solidFill>
              </a:rPr>
              <a:t>2</a:t>
            </a:r>
            <a:r>
              <a:rPr lang="en-US" sz="2800" smtClean="0">
                <a:solidFill>
                  <a:schemeClr val="bg2">
                    <a:lumMod val="20000"/>
                    <a:lumOff val="80000"/>
                  </a:schemeClr>
                </a:solidFill>
              </a:rPr>
              <a:t>, </a:t>
            </a:r>
            <a:r>
              <a:rPr lang="el-GR" sz="2800" i="1" smtClean="0">
                <a:solidFill>
                  <a:schemeClr val="bg2">
                    <a:lumMod val="20000"/>
                    <a:lumOff val="80000"/>
                  </a:schemeClr>
                </a:solidFill>
              </a:rPr>
              <a:t>τ</a:t>
            </a:r>
            <a:r>
              <a:rPr lang="en-US" sz="2800" smtClean="0">
                <a:solidFill>
                  <a:schemeClr val="bg2">
                    <a:lumMod val="20000"/>
                    <a:lumOff val="80000"/>
                  </a:schemeClr>
                </a:solidFill>
              </a:rPr>
              <a:t> = </a:t>
            </a:r>
            <a:r>
              <a:rPr lang="en-US" sz="2800" i="1" smtClean="0">
                <a:solidFill>
                  <a:schemeClr val="bg2">
                    <a:lumMod val="20000"/>
                    <a:lumOff val="80000"/>
                  </a:schemeClr>
                </a:solidFill>
              </a:rPr>
              <a:t>Mg</a:t>
            </a:r>
            <a:r>
              <a:rPr lang="en-US" sz="2800" smtClean="0">
                <a:solidFill>
                  <a:schemeClr val="bg2">
                    <a:lumMod val="20000"/>
                    <a:lumOff val="80000"/>
                  </a:schemeClr>
                </a:solidFill>
              </a:rPr>
              <a:t>(</a:t>
            </a:r>
            <a:r>
              <a:rPr lang="en-US" sz="2800" i="1" smtClean="0">
                <a:solidFill>
                  <a:schemeClr val="bg2">
                    <a:lumMod val="20000"/>
                    <a:lumOff val="80000"/>
                  </a:schemeClr>
                </a:solidFill>
              </a:rPr>
              <a:t>L</a:t>
            </a:r>
            <a:r>
              <a:rPr lang="en-US" sz="2800" smtClean="0">
                <a:solidFill>
                  <a:schemeClr val="bg2">
                    <a:lumMod val="20000"/>
                    <a:lumOff val="80000"/>
                  </a:schemeClr>
                </a:solidFill>
              </a:rPr>
              <a:t>/2)cos30°)</a:t>
            </a:r>
            <a:r>
              <a:rPr lang="en-US" sz="2800" smtClean="0">
                <a:solidFill>
                  <a:schemeClr val="bg1"/>
                </a:solidFill>
              </a:rPr>
              <a:t/>
            </a:r>
            <a:br>
              <a:rPr lang="en-US" sz="2800" smtClean="0">
                <a:solidFill>
                  <a:schemeClr val="bg1"/>
                </a:solidFill>
              </a:rPr>
            </a:br>
            <a:r>
              <a:rPr lang="en-US" sz="2800" smtClean="0">
                <a:solidFill>
                  <a:schemeClr val="bg1"/>
                </a:solidFill>
              </a:rPr>
              <a:t>The initial </a:t>
            </a:r>
            <a:r>
              <a:rPr lang="en-US" sz="2800" smtClean="0">
                <a:solidFill>
                  <a:srgbClr val="FFFF00"/>
                </a:solidFill>
              </a:rPr>
              <a:t>downward acceleration of the free end</a:t>
            </a:r>
            <a:r>
              <a:rPr lang="en-US" sz="2800" smtClean="0">
                <a:solidFill>
                  <a:schemeClr val="bg1"/>
                </a:solidFill>
              </a:rPr>
              <a:t> of the rod is:</a:t>
            </a:r>
            <a:endParaRPr lang="en-US"/>
          </a:p>
        </p:txBody>
      </p:sp>
      <p:sp>
        <p:nvSpPr>
          <p:cNvPr id="3" name="Content Placeholder 2"/>
          <p:cNvSpPr>
            <a:spLocks noGrp="1"/>
          </p:cNvSpPr>
          <p:nvPr>
            <p:ph idx="1"/>
          </p:nvPr>
        </p:nvSpPr>
        <p:spPr>
          <a:xfrm>
            <a:off x="381000" y="4191000"/>
            <a:ext cx="8229600" cy="2316163"/>
          </a:xfrm>
        </p:spPr>
        <p:txBody>
          <a:bodyPr>
            <a:normAutofit/>
          </a:bodyPr>
          <a:lstStyle/>
          <a:p>
            <a:pPr>
              <a:buNone/>
            </a:pPr>
            <a:r>
              <a:rPr lang="en-US" sz="2800" smtClean="0"/>
              <a:t>A.  equal to </a:t>
            </a:r>
            <a:r>
              <a:rPr lang="en-US" sz="2800" i="1" smtClean="0"/>
              <a:t>g</a:t>
            </a:r>
          </a:p>
          <a:p>
            <a:pPr>
              <a:buNone/>
            </a:pPr>
            <a:r>
              <a:rPr lang="en-US" sz="2800" smtClean="0"/>
              <a:t>B.   greater than </a:t>
            </a:r>
            <a:r>
              <a:rPr lang="en-US" sz="2800" i="1" smtClean="0"/>
              <a:t>g</a:t>
            </a:r>
          </a:p>
          <a:p>
            <a:pPr>
              <a:buNone/>
            </a:pPr>
            <a:r>
              <a:rPr lang="en-US" sz="2800" smtClean="0"/>
              <a:t>C.  less than </a:t>
            </a:r>
            <a:r>
              <a:rPr lang="en-US" sz="2800" i="1" smtClean="0"/>
              <a:t>g</a:t>
            </a:r>
            <a:endParaRPr lang="en-US" sz="2800"/>
          </a:p>
        </p:txBody>
      </p:sp>
      <p:sp>
        <p:nvSpPr>
          <p:cNvPr id="8" name="Rectangle 7"/>
          <p:cNvSpPr/>
          <p:nvPr/>
        </p:nvSpPr>
        <p:spPr>
          <a:xfrm>
            <a:off x="4267200" y="3505200"/>
            <a:ext cx="914400" cy="26670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rot="-1800000">
            <a:off x="5071363" y="3898549"/>
            <a:ext cx="2667000" cy="76200"/>
          </a:xfrm>
          <a:prstGeom prst="rect">
            <a:avLst/>
          </a:prstGeom>
          <a:solidFill>
            <a:srgbClr val="FF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139741" y="4539807"/>
            <a:ext cx="152400" cy="152400"/>
          </a:xfrm>
          <a:prstGeom prst="ellipse">
            <a:avLst/>
          </a:prstGeom>
          <a:solidFill>
            <a:schemeClr val="bg1">
              <a:lumMod val="7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rot="5400000" flipH="1" flipV="1">
            <a:off x="6534950" y="3280040"/>
            <a:ext cx="21689" cy="2654977"/>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663484" y="4280079"/>
            <a:ext cx="685800" cy="369332"/>
          </a:xfrm>
          <a:prstGeom prst="rect">
            <a:avLst/>
          </a:prstGeom>
          <a:noFill/>
        </p:spPr>
        <p:txBody>
          <a:bodyPr wrap="square" rtlCol="0">
            <a:spAutoFit/>
          </a:bodyPr>
          <a:lstStyle/>
          <a:p>
            <a:r>
              <a:rPr lang="en-US" smtClean="0"/>
              <a:t>30°</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A New Look for </a:t>
            </a:r>
            <a:r>
              <a:rPr lang="el-GR" i="1" smtClean="0">
                <a:solidFill>
                  <a:srgbClr val="FFFF00"/>
                </a:solidFill>
              </a:rPr>
              <a:t>τ</a:t>
            </a:r>
            <a:r>
              <a:rPr lang="en-US" smtClean="0">
                <a:solidFill>
                  <a:srgbClr val="FFFF00"/>
                </a:solidFill>
              </a:rPr>
              <a:t> = </a:t>
            </a:r>
            <a:r>
              <a:rPr lang="en-US" i="1" smtClean="0">
                <a:solidFill>
                  <a:srgbClr val="FFFF00"/>
                </a:solidFill>
              </a:rPr>
              <a:t>I</a:t>
            </a:r>
            <a:r>
              <a:rPr lang="el-GR" i="1" smtClean="0">
                <a:solidFill>
                  <a:srgbClr val="FFFF00"/>
                </a:solidFill>
              </a:rPr>
              <a:t>α</a:t>
            </a:r>
            <a:endParaRPr lang="en-US" i="1">
              <a:solidFill>
                <a:srgbClr val="FFFF00"/>
              </a:solidFill>
            </a:endParaRPr>
          </a:p>
        </p:txBody>
      </p:sp>
      <p:sp>
        <p:nvSpPr>
          <p:cNvPr id="3" name="Content Placeholder 2"/>
          <p:cNvSpPr>
            <a:spLocks noGrp="1"/>
          </p:cNvSpPr>
          <p:nvPr>
            <p:ph idx="1"/>
          </p:nvPr>
        </p:nvSpPr>
        <p:spPr/>
        <p:txBody>
          <a:bodyPr>
            <a:normAutofit/>
          </a:bodyPr>
          <a:lstStyle/>
          <a:p>
            <a:r>
              <a:rPr lang="en-US" smtClean="0"/>
              <a:t>We’ve seen how </a:t>
            </a:r>
            <a:r>
              <a:rPr lang="el-GR" i="1" smtClean="0"/>
              <a:t>τ</a:t>
            </a:r>
            <a:r>
              <a:rPr lang="en-US" smtClean="0"/>
              <a:t> = </a:t>
            </a:r>
            <a:r>
              <a:rPr lang="en-US" i="1" smtClean="0"/>
              <a:t>I</a:t>
            </a:r>
            <a:r>
              <a:rPr lang="el-GR" i="1" smtClean="0"/>
              <a:t>α</a:t>
            </a:r>
            <a:r>
              <a:rPr lang="en-US" i="1" smtClean="0"/>
              <a:t> </a:t>
            </a:r>
            <a:r>
              <a:rPr lang="en-US" smtClean="0"/>
              <a:t>works for a body rotating about a </a:t>
            </a:r>
            <a:r>
              <a:rPr lang="en-US" smtClean="0">
                <a:solidFill>
                  <a:srgbClr val="FFFF00"/>
                </a:solidFill>
              </a:rPr>
              <a:t>fixed axis</a:t>
            </a:r>
            <a:r>
              <a:rPr lang="en-US" i="1" smtClean="0"/>
              <a:t>.</a:t>
            </a:r>
          </a:p>
          <a:p>
            <a:r>
              <a:rPr lang="el-GR" i="1" u="sng" smtClean="0"/>
              <a:t>τ</a:t>
            </a:r>
            <a:r>
              <a:rPr lang="en-US" u="sng" smtClean="0"/>
              <a:t> = </a:t>
            </a:r>
            <a:r>
              <a:rPr lang="en-US" i="1" u="sng" smtClean="0"/>
              <a:t>I</a:t>
            </a:r>
            <a:r>
              <a:rPr lang="el-GR" i="1" u="sng" smtClean="0"/>
              <a:t>α</a:t>
            </a:r>
            <a:r>
              <a:rPr lang="en-US" i="1" u="sng" smtClean="0"/>
              <a:t> i</a:t>
            </a:r>
            <a:r>
              <a:rPr lang="en-US" u="sng" smtClean="0"/>
              <a:t>s not true in general</a:t>
            </a:r>
            <a:r>
              <a:rPr lang="en-US" smtClean="0"/>
              <a:t> if the axis of rotation is </a:t>
            </a:r>
            <a:r>
              <a:rPr lang="en-US" i="1" smtClean="0"/>
              <a:t>itself</a:t>
            </a:r>
            <a:r>
              <a:rPr lang="en-US" smtClean="0"/>
              <a:t> accelerating</a:t>
            </a:r>
          </a:p>
          <a:p>
            <a:r>
              <a:rPr lang="en-US" smtClean="0">
                <a:solidFill>
                  <a:srgbClr val="FFFF00"/>
                </a:solidFill>
              </a:rPr>
              <a:t>BUT it IS true if the axis is through the CM, and isn’t changing direction!</a:t>
            </a:r>
          </a:p>
          <a:p>
            <a:r>
              <a:rPr lang="en-US" smtClean="0"/>
              <a:t>This is quite tricky to prove—it’s in the book</a:t>
            </a:r>
          </a:p>
          <a:p>
            <a:r>
              <a:rPr lang="en-US" smtClean="0"/>
              <a:t>And  </a:t>
            </a:r>
            <a:r>
              <a:rPr lang="el-GR" i="1" smtClean="0">
                <a:solidFill>
                  <a:srgbClr val="FFFF00"/>
                </a:solidFill>
              </a:rPr>
              <a:t>τ</a:t>
            </a:r>
            <a:r>
              <a:rPr lang="en-US" baseline="-25000" smtClean="0">
                <a:solidFill>
                  <a:srgbClr val="FFFF00"/>
                </a:solidFill>
              </a:rPr>
              <a:t>CM</a:t>
            </a:r>
            <a:r>
              <a:rPr lang="en-US" smtClean="0">
                <a:solidFill>
                  <a:srgbClr val="FFFF00"/>
                </a:solidFill>
              </a:rPr>
              <a:t> = </a:t>
            </a:r>
            <a:r>
              <a:rPr lang="en-US" i="1" smtClean="0">
                <a:solidFill>
                  <a:srgbClr val="FFFF00"/>
                </a:solidFill>
              </a:rPr>
              <a:t>I</a:t>
            </a:r>
            <a:r>
              <a:rPr lang="en-US" baseline="-25000" smtClean="0">
                <a:solidFill>
                  <a:srgbClr val="FFFF00"/>
                </a:solidFill>
              </a:rPr>
              <a:t>CM</a:t>
            </a:r>
            <a:r>
              <a:rPr lang="el-GR" i="1" smtClean="0">
                <a:solidFill>
                  <a:srgbClr val="FFFF00"/>
                </a:solidFill>
              </a:rPr>
              <a:t>α</a:t>
            </a:r>
            <a:r>
              <a:rPr lang="en-US" baseline="-25000" smtClean="0">
                <a:solidFill>
                  <a:srgbClr val="FFFF00"/>
                </a:solidFill>
              </a:rPr>
              <a:t>CM</a:t>
            </a:r>
            <a:r>
              <a:rPr lang="en-US" i="1" smtClean="0">
                <a:solidFill>
                  <a:srgbClr val="FFFF00"/>
                </a:solidFill>
              </a:rPr>
              <a:t>  </a:t>
            </a:r>
            <a:r>
              <a:rPr lang="en-US" smtClean="0"/>
              <a:t>is often useful, as we’ll see.</a:t>
            </a:r>
            <a:endParaRPr lang="en-US"/>
          </a:p>
        </p:txBody>
      </p:sp>
      <p:sp>
        <p:nvSpPr>
          <p:cNvPr id="4" name="Rectangle 3"/>
          <p:cNvSpPr/>
          <p:nvPr/>
        </p:nvSpPr>
        <p:spPr>
          <a:xfrm>
            <a:off x="1676400" y="5410200"/>
            <a:ext cx="2133600" cy="6858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3200400"/>
          </a:xfrm>
        </p:spPr>
        <p:txBody>
          <a:bodyPr>
            <a:normAutofit/>
          </a:bodyPr>
          <a:lstStyle/>
          <a:p>
            <a:pPr algn="l"/>
            <a:r>
              <a:rPr lang="en-US" sz="4000" smtClean="0">
                <a:solidFill>
                  <a:srgbClr val="FFFF00"/>
                </a:solidFill>
              </a:rPr>
              <a:t>		      Clicker Answer</a:t>
            </a:r>
            <a:r>
              <a:rPr lang="en-US" smtClean="0">
                <a:solidFill>
                  <a:srgbClr val="FFFF00"/>
                </a:solidFill>
              </a:rPr>
              <a:t/>
            </a:r>
            <a:br>
              <a:rPr lang="en-US" smtClean="0">
                <a:solidFill>
                  <a:srgbClr val="FFFF00"/>
                </a:solidFill>
              </a:rPr>
            </a:br>
            <a:r>
              <a:rPr lang="en-US" sz="2800" smtClean="0">
                <a:solidFill>
                  <a:schemeClr val="bg1"/>
                </a:solidFill>
              </a:rPr>
              <a:t>It’s </a:t>
            </a:r>
            <a:r>
              <a:rPr lang="en-US" sz="2800" i="1" smtClean="0">
                <a:solidFill>
                  <a:schemeClr val="bg1"/>
                </a:solidFill>
              </a:rPr>
              <a:t>greater </a:t>
            </a:r>
            <a:r>
              <a:rPr lang="en-US" sz="2800" smtClean="0">
                <a:solidFill>
                  <a:schemeClr val="bg1"/>
                </a:solidFill>
              </a:rPr>
              <a:t>than </a:t>
            </a:r>
            <a:r>
              <a:rPr lang="en-US" sz="2800" i="1" smtClean="0">
                <a:solidFill>
                  <a:schemeClr val="bg1"/>
                </a:solidFill>
              </a:rPr>
              <a:t>g</a:t>
            </a:r>
            <a:r>
              <a:rPr lang="en-US" sz="2800" smtClean="0">
                <a:solidFill>
                  <a:schemeClr val="bg1"/>
                </a:solidFill>
              </a:rPr>
              <a:t>! The moment of inertia about the hinge is (1/3)</a:t>
            </a:r>
            <a:r>
              <a:rPr lang="en-US" sz="2800" i="1" smtClean="0">
                <a:solidFill>
                  <a:schemeClr val="bg1"/>
                </a:solidFill>
              </a:rPr>
              <a:t>ML</a:t>
            </a:r>
            <a:r>
              <a:rPr lang="en-US" sz="2800" baseline="30000" smtClean="0">
                <a:solidFill>
                  <a:schemeClr val="bg1"/>
                </a:solidFill>
              </a:rPr>
              <a:t>2</a:t>
            </a:r>
            <a:r>
              <a:rPr lang="en-US" sz="2800" smtClean="0">
                <a:solidFill>
                  <a:schemeClr val="bg1"/>
                </a:solidFill>
              </a:rPr>
              <a:t>, the torque is (</a:t>
            </a:r>
            <a:r>
              <a:rPr lang="en-US" sz="2800" i="1" smtClean="0">
                <a:solidFill>
                  <a:schemeClr val="bg1"/>
                </a:solidFill>
              </a:rPr>
              <a:t>MgL</a:t>
            </a:r>
            <a:r>
              <a:rPr lang="en-US" sz="2800" smtClean="0">
                <a:solidFill>
                  <a:schemeClr val="bg1"/>
                </a:solidFill>
              </a:rPr>
              <a:t>/2)cos30°,  so the  acceleration is given by </a:t>
            </a:r>
            <a:r>
              <a:rPr lang="el-GR" sz="2800" i="1" smtClean="0">
                <a:solidFill>
                  <a:schemeClr val="bg1"/>
                </a:solidFill>
              </a:rPr>
              <a:t>τ</a:t>
            </a:r>
            <a:r>
              <a:rPr lang="en-US" sz="2800" smtClean="0">
                <a:solidFill>
                  <a:schemeClr val="bg1"/>
                </a:solidFill>
              </a:rPr>
              <a:t> = </a:t>
            </a:r>
            <a:r>
              <a:rPr lang="en-US" sz="2800" i="1" smtClean="0">
                <a:solidFill>
                  <a:schemeClr val="bg1"/>
                </a:solidFill>
              </a:rPr>
              <a:t>I</a:t>
            </a:r>
            <a:r>
              <a:rPr lang="el-GR" sz="2800" i="1" smtClean="0">
                <a:solidFill>
                  <a:schemeClr val="bg1"/>
                </a:solidFill>
              </a:rPr>
              <a:t>α</a:t>
            </a:r>
            <a:r>
              <a:rPr lang="en-US" sz="2800" smtClean="0">
                <a:solidFill>
                  <a:schemeClr val="bg1"/>
                </a:solidFill>
              </a:rPr>
              <a:t>,   </a:t>
            </a:r>
            <a:r>
              <a:rPr lang="el-GR" sz="2800" smtClean="0">
                <a:solidFill>
                  <a:schemeClr val="bg1"/>
                </a:solidFill>
              </a:rPr>
              <a:t>α</a:t>
            </a:r>
            <a:r>
              <a:rPr lang="en-US" sz="2800" smtClean="0">
                <a:solidFill>
                  <a:schemeClr val="bg1"/>
                </a:solidFill>
              </a:rPr>
              <a:t> = (3</a:t>
            </a:r>
            <a:r>
              <a:rPr lang="en-US" sz="2800" i="1" smtClean="0">
                <a:solidFill>
                  <a:schemeClr val="bg1"/>
                </a:solidFill>
              </a:rPr>
              <a:t>g</a:t>
            </a:r>
            <a:r>
              <a:rPr lang="en-US" sz="2800" smtClean="0">
                <a:solidFill>
                  <a:schemeClr val="bg1"/>
                </a:solidFill>
              </a:rPr>
              <a:t>/2</a:t>
            </a:r>
            <a:r>
              <a:rPr lang="en-US" sz="2800" i="1" smtClean="0">
                <a:solidFill>
                  <a:schemeClr val="bg1"/>
                </a:solidFill>
              </a:rPr>
              <a:t>L</a:t>
            </a:r>
            <a:r>
              <a:rPr lang="en-US" sz="2800" smtClean="0">
                <a:solidFill>
                  <a:schemeClr val="bg1"/>
                </a:solidFill>
              </a:rPr>
              <a:t>)cos30°,  the far end accelerates at </a:t>
            </a:r>
            <a:r>
              <a:rPr lang="en-US" sz="2800" i="1" smtClean="0">
                <a:solidFill>
                  <a:schemeClr val="bg1"/>
                </a:solidFill>
              </a:rPr>
              <a:t>L</a:t>
            </a:r>
            <a:r>
              <a:rPr lang="el-GR" sz="2800" i="1" smtClean="0">
                <a:solidFill>
                  <a:schemeClr val="bg1"/>
                </a:solidFill>
              </a:rPr>
              <a:t>α</a:t>
            </a:r>
            <a:r>
              <a:rPr lang="en-US" sz="2800" smtClean="0">
                <a:solidFill>
                  <a:schemeClr val="bg1"/>
                </a:solidFill>
              </a:rPr>
              <a:t> = (3</a:t>
            </a:r>
            <a:r>
              <a:rPr lang="en-US" sz="2800" i="1" smtClean="0">
                <a:solidFill>
                  <a:schemeClr val="bg1"/>
                </a:solidFill>
              </a:rPr>
              <a:t>g</a:t>
            </a:r>
            <a:r>
              <a:rPr lang="en-US" sz="2800" smtClean="0">
                <a:solidFill>
                  <a:schemeClr val="bg1"/>
                </a:solidFill>
              </a:rPr>
              <a:t>/2)cos30°  &gt;  </a:t>
            </a:r>
            <a:r>
              <a:rPr lang="en-US" sz="2800" i="1" smtClean="0">
                <a:solidFill>
                  <a:schemeClr val="bg1"/>
                </a:solidFill>
              </a:rPr>
              <a:t>g</a:t>
            </a:r>
            <a:r>
              <a:rPr lang="en-US" sz="2800" smtClean="0">
                <a:solidFill>
                  <a:schemeClr val="bg1"/>
                </a:solidFill>
              </a:rPr>
              <a:t>.         </a:t>
            </a:r>
            <a:endParaRPr lang="en-US" sz="2800">
              <a:solidFill>
                <a:schemeClr val="bg1"/>
              </a:solidFill>
            </a:endParaRPr>
          </a:p>
        </p:txBody>
      </p:sp>
      <p:sp>
        <p:nvSpPr>
          <p:cNvPr id="3" name="Content Placeholder 2"/>
          <p:cNvSpPr>
            <a:spLocks noGrp="1"/>
          </p:cNvSpPr>
          <p:nvPr>
            <p:ph idx="1"/>
          </p:nvPr>
        </p:nvSpPr>
        <p:spPr>
          <a:xfrm>
            <a:off x="457200" y="3810000"/>
            <a:ext cx="8229600" cy="2743200"/>
          </a:xfrm>
        </p:spPr>
        <p:txBody>
          <a:bodyPr>
            <a:normAutofit/>
          </a:bodyPr>
          <a:lstStyle/>
          <a:p>
            <a:pPr>
              <a:buNone/>
            </a:pPr>
            <a:endParaRPr lang="en-US" sz="1600" smtClean="0">
              <a:solidFill>
                <a:schemeClr val="bg2">
                  <a:lumMod val="60000"/>
                  <a:lumOff val="40000"/>
                </a:schemeClr>
              </a:solidFill>
            </a:endParaRPr>
          </a:p>
          <a:p>
            <a:pPr>
              <a:buNone/>
            </a:pPr>
            <a:endParaRPr lang="en-US" sz="1600" smtClean="0">
              <a:solidFill>
                <a:schemeClr val="bg2">
                  <a:lumMod val="60000"/>
                  <a:lumOff val="40000"/>
                </a:schemeClr>
              </a:solidFill>
            </a:endParaRPr>
          </a:p>
          <a:p>
            <a:pPr>
              <a:buNone/>
            </a:pPr>
            <a:endParaRPr lang="en-US" sz="1600" smtClean="0">
              <a:solidFill>
                <a:schemeClr val="bg2">
                  <a:lumMod val="60000"/>
                  <a:lumOff val="40000"/>
                </a:schemeClr>
              </a:solidFill>
            </a:endParaRPr>
          </a:p>
          <a:p>
            <a:pPr>
              <a:buNone/>
            </a:pPr>
            <a:endParaRPr lang="en-US" sz="1600" smtClean="0">
              <a:solidFill>
                <a:schemeClr val="bg2">
                  <a:lumMod val="60000"/>
                  <a:lumOff val="40000"/>
                </a:schemeClr>
              </a:solidFill>
            </a:endParaRPr>
          </a:p>
          <a:p>
            <a:pPr>
              <a:buNone/>
            </a:pPr>
            <a:endParaRPr lang="en-US" sz="1600" smtClean="0">
              <a:solidFill>
                <a:schemeClr val="bg2">
                  <a:lumMod val="60000"/>
                  <a:lumOff val="40000"/>
                </a:schemeClr>
              </a:solidFill>
            </a:endParaRPr>
          </a:p>
          <a:p>
            <a:pPr>
              <a:buNone/>
            </a:pPr>
            <a:endParaRPr lang="en-US" sz="1600" smtClean="0">
              <a:solidFill>
                <a:schemeClr val="bg2">
                  <a:lumMod val="60000"/>
                  <a:lumOff val="40000"/>
                </a:schemeClr>
              </a:solidFill>
            </a:endParaRPr>
          </a:p>
          <a:p>
            <a:pPr>
              <a:buNone/>
            </a:pPr>
            <a:r>
              <a:rPr lang="en-US" sz="1600" smtClean="0">
                <a:solidFill>
                  <a:schemeClr val="bg2">
                    <a:lumMod val="60000"/>
                    <a:lumOff val="40000"/>
                  </a:schemeClr>
                </a:solidFill>
                <a:hlinkClick r:id="rId3"/>
              </a:rPr>
              <a:t>Ball in cup</a:t>
            </a:r>
            <a:r>
              <a:rPr lang="en-US" sz="1600" smtClean="0">
                <a:solidFill>
                  <a:schemeClr val="bg2">
                    <a:lumMod val="60000"/>
                    <a:lumOff val="40000"/>
                  </a:schemeClr>
                </a:solidFill>
                <a:hlinkClick r:id="rId3"/>
              </a:rPr>
              <a:t> video</a:t>
            </a:r>
            <a:endParaRPr lang="en-US" sz="1600" smtClean="0">
              <a:solidFill>
                <a:schemeClr val="bg2">
                  <a:lumMod val="60000"/>
                  <a:lumOff val="40000"/>
                </a:schemeClr>
              </a:solidFill>
            </a:endParaRPr>
          </a:p>
          <a:p>
            <a:pPr>
              <a:buNone/>
            </a:pPr>
            <a:r>
              <a:rPr lang="en-US" sz="1600" smtClean="0">
                <a:solidFill>
                  <a:schemeClr val="bg2">
                    <a:lumMod val="60000"/>
                    <a:lumOff val="40000"/>
                  </a:schemeClr>
                </a:solidFill>
                <a:hlinkClick r:id="rId4"/>
              </a:rPr>
              <a:t>Falling coins</a:t>
            </a:r>
            <a:endParaRPr lang="en-US" sz="1600">
              <a:solidFill>
                <a:schemeClr val="bg2">
                  <a:lumMod val="60000"/>
                  <a:lumOff val="40000"/>
                </a:schemeClr>
              </a:solidFill>
            </a:endParaRPr>
          </a:p>
        </p:txBody>
      </p:sp>
      <p:sp>
        <p:nvSpPr>
          <p:cNvPr id="8" name="Rectangle 7"/>
          <p:cNvSpPr/>
          <p:nvPr/>
        </p:nvSpPr>
        <p:spPr>
          <a:xfrm>
            <a:off x="4267200" y="3505200"/>
            <a:ext cx="914400" cy="26670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rot="-1800000">
            <a:off x="5071363" y="3898549"/>
            <a:ext cx="2667000" cy="76200"/>
          </a:xfrm>
          <a:prstGeom prst="rect">
            <a:avLst/>
          </a:prstGeom>
          <a:solidFill>
            <a:srgbClr val="FF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139741" y="4539807"/>
            <a:ext cx="152400" cy="152400"/>
          </a:xfrm>
          <a:prstGeom prst="ellipse">
            <a:avLst/>
          </a:prstGeom>
          <a:solidFill>
            <a:schemeClr val="bg1">
              <a:lumMod val="7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rot="5400000" flipH="1" flipV="1">
            <a:off x="6534950" y="3280040"/>
            <a:ext cx="21689" cy="2654977"/>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663484" y="4280079"/>
            <a:ext cx="685800" cy="369332"/>
          </a:xfrm>
          <a:prstGeom prst="rect">
            <a:avLst/>
          </a:prstGeom>
          <a:noFill/>
        </p:spPr>
        <p:txBody>
          <a:bodyPr wrap="square" rtlCol="0">
            <a:spAutoFit/>
          </a:bodyPr>
          <a:lstStyle/>
          <a:p>
            <a:r>
              <a:rPr lang="en-US" smtClean="0"/>
              <a:t>30°</a:t>
            </a:r>
            <a:endParaRPr lang="en-US"/>
          </a:p>
        </p:txBody>
      </p:sp>
      <p:cxnSp>
        <p:nvCxnSpPr>
          <p:cNvPr id="15" name="Straight Arrow Connector 14"/>
          <p:cNvCxnSpPr>
            <a:stCxn id="9" idx="2"/>
          </p:cNvCxnSpPr>
          <p:nvPr/>
        </p:nvCxnSpPr>
        <p:spPr>
          <a:xfrm rot="5400000">
            <a:off x="5806380" y="4564066"/>
            <a:ext cx="1211955" cy="23113"/>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375042" y="4697568"/>
            <a:ext cx="685800" cy="369332"/>
          </a:xfrm>
          <a:prstGeom prst="rect">
            <a:avLst/>
          </a:prstGeom>
          <a:noFill/>
        </p:spPr>
        <p:txBody>
          <a:bodyPr wrap="square" rtlCol="0">
            <a:spAutoFit/>
          </a:bodyPr>
          <a:lstStyle/>
          <a:p>
            <a:r>
              <a:rPr lang="en-US" i="1" smtClean="0"/>
              <a:t>Mg</a:t>
            </a:r>
            <a:endParaRPr lang="en-US" i="1"/>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Rotational Kinetic Energy</a:t>
            </a:r>
            <a:endParaRPr lang="en-US">
              <a:solidFill>
                <a:srgbClr val="FFFF00"/>
              </a:solidFill>
            </a:endParaRPr>
          </a:p>
        </p:txBody>
      </p:sp>
      <p:sp>
        <p:nvSpPr>
          <p:cNvPr id="3" name="Content Placeholder 2"/>
          <p:cNvSpPr>
            <a:spLocks noGrp="1"/>
          </p:cNvSpPr>
          <p:nvPr>
            <p:ph idx="1"/>
          </p:nvPr>
        </p:nvSpPr>
        <p:spPr>
          <a:xfrm>
            <a:off x="304800" y="1600200"/>
            <a:ext cx="8534400" cy="4525963"/>
          </a:xfrm>
        </p:spPr>
        <p:txBody>
          <a:bodyPr/>
          <a:lstStyle/>
          <a:p>
            <a:r>
              <a:rPr lang="en-US" smtClean="0"/>
              <a:t>Imagine a rotating body as composed of many small masses </a:t>
            </a:r>
            <a:r>
              <a:rPr lang="en-US" i="1" smtClean="0"/>
              <a:t>m</a:t>
            </a:r>
            <a:r>
              <a:rPr lang="en-US" i="1" baseline="-25000" smtClean="0"/>
              <a:t>i</a:t>
            </a:r>
            <a:r>
              <a:rPr lang="en-US" smtClean="0"/>
              <a:t> at distances </a:t>
            </a:r>
            <a:r>
              <a:rPr lang="en-US" i="1" smtClean="0"/>
              <a:t>r</a:t>
            </a:r>
            <a:r>
              <a:rPr lang="en-US" i="1" baseline="-25000" smtClean="0"/>
              <a:t>i</a:t>
            </a:r>
            <a:r>
              <a:rPr lang="en-US" smtClean="0"/>
              <a:t> from the axis of rotation.</a:t>
            </a:r>
          </a:p>
          <a:p>
            <a:r>
              <a:rPr lang="en-US" smtClean="0"/>
              <a:t>The mass </a:t>
            </a:r>
            <a:r>
              <a:rPr lang="en-US" i="1" smtClean="0"/>
              <a:t>m</a:t>
            </a:r>
            <a:r>
              <a:rPr lang="en-US" i="1" baseline="-25000" smtClean="0"/>
              <a:t>i</a:t>
            </a:r>
            <a:r>
              <a:rPr lang="en-US" i="1" smtClean="0"/>
              <a:t> </a:t>
            </a:r>
            <a:r>
              <a:rPr lang="en-US" smtClean="0"/>
              <a:t>has speed </a:t>
            </a:r>
            <a:r>
              <a:rPr lang="en-US" i="1" smtClean="0"/>
              <a:t>v</a:t>
            </a:r>
            <a:r>
              <a:rPr lang="en-US" smtClean="0"/>
              <a:t> = </a:t>
            </a:r>
            <a:r>
              <a:rPr lang="el-GR" i="1" smtClean="0"/>
              <a:t>ω</a:t>
            </a:r>
            <a:r>
              <a:rPr lang="en-US" i="1" smtClean="0"/>
              <a:t>r</a:t>
            </a:r>
            <a:r>
              <a:rPr lang="en-US" i="1" baseline="-25000" smtClean="0"/>
              <a:t>i</a:t>
            </a:r>
            <a:r>
              <a:rPr lang="en-US" smtClean="0"/>
              <a:t>, so </a:t>
            </a:r>
            <a:r>
              <a:rPr lang="en-US" i="1" smtClean="0"/>
              <a:t>KE</a:t>
            </a:r>
            <a:r>
              <a:rPr lang="en-US" smtClean="0"/>
              <a:t> = ½</a:t>
            </a:r>
            <a:r>
              <a:rPr lang="en-US" i="1" smtClean="0"/>
              <a:t>m</a:t>
            </a:r>
            <a:r>
              <a:rPr lang="en-US" i="1" baseline="-25000" smtClean="0"/>
              <a:t>i</a:t>
            </a:r>
            <a:r>
              <a:rPr lang="en-US" i="1" smtClean="0"/>
              <a:t>r</a:t>
            </a:r>
            <a:r>
              <a:rPr lang="en-US" i="1" baseline="-25000" smtClean="0"/>
              <a:t>i</a:t>
            </a:r>
            <a:r>
              <a:rPr lang="en-US" baseline="30000" smtClean="0"/>
              <a:t>2</a:t>
            </a:r>
            <a:r>
              <a:rPr lang="el-GR" i="1" smtClean="0"/>
              <a:t>ω</a:t>
            </a:r>
            <a:r>
              <a:rPr lang="en-US" baseline="30000" smtClean="0"/>
              <a:t>2</a:t>
            </a:r>
            <a:r>
              <a:rPr lang="en-US" smtClean="0"/>
              <a:t>. </a:t>
            </a:r>
          </a:p>
          <a:p>
            <a:r>
              <a:rPr lang="en-US" smtClean="0"/>
              <a:t>The total </a:t>
            </a:r>
            <a:r>
              <a:rPr lang="en-US" i="1" smtClean="0"/>
              <a:t>KE</a:t>
            </a:r>
            <a:r>
              <a:rPr lang="en-US" smtClean="0"/>
              <a:t> of the rotating body (</a:t>
            </a:r>
            <a:r>
              <a:rPr lang="en-US" smtClean="0">
                <a:solidFill>
                  <a:srgbClr val="FFFF00"/>
                </a:solidFill>
              </a:rPr>
              <a:t>assuming the axis is at rest</a:t>
            </a:r>
            <a:r>
              <a:rPr lang="en-US" smtClean="0"/>
              <a:t>) is</a:t>
            </a:r>
          </a:p>
          <a:p>
            <a:pPr>
              <a:buNone/>
            </a:pPr>
            <a:r>
              <a:rPr lang="en-US" smtClean="0"/>
              <a:t>			</a:t>
            </a:r>
            <a:endParaRPr lang="en-US" baseline="-25000"/>
          </a:p>
        </p:txBody>
      </p:sp>
      <p:graphicFrame>
        <p:nvGraphicFramePr>
          <p:cNvPr id="4" name="Object 3"/>
          <p:cNvGraphicFramePr>
            <a:graphicFrameLocks noChangeAspect="1"/>
          </p:cNvGraphicFramePr>
          <p:nvPr/>
        </p:nvGraphicFramePr>
        <p:xfrm>
          <a:off x="2690813" y="5104326"/>
          <a:ext cx="3862387" cy="838200"/>
        </p:xfrm>
        <a:graphic>
          <a:graphicData uri="http://schemas.openxmlformats.org/presentationml/2006/ole">
            <p:oleObj spid="_x0000_s93186" name="Equation" r:id="rId4" imgW="1638000" imgH="355320" progId="Equation.DSMT4">
              <p:embed/>
            </p:oleObj>
          </a:graphicData>
        </a:graphic>
      </p:graphicFrame>
      <p:sp>
        <p:nvSpPr>
          <p:cNvPr id="5" name="Rectangle 4"/>
          <p:cNvSpPr/>
          <p:nvPr/>
        </p:nvSpPr>
        <p:spPr>
          <a:xfrm>
            <a:off x="2501721" y="5029200"/>
            <a:ext cx="4191000" cy="9144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Problem from Book</a:t>
            </a:r>
            <a:endParaRPr lang="en-US">
              <a:solidFill>
                <a:srgbClr val="FFFF00"/>
              </a:solidFill>
            </a:endParaRPr>
          </a:p>
        </p:txBody>
      </p:sp>
      <p:sp>
        <p:nvSpPr>
          <p:cNvPr id="3" name="Content Placeholder 2"/>
          <p:cNvSpPr>
            <a:spLocks noGrp="1"/>
          </p:cNvSpPr>
          <p:nvPr>
            <p:ph idx="1"/>
          </p:nvPr>
        </p:nvSpPr>
        <p:spPr>
          <a:xfrm>
            <a:off x="457200" y="2332037"/>
            <a:ext cx="8229600" cy="4525963"/>
          </a:xfrm>
        </p:spPr>
        <p:txBody>
          <a:bodyPr/>
          <a:lstStyle/>
          <a:p>
            <a:r>
              <a:rPr lang="en-US" b="1" smtClean="0"/>
              <a:t>69.</a:t>
            </a:r>
            <a:r>
              <a:rPr lang="en-US" smtClean="0"/>
              <a:t>	  A 2.30-m-long pole is balanced vertically on its tip. It starts to fall and its lower end does not slip. What will be the speed of the upper end of the pole just before it hits the ground? [</a:t>
            </a:r>
            <a:r>
              <a:rPr lang="en-US" i="1" smtClean="0"/>
              <a:t>Hint</a:t>
            </a:r>
            <a:r>
              <a:rPr lang="en-US" smtClean="0"/>
              <a:t>: Use conservation of energy.]	 </a:t>
            </a:r>
          </a:p>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Torque Power</a:t>
            </a:r>
            <a:endParaRPr lang="en-US">
              <a:solidFill>
                <a:srgbClr val="FFFF00"/>
              </a:solidFill>
            </a:endParaRPr>
          </a:p>
        </p:txBody>
      </p:sp>
      <p:sp>
        <p:nvSpPr>
          <p:cNvPr id="3" name="Content Placeholder 2"/>
          <p:cNvSpPr>
            <a:spLocks noGrp="1"/>
          </p:cNvSpPr>
          <p:nvPr>
            <p:ph idx="1"/>
          </p:nvPr>
        </p:nvSpPr>
        <p:spPr>
          <a:xfrm>
            <a:off x="533400" y="1371600"/>
            <a:ext cx="8001000" cy="4953000"/>
          </a:xfrm>
        </p:spPr>
        <p:txBody>
          <a:bodyPr>
            <a:normAutofit lnSpcReduction="10000"/>
          </a:bodyPr>
          <a:lstStyle/>
          <a:p>
            <a:r>
              <a:rPr lang="en-US" sz="2800" smtClean="0"/>
              <a:t>If a net torque </a:t>
            </a:r>
            <a:r>
              <a:rPr lang="el-GR" sz="2800" i="1" smtClean="0"/>
              <a:t>τ</a:t>
            </a:r>
            <a:r>
              <a:rPr lang="en-US" sz="2800" smtClean="0"/>
              <a:t> is acting on a rotating body, the net power is the rate of change of rotational energy</a:t>
            </a:r>
          </a:p>
          <a:p>
            <a:endParaRPr lang="en-US" sz="2800" smtClean="0"/>
          </a:p>
          <a:p>
            <a:endParaRPr lang="en-US" sz="2800" smtClean="0"/>
          </a:p>
          <a:p>
            <a:r>
              <a:rPr lang="en-US" sz="2800" smtClean="0"/>
              <a:t>So the </a:t>
            </a:r>
            <a:r>
              <a:rPr lang="en-US" sz="2800" smtClean="0">
                <a:solidFill>
                  <a:srgbClr val="FFFF00"/>
                </a:solidFill>
              </a:rPr>
              <a:t>rate of working </a:t>
            </a:r>
            <a:r>
              <a:rPr lang="en-US" sz="2800" smtClean="0"/>
              <a:t>of the torque,</a:t>
            </a:r>
          </a:p>
          <a:p>
            <a:pPr>
              <a:buNone/>
            </a:pPr>
            <a:r>
              <a:rPr lang="en-US" sz="2800" smtClean="0"/>
              <a:t>	</a:t>
            </a:r>
            <a:r>
              <a:rPr lang="en-US" sz="2800" smtClean="0">
                <a:solidFill>
                  <a:srgbClr val="FFFF00"/>
                </a:solidFill>
              </a:rPr>
              <a:t>power</a:t>
            </a:r>
            <a:r>
              <a:rPr lang="en-US" sz="2800" smtClean="0"/>
              <a:t> </a:t>
            </a:r>
            <a:r>
              <a:rPr lang="en-US" sz="2800" smtClean="0">
                <a:solidFill>
                  <a:srgbClr val="FFFF00"/>
                </a:solidFill>
              </a:rPr>
              <a:t>= </a:t>
            </a:r>
            <a:r>
              <a:rPr lang="el-GR" sz="2800" i="1" smtClean="0">
                <a:solidFill>
                  <a:srgbClr val="FFFF00"/>
                </a:solidFill>
              </a:rPr>
              <a:t>τω</a:t>
            </a:r>
            <a:r>
              <a:rPr lang="en-US" sz="2800" i="1" smtClean="0">
                <a:solidFill>
                  <a:srgbClr val="FFFF00"/>
                </a:solidFill>
              </a:rPr>
              <a:t>,</a:t>
            </a:r>
            <a:r>
              <a:rPr lang="en-US" sz="2800" smtClean="0">
                <a:solidFill>
                  <a:srgbClr val="FFFF00"/>
                </a:solidFill>
              </a:rPr>
              <a:t> </a:t>
            </a:r>
            <a:r>
              <a:rPr lang="en-US" sz="2800" smtClean="0"/>
              <a:t>its value x the angular velocity.</a:t>
            </a:r>
          </a:p>
          <a:p>
            <a:r>
              <a:rPr lang="en-US" sz="2800" smtClean="0"/>
              <a:t>Total work done over some time period is</a:t>
            </a:r>
          </a:p>
          <a:p>
            <a:endParaRPr lang="en-US" sz="2800" smtClean="0"/>
          </a:p>
          <a:p>
            <a:endParaRPr lang="en-US" sz="2800" smtClean="0"/>
          </a:p>
          <a:p>
            <a:r>
              <a:rPr lang="en-US" sz="2800" smtClean="0"/>
              <a:t>This is just like ∫</a:t>
            </a:r>
            <a:r>
              <a:rPr lang="en-US" sz="2800" i="1" smtClean="0"/>
              <a:t>Fdx </a:t>
            </a:r>
            <a:r>
              <a:rPr lang="en-US" sz="2800" smtClean="0"/>
              <a:t>in linear motion.</a:t>
            </a:r>
            <a:endParaRPr lang="en-US" sz="2800"/>
          </a:p>
        </p:txBody>
      </p:sp>
      <p:graphicFrame>
        <p:nvGraphicFramePr>
          <p:cNvPr id="4" name="Object 3"/>
          <p:cNvGraphicFramePr>
            <a:graphicFrameLocks noChangeAspect="1"/>
          </p:cNvGraphicFramePr>
          <p:nvPr/>
        </p:nvGraphicFramePr>
        <p:xfrm>
          <a:off x="1295400" y="2362200"/>
          <a:ext cx="6813755" cy="914400"/>
        </p:xfrm>
        <a:graphic>
          <a:graphicData uri="http://schemas.openxmlformats.org/presentationml/2006/ole">
            <p:oleObj spid="_x0000_s94210" name="Equation" r:id="rId4" imgW="2933640" imgH="393480" progId="Equation.DSMT4">
              <p:embed/>
            </p:oleObj>
          </a:graphicData>
        </a:graphic>
      </p:graphicFrame>
      <p:graphicFrame>
        <p:nvGraphicFramePr>
          <p:cNvPr id="5" name="Object 4"/>
          <p:cNvGraphicFramePr>
            <a:graphicFrameLocks noChangeAspect="1"/>
          </p:cNvGraphicFramePr>
          <p:nvPr/>
        </p:nvGraphicFramePr>
        <p:xfrm>
          <a:off x="2286000" y="4411547"/>
          <a:ext cx="3962400" cy="998653"/>
        </p:xfrm>
        <a:graphic>
          <a:graphicData uri="http://schemas.openxmlformats.org/presentationml/2006/ole">
            <p:oleObj spid="_x0000_s94211" name="Equation" r:id="rId5" imgW="1562040" imgH="393480" progId="Equation.DSMT4">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Work Done by a Torque</a:t>
            </a:r>
            <a:endParaRPr lang="en-US">
              <a:solidFill>
                <a:srgbClr val="FFFF00"/>
              </a:solidFill>
            </a:endParaRPr>
          </a:p>
        </p:txBody>
      </p:sp>
      <p:sp>
        <p:nvSpPr>
          <p:cNvPr id="3" name="Content Placeholder 2"/>
          <p:cNvSpPr>
            <a:spLocks noGrp="1"/>
          </p:cNvSpPr>
          <p:nvPr>
            <p:ph sz="half" idx="1"/>
          </p:nvPr>
        </p:nvSpPr>
        <p:spPr>
          <a:xfrm>
            <a:off x="457200" y="1600200"/>
            <a:ext cx="5029200" cy="5105400"/>
          </a:xfrm>
        </p:spPr>
        <p:txBody>
          <a:bodyPr>
            <a:normAutofit/>
          </a:bodyPr>
          <a:lstStyle/>
          <a:p>
            <a:r>
              <a:rPr lang="en-US" smtClean="0"/>
              <a:t>Suppose the torque is a force </a:t>
            </a:r>
            <a:r>
              <a:rPr lang="en-US" i="1" smtClean="0">
                <a:solidFill>
                  <a:srgbClr val="FF0000"/>
                </a:solidFill>
              </a:rPr>
              <a:t>F</a:t>
            </a:r>
            <a:r>
              <a:rPr lang="en-US" smtClean="0"/>
              <a:t> acting at a distance </a:t>
            </a:r>
            <a:r>
              <a:rPr lang="en-US" i="1" smtClean="0"/>
              <a:t>r</a:t>
            </a:r>
            <a:r>
              <a:rPr lang="en-US" smtClean="0"/>
              <a:t> from the center as shown.  If the disk turns through an angle </a:t>
            </a:r>
            <a:r>
              <a:rPr lang="en-US" i="1" smtClean="0">
                <a:solidFill>
                  <a:srgbClr val="FFFF00"/>
                </a:solidFill>
              </a:rPr>
              <a:t>d</a:t>
            </a:r>
            <a:r>
              <a:rPr lang="en-US" i="1" smtClean="0">
                <a:solidFill>
                  <a:srgbClr val="FFFF00"/>
                </a:solidFill>
                <a:sym typeface="Symbol"/>
              </a:rPr>
              <a:t></a:t>
            </a:r>
            <a:r>
              <a:rPr lang="en-US" smtClean="0">
                <a:sym typeface="Symbol"/>
              </a:rPr>
              <a:t>, </a:t>
            </a:r>
            <a:r>
              <a:rPr lang="en-US" smtClean="0">
                <a:solidFill>
                  <a:srgbClr val="FFFF00"/>
                </a:solidFill>
                <a:sym typeface="Symbol"/>
              </a:rPr>
              <a:t>the force acts through a distance </a:t>
            </a:r>
            <a:r>
              <a:rPr lang="en-US" i="1" smtClean="0">
                <a:solidFill>
                  <a:srgbClr val="FFFF00"/>
                </a:solidFill>
                <a:sym typeface="Symbol"/>
              </a:rPr>
              <a:t>ds</a:t>
            </a:r>
            <a:r>
              <a:rPr lang="en-US" smtClean="0">
                <a:solidFill>
                  <a:srgbClr val="FFFF00"/>
                </a:solidFill>
                <a:sym typeface="Symbol"/>
              </a:rPr>
              <a:t> = </a:t>
            </a:r>
            <a:r>
              <a:rPr lang="en-US" i="1" smtClean="0">
                <a:solidFill>
                  <a:srgbClr val="FFFF00"/>
                </a:solidFill>
                <a:sym typeface="Symbol"/>
              </a:rPr>
              <a:t>rd</a:t>
            </a:r>
            <a:r>
              <a:rPr lang="en-US" smtClean="0">
                <a:solidFill>
                  <a:srgbClr val="FFFF00"/>
                </a:solidFill>
                <a:sym typeface="Symbol"/>
              </a:rPr>
              <a:t>  </a:t>
            </a:r>
            <a:r>
              <a:rPr lang="en-US" smtClean="0">
                <a:sym typeface="Symbol"/>
              </a:rPr>
              <a:t>so does work </a:t>
            </a:r>
            <a:r>
              <a:rPr lang="en-US" i="1" smtClean="0">
                <a:sym typeface="Symbol"/>
              </a:rPr>
              <a:t>Fds</a:t>
            </a:r>
            <a:r>
              <a:rPr lang="en-US" smtClean="0">
                <a:sym typeface="Symbol"/>
              </a:rPr>
              <a:t> = </a:t>
            </a:r>
            <a:r>
              <a:rPr lang="en-US" i="1" smtClean="0">
                <a:sym typeface="Symbol"/>
              </a:rPr>
              <a:t>Frd</a:t>
            </a:r>
            <a:r>
              <a:rPr lang="en-US" smtClean="0">
                <a:sym typeface="Symbol"/>
              </a:rPr>
              <a:t>.</a:t>
            </a:r>
          </a:p>
          <a:p>
            <a:r>
              <a:rPr lang="en-US" smtClean="0">
                <a:sym typeface="Symbol"/>
              </a:rPr>
              <a:t>But </a:t>
            </a:r>
            <a:r>
              <a:rPr lang="el-GR" i="1" smtClean="0">
                <a:sym typeface="Symbol"/>
              </a:rPr>
              <a:t>τ</a:t>
            </a:r>
            <a:r>
              <a:rPr lang="en-US" smtClean="0">
                <a:sym typeface="Symbol"/>
              </a:rPr>
              <a:t> = </a:t>
            </a:r>
            <a:r>
              <a:rPr lang="en-US" i="1" smtClean="0">
                <a:sym typeface="Symbol"/>
              </a:rPr>
              <a:t>rF</a:t>
            </a:r>
            <a:r>
              <a:rPr lang="en-US" smtClean="0">
                <a:sym typeface="Symbol"/>
              </a:rPr>
              <a:t>, so the </a:t>
            </a:r>
            <a:r>
              <a:rPr lang="en-US" smtClean="0">
                <a:solidFill>
                  <a:srgbClr val="FFFF00"/>
                </a:solidFill>
                <a:sym typeface="Symbol"/>
              </a:rPr>
              <a:t>work</a:t>
            </a:r>
          </a:p>
          <a:p>
            <a:pPr>
              <a:buNone/>
            </a:pPr>
            <a:r>
              <a:rPr lang="en-US" smtClean="0">
                <a:solidFill>
                  <a:srgbClr val="FFFF00"/>
                </a:solidFill>
                <a:sym typeface="Symbol"/>
              </a:rPr>
              <a:t>	     </a:t>
            </a:r>
            <a:r>
              <a:rPr lang="en-US" i="1" smtClean="0">
                <a:solidFill>
                  <a:srgbClr val="FFFF00"/>
                </a:solidFill>
                <a:sym typeface="Symbol"/>
              </a:rPr>
              <a:t>Fds = Frd</a:t>
            </a:r>
            <a:r>
              <a:rPr lang="en-US" smtClean="0">
                <a:solidFill>
                  <a:srgbClr val="FFFF00"/>
                </a:solidFill>
                <a:sym typeface="Symbol"/>
              </a:rPr>
              <a:t> = </a:t>
            </a:r>
            <a:r>
              <a:rPr lang="el-GR" i="1" smtClean="0">
                <a:solidFill>
                  <a:srgbClr val="FFFF00"/>
                </a:solidFill>
                <a:sym typeface="Symbol"/>
              </a:rPr>
              <a:t>τ</a:t>
            </a:r>
            <a:r>
              <a:rPr lang="en-US" i="1" smtClean="0">
                <a:solidFill>
                  <a:srgbClr val="FFFF00"/>
                </a:solidFill>
                <a:sym typeface="Symbol"/>
              </a:rPr>
              <a:t>d</a:t>
            </a:r>
            <a:r>
              <a:rPr lang="el-GR" i="1" smtClean="0">
                <a:solidFill>
                  <a:srgbClr val="FFFF00"/>
                </a:solidFill>
                <a:sym typeface="Symbol"/>
              </a:rPr>
              <a:t></a:t>
            </a:r>
            <a:endParaRPr lang="en-US" i="1" smtClean="0">
              <a:solidFill>
                <a:srgbClr val="FFFF00"/>
              </a:solidFill>
              <a:sym typeface="Symbol"/>
            </a:endParaRPr>
          </a:p>
          <a:p>
            <a:pPr>
              <a:buNone/>
            </a:pPr>
            <a:r>
              <a:rPr lang="en-US" smtClean="0">
                <a:solidFill>
                  <a:srgbClr val="FF0000"/>
                </a:solidFill>
                <a:sym typeface="Symbol"/>
              </a:rPr>
              <a:t>Force x distance = torque x angle</a:t>
            </a:r>
            <a:endParaRPr lang="en-US">
              <a:solidFill>
                <a:srgbClr val="FF0000"/>
              </a:solidFill>
            </a:endParaRPr>
          </a:p>
        </p:txBody>
      </p:sp>
      <p:sp>
        <p:nvSpPr>
          <p:cNvPr id="4" name="Content Placeholder 3"/>
          <p:cNvSpPr>
            <a:spLocks noGrp="1"/>
          </p:cNvSpPr>
          <p:nvPr>
            <p:ph sz="half" idx="2"/>
          </p:nvPr>
        </p:nvSpPr>
        <p:spPr/>
        <p:txBody>
          <a:bodyPr>
            <a:normAutofit/>
          </a:bodyPr>
          <a:lstStyle/>
          <a:p>
            <a:pPr lvl="2"/>
            <a:r>
              <a:rPr lang="en-US" smtClean="0">
                <a:solidFill>
                  <a:schemeClr val="bg2">
                    <a:lumMod val="50000"/>
                  </a:schemeClr>
                </a:solidFill>
              </a:rPr>
              <a:t>x</a:t>
            </a:r>
            <a:endParaRPr lang="en-US">
              <a:solidFill>
                <a:schemeClr val="bg2">
                  <a:lumMod val="50000"/>
                </a:schemeClr>
              </a:solidFill>
            </a:endParaRPr>
          </a:p>
        </p:txBody>
      </p:sp>
      <p:sp>
        <p:nvSpPr>
          <p:cNvPr id="10" name="TextBox 9"/>
          <p:cNvSpPr txBox="1"/>
          <p:nvPr/>
        </p:nvSpPr>
        <p:spPr>
          <a:xfrm>
            <a:off x="7952706" y="4343400"/>
            <a:ext cx="685800" cy="400110"/>
          </a:xfrm>
          <a:prstGeom prst="rect">
            <a:avLst/>
          </a:prstGeom>
          <a:noFill/>
        </p:spPr>
        <p:txBody>
          <a:bodyPr wrap="square" rtlCol="0">
            <a:spAutoFit/>
          </a:bodyPr>
          <a:lstStyle/>
          <a:p>
            <a:r>
              <a:rPr lang="en-US" sz="2000" i="1" smtClean="0">
                <a:solidFill>
                  <a:srgbClr val="FF0000"/>
                </a:solidFill>
              </a:rPr>
              <a:t>F</a:t>
            </a:r>
            <a:endParaRPr lang="en-US" sz="2000" i="1">
              <a:solidFill>
                <a:srgbClr val="FF0000"/>
              </a:solidFill>
            </a:endParaRPr>
          </a:p>
        </p:txBody>
      </p:sp>
      <p:grpSp>
        <p:nvGrpSpPr>
          <p:cNvPr id="18" name="Group 17"/>
          <p:cNvGrpSpPr/>
          <p:nvPr/>
        </p:nvGrpSpPr>
        <p:grpSpPr>
          <a:xfrm>
            <a:off x="5715000" y="2134674"/>
            <a:ext cx="2286000" cy="2469239"/>
            <a:chOff x="5867400" y="2134674"/>
            <a:chExt cx="2286000" cy="2469239"/>
          </a:xfrm>
        </p:grpSpPr>
        <p:grpSp>
          <p:nvGrpSpPr>
            <p:cNvPr id="6" name="Group 6"/>
            <p:cNvGrpSpPr/>
            <p:nvPr/>
          </p:nvGrpSpPr>
          <p:grpSpPr>
            <a:xfrm>
              <a:off x="5867400" y="2134674"/>
              <a:ext cx="2286000" cy="2286000"/>
              <a:chOff x="5867400" y="2439474"/>
              <a:chExt cx="1981200" cy="1981200"/>
            </a:xfrm>
          </p:grpSpPr>
          <p:sp>
            <p:nvSpPr>
              <p:cNvPr id="15" name="Oval 14"/>
              <p:cNvSpPr/>
              <p:nvPr/>
            </p:nvSpPr>
            <p:spPr>
              <a:xfrm>
                <a:off x="5867400" y="2439474"/>
                <a:ext cx="1981200" cy="1981200"/>
              </a:xfrm>
              <a:prstGeom prst="ellips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6769995" y="334099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8" name="Straight Arrow Connector 7"/>
            <p:cNvCxnSpPr/>
            <p:nvPr/>
          </p:nvCxnSpPr>
          <p:spPr>
            <a:xfrm rot="5400000" flipH="1" flipV="1">
              <a:off x="7290516" y="3917319"/>
              <a:ext cx="13716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999669" y="3272864"/>
              <a:ext cx="990600" cy="1588"/>
            </a:xfrm>
            <a:prstGeom prst="straightConnector1">
              <a:avLst/>
            </a:prstGeom>
            <a:ln w="28575">
              <a:solidFill>
                <a:schemeClr val="tx2">
                  <a:lumMod val="10000"/>
                </a:schemeClr>
              </a:solidFill>
              <a:prstDash val="sysDash"/>
              <a:headEnd type="none"/>
              <a:tailEnd type="non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408575" y="2820474"/>
              <a:ext cx="545205" cy="400110"/>
            </a:xfrm>
            <a:prstGeom prst="rect">
              <a:avLst/>
            </a:prstGeom>
            <a:noFill/>
          </p:spPr>
          <p:txBody>
            <a:bodyPr wrap="square" rtlCol="0">
              <a:spAutoFit/>
            </a:bodyPr>
            <a:lstStyle/>
            <a:p>
              <a:r>
                <a:rPr lang="en-US" sz="2000" i="1" smtClean="0">
                  <a:solidFill>
                    <a:srgbClr val="000000"/>
                  </a:solidFill>
                </a:rPr>
                <a:t>r</a:t>
              </a:r>
              <a:endParaRPr lang="en-US" sz="2000" i="1">
                <a:solidFill>
                  <a:srgbClr val="000000"/>
                </a:solidFill>
              </a:endParaRPr>
            </a:p>
          </p:txBody>
        </p:sp>
        <p:sp>
          <p:nvSpPr>
            <p:cNvPr id="14" name="TextBox 13"/>
            <p:cNvSpPr txBox="1"/>
            <p:nvPr/>
          </p:nvSpPr>
          <p:spPr>
            <a:xfrm>
              <a:off x="6223716" y="3200400"/>
              <a:ext cx="710484" cy="369332"/>
            </a:xfrm>
            <a:prstGeom prst="rect">
              <a:avLst/>
            </a:prstGeom>
            <a:noFill/>
          </p:spPr>
          <p:txBody>
            <a:bodyPr wrap="square" rtlCol="0">
              <a:spAutoFit/>
            </a:bodyPr>
            <a:lstStyle/>
            <a:p>
              <a:r>
                <a:rPr lang="en-US" i="1" smtClean="0">
                  <a:solidFill>
                    <a:schemeClr val="bg1">
                      <a:lumMod val="50000"/>
                    </a:schemeClr>
                  </a:solidFill>
                </a:rPr>
                <a:t>axle</a:t>
              </a:r>
              <a:endParaRPr lang="en-US" i="1">
                <a:solidFill>
                  <a:schemeClr val="bg1">
                    <a:lumMod val="50000"/>
                  </a:schemeClr>
                </a:solidFill>
              </a:endParaRPr>
            </a:p>
          </p:txBody>
        </p:sp>
        <p:cxnSp>
          <p:nvCxnSpPr>
            <p:cNvPr id="17" name="Straight Arrow Connector 16"/>
            <p:cNvCxnSpPr/>
            <p:nvPr/>
          </p:nvCxnSpPr>
          <p:spPr>
            <a:xfrm rot="-420000">
              <a:off x="7001116" y="3195287"/>
              <a:ext cx="990600" cy="1588"/>
            </a:xfrm>
            <a:prstGeom prst="straightConnector1">
              <a:avLst/>
            </a:prstGeom>
            <a:ln w="28575">
              <a:solidFill>
                <a:schemeClr val="tx2">
                  <a:lumMod val="10000"/>
                </a:schemeClr>
              </a:solidFill>
              <a:prstDash val="sysDash"/>
              <a:headEnd type="none"/>
              <a:tailEnd type="none"/>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smtClean="0"/>
              <a:t>A Familiar Item…</a:t>
            </a:r>
            <a:endParaRPr lang="en-US"/>
          </a:p>
        </p:txBody>
      </p:sp>
      <p:sp>
        <p:nvSpPr>
          <p:cNvPr id="3" name="Content Placeholder 2"/>
          <p:cNvSpPr>
            <a:spLocks noGrp="1"/>
          </p:cNvSpPr>
          <p:nvPr>
            <p:ph sz="half" idx="1"/>
          </p:nvPr>
        </p:nvSpPr>
        <p:spPr>
          <a:xfrm>
            <a:off x="381000" y="1676400"/>
            <a:ext cx="7162800" cy="3992563"/>
          </a:xfrm>
        </p:spPr>
        <p:txBody>
          <a:bodyPr/>
          <a:lstStyle/>
          <a:p>
            <a:r>
              <a:rPr lang="en-US" sz="2400" smtClean="0"/>
              <a:t>A roll of toilet paper has diameter 0.1m, which happens also to be the length of one sheet.</a:t>
            </a:r>
          </a:p>
          <a:p>
            <a:r>
              <a:rPr lang="en-US" sz="2400" smtClean="0">
                <a:solidFill>
                  <a:srgbClr val="FFFF00"/>
                </a:solidFill>
              </a:rPr>
              <a:t>What is the angle </a:t>
            </a:r>
            <a:r>
              <a:rPr lang="en-US" sz="2400" i="1" smtClean="0">
                <a:solidFill>
                  <a:srgbClr val="FFFF00"/>
                </a:solidFill>
              </a:rPr>
              <a:t>in radians</a:t>
            </a:r>
            <a:r>
              <a:rPr lang="en-US" sz="2400" smtClean="0">
                <a:solidFill>
                  <a:srgbClr val="FFFF00"/>
                </a:solidFill>
              </a:rPr>
              <a:t> subtended at the central line of the roll by one sheet in the outside layer?</a:t>
            </a:r>
          </a:p>
          <a:p>
            <a:r>
              <a:rPr lang="en-US" sz="2400" smtClean="0">
                <a:solidFill>
                  <a:schemeClr val="bg1"/>
                </a:solidFill>
              </a:rPr>
              <a:t>A. 1</a:t>
            </a:r>
          </a:p>
          <a:p>
            <a:pPr>
              <a:buNone/>
            </a:pPr>
            <a:r>
              <a:rPr lang="en-US" sz="2400" smtClean="0"/>
              <a:t>     B.  2</a:t>
            </a:r>
          </a:p>
          <a:p>
            <a:pPr>
              <a:buNone/>
            </a:pPr>
            <a:r>
              <a:rPr lang="en-US" sz="2400" smtClean="0"/>
              <a:t>     C.  0.5</a:t>
            </a:r>
          </a:p>
          <a:p>
            <a:pPr>
              <a:buNone/>
            </a:pPr>
            <a:r>
              <a:rPr lang="en-US" sz="2400" smtClean="0"/>
              <a:t>     D.  </a:t>
            </a:r>
            <a:r>
              <a:rPr lang="el-GR" sz="2400" smtClean="0"/>
              <a:t>π</a:t>
            </a:r>
            <a:endParaRPr lang="en-US" sz="2400" smtClean="0"/>
          </a:p>
          <a:p>
            <a:pPr>
              <a:buNone/>
            </a:pPr>
            <a:r>
              <a:rPr lang="en-US" sz="2400" smtClean="0"/>
              <a:t>     E.  1/</a:t>
            </a:r>
            <a:r>
              <a:rPr lang="el-GR" sz="2400" smtClean="0"/>
              <a:t>π</a:t>
            </a:r>
            <a:endParaRPr lang="en-US" sz="2400" smtClean="0"/>
          </a:p>
          <a:p>
            <a:endParaRPr lang="en-US"/>
          </a:p>
        </p:txBody>
      </p:sp>
      <p:sp>
        <p:nvSpPr>
          <p:cNvPr id="4" name="Content Placeholder 3"/>
          <p:cNvSpPr>
            <a:spLocks noGrp="1"/>
          </p:cNvSpPr>
          <p:nvPr>
            <p:ph sz="half" idx="2"/>
          </p:nvPr>
        </p:nvSpPr>
        <p:spPr>
          <a:xfrm>
            <a:off x="5943600" y="3505200"/>
            <a:ext cx="2743200" cy="2620963"/>
          </a:xfrm>
        </p:spPr>
        <p:txBody>
          <a:bodyPr/>
          <a:lstStyle/>
          <a:p>
            <a:r>
              <a:rPr lang="en-US" smtClean="0">
                <a:solidFill>
                  <a:schemeClr val="bg2">
                    <a:lumMod val="50000"/>
                  </a:schemeClr>
                </a:solidFill>
              </a:rPr>
              <a:t>J</a:t>
            </a:r>
            <a:r>
              <a:rPr lang="en-US" smtClean="0"/>
              <a:t> </a:t>
            </a:r>
            <a:endParaRPr lang="en-US"/>
          </a:p>
        </p:txBody>
      </p:sp>
      <p:grpSp>
        <p:nvGrpSpPr>
          <p:cNvPr id="10" name="Group 9"/>
          <p:cNvGrpSpPr/>
          <p:nvPr/>
        </p:nvGrpSpPr>
        <p:grpSpPr>
          <a:xfrm>
            <a:off x="7010400" y="609600"/>
            <a:ext cx="1219200" cy="914400"/>
            <a:chOff x="6781800" y="3276600"/>
            <a:chExt cx="1219200" cy="914400"/>
          </a:xfrm>
        </p:grpSpPr>
        <p:grpSp>
          <p:nvGrpSpPr>
            <p:cNvPr id="7" name="Group 6"/>
            <p:cNvGrpSpPr/>
            <p:nvPr/>
          </p:nvGrpSpPr>
          <p:grpSpPr>
            <a:xfrm>
              <a:off x="6781800" y="3276600"/>
              <a:ext cx="1219200" cy="914400"/>
              <a:chOff x="6781800" y="3276600"/>
              <a:chExt cx="914400" cy="685800"/>
            </a:xfrm>
          </p:grpSpPr>
          <p:sp>
            <p:nvSpPr>
              <p:cNvPr id="5" name="Flowchart: Direct Access Storage 4"/>
              <p:cNvSpPr/>
              <p:nvPr/>
            </p:nvSpPr>
            <p:spPr>
              <a:xfrm flipH="1">
                <a:off x="6781800" y="3276600"/>
                <a:ext cx="914400" cy="685800"/>
              </a:xfrm>
              <a:prstGeom prst="flowChartMagneticDrum">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886575" y="3505200"/>
                <a:ext cx="45719"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9" name="Straight Connector 8"/>
            <p:cNvCxnSpPr/>
            <p:nvPr/>
          </p:nvCxnSpPr>
          <p:spPr>
            <a:xfrm>
              <a:off x="7162800" y="3505200"/>
              <a:ext cx="838200" cy="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smtClean="0"/>
              <a:t>A Familiar Item…</a:t>
            </a:r>
            <a:endParaRPr lang="en-US"/>
          </a:p>
        </p:txBody>
      </p:sp>
      <p:sp>
        <p:nvSpPr>
          <p:cNvPr id="3" name="Content Placeholder 2"/>
          <p:cNvSpPr>
            <a:spLocks noGrp="1"/>
          </p:cNvSpPr>
          <p:nvPr>
            <p:ph sz="half" idx="1"/>
          </p:nvPr>
        </p:nvSpPr>
        <p:spPr>
          <a:xfrm>
            <a:off x="381000" y="1676400"/>
            <a:ext cx="7162800" cy="3992563"/>
          </a:xfrm>
        </p:spPr>
        <p:txBody>
          <a:bodyPr/>
          <a:lstStyle/>
          <a:p>
            <a:r>
              <a:rPr lang="en-US" sz="2400" smtClean="0"/>
              <a:t>A roll of toilet paper has diameter 0.1m, which happens also to be the length of one sheet.</a:t>
            </a:r>
          </a:p>
          <a:p>
            <a:r>
              <a:rPr lang="en-US" sz="2400" smtClean="0">
                <a:solidFill>
                  <a:srgbClr val="FFFF00"/>
                </a:solidFill>
              </a:rPr>
              <a:t>What is the angle </a:t>
            </a:r>
            <a:r>
              <a:rPr lang="en-US" sz="2400" i="1" smtClean="0">
                <a:solidFill>
                  <a:srgbClr val="FFFF00"/>
                </a:solidFill>
              </a:rPr>
              <a:t>in radians</a:t>
            </a:r>
            <a:r>
              <a:rPr lang="en-US" sz="2400" smtClean="0">
                <a:solidFill>
                  <a:srgbClr val="FFFF00"/>
                </a:solidFill>
              </a:rPr>
              <a:t> subtended at the central line of the roll by one sheet in the outside layer?</a:t>
            </a:r>
          </a:p>
          <a:p>
            <a:r>
              <a:rPr lang="en-US" smtClean="0"/>
              <a:t>It’s about 2 radians:</a:t>
            </a:r>
            <a:endParaRPr lang="en-US"/>
          </a:p>
        </p:txBody>
      </p:sp>
      <p:sp>
        <p:nvSpPr>
          <p:cNvPr id="4" name="Content Placeholder 3"/>
          <p:cNvSpPr>
            <a:spLocks noGrp="1"/>
          </p:cNvSpPr>
          <p:nvPr>
            <p:ph sz="half" idx="2"/>
          </p:nvPr>
        </p:nvSpPr>
        <p:spPr>
          <a:xfrm>
            <a:off x="5943600" y="1600200"/>
            <a:ext cx="2743200" cy="4525963"/>
          </a:xfrm>
        </p:spPr>
        <p:txBody>
          <a:bodyPr/>
          <a:lstStyle/>
          <a:p>
            <a:pPr lvl="2"/>
            <a:r>
              <a:rPr lang="en-US" smtClean="0">
                <a:solidFill>
                  <a:schemeClr val="bg2">
                    <a:lumMod val="50000"/>
                  </a:schemeClr>
                </a:solidFill>
              </a:rPr>
              <a:t>J</a:t>
            </a:r>
            <a:r>
              <a:rPr lang="en-US" smtClean="0"/>
              <a:t> </a:t>
            </a:r>
            <a:endParaRPr lang="en-US"/>
          </a:p>
        </p:txBody>
      </p:sp>
      <p:grpSp>
        <p:nvGrpSpPr>
          <p:cNvPr id="7" name="Group 9"/>
          <p:cNvGrpSpPr/>
          <p:nvPr/>
        </p:nvGrpSpPr>
        <p:grpSpPr>
          <a:xfrm>
            <a:off x="7010400" y="609600"/>
            <a:ext cx="1219200" cy="914400"/>
            <a:chOff x="6781800" y="3276600"/>
            <a:chExt cx="1219200" cy="914400"/>
          </a:xfrm>
        </p:grpSpPr>
        <p:grpSp>
          <p:nvGrpSpPr>
            <p:cNvPr id="8" name="Group 6"/>
            <p:cNvGrpSpPr/>
            <p:nvPr/>
          </p:nvGrpSpPr>
          <p:grpSpPr>
            <a:xfrm>
              <a:off x="6781800" y="3276600"/>
              <a:ext cx="1219200" cy="914400"/>
              <a:chOff x="6781800" y="3276600"/>
              <a:chExt cx="914400" cy="685800"/>
            </a:xfrm>
          </p:grpSpPr>
          <p:sp>
            <p:nvSpPr>
              <p:cNvPr id="5" name="Flowchart: Direct Access Storage 4"/>
              <p:cNvSpPr/>
              <p:nvPr/>
            </p:nvSpPr>
            <p:spPr>
              <a:xfrm flipH="1">
                <a:off x="6781800" y="3276600"/>
                <a:ext cx="914400" cy="685800"/>
              </a:xfrm>
              <a:prstGeom prst="flowChartMagneticDrum">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886575" y="3505200"/>
                <a:ext cx="45719"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9" name="Straight Connector 8"/>
            <p:cNvCxnSpPr/>
            <p:nvPr/>
          </p:nvCxnSpPr>
          <p:spPr>
            <a:xfrm>
              <a:off x="7162800" y="3505200"/>
              <a:ext cx="838200" cy="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grpSp>
      <p:sp>
        <p:nvSpPr>
          <p:cNvPr id="10" name="Oval 9"/>
          <p:cNvSpPr/>
          <p:nvPr/>
        </p:nvSpPr>
        <p:spPr>
          <a:xfrm>
            <a:off x="4562474" y="3419474"/>
            <a:ext cx="1838325" cy="1838325"/>
          </a:xfrm>
          <a:prstGeom prst="ellipse">
            <a:avLst/>
          </a:prstGeom>
          <a:solidFill>
            <a:schemeClr val="bg1"/>
          </a:solidFill>
          <a:ln w="952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5038725" y="3905250"/>
            <a:ext cx="866775" cy="866775"/>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a:endCxn id="10" idx="0"/>
          </p:cNvCxnSpPr>
          <p:nvPr/>
        </p:nvCxnSpPr>
        <p:spPr>
          <a:xfrm rot="16200000" flipV="1">
            <a:off x="5022056" y="3879055"/>
            <a:ext cx="923926" cy="476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500000" flipV="1">
            <a:off x="5444125" y="4534151"/>
            <a:ext cx="923926" cy="476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10083</TotalTime>
  <Words>981</Words>
  <Application>Microsoft Office PowerPoint</Application>
  <PresentationFormat>On-screen Show (4:3)</PresentationFormat>
  <Paragraphs>165</Paragraphs>
  <Slides>20</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Office Theme</vt:lpstr>
      <vt:lpstr>Equation</vt:lpstr>
      <vt:lpstr>More Rotational Dynamics</vt:lpstr>
      <vt:lpstr>     Clicker Question A uniform rod is free to rotate in a vertical plane about a frictionless hinge at one end.  It is released from rest at an angle of 30°.  (I = (1/3)ML2, τ = Mg(L/2)cos30°) The initial downward acceleration of the free end of the rod is:</vt:lpstr>
      <vt:lpstr>        Clicker Answer It’s greater than g! The moment of inertia about the hinge is (1/3)ML2, the torque is (MgL/2)cos30°,  so the  acceleration is given by τ = Iα,   α = (3g/2L)cos30°,  the far end accelerates at Lα = (3g/2)cos30°  &gt;  g.         </vt:lpstr>
      <vt:lpstr>Rotational Kinetic Energy</vt:lpstr>
      <vt:lpstr>Problem from Book</vt:lpstr>
      <vt:lpstr>Torque Power</vt:lpstr>
      <vt:lpstr>Work Done by a Torque</vt:lpstr>
      <vt:lpstr>A Familiar Item…</vt:lpstr>
      <vt:lpstr>A Familiar Item…</vt:lpstr>
      <vt:lpstr>On a Roll…</vt:lpstr>
      <vt:lpstr>On a Roll…</vt:lpstr>
      <vt:lpstr>Clicker Question</vt:lpstr>
      <vt:lpstr>Hoop Rolling Down Ramp</vt:lpstr>
      <vt:lpstr>Total Kinetic Energy of Rolling Hoop</vt:lpstr>
      <vt:lpstr>Separating Translational and Rotational Kinetic Energies: Details</vt:lpstr>
      <vt:lpstr>Total Energy: the Bottom Line</vt:lpstr>
      <vt:lpstr>How Fast Does a Hoop Roll Down a Ramp?</vt:lpstr>
      <vt:lpstr>     Ramp Race A hoop, a solid cylinder and a solid sphere roll down the same ramp from a standing start.   Who clocks the fastest time?</vt:lpstr>
      <vt:lpstr>     Ramp Race A hoop, a solid cylinder and a solid sphere roll down the same ramp from a standing start.   Who clocks the fastest time? The sphere wins: its mass is on average closer to the axis of rotation, so it has less rotational KE compared with translational KE.</vt:lpstr>
      <vt:lpstr>A New Look for τ = Iα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Momentum</dc:title>
  <dc:creator>Michael</dc:creator>
  <cp:lastModifiedBy>Michael</cp:lastModifiedBy>
  <cp:revision>130</cp:revision>
  <dcterms:created xsi:type="dcterms:W3CDTF">2010-03-01T20:42:02Z</dcterms:created>
  <dcterms:modified xsi:type="dcterms:W3CDTF">2010-03-20T14:35:58Z</dcterms:modified>
</cp:coreProperties>
</file>