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58" r:id="rId3"/>
    <p:sldId id="259" r:id="rId4"/>
    <p:sldId id="260" r:id="rId5"/>
    <p:sldId id="261" r:id="rId6"/>
    <p:sldId id="263" r:id="rId7"/>
    <p:sldId id="262" r:id="rId8"/>
    <p:sldId id="264" r:id="rId9"/>
    <p:sldId id="265" r:id="rId10"/>
    <p:sldId id="266" r:id="rId11"/>
    <p:sldId id="267" r:id="rId12"/>
    <p:sldId id="270" r:id="rId13"/>
    <p:sldId id="277" r:id="rId14"/>
    <p:sldId id="278" r:id="rId15"/>
    <p:sldId id="268" r:id="rId16"/>
    <p:sldId id="288" r:id="rId17"/>
    <p:sldId id="271" r:id="rId18"/>
    <p:sldId id="272" r:id="rId19"/>
    <p:sldId id="273" r:id="rId20"/>
    <p:sldId id="274" r:id="rId21"/>
    <p:sldId id="279" r:id="rId22"/>
    <p:sldId id="280" r:id="rId23"/>
    <p:sldId id="281" r:id="rId24"/>
    <p:sldId id="282" r:id="rId25"/>
    <p:sldId id="275" r:id="rId26"/>
    <p:sldId id="276" r:id="rId27"/>
    <p:sldId id="283" r:id="rId28"/>
    <p:sldId id="284" r:id="rId29"/>
    <p:sldId id="285"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3/15/2010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5E1FF85-C87F-4AFF-B3AE-151B8B00EB4C}" type="slidenum">
              <a:rPr lang="en-US"/>
              <a:pPr/>
              <a:t>13</a:t>
            </a:fld>
            <a:endParaRPr lang="en-US"/>
          </a:p>
        </p:txBody>
      </p:sp>
      <p:sp>
        <p:nvSpPr>
          <p:cNvPr id="901122" name="Rectangle 2"/>
          <p:cNvSpPr>
            <a:spLocks noGrp="1" noRot="1" noChangeAspect="1" noChangeArrowheads="1" noTextEdit="1"/>
          </p:cNvSpPr>
          <p:nvPr>
            <p:ph type="sldImg"/>
          </p:nvPr>
        </p:nvSpPr>
        <p:spPr>
          <a:xfrm>
            <a:off x="1150938" y="692150"/>
            <a:ext cx="4556125" cy="3416300"/>
          </a:xfrm>
          <a:ln/>
        </p:spPr>
      </p:sp>
      <p:sp>
        <p:nvSpPr>
          <p:cNvPr id="901123"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CF14BF5-C2A8-48B4-9E19-98AECE286161}" type="slidenum">
              <a:rPr lang="en-US"/>
              <a:pPr/>
              <a:t>14</a:t>
            </a:fld>
            <a:endParaRPr lang="en-US"/>
          </a:p>
        </p:txBody>
      </p:sp>
      <p:sp>
        <p:nvSpPr>
          <p:cNvPr id="903170" name="Rectangle 2"/>
          <p:cNvSpPr>
            <a:spLocks noGrp="1" noRot="1" noChangeAspect="1" noChangeArrowheads="1" noTextEdit="1"/>
          </p:cNvSpPr>
          <p:nvPr>
            <p:ph type="sldImg"/>
          </p:nvPr>
        </p:nvSpPr>
        <p:spPr>
          <a:xfrm>
            <a:off x="1150938" y="692150"/>
            <a:ext cx="4556125" cy="3416300"/>
          </a:xfrm>
          <a:ln/>
        </p:spPr>
      </p:sp>
      <p:sp>
        <p:nvSpPr>
          <p:cNvPr id="903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FFA0965-3A49-4B9F-A407-0FACB3BCD032}" type="slidenum">
              <a:rPr lang="en-US"/>
              <a:pPr/>
              <a:t>21</a:t>
            </a:fld>
            <a:endParaRPr lang="en-US"/>
          </a:p>
        </p:txBody>
      </p:sp>
      <p:sp>
        <p:nvSpPr>
          <p:cNvPr id="921602" name="Rectangle 2"/>
          <p:cNvSpPr>
            <a:spLocks noGrp="1" noRot="1" noChangeAspect="1" noChangeArrowheads="1" noTextEdit="1"/>
          </p:cNvSpPr>
          <p:nvPr>
            <p:ph type="sldImg"/>
          </p:nvPr>
        </p:nvSpPr>
        <p:spPr>
          <a:xfrm>
            <a:off x="1150938" y="692150"/>
            <a:ext cx="4556125" cy="3416300"/>
          </a:xfrm>
          <a:ln/>
        </p:spPr>
      </p:sp>
      <p:sp>
        <p:nvSpPr>
          <p:cNvPr id="921603"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321D8FA-D628-4E19-9551-C7E13DF3BBAB}" type="slidenum">
              <a:rPr lang="en-US"/>
              <a:pPr/>
              <a:t>22</a:t>
            </a:fld>
            <a:endParaRPr lang="en-US"/>
          </a:p>
        </p:txBody>
      </p:sp>
      <p:sp>
        <p:nvSpPr>
          <p:cNvPr id="923650" name="Rectangle 2"/>
          <p:cNvSpPr>
            <a:spLocks noGrp="1" noRot="1" noChangeAspect="1" noChangeArrowheads="1" noTextEdit="1"/>
          </p:cNvSpPr>
          <p:nvPr>
            <p:ph type="sldImg"/>
          </p:nvPr>
        </p:nvSpPr>
        <p:spPr>
          <a:xfrm>
            <a:off x="1150938" y="692150"/>
            <a:ext cx="4556125" cy="3416300"/>
          </a:xfrm>
          <a:ln/>
        </p:spPr>
      </p:sp>
      <p:sp>
        <p:nvSpPr>
          <p:cNvPr id="923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DF6A31A-3354-4224-94F8-A4967AE537C5}" type="slidenum">
              <a:rPr lang="en-US"/>
              <a:pPr/>
              <a:t>23</a:t>
            </a:fld>
            <a:endParaRPr lang="en-US"/>
          </a:p>
        </p:txBody>
      </p:sp>
      <p:sp>
        <p:nvSpPr>
          <p:cNvPr id="929794" name="Rectangle 2"/>
          <p:cNvSpPr>
            <a:spLocks noGrp="1" noRot="1" noChangeAspect="1" noChangeArrowheads="1" noTextEdit="1"/>
          </p:cNvSpPr>
          <p:nvPr>
            <p:ph type="sldImg"/>
          </p:nvPr>
        </p:nvSpPr>
        <p:spPr>
          <a:xfrm>
            <a:off x="1150938" y="692150"/>
            <a:ext cx="4556125" cy="3416300"/>
          </a:xfrm>
          <a:ln/>
        </p:spPr>
      </p:sp>
      <p:sp>
        <p:nvSpPr>
          <p:cNvPr id="929795"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05E14F7-D44D-41F4-9723-DD7E71C932B5}" type="slidenum">
              <a:rPr lang="en-US"/>
              <a:pPr/>
              <a:t>24</a:t>
            </a:fld>
            <a:endParaRPr lang="en-US"/>
          </a:p>
        </p:txBody>
      </p:sp>
      <p:sp>
        <p:nvSpPr>
          <p:cNvPr id="931842" name="Rectangle 2"/>
          <p:cNvSpPr>
            <a:spLocks noGrp="1" noRot="1" noChangeAspect="1" noChangeArrowheads="1" noTextEdit="1"/>
          </p:cNvSpPr>
          <p:nvPr>
            <p:ph type="sldImg"/>
          </p:nvPr>
        </p:nvSpPr>
        <p:spPr>
          <a:xfrm>
            <a:off x="1150938" y="692150"/>
            <a:ext cx="4556125" cy="3416300"/>
          </a:xfrm>
          <a:ln/>
        </p:spPr>
      </p:sp>
      <p:sp>
        <p:nvSpPr>
          <p:cNvPr id="93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3/15/2010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3/15/2010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3/15/2010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3/15/2010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3/15/2010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3/15/2010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3/15/2010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3/15/2010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vmlDrawing" Target="../drawings/vmlDrawing5.vml"/><Relationship Id="rId4" Type="http://schemas.openxmlformats.org/officeDocument/2006/relationships/oleObject" Target="../embeddings/oleObject8.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4.xml"/><Relationship Id="rId1" Type="http://schemas.openxmlformats.org/officeDocument/2006/relationships/vmlDrawing" Target="../drawings/vmlDrawing6.vml"/><Relationship Id="rId4" Type="http://schemas.openxmlformats.org/officeDocument/2006/relationships/oleObject" Target="../embeddings/oleObject9.bin"/></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4.xml"/><Relationship Id="rId1" Type="http://schemas.openxmlformats.org/officeDocument/2006/relationships/vmlDrawing" Target="../drawings/vmlDrawing7.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6858000" cy="1470025"/>
          </a:xfrm>
        </p:spPr>
        <p:txBody>
          <a:bodyPr>
            <a:normAutofit/>
          </a:bodyPr>
          <a:lstStyle/>
          <a:p>
            <a:r>
              <a:rPr lang="en-US" sz="4000" smtClean="0">
                <a:solidFill>
                  <a:schemeClr val="bg1"/>
                </a:solidFill>
              </a:rPr>
              <a:t>Circular Motion </a:t>
            </a:r>
            <a:endParaRPr lang="en-US" sz="400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smtClean="0"/>
              <a:t>Physics 1425 Lecture 18</a:t>
            </a:r>
            <a:endParaRPr lang="en-US"/>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smtClean="0">
                <a:solidFill>
                  <a:srgbClr val="FF0000"/>
                </a:solidFill>
              </a:rPr>
              <a:t>Michael Fowler, UVa </a:t>
            </a:r>
            <a:endParaRPr lang="en-US" sz="14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Standard Angular Notation</a:t>
            </a:r>
            <a:endParaRPr lang="en-US">
              <a:solidFill>
                <a:srgbClr val="FFFF00"/>
              </a:solidFill>
            </a:endParaRPr>
          </a:p>
        </p:txBody>
      </p:sp>
      <p:sp>
        <p:nvSpPr>
          <p:cNvPr id="3" name="Content Placeholder 2"/>
          <p:cNvSpPr>
            <a:spLocks noGrp="1"/>
          </p:cNvSpPr>
          <p:nvPr>
            <p:ph idx="1"/>
          </p:nvPr>
        </p:nvSpPr>
        <p:spPr>
          <a:xfrm>
            <a:off x="457200" y="1600200"/>
            <a:ext cx="8382000" cy="4953000"/>
          </a:xfrm>
        </p:spPr>
        <p:txBody>
          <a:bodyPr>
            <a:normAutofit/>
          </a:bodyPr>
          <a:lstStyle/>
          <a:p>
            <a:r>
              <a:rPr lang="en-US" smtClean="0">
                <a:solidFill>
                  <a:srgbClr val="FFFF00"/>
                </a:solidFill>
              </a:rPr>
              <a:t>Angle:</a:t>
            </a:r>
            <a:r>
              <a:rPr lang="en-US" smtClean="0"/>
              <a:t> theta, </a:t>
            </a:r>
            <a:r>
              <a:rPr lang="en-US" i="1" smtClean="0">
                <a:solidFill>
                  <a:srgbClr val="FFFF00"/>
                </a:solidFill>
                <a:sym typeface="Symbol"/>
              </a:rPr>
              <a:t></a:t>
            </a:r>
            <a:r>
              <a:rPr lang="en-US" smtClean="0">
                <a:solidFill>
                  <a:srgbClr val="FFFF00"/>
                </a:solidFill>
                <a:sym typeface="Symbol"/>
              </a:rPr>
              <a:t>, in radians</a:t>
            </a:r>
            <a:r>
              <a:rPr lang="en-US" smtClean="0">
                <a:sym typeface="Symbol"/>
              </a:rPr>
              <a:t>, measured </a:t>
            </a:r>
            <a:r>
              <a:rPr lang="en-US" u="sng" smtClean="0">
                <a:sym typeface="Symbol"/>
              </a:rPr>
              <a:t>counterclockwise</a:t>
            </a:r>
            <a:r>
              <a:rPr lang="en-US" smtClean="0">
                <a:sym typeface="Symbol"/>
              </a:rPr>
              <a:t> from the </a:t>
            </a:r>
            <a:r>
              <a:rPr lang="en-US" i="1" smtClean="0">
                <a:sym typeface="Symbol"/>
              </a:rPr>
              <a:t>x</a:t>
            </a:r>
            <a:r>
              <a:rPr lang="en-US" smtClean="0">
                <a:sym typeface="Symbol"/>
              </a:rPr>
              <a:t>-axis.</a:t>
            </a:r>
          </a:p>
          <a:p>
            <a:endParaRPr lang="en-US" smtClean="0">
              <a:sym typeface="Symbol"/>
            </a:endParaRPr>
          </a:p>
          <a:p>
            <a:endParaRPr lang="en-US" smtClean="0">
              <a:sym typeface="Symbol"/>
            </a:endParaRPr>
          </a:p>
          <a:p>
            <a:pPr>
              <a:buNone/>
            </a:pPr>
            <a:endParaRPr lang="en-US" smtClean="0">
              <a:sym typeface="Symbol"/>
            </a:endParaRPr>
          </a:p>
          <a:p>
            <a:r>
              <a:rPr lang="en-US" smtClean="0">
                <a:solidFill>
                  <a:srgbClr val="FFFF00"/>
                </a:solidFill>
                <a:sym typeface="Symbol"/>
              </a:rPr>
              <a:t>Angular velocity: </a:t>
            </a:r>
            <a:r>
              <a:rPr lang="en-US" smtClean="0">
                <a:sym typeface="Symbol"/>
              </a:rPr>
              <a:t>omega, </a:t>
            </a:r>
            <a:r>
              <a:rPr lang="el-GR" i="1" smtClean="0">
                <a:solidFill>
                  <a:srgbClr val="FFFF00"/>
                </a:solidFill>
                <a:sym typeface="Symbol"/>
              </a:rPr>
              <a:t>ω</a:t>
            </a:r>
            <a:r>
              <a:rPr lang="en-US" smtClean="0">
                <a:solidFill>
                  <a:srgbClr val="FFFF00"/>
                </a:solidFill>
                <a:sym typeface="Symbol"/>
              </a:rPr>
              <a:t> = </a:t>
            </a:r>
            <a:r>
              <a:rPr lang="en-US" i="1" smtClean="0">
                <a:solidFill>
                  <a:srgbClr val="FFFF00"/>
                </a:solidFill>
                <a:sym typeface="Symbol"/>
              </a:rPr>
              <a:t>d</a:t>
            </a:r>
            <a:r>
              <a:rPr lang="en-US" smtClean="0">
                <a:solidFill>
                  <a:srgbClr val="FFFF00"/>
                </a:solidFill>
                <a:sym typeface="Symbol"/>
              </a:rPr>
              <a:t>/</a:t>
            </a:r>
            <a:r>
              <a:rPr lang="en-US" i="1" smtClean="0">
                <a:solidFill>
                  <a:srgbClr val="FFFF00"/>
                </a:solidFill>
                <a:sym typeface="Symbol"/>
              </a:rPr>
              <a:t>dt</a:t>
            </a:r>
            <a:r>
              <a:rPr lang="en-US" smtClean="0">
                <a:sym typeface="Symbol"/>
              </a:rPr>
              <a:t>.</a:t>
            </a:r>
          </a:p>
          <a:p>
            <a:endParaRPr lang="en-US" smtClean="0">
              <a:sym typeface="Symbol"/>
            </a:endParaRPr>
          </a:p>
          <a:p>
            <a:r>
              <a:rPr lang="en-US" smtClean="0">
                <a:solidFill>
                  <a:srgbClr val="FFFF00"/>
                </a:solidFill>
                <a:sym typeface="Symbol"/>
              </a:rPr>
              <a:t>Angular accleration: </a:t>
            </a:r>
            <a:r>
              <a:rPr lang="en-US" smtClean="0">
                <a:sym typeface="Symbol"/>
              </a:rPr>
              <a:t>alpha, </a:t>
            </a:r>
            <a:r>
              <a:rPr lang="el-GR" i="1" smtClean="0">
                <a:solidFill>
                  <a:srgbClr val="FFFF00"/>
                </a:solidFill>
                <a:sym typeface="Symbol"/>
              </a:rPr>
              <a:t>α</a:t>
            </a:r>
            <a:r>
              <a:rPr lang="en-US" smtClean="0">
                <a:solidFill>
                  <a:srgbClr val="FFFF00"/>
                </a:solidFill>
                <a:sym typeface="Symbol"/>
              </a:rPr>
              <a:t> = </a:t>
            </a:r>
            <a:r>
              <a:rPr lang="en-US" i="1" smtClean="0">
                <a:solidFill>
                  <a:srgbClr val="FFFF00"/>
                </a:solidFill>
                <a:sym typeface="Symbol"/>
              </a:rPr>
              <a:t>d</a:t>
            </a:r>
            <a:r>
              <a:rPr lang="el-GR" i="1" smtClean="0">
                <a:solidFill>
                  <a:srgbClr val="FFFF00"/>
                </a:solidFill>
                <a:sym typeface="Symbol"/>
              </a:rPr>
              <a:t>ω</a:t>
            </a:r>
            <a:r>
              <a:rPr lang="en-US" smtClean="0">
                <a:solidFill>
                  <a:srgbClr val="FFFF00"/>
                </a:solidFill>
                <a:sym typeface="Symbol"/>
              </a:rPr>
              <a:t>/</a:t>
            </a:r>
            <a:r>
              <a:rPr lang="en-US" i="1" smtClean="0">
                <a:solidFill>
                  <a:srgbClr val="FFFF00"/>
                </a:solidFill>
                <a:sym typeface="Symbol"/>
              </a:rPr>
              <a:t>dt</a:t>
            </a:r>
            <a:r>
              <a:rPr lang="en-US" smtClean="0">
                <a:solidFill>
                  <a:srgbClr val="FFFF00"/>
                </a:solidFill>
                <a:sym typeface="Symbol"/>
              </a:rPr>
              <a:t> = </a:t>
            </a:r>
            <a:r>
              <a:rPr lang="en-US" i="1" smtClean="0">
                <a:solidFill>
                  <a:srgbClr val="FFFF00"/>
                </a:solidFill>
                <a:sym typeface="Symbol"/>
              </a:rPr>
              <a:t>d</a:t>
            </a:r>
            <a:r>
              <a:rPr lang="en-US" baseline="30000" smtClean="0">
                <a:solidFill>
                  <a:srgbClr val="FFFF00"/>
                </a:solidFill>
                <a:sym typeface="Symbol"/>
              </a:rPr>
              <a:t>2</a:t>
            </a:r>
            <a:r>
              <a:rPr lang="en-US" i="1" smtClean="0">
                <a:solidFill>
                  <a:srgbClr val="FFFF00"/>
                </a:solidFill>
                <a:sym typeface="Symbol"/>
              </a:rPr>
              <a:t></a:t>
            </a:r>
            <a:r>
              <a:rPr lang="en-US" smtClean="0">
                <a:solidFill>
                  <a:srgbClr val="FFFF00"/>
                </a:solidFill>
                <a:sym typeface="Symbol"/>
              </a:rPr>
              <a:t>/</a:t>
            </a:r>
            <a:r>
              <a:rPr lang="en-US" i="1" smtClean="0">
                <a:solidFill>
                  <a:srgbClr val="FFFF00"/>
                </a:solidFill>
                <a:sym typeface="Symbol"/>
              </a:rPr>
              <a:t>dt</a:t>
            </a:r>
            <a:r>
              <a:rPr lang="en-US" baseline="30000" smtClean="0">
                <a:solidFill>
                  <a:srgbClr val="FFFF00"/>
                </a:solidFill>
                <a:sym typeface="Symbol"/>
              </a:rPr>
              <a:t>2</a:t>
            </a:r>
            <a:endParaRPr lang="en-US" baseline="30000">
              <a:solidFill>
                <a:srgbClr val="FFFF00"/>
              </a:solidFill>
            </a:endParaRPr>
          </a:p>
        </p:txBody>
      </p:sp>
      <p:grpSp>
        <p:nvGrpSpPr>
          <p:cNvPr id="12" name="Group 11"/>
          <p:cNvGrpSpPr/>
          <p:nvPr/>
        </p:nvGrpSpPr>
        <p:grpSpPr>
          <a:xfrm>
            <a:off x="1003479" y="1783728"/>
            <a:ext cx="4492587" cy="3931272"/>
            <a:chOff x="2209800" y="1555128"/>
            <a:chExt cx="4492587" cy="3931272"/>
          </a:xfrm>
        </p:grpSpPr>
        <p:sp>
          <p:nvSpPr>
            <p:cNvPr id="4" name="Arc 3"/>
            <p:cNvSpPr/>
            <p:nvPr/>
          </p:nvSpPr>
          <p:spPr>
            <a:xfrm>
              <a:off x="2209800" y="1555128"/>
              <a:ext cx="4281451" cy="3931272"/>
            </a:xfrm>
            <a:prstGeom prst="arc">
              <a:avLst>
                <a:gd name="adj1" fmla="val 20333692"/>
                <a:gd name="adj2" fmla="val 0"/>
              </a:avLst>
            </a:prstGeom>
            <a:ln w="508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 name="Straight Connector 5"/>
            <p:cNvCxnSpPr/>
            <p:nvPr/>
          </p:nvCxnSpPr>
          <p:spPr>
            <a:xfrm>
              <a:off x="4304763" y="3529884"/>
              <a:ext cx="2209800" cy="0"/>
            </a:xfrm>
            <a:prstGeom prst="line">
              <a:avLst/>
            </a:prstGeom>
            <a:ln w="3492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260000">
              <a:off x="4201731" y="3145662"/>
              <a:ext cx="220980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209763" y="2653047"/>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53000" y="3175716"/>
              <a:ext cx="990600" cy="400110"/>
            </a:xfrm>
            <a:prstGeom prst="rect">
              <a:avLst/>
            </a:prstGeom>
            <a:noFill/>
          </p:spPr>
          <p:txBody>
            <a:bodyPr wrap="square" rtlCol="0">
              <a:spAutoFit/>
            </a:bodyPr>
            <a:lstStyle/>
            <a:p>
              <a:r>
                <a:rPr lang="en-US" sz="2000" i="1" smtClean="0">
                  <a:sym typeface="Symbol"/>
                </a:rPr>
                <a:t></a:t>
              </a:r>
              <a:endParaRPr lang="en-US" sz="2000" i="1"/>
            </a:p>
          </p:txBody>
        </p:sp>
        <p:sp>
          <p:nvSpPr>
            <p:cNvPr id="10" name="TextBox 9"/>
            <p:cNvSpPr txBox="1"/>
            <p:nvPr/>
          </p:nvSpPr>
          <p:spPr>
            <a:xfrm>
              <a:off x="6016587" y="3441879"/>
              <a:ext cx="685800" cy="400110"/>
            </a:xfrm>
            <a:prstGeom prst="rect">
              <a:avLst/>
            </a:prstGeom>
            <a:noFill/>
          </p:spPr>
          <p:txBody>
            <a:bodyPr wrap="square" rtlCol="0">
              <a:spAutoFit/>
            </a:bodyPr>
            <a:lstStyle/>
            <a:p>
              <a:r>
                <a:rPr lang="en-US" sz="2000" i="1" smtClean="0"/>
                <a:t>x</a:t>
              </a:r>
              <a:endParaRPr lang="en-US" sz="2000" i="1"/>
            </a:p>
          </p:txBody>
        </p:sp>
        <p:sp>
          <p:nvSpPr>
            <p:cNvPr id="11" name="TextBox 10"/>
            <p:cNvSpPr txBox="1"/>
            <p:nvPr/>
          </p:nvSpPr>
          <p:spPr>
            <a:xfrm>
              <a:off x="3951669" y="3351726"/>
              <a:ext cx="685800" cy="400110"/>
            </a:xfrm>
            <a:prstGeom prst="rect">
              <a:avLst/>
            </a:prstGeom>
            <a:noFill/>
          </p:spPr>
          <p:txBody>
            <a:bodyPr wrap="square" rtlCol="0">
              <a:spAutoFit/>
            </a:bodyPr>
            <a:lstStyle/>
            <a:p>
              <a:r>
                <a:rPr lang="en-US" sz="2000" i="1" smtClean="0"/>
                <a:t>O</a:t>
              </a:r>
              <a:endParaRPr lang="en-US" sz="2000" i="1"/>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Acceleration</a:t>
            </a:r>
            <a:endParaRPr lang="en-US">
              <a:solidFill>
                <a:srgbClr val="FFFF00"/>
              </a:solidFill>
            </a:endParaRPr>
          </a:p>
        </p:txBody>
      </p:sp>
      <p:sp>
        <p:nvSpPr>
          <p:cNvPr id="3" name="Content Placeholder 2"/>
          <p:cNvSpPr>
            <a:spLocks noGrp="1"/>
          </p:cNvSpPr>
          <p:nvPr>
            <p:ph sz="half" idx="1"/>
          </p:nvPr>
        </p:nvSpPr>
        <p:spPr>
          <a:xfrm>
            <a:off x="304800" y="1600200"/>
            <a:ext cx="4495800" cy="4525963"/>
          </a:xfrm>
        </p:spPr>
        <p:txBody>
          <a:bodyPr/>
          <a:lstStyle/>
          <a:p>
            <a:r>
              <a:rPr lang="en-US" smtClean="0"/>
              <a:t>The tangential speed (along the rim) is </a:t>
            </a:r>
            <a:r>
              <a:rPr lang="en-US" i="1" smtClean="0"/>
              <a:t>v</a:t>
            </a:r>
            <a:r>
              <a:rPr lang="en-US" smtClean="0"/>
              <a:t> = </a:t>
            </a:r>
            <a:r>
              <a:rPr lang="en-US" i="1" smtClean="0"/>
              <a:t>r</a:t>
            </a:r>
            <a:r>
              <a:rPr lang="el-GR" i="1" smtClean="0"/>
              <a:t>ω</a:t>
            </a:r>
            <a:r>
              <a:rPr lang="en-US" smtClean="0"/>
              <a:t>, so the </a:t>
            </a:r>
            <a:r>
              <a:rPr lang="en-US" smtClean="0">
                <a:solidFill>
                  <a:srgbClr val="FFFF00"/>
                </a:solidFill>
              </a:rPr>
              <a:t>tangential</a:t>
            </a:r>
            <a:r>
              <a:rPr lang="en-US" smtClean="0"/>
              <a:t> </a:t>
            </a:r>
            <a:r>
              <a:rPr lang="en-US" smtClean="0">
                <a:solidFill>
                  <a:srgbClr val="FFFF00"/>
                </a:solidFill>
              </a:rPr>
              <a:t>acceleration</a:t>
            </a:r>
            <a:r>
              <a:rPr lang="en-US" smtClean="0"/>
              <a:t> is</a:t>
            </a:r>
          </a:p>
          <a:p>
            <a:r>
              <a:rPr lang="en-US" smtClean="0"/>
              <a:t> </a:t>
            </a:r>
            <a:r>
              <a:rPr lang="en-US" i="1" smtClean="0">
                <a:solidFill>
                  <a:srgbClr val="FFFF00"/>
                </a:solidFill>
              </a:rPr>
              <a:t>a </a:t>
            </a:r>
            <a:r>
              <a:rPr lang="en-US" smtClean="0">
                <a:solidFill>
                  <a:srgbClr val="FFFF00"/>
                </a:solidFill>
              </a:rPr>
              <a:t>= </a:t>
            </a:r>
            <a:r>
              <a:rPr lang="en-US" i="1" smtClean="0">
                <a:solidFill>
                  <a:srgbClr val="FFFF00"/>
                </a:solidFill>
              </a:rPr>
              <a:t>dv</a:t>
            </a:r>
            <a:r>
              <a:rPr lang="en-US" smtClean="0">
                <a:solidFill>
                  <a:srgbClr val="FFFF00"/>
                </a:solidFill>
              </a:rPr>
              <a:t>/</a:t>
            </a:r>
            <a:r>
              <a:rPr lang="en-US" i="1" smtClean="0">
                <a:solidFill>
                  <a:srgbClr val="FFFF00"/>
                </a:solidFill>
              </a:rPr>
              <a:t>dt</a:t>
            </a:r>
            <a:r>
              <a:rPr lang="en-US" smtClean="0">
                <a:solidFill>
                  <a:srgbClr val="FFFF00"/>
                </a:solidFill>
              </a:rPr>
              <a:t> = </a:t>
            </a:r>
            <a:r>
              <a:rPr lang="en-US" i="1" smtClean="0">
                <a:solidFill>
                  <a:srgbClr val="FFFF00"/>
                </a:solidFill>
              </a:rPr>
              <a:t>rd</a:t>
            </a:r>
            <a:r>
              <a:rPr lang="el-GR" i="1" smtClean="0">
                <a:solidFill>
                  <a:srgbClr val="FFFF00"/>
                </a:solidFill>
              </a:rPr>
              <a:t>ω</a:t>
            </a:r>
            <a:r>
              <a:rPr lang="en-US" smtClean="0">
                <a:solidFill>
                  <a:srgbClr val="FFFF00"/>
                </a:solidFill>
              </a:rPr>
              <a:t>/</a:t>
            </a:r>
            <a:r>
              <a:rPr lang="en-US" i="1" smtClean="0">
                <a:solidFill>
                  <a:srgbClr val="FFFF00"/>
                </a:solidFill>
              </a:rPr>
              <a:t>dt</a:t>
            </a:r>
            <a:r>
              <a:rPr lang="en-US" smtClean="0">
                <a:solidFill>
                  <a:srgbClr val="FFFF00"/>
                </a:solidFill>
              </a:rPr>
              <a:t> = </a:t>
            </a:r>
            <a:r>
              <a:rPr lang="en-US" i="1" smtClean="0">
                <a:solidFill>
                  <a:srgbClr val="FFFF00"/>
                </a:solidFill>
              </a:rPr>
              <a:t>r</a:t>
            </a:r>
            <a:r>
              <a:rPr lang="el-GR" i="1" smtClean="0">
                <a:solidFill>
                  <a:srgbClr val="FFFF00"/>
                </a:solidFill>
              </a:rPr>
              <a:t>α</a:t>
            </a:r>
            <a:r>
              <a:rPr lang="en-US" smtClean="0">
                <a:solidFill>
                  <a:srgbClr val="FFFF00"/>
                </a:solidFill>
              </a:rPr>
              <a:t>.</a:t>
            </a:r>
          </a:p>
          <a:p>
            <a:r>
              <a:rPr lang="en-US" smtClean="0"/>
              <a:t>The </a:t>
            </a:r>
            <a:r>
              <a:rPr lang="en-US" smtClean="0">
                <a:solidFill>
                  <a:srgbClr val="FFFF00"/>
                </a:solidFill>
              </a:rPr>
              <a:t>centripetal acceleration </a:t>
            </a:r>
            <a:r>
              <a:rPr lang="en-US" smtClean="0"/>
              <a:t>is</a:t>
            </a:r>
          </a:p>
          <a:p>
            <a:pPr lvl="1">
              <a:buNone/>
            </a:pPr>
            <a:r>
              <a:rPr lang="en-US" sz="2800" smtClean="0">
                <a:solidFill>
                  <a:srgbClr val="FFFF00"/>
                </a:solidFill>
              </a:rPr>
              <a:t>      </a:t>
            </a:r>
            <a:r>
              <a:rPr lang="en-US" sz="2800" i="1" smtClean="0">
                <a:solidFill>
                  <a:srgbClr val="FFFF00"/>
                </a:solidFill>
              </a:rPr>
              <a:t>v</a:t>
            </a:r>
            <a:r>
              <a:rPr lang="en-US" sz="2800" baseline="30000" smtClean="0">
                <a:solidFill>
                  <a:srgbClr val="FFFF00"/>
                </a:solidFill>
              </a:rPr>
              <a:t>2</a:t>
            </a:r>
            <a:r>
              <a:rPr lang="en-US" sz="2800" smtClean="0">
                <a:solidFill>
                  <a:srgbClr val="FFFF00"/>
                </a:solidFill>
              </a:rPr>
              <a:t>/</a:t>
            </a:r>
            <a:r>
              <a:rPr lang="en-US" sz="2800" i="1" smtClean="0">
                <a:solidFill>
                  <a:srgbClr val="FFFF00"/>
                </a:solidFill>
              </a:rPr>
              <a:t>r</a:t>
            </a:r>
            <a:r>
              <a:rPr lang="en-US" sz="2800" smtClean="0">
                <a:solidFill>
                  <a:srgbClr val="FFFF00"/>
                </a:solidFill>
              </a:rPr>
              <a:t> = </a:t>
            </a:r>
            <a:r>
              <a:rPr lang="en-US" sz="2800" i="1" smtClean="0">
                <a:solidFill>
                  <a:srgbClr val="FFFF00"/>
                </a:solidFill>
              </a:rPr>
              <a:t>r</a:t>
            </a:r>
            <a:r>
              <a:rPr lang="el-GR" sz="2800" i="1" smtClean="0">
                <a:solidFill>
                  <a:srgbClr val="FFFF00"/>
                </a:solidFill>
              </a:rPr>
              <a:t>ω</a:t>
            </a:r>
            <a:r>
              <a:rPr lang="en-US" sz="2800" baseline="30000" smtClean="0">
                <a:solidFill>
                  <a:srgbClr val="FFFF00"/>
                </a:solidFill>
              </a:rPr>
              <a:t>2</a:t>
            </a:r>
            <a:r>
              <a:rPr lang="en-US" sz="2800" smtClean="0">
                <a:solidFill>
                  <a:srgbClr val="FFFF00"/>
                </a:solidFill>
              </a:rPr>
              <a:t>.  </a:t>
            </a:r>
            <a:endParaRPr lang="en-US" sz="2800">
              <a:solidFill>
                <a:srgbClr val="FFFF00"/>
              </a:solidFill>
            </a:endParaRPr>
          </a:p>
        </p:txBody>
      </p:sp>
      <p:sp>
        <p:nvSpPr>
          <p:cNvPr id="4" name="Content Placeholder 3"/>
          <p:cNvSpPr>
            <a:spLocks noGrp="1"/>
          </p:cNvSpPr>
          <p:nvPr>
            <p:ph sz="half" idx="2"/>
          </p:nvPr>
        </p:nvSpPr>
        <p:spPr/>
        <p:txBody>
          <a:bodyPr/>
          <a:lstStyle/>
          <a:p>
            <a:r>
              <a:rPr lang="en-US" smtClean="0">
                <a:solidFill>
                  <a:schemeClr val="bg2">
                    <a:lumMod val="50000"/>
                  </a:schemeClr>
                </a:solidFill>
              </a:rPr>
              <a:t>A</a:t>
            </a:r>
            <a:r>
              <a:rPr lang="en-US" smtClean="0"/>
              <a:t> </a:t>
            </a:r>
            <a:endParaRPr lang="en-US"/>
          </a:p>
        </p:txBody>
      </p:sp>
      <p:sp>
        <p:nvSpPr>
          <p:cNvPr id="7" name="Oval 6"/>
          <p:cNvSpPr/>
          <p:nvPr/>
        </p:nvSpPr>
        <p:spPr>
          <a:xfrm>
            <a:off x="5017395" y="1828800"/>
            <a:ext cx="3668331" cy="3668331"/>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6"/>
          <p:cNvGrpSpPr/>
          <p:nvPr/>
        </p:nvGrpSpPr>
        <p:grpSpPr>
          <a:xfrm>
            <a:off x="6769995" y="1664595"/>
            <a:ext cx="1942563" cy="2084401"/>
            <a:chOff x="6769995" y="1664595"/>
            <a:chExt cx="1942563" cy="2084401"/>
          </a:xfrm>
        </p:grpSpPr>
        <p:cxnSp>
          <p:nvCxnSpPr>
            <p:cNvPr id="13" name="Straight Connector 12"/>
            <p:cNvCxnSpPr/>
            <p:nvPr/>
          </p:nvCxnSpPr>
          <p:spPr>
            <a:xfrm flipV="1">
              <a:off x="6858000" y="3645258"/>
              <a:ext cx="1821291" cy="1234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6858000" y="2883557"/>
              <a:ext cx="1654027" cy="7740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340958" y="3287331"/>
              <a:ext cx="457200" cy="461665"/>
            </a:xfrm>
            <a:prstGeom prst="rect">
              <a:avLst/>
            </a:prstGeom>
            <a:noFill/>
          </p:spPr>
          <p:txBody>
            <a:bodyPr wrap="square" rtlCol="0">
              <a:spAutoFit/>
            </a:bodyPr>
            <a:lstStyle/>
            <a:p>
              <a:r>
                <a:rPr lang="en-US" sz="2400" i="1" smtClean="0">
                  <a:sym typeface="Symbol"/>
                </a:rPr>
                <a:t></a:t>
              </a:r>
              <a:endParaRPr lang="en-US" sz="2400" i="1"/>
            </a:p>
          </p:txBody>
        </p:sp>
        <p:sp>
          <p:nvSpPr>
            <p:cNvPr id="16" name="TextBox 15"/>
            <p:cNvSpPr txBox="1"/>
            <p:nvPr/>
          </p:nvSpPr>
          <p:spPr>
            <a:xfrm>
              <a:off x="7487997" y="2743200"/>
              <a:ext cx="457200" cy="461665"/>
            </a:xfrm>
            <a:prstGeom prst="rect">
              <a:avLst/>
            </a:prstGeom>
            <a:noFill/>
          </p:spPr>
          <p:txBody>
            <a:bodyPr wrap="square" rtlCol="0">
              <a:spAutoFit/>
            </a:bodyPr>
            <a:lstStyle/>
            <a:p>
              <a:r>
                <a:rPr lang="en-US" sz="2400" i="1" smtClean="0">
                  <a:sym typeface="Symbol"/>
                </a:rPr>
                <a:t>r</a:t>
              </a:r>
              <a:endParaRPr lang="en-US" sz="2400" i="1"/>
            </a:p>
          </p:txBody>
        </p:sp>
        <p:sp>
          <p:nvSpPr>
            <p:cNvPr id="17" name="Oval 16"/>
            <p:cNvSpPr/>
            <p:nvPr/>
          </p:nvSpPr>
          <p:spPr>
            <a:xfrm>
              <a:off x="8331558" y="2705637"/>
              <a:ext cx="381000" cy="381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flipV="1">
              <a:off x="6769995" y="2783985"/>
              <a:ext cx="1676400" cy="762000"/>
            </a:xfrm>
            <a:prstGeom prst="straightConnector1">
              <a:avLst/>
            </a:prstGeom>
            <a:ln w="22225">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6200000" flipV="1">
              <a:off x="7582437" y="1893195"/>
              <a:ext cx="1066800" cy="6096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sp>
        <p:nvSpPr>
          <p:cNvPr id="9" name="Arc 8"/>
          <p:cNvSpPr/>
          <p:nvPr/>
        </p:nvSpPr>
        <p:spPr>
          <a:xfrm rot="3120437">
            <a:off x="6445639" y="3163791"/>
            <a:ext cx="1018643" cy="912912"/>
          </a:xfrm>
          <a:prstGeom prst="arc">
            <a:avLst>
              <a:gd name="adj1" fmla="val 11294701"/>
              <a:gd name="adj2" fmla="val 0"/>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Arrow Connector 9"/>
          <p:cNvCxnSpPr>
            <a:endCxn id="9" idx="0"/>
          </p:cNvCxnSpPr>
          <p:nvPr/>
        </p:nvCxnSpPr>
        <p:spPr>
          <a:xfrm rot="10800000" flipV="1">
            <a:off x="6702880" y="3117111"/>
            <a:ext cx="104679" cy="62044"/>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8051442" y="1778358"/>
            <a:ext cx="381000" cy="461665"/>
          </a:xfrm>
          <a:prstGeom prst="rect">
            <a:avLst/>
          </a:prstGeom>
          <a:noFill/>
        </p:spPr>
        <p:txBody>
          <a:bodyPr wrap="square" rtlCol="0">
            <a:spAutoFit/>
          </a:bodyPr>
          <a:lstStyle/>
          <a:p>
            <a:r>
              <a:rPr lang="en-US" sz="2400" i="1" smtClean="0"/>
              <a:t>v</a:t>
            </a:r>
            <a:endParaRPr lang="en-US" sz="2400" i="1"/>
          </a:p>
        </p:txBody>
      </p:sp>
      <p:sp>
        <p:nvSpPr>
          <p:cNvPr id="12" name="TextBox 11"/>
          <p:cNvSpPr txBox="1"/>
          <p:nvPr/>
        </p:nvSpPr>
        <p:spPr>
          <a:xfrm>
            <a:off x="6831177" y="2753931"/>
            <a:ext cx="381000" cy="461665"/>
          </a:xfrm>
          <a:prstGeom prst="rect">
            <a:avLst/>
          </a:prstGeom>
          <a:noFill/>
        </p:spPr>
        <p:txBody>
          <a:bodyPr wrap="square" rtlCol="0">
            <a:spAutoFit/>
          </a:bodyPr>
          <a:lstStyle/>
          <a:p>
            <a:r>
              <a:rPr lang="en-US" sz="2400" i="1" smtClean="0"/>
              <a:t>ω</a:t>
            </a:r>
            <a:endParaRPr lang="en-US" sz="2400" i="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Connector 21"/>
          <p:cNvCxnSpPr/>
          <p:nvPr/>
        </p:nvCxnSpPr>
        <p:spPr>
          <a:xfrm>
            <a:off x="6477000" y="2514600"/>
            <a:ext cx="1815921" cy="661116"/>
          </a:xfrm>
          <a:prstGeom prst="line">
            <a:avLst/>
          </a:prstGeom>
          <a:ln w="38100">
            <a:solidFill>
              <a:srgbClr val="FFC000"/>
            </a:solidFill>
            <a:head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solidFill>
                  <a:srgbClr val="FFFF00"/>
                </a:solidFill>
              </a:rPr>
              <a:t>Components of Acceleration</a:t>
            </a:r>
            <a:endParaRPr lang="en-US">
              <a:solidFill>
                <a:srgbClr val="FFFF00"/>
              </a:solidFill>
            </a:endParaRPr>
          </a:p>
        </p:txBody>
      </p:sp>
      <p:sp>
        <p:nvSpPr>
          <p:cNvPr id="3" name="Content Placeholder 2"/>
          <p:cNvSpPr>
            <a:spLocks noGrp="1"/>
          </p:cNvSpPr>
          <p:nvPr>
            <p:ph sz="half" idx="1"/>
          </p:nvPr>
        </p:nvSpPr>
        <p:spPr>
          <a:xfrm>
            <a:off x="0" y="1600200"/>
            <a:ext cx="4953000" cy="5029200"/>
          </a:xfrm>
        </p:spPr>
        <p:txBody>
          <a:bodyPr>
            <a:normAutofit/>
          </a:bodyPr>
          <a:lstStyle/>
          <a:p>
            <a:r>
              <a:rPr lang="en-US" smtClean="0"/>
              <a:t>The tangential speed (along the rim) is </a:t>
            </a:r>
            <a:r>
              <a:rPr lang="en-US" i="1" smtClean="0"/>
              <a:t>v</a:t>
            </a:r>
            <a:r>
              <a:rPr lang="en-US" smtClean="0"/>
              <a:t> = </a:t>
            </a:r>
            <a:r>
              <a:rPr lang="en-US" i="1" smtClean="0"/>
              <a:t>r</a:t>
            </a:r>
            <a:r>
              <a:rPr lang="el-GR" i="1" smtClean="0"/>
              <a:t>ω</a:t>
            </a:r>
            <a:r>
              <a:rPr lang="en-US" smtClean="0"/>
              <a:t>, so the  </a:t>
            </a:r>
            <a:r>
              <a:rPr lang="en-US" smtClean="0">
                <a:solidFill>
                  <a:srgbClr val="FFFF00"/>
                </a:solidFill>
              </a:rPr>
              <a:t>tangential acceleration</a:t>
            </a:r>
            <a:r>
              <a:rPr lang="en-US" smtClean="0"/>
              <a:t> (parallel to the rim) is</a:t>
            </a:r>
          </a:p>
          <a:p>
            <a:pPr>
              <a:buNone/>
            </a:pPr>
            <a:r>
              <a:rPr lang="en-US" smtClean="0"/>
              <a:t>      </a:t>
            </a:r>
            <a:r>
              <a:rPr lang="en-US" sz="3200" i="1" smtClean="0">
                <a:solidFill>
                  <a:srgbClr val="FFFF00"/>
                </a:solidFill>
              </a:rPr>
              <a:t>dv</a:t>
            </a:r>
            <a:r>
              <a:rPr lang="en-US" sz="3200" smtClean="0">
                <a:solidFill>
                  <a:srgbClr val="FFFF00"/>
                </a:solidFill>
              </a:rPr>
              <a:t>/</a:t>
            </a:r>
            <a:r>
              <a:rPr lang="en-US" sz="3200" i="1" smtClean="0">
                <a:solidFill>
                  <a:srgbClr val="FFFF00"/>
                </a:solidFill>
              </a:rPr>
              <a:t>dt</a:t>
            </a:r>
            <a:r>
              <a:rPr lang="en-US" sz="3200" smtClean="0">
                <a:solidFill>
                  <a:srgbClr val="FFFF00"/>
                </a:solidFill>
              </a:rPr>
              <a:t> = </a:t>
            </a:r>
            <a:r>
              <a:rPr lang="en-US" sz="3200" i="1" smtClean="0">
                <a:solidFill>
                  <a:srgbClr val="FFFF00"/>
                </a:solidFill>
              </a:rPr>
              <a:t>rd</a:t>
            </a:r>
            <a:r>
              <a:rPr lang="el-GR" sz="3200" i="1" smtClean="0">
                <a:solidFill>
                  <a:srgbClr val="FFFF00"/>
                </a:solidFill>
              </a:rPr>
              <a:t>ω</a:t>
            </a:r>
            <a:r>
              <a:rPr lang="en-US" sz="3200" smtClean="0">
                <a:solidFill>
                  <a:srgbClr val="FFFF00"/>
                </a:solidFill>
              </a:rPr>
              <a:t>/</a:t>
            </a:r>
            <a:r>
              <a:rPr lang="en-US" sz="3200" i="1" smtClean="0">
                <a:solidFill>
                  <a:srgbClr val="FFFF00"/>
                </a:solidFill>
              </a:rPr>
              <a:t>dt</a:t>
            </a:r>
            <a:r>
              <a:rPr lang="en-US" sz="3200" smtClean="0">
                <a:solidFill>
                  <a:srgbClr val="FFFF00"/>
                </a:solidFill>
              </a:rPr>
              <a:t> = </a:t>
            </a:r>
            <a:r>
              <a:rPr lang="en-US" sz="3200" i="1" smtClean="0">
                <a:solidFill>
                  <a:srgbClr val="FFFF00"/>
                </a:solidFill>
              </a:rPr>
              <a:t>r</a:t>
            </a:r>
            <a:r>
              <a:rPr lang="el-GR" sz="3200" i="1" smtClean="0">
                <a:solidFill>
                  <a:srgbClr val="FFFF00"/>
                </a:solidFill>
              </a:rPr>
              <a:t>α</a:t>
            </a:r>
            <a:r>
              <a:rPr lang="en-US" sz="3200" smtClean="0">
                <a:solidFill>
                  <a:srgbClr val="FFFF00"/>
                </a:solidFill>
              </a:rPr>
              <a:t>.</a:t>
            </a:r>
          </a:p>
          <a:p>
            <a:pPr>
              <a:buNone/>
            </a:pPr>
            <a:endParaRPr lang="en-US" sz="3200" smtClean="0">
              <a:solidFill>
                <a:srgbClr val="FFFF00"/>
              </a:solidFill>
            </a:endParaRPr>
          </a:p>
          <a:p>
            <a:r>
              <a:rPr lang="en-US" smtClean="0"/>
              <a:t>The </a:t>
            </a:r>
            <a:r>
              <a:rPr lang="en-US" smtClean="0">
                <a:solidFill>
                  <a:srgbClr val="FFFF00"/>
                </a:solidFill>
              </a:rPr>
              <a:t>centripetal acceleration </a:t>
            </a:r>
            <a:r>
              <a:rPr lang="en-US" smtClean="0"/>
              <a:t>is</a:t>
            </a:r>
          </a:p>
          <a:p>
            <a:r>
              <a:rPr lang="en-US" sz="2800" smtClean="0">
                <a:solidFill>
                  <a:srgbClr val="FFFF00"/>
                </a:solidFill>
              </a:rPr>
              <a:t>          </a:t>
            </a:r>
            <a:r>
              <a:rPr lang="en-US" sz="3200" i="1" smtClean="0">
                <a:solidFill>
                  <a:srgbClr val="FFFF00"/>
                </a:solidFill>
              </a:rPr>
              <a:t>v</a:t>
            </a:r>
            <a:r>
              <a:rPr lang="en-US" sz="3200" baseline="30000" smtClean="0">
                <a:solidFill>
                  <a:srgbClr val="FFFF00"/>
                </a:solidFill>
              </a:rPr>
              <a:t>2</a:t>
            </a:r>
            <a:r>
              <a:rPr lang="en-US" sz="3200" smtClean="0">
                <a:solidFill>
                  <a:srgbClr val="FFFF00"/>
                </a:solidFill>
              </a:rPr>
              <a:t>/</a:t>
            </a:r>
            <a:r>
              <a:rPr lang="en-US" sz="3200" i="1" smtClean="0">
                <a:solidFill>
                  <a:srgbClr val="FFFF00"/>
                </a:solidFill>
              </a:rPr>
              <a:t>r</a:t>
            </a:r>
            <a:r>
              <a:rPr lang="en-US" sz="3200" smtClean="0">
                <a:solidFill>
                  <a:srgbClr val="FFFF00"/>
                </a:solidFill>
              </a:rPr>
              <a:t> = </a:t>
            </a:r>
            <a:r>
              <a:rPr lang="en-US" sz="3200" i="1" smtClean="0">
                <a:solidFill>
                  <a:srgbClr val="FFFF00"/>
                </a:solidFill>
              </a:rPr>
              <a:t>r</a:t>
            </a:r>
            <a:r>
              <a:rPr lang="el-GR" sz="3200" i="1" smtClean="0">
                <a:solidFill>
                  <a:srgbClr val="FFFF00"/>
                </a:solidFill>
              </a:rPr>
              <a:t>ω</a:t>
            </a:r>
            <a:r>
              <a:rPr lang="en-US" sz="3200" baseline="30000" smtClean="0">
                <a:solidFill>
                  <a:srgbClr val="FFFF00"/>
                </a:solidFill>
              </a:rPr>
              <a:t>2</a:t>
            </a:r>
            <a:r>
              <a:rPr lang="en-US" sz="3200" smtClean="0">
                <a:solidFill>
                  <a:srgbClr val="FFFF00"/>
                </a:solidFill>
              </a:rPr>
              <a:t>. </a:t>
            </a:r>
          </a:p>
          <a:p>
            <a:r>
              <a:rPr lang="en-US" sz="2000" smtClean="0">
                <a:solidFill>
                  <a:srgbClr val="FF0000"/>
                </a:solidFill>
              </a:rPr>
              <a:t>Note: this formula is useful for comparing accelerations at different radii. </a:t>
            </a:r>
            <a:endParaRPr lang="en-US" sz="2000">
              <a:solidFill>
                <a:srgbClr val="FF0000"/>
              </a:solidFill>
            </a:endParaRPr>
          </a:p>
        </p:txBody>
      </p:sp>
      <p:sp>
        <p:nvSpPr>
          <p:cNvPr id="4" name="Content Placeholder 3"/>
          <p:cNvSpPr>
            <a:spLocks noGrp="1"/>
          </p:cNvSpPr>
          <p:nvPr>
            <p:ph sz="half" idx="2"/>
          </p:nvPr>
        </p:nvSpPr>
        <p:spPr/>
        <p:txBody>
          <a:bodyPr>
            <a:normAutofit/>
          </a:bodyPr>
          <a:lstStyle/>
          <a:p>
            <a:r>
              <a:rPr lang="en-US" smtClean="0">
                <a:solidFill>
                  <a:schemeClr val="bg2">
                    <a:lumMod val="50000"/>
                  </a:schemeClr>
                </a:solidFill>
              </a:rPr>
              <a:t>A</a:t>
            </a:r>
            <a:r>
              <a:rPr lang="en-US" smtClean="0"/>
              <a:t> </a:t>
            </a:r>
            <a:endParaRPr lang="en-US"/>
          </a:p>
        </p:txBody>
      </p:sp>
      <p:sp>
        <p:nvSpPr>
          <p:cNvPr id="7" name="Oval 6"/>
          <p:cNvSpPr/>
          <p:nvPr/>
        </p:nvSpPr>
        <p:spPr>
          <a:xfrm>
            <a:off x="4800600" y="2122869"/>
            <a:ext cx="3668331" cy="3668331"/>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flipV="1">
            <a:off x="7137042" y="3214353"/>
            <a:ext cx="1120627" cy="545442"/>
          </a:xfrm>
          <a:prstGeom prst="line">
            <a:avLst/>
          </a:prstGeom>
          <a:ln w="25400">
            <a:solidFill>
              <a:srgbClr val="FFC000"/>
            </a:solidFill>
            <a:head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456869" y="3466563"/>
            <a:ext cx="782397" cy="461665"/>
          </a:xfrm>
          <a:prstGeom prst="rect">
            <a:avLst/>
          </a:prstGeom>
          <a:noFill/>
        </p:spPr>
        <p:txBody>
          <a:bodyPr wrap="square" rtlCol="0">
            <a:spAutoFit/>
          </a:bodyPr>
          <a:lstStyle/>
          <a:p>
            <a:r>
              <a:rPr lang="en-US" sz="2400" i="1" smtClean="0">
                <a:sym typeface="Symbol"/>
              </a:rPr>
              <a:t>r</a:t>
            </a:r>
            <a:r>
              <a:rPr lang="el-GR" sz="2400" i="1" smtClean="0">
                <a:sym typeface="Symbol"/>
              </a:rPr>
              <a:t>ω</a:t>
            </a:r>
            <a:r>
              <a:rPr lang="en-US" sz="2400" baseline="30000" smtClean="0">
                <a:sym typeface="Symbol"/>
              </a:rPr>
              <a:t>2</a:t>
            </a:r>
            <a:endParaRPr lang="en-US" sz="2400" baseline="30000"/>
          </a:p>
        </p:txBody>
      </p:sp>
      <p:sp>
        <p:nvSpPr>
          <p:cNvPr id="17" name="Oval 16"/>
          <p:cNvSpPr/>
          <p:nvPr/>
        </p:nvSpPr>
        <p:spPr>
          <a:xfrm>
            <a:off x="8114763" y="2999706"/>
            <a:ext cx="381000" cy="381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rot="16200000" flipV="1">
            <a:off x="7365642" y="2187264"/>
            <a:ext cx="1066800" cy="609600"/>
          </a:xfrm>
          <a:prstGeom prst="straightConnector1">
            <a:avLst/>
          </a:prstGeom>
          <a:ln w="254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848600" y="1976735"/>
            <a:ext cx="1295400" cy="461665"/>
          </a:xfrm>
          <a:prstGeom prst="rect">
            <a:avLst/>
          </a:prstGeom>
          <a:noFill/>
        </p:spPr>
        <p:txBody>
          <a:bodyPr wrap="square" rtlCol="0">
            <a:spAutoFit/>
          </a:bodyPr>
          <a:lstStyle/>
          <a:p>
            <a:r>
              <a:rPr lang="en-US" sz="2400" i="1" smtClean="0"/>
              <a:t>rd</a:t>
            </a:r>
            <a:r>
              <a:rPr lang="el-GR" sz="2400" i="1" smtClean="0"/>
              <a:t>ω</a:t>
            </a:r>
            <a:r>
              <a:rPr lang="en-US" sz="2400" i="1" smtClean="0"/>
              <a:t>/dt</a:t>
            </a:r>
            <a:endParaRPr lang="en-US" sz="2400" i="1"/>
          </a:p>
        </p:txBody>
      </p:sp>
      <p:sp>
        <p:nvSpPr>
          <p:cNvPr id="26" name="TextBox 25"/>
          <p:cNvSpPr txBox="1"/>
          <p:nvPr/>
        </p:nvSpPr>
        <p:spPr>
          <a:xfrm>
            <a:off x="5486400" y="2510135"/>
            <a:ext cx="1676400" cy="461665"/>
          </a:xfrm>
          <a:prstGeom prst="rect">
            <a:avLst/>
          </a:prstGeom>
          <a:noFill/>
        </p:spPr>
        <p:txBody>
          <a:bodyPr wrap="square" rtlCol="0">
            <a:spAutoFit/>
          </a:bodyPr>
          <a:lstStyle/>
          <a:p>
            <a:r>
              <a:rPr lang="en-US" sz="2400" smtClean="0">
                <a:solidFill>
                  <a:srgbClr val="FFC000"/>
                </a:solidFill>
                <a:sym typeface="Symbol"/>
              </a:rPr>
              <a:t>total accn</a:t>
            </a:r>
            <a:endParaRPr lang="en-US" sz="2400" baseline="30000">
              <a:solidFill>
                <a:srgbClr val="FFC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0098"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900099"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10.1a	</a:t>
            </a:r>
            <a:r>
              <a:rPr lang="en-US" sz="2800">
                <a:solidFill>
                  <a:schemeClr val="accent2"/>
                </a:solidFill>
              </a:rPr>
              <a:t>Bonnie and Klyde I</a:t>
            </a:r>
          </a:p>
        </p:txBody>
      </p:sp>
      <p:grpSp>
        <p:nvGrpSpPr>
          <p:cNvPr id="2" name="Group 4"/>
          <p:cNvGrpSpPr>
            <a:grpSpLocks/>
          </p:cNvGrpSpPr>
          <p:nvPr/>
        </p:nvGrpSpPr>
        <p:grpSpPr bwMode="auto">
          <a:xfrm>
            <a:off x="5218113" y="4022725"/>
            <a:ext cx="3789362" cy="1879600"/>
            <a:chOff x="1592" y="2921"/>
            <a:chExt cx="2497" cy="1075"/>
          </a:xfrm>
        </p:grpSpPr>
        <p:sp>
          <p:nvSpPr>
            <p:cNvPr id="900101" name="Oval 5"/>
            <p:cNvSpPr>
              <a:spLocks noChangeArrowheads="1"/>
            </p:cNvSpPr>
            <p:nvPr/>
          </p:nvSpPr>
          <p:spPr bwMode="auto">
            <a:xfrm>
              <a:off x="1592" y="3291"/>
              <a:ext cx="2248" cy="468"/>
            </a:xfrm>
            <a:prstGeom prst="ellipse">
              <a:avLst/>
            </a:prstGeom>
            <a:solidFill>
              <a:srgbClr val="037C03"/>
            </a:solidFill>
            <a:ln w="12700">
              <a:solidFill>
                <a:srgbClr val="000000"/>
              </a:solidFill>
              <a:round/>
              <a:headEnd/>
              <a:tailEnd/>
            </a:ln>
            <a:effectLst/>
          </p:spPr>
          <p:txBody>
            <a:bodyPr wrap="none" anchor="ctr"/>
            <a:lstStyle/>
            <a:p>
              <a:endParaRPr lang="en-US"/>
            </a:p>
          </p:txBody>
        </p:sp>
        <p:sp>
          <p:nvSpPr>
            <p:cNvPr id="900102" name="Oval 6"/>
            <p:cNvSpPr>
              <a:spLocks noChangeArrowheads="1"/>
            </p:cNvSpPr>
            <p:nvPr/>
          </p:nvSpPr>
          <p:spPr bwMode="auto">
            <a:xfrm>
              <a:off x="1592" y="3223"/>
              <a:ext cx="2248" cy="468"/>
            </a:xfrm>
            <a:prstGeom prst="ellipse">
              <a:avLst/>
            </a:prstGeom>
            <a:solidFill>
              <a:schemeClr val="accent1"/>
            </a:solidFill>
            <a:ln w="12700">
              <a:solidFill>
                <a:srgbClr val="000000"/>
              </a:solidFill>
              <a:round/>
              <a:headEnd/>
              <a:tailEnd/>
            </a:ln>
            <a:effectLst/>
          </p:spPr>
          <p:txBody>
            <a:bodyPr wrap="none" anchor="ctr"/>
            <a:lstStyle/>
            <a:p>
              <a:endParaRPr lang="en-US"/>
            </a:p>
          </p:txBody>
        </p:sp>
        <p:sp>
          <p:nvSpPr>
            <p:cNvPr id="900103" name="Rectangle 7"/>
            <p:cNvSpPr>
              <a:spLocks noChangeArrowheads="1"/>
            </p:cNvSpPr>
            <p:nvPr/>
          </p:nvSpPr>
          <p:spPr bwMode="auto">
            <a:xfrm>
              <a:off x="2648" y="3767"/>
              <a:ext cx="88" cy="229"/>
            </a:xfrm>
            <a:prstGeom prst="rect">
              <a:avLst/>
            </a:prstGeom>
            <a:solidFill>
              <a:srgbClr val="000000"/>
            </a:solidFill>
            <a:ln w="12700">
              <a:solidFill>
                <a:srgbClr val="000000"/>
              </a:solidFill>
              <a:miter lim="800000"/>
              <a:headEnd/>
              <a:tailEnd/>
            </a:ln>
            <a:effectLst/>
          </p:spPr>
          <p:txBody>
            <a:bodyPr wrap="none" anchor="ctr"/>
            <a:lstStyle/>
            <a:p>
              <a:endParaRPr lang="en-US"/>
            </a:p>
          </p:txBody>
        </p:sp>
        <p:sp>
          <p:nvSpPr>
            <p:cNvPr id="900104" name="Oval 8"/>
            <p:cNvSpPr>
              <a:spLocks noChangeArrowheads="1"/>
            </p:cNvSpPr>
            <p:nvPr/>
          </p:nvSpPr>
          <p:spPr bwMode="auto">
            <a:xfrm>
              <a:off x="3712" y="3441"/>
              <a:ext cx="88" cy="60"/>
            </a:xfrm>
            <a:prstGeom prst="ellipse">
              <a:avLst/>
            </a:prstGeom>
            <a:solidFill>
              <a:srgbClr val="037C03"/>
            </a:solidFill>
            <a:ln w="12700">
              <a:solidFill>
                <a:srgbClr val="000000"/>
              </a:solidFill>
              <a:round/>
              <a:headEnd/>
              <a:tailEnd/>
            </a:ln>
            <a:effectLst/>
          </p:spPr>
          <p:txBody>
            <a:bodyPr wrap="none" anchor="ctr"/>
            <a:lstStyle/>
            <a:p>
              <a:endParaRPr lang="en-US"/>
            </a:p>
          </p:txBody>
        </p:sp>
        <p:sp>
          <p:nvSpPr>
            <p:cNvPr id="900105" name="Oval 9"/>
            <p:cNvSpPr>
              <a:spLocks noChangeArrowheads="1"/>
            </p:cNvSpPr>
            <p:nvPr/>
          </p:nvSpPr>
          <p:spPr bwMode="auto">
            <a:xfrm>
              <a:off x="3100" y="3405"/>
              <a:ext cx="88" cy="56"/>
            </a:xfrm>
            <a:prstGeom prst="ellipse">
              <a:avLst/>
            </a:prstGeom>
            <a:solidFill>
              <a:srgbClr val="037C03"/>
            </a:solidFill>
            <a:ln w="12700">
              <a:solidFill>
                <a:srgbClr val="000000"/>
              </a:solidFill>
              <a:round/>
              <a:headEnd/>
              <a:tailEnd/>
            </a:ln>
            <a:effectLst/>
          </p:spPr>
          <p:txBody>
            <a:bodyPr wrap="none" anchor="ctr"/>
            <a:lstStyle/>
            <a:p>
              <a:endParaRPr lang="en-US"/>
            </a:p>
          </p:txBody>
        </p:sp>
        <p:sp>
          <p:nvSpPr>
            <p:cNvPr id="900106" name="Rectangle 10"/>
            <p:cNvSpPr>
              <a:spLocks noChangeArrowheads="1"/>
            </p:cNvSpPr>
            <p:nvPr/>
          </p:nvSpPr>
          <p:spPr bwMode="auto">
            <a:xfrm>
              <a:off x="2648" y="3122"/>
              <a:ext cx="88" cy="297"/>
            </a:xfrm>
            <a:prstGeom prst="rect">
              <a:avLst/>
            </a:prstGeom>
            <a:solidFill>
              <a:srgbClr val="000000"/>
            </a:solidFill>
            <a:ln w="12700">
              <a:solidFill>
                <a:srgbClr val="000000"/>
              </a:solidFill>
              <a:miter lim="800000"/>
              <a:headEnd/>
              <a:tailEnd/>
            </a:ln>
            <a:effectLst/>
          </p:spPr>
          <p:txBody>
            <a:bodyPr wrap="none" anchor="ctr"/>
            <a:lstStyle/>
            <a:p>
              <a:endParaRPr lang="en-US"/>
            </a:p>
          </p:txBody>
        </p:sp>
        <p:sp>
          <p:nvSpPr>
            <p:cNvPr id="900107" name="Arc 11"/>
            <p:cNvSpPr>
              <a:spLocks/>
            </p:cNvSpPr>
            <p:nvPr/>
          </p:nvSpPr>
          <p:spPr bwMode="auto">
            <a:xfrm>
              <a:off x="3064" y="3073"/>
              <a:ext cx="1025" cy="344"/>
            </a:xfrm>
            <a:custGeom>
              <a:avLst/>
              <a:gdLst>
                <a:gd name="G0" fmla="+- 21 0 0"/>
                <a:gd name="G1" fmla="+- 21600 0 0"/>
                <a:gd name="G2" fmla="+- 21600 0 0"/>
                <a:gd name="T0" fmla="*/ 0 w 21621"/>
                <a:gd name="T1" fmla="*/ 0 h 21600"/>
                <a:gd name="T2" fmla="*/ 21621 w 21621"/>
                <a:gd name="T3" fmla="*/ 21600 h 21600"/>
                <a:gd name="T4" fmla="*/ 21 w 21621"/>
                <a:gd name="T5" fmla="*/ 21600 h 21600"/>
              </a:gdLst>
              <a:ahLst/>
              <a:cxnLst>
                <a:cxn ang="0">
                  <a:pos x="T0" y="T1"/>
                </a:cxn>
                <a:cxn ang="0">
                  <a:pos x="T2" y="T3"/>
                </a:cxn>
                <a:cxn ang="0">
                  <a:pos x="T4" y="T5"/>
                </a:cxn>
              </a:cxnLst>
              <a:rect l="0" t="0" r="r" b="b"/>
              <a:pathLst>
                <a:path w="21621" h="21600" fill="none" extrusionOk="0">
                  <a:moveTo>
                    <a:pt x="0" y="0"/>
                  </a:moveTo>
                  <a:cubicBezTo>
                    <a:pt x="7" y="0"/>
                    <a:pt x="14" y="-1"/>
                    <a:pt x="21" y="0"/>
                  </a:cubicBezTo>
                  <a:cubicBezTo>
                    <a:pt x="11950" y="0"/>
                    <a:pt x="21621" y="9670"/>
                    <a:pt x="21621" y="21600"/>
                  </a:cubicBezTo>
                </a:path>
                <a:path w="21621" h="21600" stroke="0" extrusionOk="0">
                  <a:moveTo>
                    <a:pt x="0" y="0"/>
                  </a:moveTo>
                  <a:cubicBezTo>
                    <a:pt x="7" y="0"/>
                    <a:pt x="14" y="-1"/>
                    <a:pt x="21" y="0"/>
                  </a:cubicBezTo>
                  <a:cubicBezTo>
                    <a:pt x="11950" y="0"/>
                    <a:pt x="21621" y="9670"/>
                    <a:pt x="21621" y="21600"/>
                  </a:cubicBezTo>
                  <a:lnTo>
                    <a:pt x="21" y="21600"/>
                  </a:lnTo>
                  <a:close/>
                </a:path>
              </a:pathLst>
            </a:custGeom>
            <a:noFill/>
            <a:ln w="12700" cap="rnd">
              <a:solidFill>
                <a:schemeClr val="tx2"/>
              </a:solidFill>
              <a:round/>
              <a:headEnd type="none" w="sm" len="sm"/>
              <a:tailEnd type="stealth" w="med" len="lg"/>
            </a:ln>
            <a:effectLst/>
          </p:spPr>
          <p:txBody>
            <a:bodyPr wrap="none" anchor="ctr"/>
            <a:lstStyle/>
            <a:p>
              <a:endParaRPr lang="en-US"/>
            </a:p>
          </p:txBody>
        </p:sp>
        <p:sp>
          <p:nvSpPr>
            <p:cNvPr id="900108" name="Rectangle 12"/>
            <p:cNvSpPr>
              <a:spLocks noChangeArrowheads="1"/>
            </p:cNvSpPr>
            <p:nvPr/>
          </p:nvSpPr>
          <p:spPr bwMode="auto">
            <a:xfrm>
              <a:off x="3590" y="2921"/>
              <a:ext cx="259" cy="24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a:solidFill>
                    <a:schemeClr val="tx2"/>
                  </a:solidFill>
                  <a:latin typeface="Symbol" pitchFamily="48" charset="2"/>
                </a:rPr>
                <a:t>w</a:t>
              </a:r>
              <a:endParaRPr lang="en-US" sz="2000">
                <a:solidFill>
                  <a:schemeClr val="tx2"/>
                </a:solidFill>
                <a:latin typeface="Symbol" pitchFamily="48" charset="2"/>
              </a:endParaRPr>
            </a:p>
          </p:txBody>
        </p:sp>
        <p:graphicFrame>
          <p:nvGraphicFramePr>
            <p:cNvPr id="900109" name="Object 13"/>
            <p:cNvGraphicFramePr>
              <a:graphicFrameLocks noChangeAspect="1"/>
            </p:cNvGraphicFramePr>
            <p:nvPr/>
          </p:nvGraphicFramePr>
          <p:xfrm>
            <a:off x="3035" y="3199"/>
            <a:ext cx="318" cy="265"/>
          </p:xfrm>
          <a:graphic>
            <a:graphicData uri="http://schemas.openxmlformats.org/presentationml/2006/ole">
              <p:oleObj spid="_x0000_s68610" name="Clip" r:id="rId4" imgW="4304880" imgH="3420720" progId="">
                <p:embed/>
              </p:oleObj>
            </a:graphicData>
          </a:graphic>
        </p:graphicFrame>
        <p:graphicFrame>
          <p:nvGraphicFramePr>
            <p:cNvPr id="900110" name="Object 14"/>
            <p:cNvGraphicFramePr>
              <a:graphicFrameLocks noChangeAspect="1"/>
            </p:cNvGraphicFramePr>
            <p:nvPr/>
          </p:nvGraphicFramePr>
          <p:xfrm>
            <a:off x="3576" y="3251"/>
            <a:ext cx="318" cy="265"/>
          </p:xfrm>
          <a:graphic>
            <a:graphicData uri="http://schemas.openxmlformats.org/presentationml/2006/ole">
              <p:oleObj spid="_x0000_s68611" name="Clip" r:id="rId5" imgW="4304880" imgH="3420720" progId="">
                <p:embed/>
              </p:oleObj>
            </a:graphicData>
          </a:graphic>
        </p:graphicFrame>
        <p:sp>
          <p:nvSpPr>
            <p:cNvPr id="900111" name="Text Box 15"/>
            <p:cNvSpPr txBox="1">
              <a:spLocks noChangeArrowheads="1"/>
            </p:cNvSpPr>
            <p:nvPr/>
          </p:nvSpPr>
          <p:spPr bwMode="auto">
            <a:xfrm>
              <a:off x="3555" y="3648"/>
              <a:ext cx="519" cy="175"/>
            </a:xfrm>
            <a:prstGeom prst="rect">
              <a:avLst/>
            </a:prstGeom>
            <a:noFill/>
            <a:ln w="12699">
              <a:noFill/>
              <a:miter lim="800000"/>
              <a:headEnd/>
              <a:tailEnd/>
            </a:ln>
            <a:effectLst/>
          </p:spPr>
          <p:txBody>
            <a:bodyPr wrap="none">
              <a:spAutoFit/>
            </a:bodyPr>
            <a:lstStyle/>
            <a:p>
              <a:pPr>
                <a:spcBef>
                  <a:spcPct val="50000"/>
                </a:spcBef>
              </a:pPr>
              <a:r>
                <a:rPr lang="en-US" sz="1400" b="1">
                  <a:effectLst>
                    <a:outerShdw blurRad="38100" dist="38100" dir="2700000" algn="tl">
                      <a:srgbClr val="000000"/>
                    </a:outerShdw>
                  </a:effectLst>
                  <a:latin typeface="Arial" charset="0"/>
                </a:rPr>
                <a:t>Bonnie</a:t>
              </a:r>
              <a:endParaRPr lang="en-US" sz="2000" b="1">
                <a:effectLst>
                  <a:outerShdw blurRad="38100" dist="38100" dir="2700000" algn="tl">
                    <a:srgbClr val="000000"/>
                  </a:outerShdw>
                </a:effectLst>
                <a:latin typeface="Arial" charset="0"/>
              </a:endParaRPr>
            </a:p>
          </p:txBody>
        </p:sp>
        <p:sp>
          <p:nvSpPr>
            <p:cNvPr id="900112" name="Text Box 16"/>
            <p:cNvSpPr txBox="1">
              <a:spLocks noChangeArrowheads="1"/>
            </p:cNvSpPr>
            <p:nvPr/>
          </p:nvSpPr>
          <p:spPr bwMode="auto">
            <a:xfrm>
              <a:off x="2963" y="3729"/>
              <a:ext cx="441" cy="174"/>
            </a:xfrm>
            <a:prstGeom prst="rect">
              <a:avLst/>
            </a:prstGeom>
            <a:noFill/>
            <a:ln w="12699">
              <a:noFill/>
              <a:miter lim="800000"/>
              <a:headEnd/>
              <a:tailEnd/>
            </a:ln>
            <a:effectLst/>
          </p:spPr>
          <p:txBody>
            <a:bodyPr wrap="none">
              <a:spAutoFit/>
            </a:bodyPr>
            <a:lstStyle/>
            <a:p>
              <a:pPr>
                <a:spcBef>
                  <a:spcPct val="50000"/>
                </a:spcBef>
              </a:pPr>
              <a:r>
                <a:rPr lang="en-US" sz="1400" b="1">
                  <a:effectLst>
                    <a:outerShdw blurRad="38100" dist="38100" dir="2700000" algn="tl">
                      <a:srgbClr val="000000"/>
                    </a:outerShdw>
                  </a:effectLst>
                  <a:latin typeface="Arial" charset="0"/>
                </a:rPr>
                <a:t>Klyde</a:t>
              </a:r>
              <a:endParaRPr lang="en-US" sz="2000" b="1">
                <a:effectLst>
                  <a:outerShdw blurRad="38100" dist="38100" dir="2700000" algn="tl">
                    <a:srgbClr val="000000"/>
                  </a:outerShdw>
                </a:effectLst>
                <a:latin typeface="Arial" charset="0"/>
              </a:endParaRPr>
            </a:p>
          </p:txBody>
        </p:sp>
      </p:grpSp>
      <p:sp>
        <p:nvSpPr>
          <p:cNvPr id="900113" name="Rectangle 17"/>
          <p:cNvSpPr>
            <a:spLocks noGrp="1" noChangeArrowheads="1"/>
          </p:cNvSpPr>
          <p:nvPr>
            <p:ph type="body" idx="1"/>
          </p:nvPr>
        </p:nvSpPr>
        <p:spPr>
          <a:xfrm>
            <a:off x="360363" y="719138"/>
            <a:ext cx="4932362" cy="2395537"/>
          </a:xfrm>
          <a:noFill/>
          <a:ln/>
        </p:spPr>
        <p:txBody>
          <a:bodyPr>
            <a:normAutofit fontScale="70000" lnSpcReduction="20000"/>
          </a:bodyPr>
          <a:lstStyle/>
          <a:p>
            <a:pPr marL="401638" indent="-401638">
              <a:lnSpc>
                <a:spcPct val="109000"/>
              </a:lnSpc>
              <a:buFont typeface="Monotype Sorts" pitchFamily="48" charset="2"/>
              <a:buNone/>
            </a:pPr>
            <a:r>
              <a:rPr lang="en-US" b="1">
                <a:solidFill>
                  <a:schemeClr val="tx2"/>
                </a:solidFill>
              </a:rPr>
              <a:t>	Bonnie</a:t>
            </a:r>
            <a:r>
              <a:rPr lang="en-US" b="1"/>
              <a:t> sits on the outer rim of a merry-go-round, and </a:t>
            </a:r>
            <a:r>
              <a:rPr lang="en-US" b="1">
                <a:solidFill>
                  <a:schemeClr val="tx2"/>
                </a:solidFill>
              </a:rPr>
              <a:t>Klyde</a:t>
            </a:r>
            <a:r>
              <a:rPr lang="en-US" b="1"/>
              <a:t> sits midway between the center and the rim.   The merry-go-round makes one complete revolution every</a:t>
            </a:r>
            <a:br>
              <a:rPr lang="en-US" b="1"/>
            </a:br>
            <a:r>
              <a:rPr lang="en-US" b="1"/>
              <a:t>2 seconds.</a:t>
            </a:r>
          </a:p>
          <a:p>
            <a:pPr marL="401638" indent="-401638">
              <a:lnSpc>
                <a:spcPct val="109000"/>
              </a:lnSpc>
              <a:buFont typeface="Monotype Sorts" pitchFamily="48" charset="2"/>
              <a:buNone/>
            </a:pPr>
            <a:r>
              <a:rPr lang="en-US" b="1"/>
              <a:t>	</a:t>
            </a:r>
            <a:r>
              <a:rPr lang="en-US" b="1">
                <a:solidFill>
                  <a:schemeClr val="accent2"/>
                </a:solidFill>
              </a:rPr>
              <a:t>Klyde’s angular velocity is:</a:t>
            </a:r>
            <a:endParaRPr lang="en-US" sz="1800" b="1"/>
          </a:p>
        </p:txBody>
      </p:sp>
      <p:sp>
        <p:nvSpPr>
          <p:cNvPr id="900114" name="Rectangle 18"/>
          <p:cNvSpPr>
            <a:spLocks noChangeArrowheads="1"/>
          </p:cNvSpPr>
          <p:nvPr/>
        </p:nvSpPr>
        <p:spPr bwMode="auto">
          <a:xfrm>
            <a:off x="5445125" y="866775"/>
            <a:ext cx="3487738" cy="2033588"/>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1)</a:t>
            </a:r>
            <a:r>
              <a:rPr lang="en-US" sz="2000" b="1">
                <a:latin typeface="Arial" charset="0"/>
              </a:rPr>
              <a:t> </a:t>
            </a:r>
            <a:r>
              <a:rPr lang="en-US" sz="2000" b="1">
                <a:solidFill>
                  <a:schemeClr val="tx2"/>
                </a:solidFill>
                <a:latin typeface="Arial" charset="0"/>
              </a:rPr>
              <a:t> same as Bonnie’s</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2)  twice Bonnie’s</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3)  half of Bonnie’s</a:t>
            </a:r>
            <a:endParaRPr lang="en-US" sz="2000" b="1">
              <a:solidFill>
                <a:schemeClr val="tx2"/>
              </a:solidFill>
              <a:effectLst>
                <a:outerShdw blurRad="38100" dist="38100" dir="2700000" algn="tl">
                  <a:srgbClr val="000000"/>
                </a:outerShdw>
              </a:effectLst>
              <a:latin typeface="Arial" charset="0"/>
            </a:endParaRP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4)  one-quarter of Bonnie’s</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5)  four times Bonnie’s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2146" name="AutoShape 2"/>
          <p:cNvSpPr>
            <a:spLocks noChangeArrowheads="1"/>
          </p:cNvSpPr>
          <p:nvPr/>
        </p:nvSpPr>
        <p:spPr bwMode="auto">
          <a:xfrm>
            <a:off x="0" y="3678238"/>
            <a:ext cx="5100638" cy="2557462"/>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902147" name="Rectangle 3"/>
          <p:cNvSpPr>
            <a:spLocks noChangeArrowheads="1"/>
          </p:cNvSpPr>
          <p:nvPr/>
        </p:nvSpPr>
        <p:spPr bwMode="auto">
          <a:xfrm>
            <a:off x="0" y="3822700"/>
            <a:ext cx="5024438" cy="1717675"/>
          </a:xfrm>
          <a:prstGeom prst="rect">
            <a:avLst/>
          </a:prstGeom>
          <a:noFill/>
          <a:ln w="9525">
            <a:noFill/>
            <a:miter lim="800000"/>
            <a:headEnd/>
            <a:tailEnd/>
          </a:ln>
          <a:effectLst/>
        </p:spPr>
        <p:txBody>
          <a:bodyPr lIns="90488" tIns="44450" rIns="90488" bIns="44450"/>
          <a:lstStyle/>
          <a:p>
            <a:pPr marL="401638" indent="-401638">
              <a:lnSpc>
                <a:spcPct val="139000"/>
              </a:lnSpc>
              <a:spcBef>
                <a:spcPct val="30000"/>
              </a:spcBef>
              <a:buClr>
                <a:schemeClr val="accent1"/>
              </a:buClr>
              <a:buSzPct val="75000"/>
              <a:buFont typeface="Monotype Sorts" pitchFamily="48" charset="2"/>
              <a:buNone/>
            </a:pPr>
            <a:r>
              <a:rPr lang="en-US" sz="2000" b="1">
                <a:solidFill>
                  <a:srgbClr val="000000"/>
                </a:solidFill>
                <a:latin typeface="Arial" charset="0"/>
              </a:rPr>
              <a:t>	The </a:t>
            </a:r>
            <a:r>
              <a:rPr lang="en-US" sz="2000" b="1">
                <a:solidFill>
                  <a:schemeClr val="bg1"/>
                </a:solidFill>
                <a:effectLst>
                  <a:outerShdw blurRad="38100" dist="38100" dir="2700000" algn="tl">
                    <a:srgbClr val="000000"/>
                  </a:outerShdw>
                </a:effectLst>
                <a:latin typeface="Arial" charset="0"/>
              </a:rPr>
              <a:t>angular velocity</a:t>
            </a:r>
            <a:r>
              <a:rPr lang="en-US" sz="2000" b="1">
                <a:solidFill>
                  <a:srgbClr val="000000"/>
                </a:solidFill>
                <a:latin typeface="Arial" charset="0"/>
              </a:rPr>
              <a:t> </a:t>
            </a:r>
            <a:r>
              <a:rPr lang="en-US" sz="2000" b="1">
                <a:solidFill>
                  <a:schemeClr val="bg1"/>
                </a:solidFill>
                <a:effectLst>
                  <a:outerShdw blurRad="38100" dist="38100" dir="2700000" algn="tl">
                    <a:srgbClr val="000000"/>
                  </a:outerShdw>
                </a:effectLst>
                <a:latin typeface="Symbol" pitchFamily="48" charset="2"/>
              </a:rPr>
              <a:t>w</a:t>
            </a:r>
            <a:r>
              <a:rPr lang="en-US" sz="2000" b="1">
                <a:solidFill>
                  <a:srgbClr val="000000"/>
                </a:solidFill>
                <a:latin typeface="Arial" charset="0"/>
              </a:rPr>
              <a:t> of any point on a solid object rotating about a fixed axis </a:t>
            </a:r>
            <a:r>
              <a:rPr lang="en-US" sz="2000" b="1" i="1">
                <a:solidFill>
                  <a:srgbClr val="0066FF"/>
                </a:solidFill>
                <a:effectLst>
                  <a:outerShdw blurRad="38100" dist="38100" dir="2700000" algn="tl">
                    <a:srgbClr val="000000"/>
                  </a:outerShdw>
                </a:effectLst>
                <a:latin typeface="Arial" charset="0"/>
              </a:rPr>
              <a:t>is the same</a:t>
            </a:r>
            <a:r>
              <a:rPr lang="en-US" sz="2000" b="1">
                <a:solidFill>
                  <a:srgbClr val="000000"/>
                </a:solidFill>
                <a:latin typeface="Arial" charset="0"/>
              </a:rPr>
              <a:t>.   Both Bonnie and Klyde go around one revolution (2</a:t>
            </a:r>
            <a:r>
              <a:rPr lang="en-US" sz="2000" b="1">
                <a:solidFill>
                  <a:srgbClr val="000000"/>
                </a:solidFill>
                <a:latin typeface="Symbol" pitchFamily="48" charset="2"/>
              </a:rPr>
              <a:t>p</a:t>
            </a:r>
            <a:r>
              <a:rPr lang="en-US" sz="2000" b="1">
                <a:solidFill>
                  <a:srgbClr val="000000"/>
                </a:solidFill>
                <a:latin typeface="Arial" charset="0"/>
              </a:rPr>
              <a:t> radians) every 2 seconds.</a:t>
            </a:r>
            <a:endParaRPr lang="en-US" sz="2200" b="1">
              <a:latin typeface="Arial" charset="0"/>
            </a:endParaRPr>
          </a:p>
        </p:txBody>
      </p:sp>
      <p:sp>
        <p:nvSpPr>
          <p:cNvPr id="902148" name="AutoShape 4"/>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902149" name="Rectangle 5"/>
          <p:cNvSpPr>
            <a:spLocks noGrp="1" noChangeArrowheads="1"/>
          </p:cNvSpPr>
          <p:nvPr>
            <p:ph type="title"/>
          </p:nvPr>
        </p:nvSpPr>
        <p:spPr>
          <a:xfrm>
            <a:off x="933450" y="0"/>
            <a:ext cx="7294563" cy="838200"/>
          </a:xfrm>
          <a:noFill/>
          <a:ln/>
        </p:spPr>
        <p:txBody>
          <a:bodyPr/>
          <a:lstStyle/>
          <a:p>
            <a:pPr>
              <a:lnSpc>
                <a:spcPct val="90000"/>
              </a:lnSpc>
            </a:pPr>
            <a:r>
              <a:rPr lang="en-US" sz="2800" i="1"/>
              <a:t>ConcepTest 10.1a	</a:t>
            </a:r>
            <a:r>
              <a:rPr lang="en-US" sz="2800">
                <a:solidFill>
                  <a:schemeClr val="accent2"/>
                </a:solidFill>
              </a:rPr>
              <a:t>Bonnie and Klyde I</a:t>
            </a:r>
          </a:p>
        </p:txBody>
      </p:sp>
      <p:sp>
        <p:nvSpPr>
          <p:cNvPr id="902150" name="Oval 6"/>
          <p:cNvSpPr>
            <a:spLocks noChangeArrowheads="1"/>
          </p:cNvSpPr>
          <p:nvPr/>
        </p:nvSpPr>
        <p:spPr bwMode="auto">
          <a:xfrm>
            <a:off x="5332413" y="827088"/>
            <a:ext cx="3478212" cy="531812"/>
          </a:xfrm>
          <a:prstGeom prst="ellipse">
            <a:avLst/>
          </a:prstGeom>
          <a:noFill/>
          <a:ln w="57150">
            <a:solidFill>
              <a:schemeClr val="accent1"/>
            </a:solidFill>
            <a:round/>
            <a:headEnd type="none" w="sm" len="sm"/>
            <a:tailEnd type="none" w="sm" len="sm"/>
          </a:ln>
          <a:effectLst/>
        </p:spPr>
        <p:txBody>
          <a:bodyPr wrap="none" anchor="ctr"/>
          <a:lstStyle/>
          <a:p>
            <a:endParaRPr lang="en-US"/>
          </a:p>
        </p:txBody>
      </p:sp>
      <p:grpSp>
        <p:nvGrpSpPr>
          <p:cNvPr id="2" name="Group 7"/>
          <p:cNvGrpSpPr>
            <a:grpSpLocks/>
          </p:cNvGrpSpPr>
          <p:nvPr/>
        </p:nvGrpSpPr>
        <p:grpSpPr bwMode="auto">
          <a:xfrm>
            <a:off x="5218113" y="4022725"/>
            <a:ext cx="3789362" cy="1879600"/>
            <a:chOff x="1592" y="2921"/>
            <a:chExt cx="2497" cy="1075"/>
          </a:xfrm>
        </p:grpSpPr>
        <p:sp>
          <p:nvSpPr>
            <p:cNvPr id="902152" name="Oval 8"/>
            <p:cNvSpPr>
              <a:spLocks noChangeArrowheads="1"/>
            </p:cNvSpPr>
            <p:nvPr/>
          </p:nvSpPr>
          <p:spPr bwMode="auto">
            <a:xfrm>
              <a:off x="1592" y="3291"/>
              <a:ext cx="2248" cy="468"/>
            </a:xfrm>
            <a:prstGeom prst="ellipse">
              <a:avLst/>
            </a:prstGeom>
            <a:solidFill>
              <a:srgbClr val="037C03"/>
            </a:solidFill>
            <a:ln w="12700">
              <a:solidFill>
                <a:srgbClr val="000000"/>
              </a:solidFill>
              <a:round/>
              <a:headEnd/>
              <a:tailEnd/>
            </a:ln>
            <a:effectLst/>
          </p:spPr>
          <p:txBody>
            <a:bodyPr wrap="none" anchor="ctr"/>
            <a:lstStyle/>
            <a:p>
              <a:endParaRPr lang="en-US"/>
            </a:p>
          </p:txBody>
        </p:sp>
        <p:sp>
          <p:nvSpPr>
            <p:cNvPr id="902153" name="Oval 9"/>
            <p:cNvSpPr>
              <a:spLocks noChangeArrowheads="1"/>
            </p:cNvSpPr>
            <p:nvPr/>
          </p:nvSpPr>
          <p:spPr bwMode="auto">
            <a:xfrm>
              <a:off x="1592" y="3223"/>
              <a:ext cx="2248" cy="468"/>
            </a:xfrm>
            <a:prstGeom prst="ellipse">
              <a:avLst/>
            </a:prstGeom>
            <a:solidFill>
              <a:schemeClr val="accent1"/>
            </a:solidFill>
            <a:ln w="12700">
              <a:solidFill>
                <a:srgbClr val="000000"/>
              </a:solidFill>
              <a:round/>
              <a:headEnd/>
              <a:tailEnd/>
            </a:ln>
            <a:effectLst/>
          </p:spPr>
          <p:txBody>
            <a:bodyPr wrap="none" anchor="ctr"/>
            <a:lstStyle/>
            <a:p>
              <a:endParaRPr lang="en-US"/>
            </a:p>
          </p:txBody>
        </p:sp>
        <p:sp>
          <p:nvSpPr>
            <p:cNvPr id="902154" name="Rectangle 10"/>
            <p:cNvSpPr>
              <a:spLocks noChangeArrowheads="1"/>
            </p:cNvSpPr>
            <p:nvPr/>
          </p:nvSpPr>
          <p:spPr bwMode="auto">
            <a:xfrm>
              <a:off x="2648" y="3767"/>
              <a:ext cx="88" cy="229"/>
            </a:xfrm>
            <a:prstGeom prst="rect">
              <a:avLst/>
            </a:prstGeom>
            <a:solidFill>
              <a:srgbClr val="000000"/>
            </a:solidFill>
            <a:ln w="12700">
              <a:solidFill>
                <a:srgbClr val="000000"/>
              </a:solidFill>
              <a:miter lim="800000"/>
              <a:headEnd/>
              <a:tailEnd/>
            </a:ln>
            <a:effectLst/>
          </p:spPr>
          <p:txBody>
            <a:bodyPr wrap="none" anchor="ctr"/>
            <a:lstStyle/>
            <a:p>
              <a:endParaRPr lang="en-US"/>
            </a:p>
          </p:txBody>
        </p:sp>
        <p:sp>
          <p:nvSpPr>
            <p:cNvPr id="902155" name="Oval 11"/>
            <p:cNvSpPr>
              <a:spLocks noChangeArrowheads="1"/>
            </p:cNvSpPr>
            <p:nvPr/>
          </p:nvSpPr>
          <p:spPr bwMode="auto">
            <a:xfrm>
              <a:off x="3712" y="3441"/>
              <a:ext cx="88" cy="60"/>
            </a:xfrm>
            <a:prstGeom prst="ellipse">
              <a:avLst/>
            </a:prstGeom>
            <a:solidFill>
              <a:srgbClr val="037C03"/>
            </a:solidFill>
            <a:ln w="12700">
              <a:solidFill>
                <a:srgbClr val="000000"/>
              </a:solidFill>
              <a:round/>
              <a:headEnd/>
              <a:tailEnd/>
            </a:ln>
            <a:effectLst/>
          </p:spPr>
          <p:txBody>
            <a:bodyPr wrap="none" anchor="ctr"/>
            <a:lstStyle/>
            <a:p>
              <a:endParaRPr lang="en-US"/>
            </a:p>
          </p:txBody>
        </p:sp>
        <p:sp>
          <p:nvSpPr>
            <p:cNvPr id="902156" name="Oval 12"/>
            <p:cNvSpPr>
              <a:spLocks noChangeArrowheads="1"/>
            </p:cNvSpPr>
            <p:nvPr/>
          </p:nvSpPr>
          <p:spPr bwMode="auto">
            <a:xfrm>
              <a:off x="3100" y="3405"/>
              <a:ext cx="88" cy="56"/>
            </a:xfrm>
            <a:prstGeom prst="ellipse">
              <a:avLst/>
            </a:prstGeom>
            <a:solidFill>
              <a:srgbClr val="037C03"/>
            </a:solidFill>
            <a:ln w="12700">
              <a:solidFill>
                <a:srgbClr val="000000"/>
              </a:solidFill>
              <a:round/>
              <a:headEnd/>
              <a:tailEnd/>
            </a:ln>
            <a:effectLst/>
          </p:spPr>
          <p:txBody>
            <a:bodyPr wrap="none" anchor="ctr"/>
            <a:lstStyle/>
            <a:p>
              <a:endParaRPr lang="en-US"/>
            </a:p>
          </p:txBody>
        </p:sp>
        <p:sp>
          <p:nvSpPr>
            <p:cNvPr id="902157" name="Rectangle 13"/>
            <p:cNvSpPr>
              <a:spLocks noChangeArrowheads="1"/>
            </p:cNvSpPr>
            <p:nvPr/>
          </p:nvSpPr>
          <p:spPr bwMode="auto">
            <a:xfrm>
              <a:off x="2648" y="3122"/>
              <a:ext cx="88" cy="297"/>
            </a:xfrm>
            <a:prstGeom prst="rect">
              <a:avLst/>
            </a:prstGeom>
            <a:solidFill>
              <a:srgbClr val="000000"/>
            </a:solidFill>
            <a:ln w="12700">
              <a:solidFill>
                <a:srgbClr val="000000"/>
              </a:solidFill>
              <a:miter lim="800000"/>
              <a:headEnd/>
              <a:tailEnd/>
            </a:ln>
            <a:effectLst/>
          </p:spPr>
          <p:txBody>
            <a:bodyPr wrap="none" anchor="ctr"/>
            <a:lstStyle/>
            <a:p>
              <a:endParaRPr lang="en-US"/>
            </a:p>
          </p:txBody>
        </p:sp>
        <p:sp>
          <p:nvSpPr>
            <p:cNvPr id="902158" name="Arc 14"/>
            <p:cNvSpPr>
              <a:spLocks/>
            </p:cNvSpPr>
            <p:nvPr/>
          </p:nvSpPr>
          <p:spPr bwMode="auto">
            <a:xfrm>
              <a:off x="3064" y="3073"/>
              <a:ext cx="1025" cy="344"/>
            </a:xfrm>
            <a:custGeom>
              <a:avLst/>
              <a:gdLst>
                <a:gd name="G0" fmla="+- 21 0 0"/>
                <a:gd name="G1" fmla="+- 21600 0 0"/>
                <a:gd name="G2" fmla="+- 21600 0 0"/>
                <a:gd name="T0" fmla="*/ 0 w 21621"/>
                <a:gd name="T1" fmla="*/ 0 h 21600"/>
                <a:gd name="T2" fmla="*/ 21621 w 21621"/>
                <a:gd name="T3" fmla="*/ 21600 h 21600"/>
                <a:gd name="T4" fmla="*/ 21 w 21621"/>
                <a:gd name="T5" fmla="*/ 21600 h 21600"/>
              </a:gdLst>
              <a:ahLst/>
              <a:cxnLst>
                <a:cxn ang="0">
                  <a:pos x="T0" y="T1"/>
                </a:cxn>
                <a:cxn ang="0">
                  <a:pos x="T2" y="T3"/>
                </a:cxn>
                <a:cxn ang="0">
                  <a:pos x="T4" y="T5"/>
                </a:cxn>
              </a:cxnLst>
              <a:rect l="0" t="0" r="r" b="b"/>
              <a:pathLst>
                <a:path w="21621" h="21600" fill="none" extrusionOk="0">
                  <a:moveTo>
                    <a:pt x="0" y="0"/>
                  </a:moveTo>
                  <a:cubicBezTo>
                    <a:pt x="7" y="0"/>
                    <a:pt x="14" y="-1"/>
                    <a:pt x="21" y="0"/>
                  </a:cubicBezTo>
                  <a:cubicBezTo>
                    <a:pt x="11950" y="0"/>
                    <a:pt x="21621" y="9670"/>
                    <a:pt x="21621" y="21600"/>
                  </a:cubicBezTo>
                </a:path>
                <a:path w="21621" h="21600" stroke="0" extrusionOk="0">
                  <a:moveTo>
                    <a:pt x="0" y="0"/>
                  </a:moveTo>
                  <a:cubicBezTo>
                    <a:pt x="7" y="0"/>
                    <a:pt x="14" y="-1"/>
                    <a:pt x="21" y="0"/>
                  </a:cubicBezTo>
                  <a:cubicBezTo>
                    <a:pt x="11950" y="0"/>
                    <a:pt x="21621" y="9670"/>
                    <a:pt x="21621" y="21600"/>
                  </a:cubicBezTo>
                  <a:lnTo>
                    <a:pt x="21" y="21600"/>
                  </a:lnTo>
                  <a:close/>
                </a:path>
              </a:pathLst>
            </a:custGeom>
            <a:noFill/>
            <a:ln w="12700" cap="rnd">
              <a:solidFill>
                <a:schemeClr val="tx2"/>
              </a:solidFill>
              <a:round/>
              <a:headEnd type="none" w="sm" len="sm"/>
              <a:tailEnd type="stealth" w="med" len="lg"/>
            </a:ln>
            <a:effectLst/>
          </p:spPr>
          <p:txBody>
            <a:bodyPr wrap="none" anchor="ctr"/>
            <a:lstStyle/>
            <a:p>
              <a:endParaRPr lang="en-US"/>
            </a:p>
          </p:txBody>
        </p:sp>
        <p:sp>
          <p:nvSpPr>
            <p:cNvPr id="902159" name="Rectangle 15"/>
            <p:cNvSpPr>
              <a:spLocks noChangeArrowheads="1"/>
            </p:cNvSpPr>
            <p:nvPr/>
          </p:nvSpPr>
          <p:spPr bwMode="auto">
            <a:xfrm>
              <a:off x="3590" y="2921"/>
              <a:ext cx="259" cy="24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a:solidFill>
                    <a:schemeClr val="tx2"/>
                  </a:solidFill>
                  <a:latin typeface="Symbol" pitchFamily="48" charset="2"/>
                </a:rPr>
                <a:t>w</a:t>
              </a:r>
              <a:endParaRPr lang="en-US" sz="2000">
                <a:solidFill>
                  <a:schemeClr val="tx2"/>
                </a:solidFill>
                <a:latin typeface="Symbol" pitchFamily="48" charset="2"/>
              </a:endParaRPr>
            </a:p>
          </p:txBody>
        </p:sp>
        <p:graphicFrame>
          <p:nvGraphicFramePr>
            <p:cNvPr id="902160" name="Object 16"/>
            <p:cNvGraphicFramePr>
              <a:graphicFrameLocks noChangeAspect="1"/>
            </p:cNvGraphicFramePr>
            <p:nvPr/>
          </p:nvGraphicFramePr>
          <p:xfrm>
            <a:off x="3035" y="3199"/>
            <a:ext cx="318" cy="265"/>
          </p:xfrm>
          <a:graphic>
            <a:graphicData uri="http://schemas.openxmlformats.org/presentationml/2006/ole">
              <p:oleObj spid="_x0000_s69634" name="Clip" r:id="rId4" imgW="4304880" imgH="3420720" progId="">
                <p:embed/>
              </p:oleObj>
            </a:graphicData>
          </a:graphic>
        </p:graphicFrame>
        <p:graphicFrame>
          <p:nvGraphicFramePr>
            <p:cNvPr id="902161" name="Object 17"/>
            <p:cNvGraphicFramePr>
              <a:graphicFrameLocks noChangeAspect="1"/>
            </p:cNvGraphicFramePr>
            <p:nvPr/>
          </p:nvGraphicFramePr>
          <p:xfrm>
            <a:off x="3576" y="3251"/>
            <a:ext cx="318" cy="265"/>
          </p:xfrm>
          <a:graphic>
            <a:graphicData uri="http://schemas.openxmlformats.org/presentationml/2006/ole">
              <p:oleObj spid="_x0000_s69635" name="Clip" r:id="rId5" imgW="4304880" imgH="3420720" progId="">
                <p:embed/>
              </p:oleObj>
            </a:graphicData>
          </a:graphic>
        </p:graphicFrame>
        <p:sp>
          <p:nvSpPr>
            <p:cNvPr id="902162" name="Text Box 18"/>
            <p:cNvSpPr txBox="1">
              <a:spLocks noChangeArrowheads="1"/>
            </p:cNvSpPr>
            <p:nvPr/>
          </p:nvSpPr>
          <p:spPr bwMode="auto">
            <a:xfrm>
              <a:off x="3555" y="3648"/>
              <a:ext cx="519" cy="175"/>
            </a:xfrm>
            <a:prstGeom prst="rect">
              <a:avLst/>
            </a:prstGeom>
            <a:noFill/>
            <a:ln w="12699">
              <a:noFill/>
              <a:miter lim="800000"/>
              <a:headEnd/>
              <a:tailEnd/>
            </a:ln>
            <a:effectLst/>
          </p:spPr>
          <p:txBody>
            <a:bodyPr wrap="none">
              <a:spAutoFit/>
            </a:bodyPr>
            <a:lstStyle/>
            <a:p>
              <a:pPr>
                <a:spcBef>
                  <a:spcPct val="50000"/>
                </a:spcBef>
              </a:pPr>
              <a:r>
                <a:rPr lang="en-US" sz="1400" b="1">
                  <a:effectLst>
                    <a:outerShdw blurRad="38100" dist="38100" dir="2700000" algn="tl">
                      <a:srgbClr val="000000"/>
                    </a:outerShdw>
                  </a:effectLst>
                  <a:latin typeface="Arial" charset="0"/>
                </a:rPr>
                <a:t>Bonnie</a:t>
              </a:r>
              <a:endParaRPr lang="en-US" sz="2000" b="1">
                <a:effectLst>
                  <a:outerShdw blurRad="38100" dist="38100" dir="2700000" algn="tl">
                    <a:srgbClr val="000000"/>
                  </a:outerShdw>
                </a:effectLst>
                <a:latin typeface="Arial" charset="0"/>
              </a:endParaRPr>
            </a:p>
          </p:txBody>
        </p:sp>
        <p:sp>
          <p:nvSpPr>
            <p:cNvPr id="902163" name="Text Box 19"/>
            <p:cNvSpPr txBox="1">
              <a:spLocks noChangeArrowheads="1"/>
            </p:cNvSpPr>
            <p:nvPr/>
          </p:nvSpPr>
          <p:spPr bwMode="auto">
            <a:xfrm>
              <a:off x="2963" y="3729"/>
              <a:ext cx="441" cy="174"/>
            </a:xfrm>
            <a:prstGeom prst="rect">
              <a:avLst/>
            </a:prstGeom>
            <a:noFill/>
            <a:ln w="12699">
              <a:noFill/>
              <a:miter lim="800000"/>
              <a:headEnd/>
              <a:tailEnd/>
            </a:ln>
            <a:effectLst/>
          </p:spPr>
          <p:txBody>
            <a:bodyPr wrap="none">
              <a:spAutoFit/>
            </a:bodyPr>
            <a:lstStyle/>
            <a:p>
              <a:pPr>
                <a:spcBef>
                  <a:spcPct val="50000"/>
                </a:spcBef>
              </a:pPr>
              <a:r>
                <a:rPr lang="en-US" sz="1400" b="1">
                  <a:effectLst>
                    <a:outerShdw blurRad="38100" dist="38100" dir="2700000" algn="tl">
                      <a:srgbClr val="000000"/>
                    </a:outerShdw>
                  </a:effectLst>
                  <a:latin typeface="Arial" charset="0"/>
                </a:rPr>
                <a:t>Klyde</a:t>
              </a:r>
              <a:endParaRPr lang="en-US" sz="2000" b="1">
                <a:effectLst>
                  <a:outerShdw blurRad="38100" dist="38100" dir="2700000" algn="tl">
                    <a:srgbClr val="000000"/>
                  </a:outerShdw>
                </a:effectLst>
                <a:latin typeface="Arial" charset="0"/>
              </a:endParaRPr>
            </a:p>
          </p:txBody>
        </p:sp>
      </p:grpSp>
      <p:sp>
        <p:nvSpPr>
          <p:cNvPr id="902164" name="Rectangle 20"/>
          <p:cNvSpPr>
            <a:spLocks noGrp="1" noChangeArrowheads="1"/>
          </p:cNvSpPr>
          <p:nvPr>
            <p:ph type="body" idx="1"/>
          </p:nvPr>
        </p:nvSpPr>
        <p:spPr>
          <a:xfrm>
            <a:off x="360363" y="719138"/>
            <a:ext cx="4932362" cy="2395537"/>
          </a:xfrm>
          <a:noFill/>
          <a:ln/>
        </p:spPr>
        <p:txBody>
          <a:bodyPr>
            <a:normAutofit fontScale="70000" lnSpcReduction="20000"/>
          </a:bodyPr>
          <a:lstStyle/>
          <a:p>
            <a:pPr marL="401638" indent="-401638">
              <a:lnSpc>
                <a:spcPct val="109000"/>
              </a:lnSpc>
              <a:buFont typeface="Monotype Sorts" pitchFamily="48" charset="2"/>
              <a:buNone/>
            </a:pPr>
            <a:r>
              <a:rPr lang="en-US" b="1">
                <a:solidFill>
                  <a:schemeClr val="tx2"/>
                </a:solidFill>
              </a:rPr>
              <a:t>	Bonnie</a:t>
            </a:r>
            <a:r>
              <a:rPr lang="en-US" b="1"/>
              <a:t> sits on the outer rim of a merry-go-round, and </a:t>
            </a:r>
            <a:r>
              <a:rPr lang="en-US" b="1">
                <a:solidFill>
                  <a:schemeClr val="tx2"/>
                </a:solidFill>
              </a:rPr>
              <a:t>Klyde</a:t>
            </a:r>
            <a:r>
              <a:rPr lang="en-US" b="1"/>
              <a:t> sits midway between the center and the rim.   The merry-go-round makes one complete revolution every</a:t>
            </a:r>
            <a:br>
              <a:rPr lang="en-US" b="1"/>
            </a:br>
            <a:r>
              <a:rPr lang="en-US" b="1"/>
              <a:t>2 seconds.</a:t>
            </a:r>
          </a:p>
          <a:p>
            <a:pPr marL="401638" indent="-401638">
              <a:lnSpc>
                <a:spcPct val="109000"/>
              </a:lnSpc>
              <a:buFont typeface="Monotype Sorts" pitchFamily="48" charset="2"/>
              <a:buNone/>
            </a:pPr>
            <a:r>
              <a:rPr lang="en-US" b="1"/>
              <a:t>	</a:t>
            </a:r>
            <a:r>
              <a:rPr lang="en-US" b="1">
                <a:solidFill>
                  <a:schemeClr val="accent2"/>
                </a:solidFill>
              </a:rPr>
              <a:t>Klyde’s angular velocity is:</a:t>
            </a:r>
            <a:endParaRPr lang="en-US" sz="1800" b="1"/>
          </a:p>
        </p:txBody>
      </p:sp>
      <p:sp>
        <p:nvSpPr>
          <p:cNvPr id="902165" name="Rectangle 21"/>
          <p:cNvSpPr>
            <a:spLocks noChangeArrowheads="1"/>
          </p:cNvSpPr>
          <p:nvPr/>
        </p:nvSpPr>
        <p:spPr bwMode="auto">
          <a:xfrm>
            <a:off x="5445125" y="866775"/>
            <a:ext cx="3487738" cy="2033588"/>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1)</a:t>
            </a:r>
            <a:r>
              <a:rPr lang="en-US" sz="2000" b="1">
                <a:latin typeface="Arial" charset="0"/>
              </a:rPr>
              <a:t> </a:t>
            </a:r>
            <a:r>
              <a:rPr lang="en-US" sz="2000" b="1">
                <a:solidFill>
                  <a:schemeClr val="tx2"/>
                </a:solidFill>
                <a:latin typeface="Arial" charset="0"/>
              </a:rPr>
              <a:t> same as Bonnie’s</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2)  twice Bonnie’s</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3)  half of Bonnie’s</a:t>
            </a:r>
            <a:endParaRPr lang="en-US" sz="2000" b="1">
              <a:solidFill>
                <a:schemeClr val="tx2"/>
              </a:solidFill>
              <a:effectLst>
                <a:outerShdw blurRad="38100" dist="38100" dir="2700000" algn="tl">
                  <a:srgbClr val="000000"/>
                </a:outerShdw>
              </a:effectLst>
              <a:latin typeface="Arial" charset="0"/>
            </a:endParaRP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4)  one-quarter of Bonnie’s</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5)  four times Bonnie’s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sz="half" idx="1"/>
          </p:nvPr>
        </p:nvSpPr>
        <p:spPr>
          <a:xfrm>
            <a:off x="0" y="1600200"/>
            <a:ext cx="4572000" cy="5029200"/>
          </a:xfrm>
        </p:spPr>
        <p:txBody>
          <a:bodyPr>
            <a:normAutofit/>
          </a:bodyPr>
          <a:lstStyle/>
          <a:p>
            <a:r>
              <a:rPr lang="en-US" smtClean="0">
                <a:solidFill>
                  <a:schemeClr val="bg1"/>
                </a:solidFill>
              </a:rPr>
              <a:t>A </a:t>
            </a:r>
            <a:r>
              <a:rPr lang="en-US" smtClean="0">
                <a:solidFill>
                  <a:srgbClr val="FF0000"/>
                </a:solidFill>
              </a:rPr>
              <a:t>red</a:t>
            </a:r>
            <a:r>
              <a:rPr lang="en-US" smtClean="0">
                <a:solidFill>
                  <a:schemeClr val="bg1"/>
                </a:solidFill>
              </a:rPr>
              <a:t> ball and a </a:t>
            </a:r>
            <a:r>
              <a:rPr lang="en-US" smtClean="0">
                <a:solidFill>
                  <a:srgbClr val="00B050"/>
                </a:solidFill>
              </a:rPr>
              <a:t>green</a:t>
            </a:r>
            <a:r>
              <a:rPr lang="en-US" smtClean="0">
                <a:solidFill>
                  <a:schemeClr val="bg1"/>
                </a:solidFill>
              </a:rPr>
              <a:t> ball are attached to a wheel as shown. The wheel is rotating at angular velocity </a:t>
            </a:r>
            <a:r>
              <a:rPr lang="el-GR" i="1" smtClean="0">
                <a:solidFill>
                  <a:schemeClr val="bg1"/>
                </a:solidFill>
              </a:rPr>
              <a:t>ω</a:t>
            </a:r>
            <a:r>
              <a:rPr lang="en-US" smtClean="0">
                <a:solidFill>
                  <a:schemeClr val="bg1"/>
                </a:solidFill>
              </a:rPr>
              <a:t>, with </a:t>
            </a:r>
            <a:r>
              <a:rPr lang="en-US" u="sng" smtClean="0">
                <a:solidFill>
                  <a:schemeClr val="bg1"/>
                </a:solidFill>
              </a:rPr>
              <a:t>nonzero</a:t>
            </a:r>
            <a:r>
              <a:rPr lang="en-US" smtClean="0">
                <a:solidFill>
                  <a:schemeClr val="bg1"/>
                </a:solidFill>
              </a:rPr>
              <a:t> angular acceleration </a:t>
            </a:r>
            <a:r>
              <a:rPr lang="el-GR" i="1" smtClean="0">
                <a:solidFill>
                  <a:schemeClr val="bg1"/>
                </a:solidFill>
              </a:rPr>
              <a:t>α</a:t>
            </a:r>
            <a:r>
              <a:rPr lang="en-US" smtClean="0">
                <a:solidFill>
                  <a:schemeClr val="bg1"/>
                </a:solidFill>
              </a:rPr>
              <a:t>.</a:t>
            </a:r>
          </a:p>
          <a:p>
            <a:r>
              <a:rPr lang="en-US" smtClean="0">
                <a:solidFill>
                  <a:schemeClr val="bg1"/>
                </a:solidFill>
              </a:rPr>
              <a:t>Is the </a:t>
            </a:r>
            <a:r>
              <a:rPr lang="en-US" smtClean="0">
                <a:solidFill>
                  <a:srgbClr val="FFFF00"/>
                </a:solidFill>
              </a:rPr>
              <a:t>direction of total acceleration </a:t>
            </a:r>
            <a:r>
              <a:rPr lang="en-US" smtClean="0">
                <a:solidFill>
                  <a:schemeClr val="bg1"/>
                </a:solidFill>
              </a:rPr>
              <a:t>of the </a:t>
            </a:r>
            <a:r>
              <a:rPr lang="en-US" smtClean="0">
                <a:solidFill>
                  <a:srgbClr val="FF0000"/>
                </a:solidFill>
              </a:rPr>
              <a:t>red</a:t>
            </a:r>
            <a:r>
              <a:rPr lang="en-US" smtClean="0">
                <a:solidFill>
                  <a:schemeClr val="bg1"/>
                </a:solidFill>
              </a:rPr>
              <a:t> ball parallel to that of the </a:t>
            </a:r>
            <a:r>
              <a:rPr lang="en-US" smtClean="0">
                <a:solidFill>
                  <a:srgbClr val="00B050"/>
                </a:solidFill>
              </a:rPr>
              <a:t>green</a:t>
            </a:r>
            <a:r>
              <a:rPr lang="en-US" smtClean="0">
                <a:solidFill>
                  <a:schemeClr val="bg1"/>
                </a:solidFill>
              </a:rPr>
              <a:t> ball?</a:t>
            </a:r>
          </a:p>
          <a:p>
            <a:r>
              <a:rPr lang="en-US" smtClean="0">
                <a:solidFill>
                  <a:schemeClr val="bg1"/>
                </a:solidFill>
              </a:rPr>
              <a:t>A   Yes.    B    No.</a:t>
            </a:r>
            <a:endParaRPr lang="en-US">
              <a:solidFill>
                <a:schemeClr val="bg1"/>
              </a:solidFill>
            </a:endParaRPr>
          </a:p>
        </p:txBody>
      </p:sp>
      <p:sp>
        <p:nvSpPr>
          <p:cNvPr id="4" name="Content Placeholder 3"/>
          <p:cNvSpPr>
            <a:spLocks noGrp="1"/>
          </p:cNvSpPr>
          <p:nvPr>
            <p:ph sz="half" idx="2"/>
          </p:nvPr>
        </p:nvSpPr>
        <p:spPr/>
        <p:txBody>
          <a:bodyPr>
            <a:normAutofit/>
          </a:bodyPr>
          <a:lstStyle/>
          <a:p>
            <a:r>
              <a:rPr lang="en-US" smtClean="0">
                <a:solidFill>
                  <a:schemeClr val="bg2">
                    <a:lumMod val="50000"/>
                  </a:schemeClr>
                </a:solidFill>
              </a:rPr>
              <a:t>A</a:t>
            </a:r>
            <a:r>
              <a:rPr lang="en-US" smtClean="0"/>
              <a:t> </a:t>
            </a:r>
            <a:endParaRPr lang="en-US"/>
          </a:p>
        </p:txBody>
      </p:sp>
      <p:grpSp>
        <p:nvGrpSpPr>
          <p:cNvPr id="38" name="Group 37"/>
          <p:cNvGrpSpPr/>
          <p:nvPr/>
        </p:nvGrpSpPr>
        <p:grpSpPr>
          <a:xfrm>
            <a:off x="4800600" y="2122869"/>
            <a:ext cx="3695163" cy="3668331"/>
            <a:chOff x="4800600" y="2122869"/>
            <a:chExt cx="3695163" cy="3668331"/>
          </a:xfrm>
        </p:grpSpPr>
        <p:sp>
          <p:nvSpPr>
            <p:cNvPr id="7" name="Oval 6"/>
            <p:cNvSpPr/>
            <p:nvPr/>
          </p:nvSpPr>
          <p:spPr>
            <a:xfrm>
              <a:off x="4800600" y="2122869"/>
              <a:ext cx="3668331" cy="3668331"/>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943600" y="4191000"/>
              <a:ext cx="782397" cy="461665"/>
            </a:xfrm>
            <a:prstGeom prst="rect">
              <a:avLst/>
            </a:prstGeom>
            <a:noFill/>
          </p:spPr>
          <p:txBody>
            <a:bodyPr wrap="square" rtlCol="0">
              <a:spAutoFit/>
            </a:bodyPr>
            <a:lstStyle/>
            <a:p>
              <a:r>
                <a:rPr lang="el-GR" sz="2400" i="1" smtClean="0">
                  <a:sym typeface="Symbol"/>
                </a:rPr>
                <a:t>ω</a:t>
              </a:r>
              <a:endParaRPr lang="en-US" sz="2400" baseline="30000"/>
            </a:p>
          </p:txBody>
        </p:sp>
        <p:sp>
          <p:nvSpPr>
            <p:cNvPr id="17" name="Oval 16"/>
            <p:cNvSpPr/>
            <p:nvPr/>
          </p:nvSpPr>
          <p:spPr>
            <a:xfrm>
              <a:off x="8114763" y="2999706"/>
              <a:ext cx="381000" cy="381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rot="11314786">
              <a:off x="6152923" y="3377196"/>
              <a:ext cx="912912" cy="1018643"/>
              <a:chOff x="6472747" y="3194214"/>
              <a:chExt cx="912912" cy="1018643"/>
            </a:xfrm>
          </p:grpSpPr>
          <p:sp>
            <p:nvSpPr>
              <p:cNvPr id="31" name="Arc 30"/>
              <p:cNvSpPr/>
              <p:nvPr/>
            </p:nvSpPr>
            <p:spPr>
              <a:xfrm rot="3120437">
                <a:off x="6419881" y="3247080"/>
                <a:ext cx="1018643" cy="912912"/>
              </a:xfrm>
              <a:prstGeom prst="arc">
                <a:avLst>
                  <a:gd name="adj1" fmla="val 11294701"/>
                  <a:gd name="adj2" fmla="val 0"/>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2" name="Straight Arrow Connector 31"/>
              <p:cNvCxnSpPr>
                <a:endCxn id="31" idx="0"/>
              </p:cNvCxnSpPr>
              <p:nvPr/>
            </p:nvCxnSpPr>
            <p:spPr>
              <a:xfrm rot="10800000" flipV="1">
                <a:off x="6677122" y="3200400"/>
                <a:ext cx="104679" cy="62044"/>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sp>
          <p:nvSpPr>
            <p:cNvPr id="35" name="Oval 34"/>
            <p:cNvSpPr/>
            <p:nvPr/>
          </p:nvSpPr>
          <p:spPr>
            <a:xfrm>
              <a:off x="7315200" y="3310941"/>
              <a:ext cx="457200" cy="4572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Answer</a:t>
            </a:r>
            <a:endParaRPr lang="en-US">
              <a:solidFill>
                <a:srgbClr val="FFFF00"/>
              </a:solidFill>
            </a:endParaRPr>
          </a:p>
        </p:txBody>
      </p:sp>
      <p:sp>
        <p:nvSpPr>
          <p:cNvPr id="3" name="Content Placeholder 2"/>
          <p:cNvSpPr>
            <a:spLocks noGrp="1"/>
          </p:cNvSpPr>
          <p:nvPr>
            <p:ph sz="half" idx="1"/>
          </p:nvPr>
        </p:nvSpPr>
        <p:spPr>
          <a:xfrm>
            <a:off x="0" y="1219200"/>
            <a:ext cx="4572000" cy="5410200"/>
          </a:xfrm>
        </p:spPr>
        <p:txBody>
          <a:bodyPr>
            <a:normAutofit/>
          </a:bodyPr>
          <a:lstStyle/>
          <a:p>
            <a:r>
              <a:rPr lang="en-US" sz="2000" smtClean="0">
                <a:solidFill>
                  <a:schemeClr val="bg1"/>
                </a:solidFill>
              </a:rPr>
              <a:t>A </a:t>
            </a:r>
            <a:r>
              <a:rPr lang="en-US" sz="2000" smtClean="0">
                <a:solidFill>
                  <a:srgbClr val="FF0000"/>
                </a:solidFill>
              </a:rPr>
              <a:t>red</a:t>
            </a:r>
            <a:r>
              <a:rPr lang="en-US" sz="2000" smtClean="0">
                <a:solidFill>
                  <a:schemeClr val="bg1"/>
                </a:solidFill>
              </a:rPr>
              <a:t> ball and a </a:t>
            </a:r>
            <a:r>
              <a:rPr lang="en-US" sz="2000" smtClean="0">
                <a:solidFill>
                  <a:srgbClr val="00B050"/>
                </a:solidFill>
              </a:rPr>
              <a:t>green</a:t>
            </a:r>
            <a:r>
              <a:rPr lang="en-US" sz="2000" smtClean="0">
                <a:solidFill>
                  <a:schemeClr val="bg1"/>
                </a:solidFill>
              </a:rPr>
              <a:t> ball are attached to a wheel as shown. The wheel is rotating at angular velocity </a:t>
            </a:r>
            <a:r>
              <a:rPr lang="el-GR" sz="2000" i="1" smtClean="0">
                <a:solidFill>
                  <a:schemeClr val="bg1"/>
                </a:solidFill>
              </a:rPr>
              <a:t>ω</a:t>
            </a:r>
            <a:r>
              <a:rPr lang="en-US" sz="2000" smtClean="0">
                <a:solidFill>
                  <a:schemeClr val="bg1"/>
                </a:solidFill>
              </a:rPr>
              <a:t>, with </a:t>
            </a:r>
            <a:r>
              <a:rPr lang="en-US" sz="2000" u="sng" smtClean="0">
                <a:solidFill>
                  <a:schemeClr val="bg1"/>
                </a:solidFill>
              </a:rPr>
              <a:t>nonzero</a:t>
            </a:r>
            <a:r>
              <a:rPr lang="en-US" sz="2000" smtClean="0">
                <a:solidFill>
                  <a:schemeClr val="bg1"/>
                </a:solidFill>
              </a:rPr>
              <a:t> angular acceleration </a:t>
            </a:r>
            <a:r>
              <a:rPr lang="el-GR" sz="2000" i="1" smtClean="0">
                <a:solidFill>
                  <a:schemeClr val="bg1"/>
                </a:solidFill>
              </a:rPr>
              <a:t>α</a:t>
            </a:r>
            <a:r>
              <a:rPr lang="en-US" sz="2000" smtClean="0">
                <a:solidFill>
                  <a:schemeClr val="bg1"/>
                </a:solidFill>
              </a:rPr>
              <a:t>.</a:t>
            </a:r>
          </a:p>
          <a:p>
            <a:r>
              <a:rPr lang="en-US" sz="2000" smtClean="0">
                <a:solidFill>
                  <a:schemeClr val="bg1"/>
                </a:solidFill>
              </a:rPr>
              <a:t>Is the </a:t>
            </a:r>
            <a:r>
              <a:rPr lang="en-US" sz="2000" smtClean="0">
                <a:solidFill>
                  <a:srgbClr val="FFFF00"/>
                </a:solidFill>
              </a:rPr>
              <a:t>direction of total acceleration </a:t>
            </a:r>
            <a:r>
              <a:rPr lang="en-US" sz="2000" smtClean="0">
                <a:solidFill>
                  <a:schemeClr val="bg1"/>
                </a:solidFill>
              </a:rPr>
              <a:t>of the </a:t>
            </a:r>
            <a:r>
              <a:rPr lang="en-US" sz="2000" smtClean="0">
                <a:solidFill>
                  <a:srgbClr val="FF0000"/>
                </a:solidFill>
              </a:rPr>
              <a:t>red</a:t>
            </a:r>
            <a:r>
              <a:rPr lang="en-US" sz="2000" smtClean="0">
                <a:solidFill>
                  <a:schemeClr val="bg1"/>
                </a:solidFill>
              </a:rPr>
              <a:t> ball parallel to that of the </a:t>
            </a:r>
            <a:r>
              <a:rPr lang="en-US" sz="2000" smtClean="0">
                <a:solidFill>
                  <a:srgbClr val="00B050"/>
                </a:solidFill>
              </a:rPr>
              <a:t>green</a:t>
            </a:r>
            <a:r>
              <a:rPr lang="en-US" sz="2000" smtClean="0">
                <a:solidFill>
                  <a:schemeClr val="bg1"/>
                </a:solidFill>
              </a:rPr>
              <a:t> ball?</a:t>
            </a:r>
          </a:p>
          <a:p>
            <a:r>
              <a:rPr lang="en-US" sz="2000" u="sng" smtClean="0">
                <a:solidFill>
                  <a:schemeClr val="bg1"/>
                </a:solidFill>
              </a:rPr>
              <a:t>A   </a:t>
            </a:r>
            <a:r>
              <a:rPr lang="en-US" sz="2000" u="sng" smtClean="0">
                <a:solidFill>
                  <a:srgbClr val="FFFF00"/>
                </a:solidFill>
              </a:rPr>
              <a:t>Yes</a:t>
            </a:r>
            <a:r>
              <a:rPr lang="en-US" sz="2000" i="1" smtClean="0">
                <a:solidFill>
                  <a:srgbClr val="FFFF00"/>
                </a:solidFill>
              </a:rPr>
              <a:t>.</a:t>
            </a:r>
            <a:r>
              <a:rPr lang="en-US" sz="2000" i="1" smtClean="0">
                <a:solidFill>
                  <a:schemeClr val="bg1"/>
                </a:solidFill>
              </a:rPr>
              <a:t>    </a:t>
            </a:r>
            <a:r>
              <a:rPr lang="en-US" sz="2000" smtClean="0">
                <a:solidFill>
                  <a:schemeClr val="bg1"/>
                </a:solidFill>
              </a:rPr>
              <a:t>B    No</a:t>
            </a:r>
            <a:r>
              <a:rPr lang="en-US" sz="2000" smtClean="0">
                <a:solidFill>
                  <a:schemeClr val="bg1"/>
                </a:solidFill>
              </a:rPr>
              <a:t>.</a:t>
            </a:r>
          </a:p>
          <a:p>
            <a:r>
              <a:rPr lang="en-US" sz="2000" smtClean="0">
                <a:solidFill>
                  <a:schemeClr val="bg1"/>
                </a:solidFill>
              </a:rPr>
              <a:t>The tangential acceleration of the red ball is </a:t>
            </a:r>
            <a:r>
              <a:rPr lang="en-US" sz="2000" i="1" smtClean="0">
                <a:solidFill>
                  <a:schemeClr val="bg1"/>
                </a:solidFill>
              </a:rPr>
              <a:t>r</a:t>
            </a:r>
            <a:r>
              <a:rPr lang="el-GR" sz="2000" i="1" smtClean="0">
                <a:solidFill>
                  <a:schemeClr val="bg1"/>
                </a:solidFill>
              </a:rPr>
              <a:t>α</a:t>
            </a:r>
            <a:r>
              <a:rPr lang="en-US" sz="2000" smtClean="0">
                <a:solidFill>
                  <a:schemeClr val="bg1"/>
                </a:solidFill>
              </a:rPr>
              <a:t>, its centripetal acceleration is </a:t>
            </a:r>
            <a:r>
              <a:rPr lang="en-US" sz="2000" i="1" smtClean="0">
                <a:solidFill>
                  <a:schemeClr val="bg1"/>
                </a:solidFill>
              </a:rPr>
              <a:t>r</a:t>
            </a:r>
            <a:r>
              <a:rPr lang="el-GR" sz="2000" i="1" smtClean="0">
                <a:solidFill>
                  <a:schemeClr val="bg1"/>
                </a:solidFill>
              </a:rPr>
              <a:t>ω</a:t>
            </a:r>
            <a:r>
              <a:rPr lang="en-US" sz="2000" baseline="30000" smtClean="0">
                <a:solidFill>
                  <a:schemeClr val="bg1"/>
                </a:solidFill>
              </a:rPr>
              <a:t>2</a:t>
            </a:r>
            <a:r>
              <a:rPr lang="en-US" sz="2000" smtClean="0">
                <a:solidFill>
                  <a:schemeClr val="bg1"/>
                </a:solidFill>
              </a:rPr>
              <a:t>. </a:t>
            </a:r>
          </a:p>
          <a:p>
            <a:r>
              <a:rPr lang="en-US" sz="2000" smtClean="0">
                <a:solidFill>
                  <a:srgbClr val="FFFF00"/>
                </a:solidFill>
              </a:rPr>
              <a:t>The green ball has the same values for the angular variables </a:t>
            </a:r>
            <a:r>
              <a:rPr lang="el-GR" sz="2000" i="1" smtClean="0">
                <a:solidFill>
                  <a:srgbClr val="FFFF00"/>
                </a:solidFill>
              </a:rPr>
              <a:t>α</a:t>
            </a:r>
            <a:r>
              <a:rPr lang="en-US" sz="2000" smtClean="0">
                <a:solidFill>
                  <a:srgbClr val="FFFF00"/>
                </a:solidFill>
              </a:rPr>
              <a:t> and </a:t>
            </a:r>
            <a:r>
              <a:rPr lang="el-GR" sz="2000" i="1" smtClean="0">
                <a:solidFill>
                  <a:srgbClr val="FFFF00"/>
                </a:solidFill>
              </a:rPr>
              <a:t>ω</a:t>
            </a:r>
            <a:r>
              <a:rPr lang="en-US" sz="2000" smtClean="0">
                <a:solidFill>
                  <a:schemeClr val="bg1"/>
                </a:solidFill>
              </a:rPr>
              <a:t>, so if it is at half the radius of the red ball, BOTH components of the acceleration are less by a factor of 2.</a:t>
            </a:r>
            <a:endParaRPr lang="en-US" sz="2000">
              <a:solidFill>
                <a:schemeClr val="bg1"/>
              </a:solidFill>
            </a:endParaRPr>
          </a:p>
        </p:txBody>
      </p:sp>
      <p:sp>
        <p:nvSpPr>
          <p:cNvPr id="4" name="Content Placeholder 3"/>
          <p:cNvSpPr>
            <a:spLocks noGrp="1"/>
          </p:cNvSpPr>
          <p:nvPr>
            <p:ph sz="half" idx="2"/>
          </p:nvPr>
        </p:nvSpPr>
        <p:spPr/>
        <p:txBody>
          <a:bodyPr>
            <a:normAutofit/>
          </a:bodyPr>
          <a:lstStyle/>
          <a:p>
            <a:r>
              <a:rPr lang="en-US" smtClean="0">
                <a:solidFill>
                  <a:schemeClr val="bg2">
                    <a:lumMod val="50000"/>
                  </a:schemeClr>
                </a:solidFill>
              </a:rPr>
              <a:t>A</a:t>
            </a:r>
            <a:r>
              <a:rPr lang="en-US" smtClean="0"/>
              <a:t> </a:t>
            </a:r>
            <a:endParaRPr lang="en-US"/>
          </a:p>
        </p:txBody>
      </p:sp>
      <p:grpSp>
        <p:nvGrpSpPr>
          <p:cNvPr id="5" name="Group 37"/>
          <p:cNvGrpSpPr/>
          <p:nvPr/>
        </p:nvGrpSpPr>
        <p:grpSpPr>
          <a:xfrm>
            <a:off x="4800600" y="2122869"/>
            <a:ext cx="3695163" cy="3668331"/>
            <a:chOff x="4800600" y="2122869"/>
            <a:chExt cx="3695163" cy="3668331"/>
          </a:xfrm>
        </p:grpSpPr>
        <p:sp>
          <p:nvSpPr>
            <p:cNvPr id="7" name="Oval 6"/>
            <p:cNvSpPr/>
            <p:nvPr/>
          </p:nvSpPr>
          <p:spPr>
            <a:xfrm>
              <a:off x="4800600" y="2122869"/>
              <a:ext cx="3668331" cy="3668331"/>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943600" y="4191000"/>
              <a:ext cx="782397" cy="461665"/>
            </a:xfrm>
            <a:prstGeom prst="rect">
              <a:avLst/>
            </a:prstGeom>
            <a:noFill/>
          </p:spPr>
          <p:txBody>
            <a:bodyPr wrap="square" rtlCol="0">
              <a:spAutoFit/>
            </a:bodyPr>
            <a:lstStyle/>
            <a:p>
              <a:r>
                <a:rPr lang="el-GR" sz="2400" i="1" smtClean="0">
                  <a:sym typeface="Symbol"/>
                </a:rPr>
                <a:t>ω</a:t>
              </a:r>
              <a:endParaRPr lang="en-US" sz="2400" baseline="30000"/>
            </a:p>
          </p:txBody>
        </p:sp>
        <p:sp>
          <p:nvSpPr>
            <p:cNvPr id="17" name="Oval 16"/>
            <p:cNvSpPr/>
            <p:nvPr/>
          </p:nvSpPr>
          <p:spPr>
            <a:xfrm>
              <a:off x="8114763" y="2999706"/>
              <a:ext cx="381000" cy="381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33"/>
            <p:cNvGrpSpPr/>
            <p:nvPr/>
          </p:nvGrpSpPr>
          <p:grpSpPr>
            <a:xfrm rot="11314786">
              <a:off x="6152923" y="3377196"/>
              <a:ext cx="912912" cy="1018643"/>
              <a:chOff x="6472747" y="3194214"/>
              <a:chExt cx="912912" cy="1018643"/>
            </a:xfrm>
          </p:grpSpPr>
          <p:sp>
            <p:nvSpPr>
              <p:cNvPr id="31" name="Arc 30"/>
              <p:cNvSpPr/>
              <p:nvPr/>
            </p:nvSpPr>
            <p:spPr>
              <a:xfrm rot="3120437">
                <a:off x="6419881" y="3247080"/>
                <a:ext cx="1018643" cy="912912"/>
              </a:xfrm>
              <a:prstGeom prst="arc">
                <a:avLst>
                  <a:gd name="adj1" fmla="val 11294701"/>
                  <a:gd name="adj2" fmla="val 0"/>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2" name="Straight Arrow Connector 31"/>
              <p:cNvCxnSpPr>
                <a:endCxn id="31" idx="0"/>
              </p:cNvCxnSpPr>
              <p:nvPr/>
            </p:nvCxnSpPr>
            <p:spPr>
              <a:xfrm rot="10800000" flipV="1">
                <a:off x="6677122" y="3200400"/>
                <a:ext cx="104679" cy="62044"/>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sp>
          <p:nvSpPr>
            <p:cNvPr id="35" name="Oval 34"/>
            <p:cNvSpPr/>
            <p:nvPr/>
          </p:nvSpPr>
          <p:spPr>
            <a:xfrm>
              <a:off x="7315200" y="3310941"/>
              <a:ext cx="457200" cy="4572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Angular  Velocity as a Vector</a:t>
            </a:r>
            <a:endParaRPr lang="en-US">
              <a:solidFill>
                <a:srgbClr val="FFFF00"/>
              </a:solidFill>
            </a:endParaRPr>
          </a:p>
        </p:txBody>
      </p:sp>
      <p:sp>
        <p:nvSpPr>
          <p:cNvPr id="3" name="Content Placeholder 2"/>
          <p:cNvSpPr>
            <a:spLocks noGrp="1"/>
          </p:cNvSpPr>
          <p:nvPr>
            <p:ph sz="half" idx="1"/>
          </p:nvPr>
        </p:nvSpPr>
        <p:spPr>
          <a:xfrm>
            <a:off x="0" y="1371600"/>
            <a:ext cx="5181600" cy="5486400"/>
          </a:xfrm>
        </p:spPr>
        <p:txBody>
          <a:bodyPr>
            <a:normAutofit fontScale="92500"/>
          </a:bodyPr>
          <a:lstStyle/>
          <a:p>
            <a:r>
              <a:rPr lang="en-US" smtClean="0"/>
              <a:t>It will turn out to be essential later to represent angular velocity as a </a:t>
            </a:r>
            <a:r>
              <a:rPr lang="en-US" u="sng" smtClean="0">
                <a:solidFill>
                  <a:schemeClr val="bg1"/>
                </a:solidFill>
              </a:rPr>
              <a:t>vector</a:t>
            </a:r>
            <a:r>
              <a:rPr lang="en-US" smtClean="0"/>
              <a:t>, with magnitude equal to the angular speed (radians per second) and direction along the axis of rotation.</a:t>
            </a:r>
          </a:p>
          <a:p>
            <a:r>
              <a:rPr lang="en-US" smtClean="0"/>
              <a:t>The convention, the “</a:t>
            </a:r>
            <a:r>
              <a:rPr lang="en-US" smtClean="0">
                <a:solidFill>
                  <a:srgbClr val="FFFF00"/>
                </a:solidFill>
              </a:rPr>
              <a:t>right hand rule</a:t>
            </a:r>
            <a:r>
              <a:rPr lang="en-US" smtClean="0"/>
              <a:t>” is given by curling up your right-hand fingers, your thumb pointing away from the palm, then if the fingers curl in the direction of rotation, the thumb is in the direction of      .  </a:t>
            </a:r>
            <a:endParaRPr lang="en-US"/>
          </a:p>
        </p:txBody>
      </p:sp>
      <p:sp>
        <p:nvSpPr>
          <p:cNvPr id="4" name="Content Placeholder 3"/>
          <p:cNvSpPr>
            <a:spLocks noGrp="1"/>
          </p:cNvSpPr>
          <p:nvPr>
            <p:ph sz="half" idx="2"/>
          </p:nvPr>
        </p:nvSpPr>
        <p:spPr>
          <a:scene3d>
            <a:camera prst="isometricOffAxis1Top"/>
            <a:lightRig rig="threePt" dir="t"/>
          </a:scene3d>
        </p:spPr>
        <p:txBody>
          <a:bodyPr>
            <a:normAutofit fontScale="92500"/>
          </a:bodyPr>
          <a:lstStyle/>
          <a:p>
            <a:r>
              <a:rPr lang="en-US" smtClean="0">
                <a:solidFill>
                  <a:schemeClr val="bg2">
                    <a:lumMod val="50000"/>
                  </a:schemeClr>
                </a:solidFill>
              </a:rPr>
              <a:t>a</a:t>
            </a:r>
            <a:endParaRPr lang="en-US">
              <a:solidFill>
                <a:schemeClr val="bg2">
                  <a:lumMod val="50000"/>
                </a:schemeClr>
              </a:solidFill>
            </a:endParaRPr>
          </a:p>
        </p:txBody>
      </p:sp>
      <p:sp>
        <p:nvSpPr>
          <p:cNvPr id="7" name="Flowchart: Magnetic Disk 6"/>
          <p:cNvSpPr/>
          <p:nvPr/>
        </p:nvSpPr>
        <p:spPr>
          <a:xfrm>
            <a:off x="5410200" y="3276600"/>
            <a:ext cx="2514600" cy="914400"/>
          </a:xfrm>
          <a:prstGeom prst="flowChartMagneticDisk">
            <a:avLst/>
          </a:prstGeom>
          <a:gradFill flip="none" rotWithShape="1">
            <a:gsLst>
              <a:gs pos="0">
                <a:srgbClr val="8488C4"/>
              </a:gs>
              <a:gs pos="53000">
                <a:srgbClr val="D4DEFF"/>
              </a:gs>
              <a:gs pos="83000">
                <a:srgbClr val="D4DEFF"/>
              </a:gs>
              <a:gs pos="100000">
                <a:srgbClr val="96AB94"/>
              </a:gs>
            </a:gsLst>
            <a:lin ang="0" scaled="0"/>
            <a:tileRect/>
          </a:gradFill>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c 15"/>
          <p:cNvSpPr/>
          <p:nvPr/>
        </p:nvSpPr>
        <p:spPr>
          <a:xfrm rot="16140000">
            <a:off x="6256823" y="2946813"/>
            <a:ext cx="176722" cy="912912"/>
          </a:xfrm>
          <a:prstGeom prst="arc">
            <a:avLst>
              <a:gd name="adj1" fmla="val 11294701"/>
              <a:gd name="adj2" fmla="val 0"/>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7" name="Straight Arrow Connector 16"/>
          <p:cNvCxnSpPr/>
          <p:nvPr/>
        </p:nvCxnSpPr>
        <p:spPr>
          <a:xfrm rot="19140000">
            <a:off x="6347194" y="3456389"/>
            <a:ext cx="69679" cy="58941"/>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flipH="1" flipV="1">
            <a:off x="5943600" y="2743200"/>
            <a:ext cx="13716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1" name="Object 20"/>
          <p:cNvGraphicFramePr>
            <a:graphicFrameLocks noChangeAspect="1"/>
          </p:cNvGraphicFramePr>
          <p:nvPr/>
        </p:nvGraphicFramePr>
        <p:xfrm>
          <a:off x="6692721" y="2464158"/>
          <a:ext cx="304800" cy="355600"/>
        </p:xfrm>
        <a:graphic>
          <a:graphicData uri="http://schemas.openxmlformats.org/presentationml/2006/ole">
            <p:oleObj spid="_x0000_s1026" name="Equation" r:id="rId4" imgW="304560" imgH="355320" progId="Equation.DSMT4">
              <p:embed/>
            </p:oleObj>
          </a:graphicData>
        </a:graphic>
      </p:graphicFrame>
      <p:graphicFrame>
        <p:nvGraphicFramePr>
          <p:cNvPr id="22" name="Object 21"/>
          <p:cNvGraphicFramePr>
            <a:graphicFrameLocks noChangeAspect="1"/>
          </p:cNvGraphicFramePr>
          <p:nvPr/>
        </p:nvGraphicFramePr>
        <p:xfrm>
          <a:off x="2069205" y="6236237"/>
          <a:ext cx="304800" cy="355600"/>
        </p:xfrm>
        <a:graphic>
          <a:graphicData uri="http://schemas.openxmlformats.org/presentationml/2006/ole">
            <p:oleObj spid="_x0000_s1027" name="Equation" r:id="rId5" imgW="304560" imgH="355320" progId="Equation.DSMT4">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smtClean="0">
                <a:solidFill>
                  <a:srgbClr val="FFFF00"/>
                </a:solidFill>
              </a:rPr>
              <a:t>Constant</a:t>
            </a:r>
            <a:r>
              <a:rPr lang="en-US" smtClean="0">
                <a:solidFill>
                  <a:srgbClr val="FFFF00"/>
                </a:solidFill>
              </a:rPr>
              <a:t> Angular Acceleration</a:t>
            </a:r>
            <a:endParaRPr lang="en-US">
              <a:solidFill>
                <a:srgbClr val="FFFF00"/>
              </a:solidFill>
            </a:endParaRPr>
          </a:p>
        </p:txBody>
      </p:sp>
      <p:sp>
        <p:nvSpPr>
          <p:cNvPr id="3" name="Content Placeholder 2"/>
          <p:cNvSpPr>
            <a:spLocks noGrp="1"/>
          </p:cNvSpPr>
          <p:nvPr>
            <p:ph idx="1"/>
          </p:nvPr>
        </p:nvSpPr>
        <p:spPr>
          <a:xfrm>
            <a:off x="457200" y="1600200"/>
            <a:ext cx="8229600" cy="4876800"/>
          </a:xfrm>
        </p:spPr>
        <p:txBody>
          <a:bodyPr>
            <a:normAutofit/>
          </a:bodyPr>
          <a:lstStyle/>
          <a:p>
            <a:r>
              <a:rPr lang="en-US" sz="2800" smtClean="0"/>
              <a:t>The formulas for angular velocity and position as functions of time for </a:t>
            </a:r>
            <a:r>
              <a:rPr lang="en-US" sz="2800" smtClean="0">
                <a:solidFill>
                  <a:srgbClr val="FFFF00"/>
                </a:solidFill>
              </a:rPr>
              <a:t>constant</a:t>
            </a:r>
            <a:r>
              <a:rPr lang="en-US" sz="2800" smtClean="0"/>
              <a:t> angular acceleration are precisely analogous to those for constant linear acceleration derived previously:</a:t>
            </a:r>
          </a:p>
          <a:p>
            <a:endParaRPr lang="en-US" sz="2800" smtClean="0"/>
          </a:p>
          <a:p>
            <a:endParaRPr lang="en-US" sz="2800" smtClean="0"/>
          </a:p>
          <a:p>
            <a:pPr>
              <a:buNone/>
            </a:pPr>
            <a:endParaRPr lang="en-US" sz="2800" smtClean="0"/>
          </a:p>
          <a:p>
            <a:endParaRPr lang="en-US" sz="2800" smtClean="0"/>
          </a:p>
          <a:p>
            <a:r>
              <a:rPr lang="en-US" sz="2800" smtClean="0"/>
              <a:t>Just be sure before you use these formulas that you really </a:t>
            </a:r>
            <a:r>
              <a:rPr lang="en-US" sz="2800" i="1" smtClean="0"/>
              <a:t>do</a:t>
            </a:r>
            <a:r>
              <a:rPr lang="en-US" sz="2800" smtClean="0"/>
              <a:t> have </a:t>
            </a:r>
            <a:r>
              <a:rPr lang="en-US" sz="2800" smtClean="0">
                <a:solidFill>
                  <a:srgbClr val="FFFF00"/>
                </a:solidFill>
              </a:rPr>
              <a:t>constant</a:t>
            </a:r>
            <a:r>
              <a:rPr lang="en-US" sz="2800" smtClean="0"/>
              <a:t> acceleration!</a:t>
            </a:r>
            <a:endParaRPr lang="en-US" sz="2800"/>
          </a:p>
        </p:txBody>
      </p:sp>
      <p:graphicFrame>
        <p:nvGraphicFramePr>
          <p:cNvPr id="4" name="Object 3"/>
          <p:cNvGraphicFramePr>
            <a:graphicFrameLocks noChangeAspect="1"/>
          </p:cNvGraphicFramePr>
          <p:nvPr/>
        </p:nvGraphicFramePr>
        <p:xfrm>
          <a:off x="2819400" y="3505200"/>
          <a:ext cx="3505200" cy="1866900"/>
        </p:xfrm>
        <a:graphic>
          <a:graphicData uri="http://schemas.openxmlformats.org/presentationml/2006/ole">
            <p:oleObj spid="_x0000_s2050" name="Equation" r:id="rId4" imgW="3504960" imgH="1866600" progId="Equation.DSMT4">
              <p:embed/>
            </p:oleObj>
          </a:graphicData>
        </a:graphic>
      </p:graphicFrame>
      <p:sp>
        <p:nvSpPr>
          <p:cNvPr id="5" name="Rectangle 4"/>
          <p:cNvSpPr/>
          <p:nvPr/>
        </p:nvSpPr>
        <p:spPr>
          <a:xfrm>
            <a:off x="2475963" y="3378558"/>
            <a:ext cx="4191000" cy="2057400"/>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Torque</a:t>
            </a:r>
            <a:endParaRPr lang="en-US">
              <a:solidFill>
                <a:srgbClr val="FFFF00"/>
              </a:solidFill>
            </a:endParaRPr>
          </a:p>
        </p:txBody>
      </p:sp>
      <p:sp>
        <p:nvSpPr>
          <p:cNvPr id="3" name="Content Placeholder 2"/>
          <p:cNvSpPr>
            <a:spLocks noGrp="1"/>
          </p:cNvSpPr>
          <p:nvPr>
            <p:ph sz="half" idx="1"/>
          </p:nvPr>
        </p:nvSpPr>
        <p:spPr>
          <a:xfrm>
            <a:off x="228600" y="1510047"/>
            <a:ext cx="4953000" cy="5105400"/>
          </a:xfrm>
        </p:spPr>
        <p:txBody>
          <a:bodyPr>
            <a:normAutofit/>
          </a:bodyPr>
          <a:lstStyle/>
          <a:p>
            <a:r>
              <a:rPr lang="en-US" smtClean="0"/>
              <a:t>The two kids shown have the same </a:t>
            </a:r>
            <a:r>
              <a:rPr lang="en-US" smtClean="0">
                <a:solidFill>
                  <a:srgbClr val="FF0000"/>
                </a:solidFill>
              </a:rPr>
              <a:t>torque</a:t>
            </a:r>
            <a:r>
              <a:rPr lang="en-US" smtClean="0"/>
              <a:t> about the axle:</a:t>
            </a:r>
          </a:p>
          <a:p>
            <a:r>
              <a:rPr lang="en-US" b="1" smtClean="0">
                <a:solidFill>
                  <a:srgbClr val="FFFF00"/>
                </a:solidFill>
              </a:rPr>
              <a:t>Torque = force x distance from the axle of the force’s line of action.</a:t>
            </a:r>
          </a:p>
          <a:p>
            <a:r>
              <a:rPr lang="en-US" smtClean="0">
                <a:solidFill>
                  <a:schemeClr val="bg1"/>
                </a:solidFill>
              </a:rPr>
              <a:t>Notation:  torque</a:t>
            </a:r>
          </a:p>
          <a:p>
            <a:endParaRPr lang="en-US" smtClean="0">
              <a:solidFill>
                <a:schemeClr val="bg1"/>
              </a:solidFill>
            </a:endParaRPr>
          </a:p>
          <a:p>
            <a:endParaRPr lang="en-US" smtClean="0">
              <a:solidFill>
                <a:srgbClr val="FFFF00"/>
              </a:solidFill>
            </a:endParaRPr>
          </a:p>
          <a:p>
            <a:r>
              <a:rPr lang="en-US" sz="2400" smtClean="0">
                <a:solidFill>
                  <a:schemeClr val="bg1"/>
                </a:solidFill>
              </a:rPr>
              <a:t>Torque is also called “moment of a force” the distance </a:t>
            </a:r>
            <a:r>
              <a:rPr lang="en-US" sz="2400" i="1" smtClean="0">
                <a:solidFill>
                  <a:schemeClr val="bg1"/>
                </a:solidFill>
              </a:rPr>
              <a:t>d</a:t>
            </a:r>
            <a:r>
              <a:rPr lang="en-US" sz="2400" smtClean="0">
                <a:solidFill>
                  <a:schemeClr val="bg1"/>
                </a:solidFill>
              </a:rPr>
              <a:t> the “moment arm”.</a:t>
            </a:r>
          </a:p>
          <a:p>
            <a:pPr>
              <a:buNone/>
            </a:pPr>
            <a:endParaRPr lang="en-US" sz="2400" b="1" smtClean="0">
              <a:solidFill>
                <a:srgbClr val="FFFF00"/>
              </a:solidFill>
            </a:endParaRPr>
          </a:p>
        </p:txBody>
      </p:sp>
      <p:sp>
        <p:nvSpPr>
          <p:cNvPr id="4" name="Content Placeholder 3"/>
          <p:cNvSpPr>
            <a:spLocks noGrp="1"/>
          </p:cNvSpPr>
          <p:nvPr>
            <p:ph sz="half" idx="2"/>
          </p:nvPr>
        </p:nvSpPr>
        <p:spPr/>
        <p:txBody>
          <a:bodyPr>
            <a:normAutofit/>
          </a:bodyPr>
          <a:lstStyle/>
          <a:p>
            <a:r>
              <a:rPr lang="en-US" smtClean="0">
                <a:solidFill>
                  <a:schemeClr val="bg2">
                    <a:lumMod val="50000"/>
                  </a:schemeClr>
                </a:solidFill>
              </a:rPr>
              <a:t>Kids on seesaw</a:t>
            </a:r>
            <a:endParaRPr lang="en-US">
              <a:solidFill>
                <a:schemeClr val="bg2">
                  <a:lumMod val="50000"/>
                </a:schemeClr>
              </a:solidFill>
            </a:endParaRPr>
          </a:p>
        </p:txBody>
      </p:sp>
      <p:grpSp>
        <p:nvGrpSpPr>
          <p:cNvPr id="26" name="Group 25"/>
          <p:cNvGrpSpPr/>
          <p:nvPr/>
        </p:nvGrpSpPr>
        <p:grpSpPr>
          <a:xfrm>
            <a:off x="5663484" y="2438400"/>
            <a:ext cx="3023316" cy="1881390"/>
            <a:chOff x="5663484" y="2438400"/>
            <a:chExt cx="3023316" cy="1881390"/>
          </a:xfrm>
        </p:grpSpPr>
        <p:grpSp>
          <p:nvGrpSpPr>
            <p:cNvPr id="9" name="Group 17"/>
            <p:cNvGrpSpPr/>
            <p:nvPr/>
          </p:nvGrpSpPr>
          <p:grpSpPr>
            <a:xfrm>
              <a:off x="5663484" y="2438400"/>
              <a:ext cx="2870916" cy="1881390"/>
              <a:chOff x="5410200" y="2438400"/>
              <a:chExt cx="2870916" cy="1881390"/>
            </a:xfrm>
          </p:grpSpPr>
          <p:sp>
            <p:nvSpPr>
              <p:cNvPr id="5" name="Rectangle 4"/>
              <p:cNvSpPr/>
              <p:nvPr/>
            </p:nvSpPr>
            <p:spPr>
              <a:xfrm>
                <a:off x="5410200" y="2971800"/>
                <a:ext cx="2743200" cy="76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miley Face 5"/>
              <p:cNvSpPr/>
              <p:nvPr/>
            </p:nvSpPr>
            <p:spPr>
              <a:xfrm>
                <a:off x="5791200" y="2438400"/>
                <a:ext cx="533400" cy="5334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miley Face 6"/>
              <p:cNvSpPr/>
              <p:nvPr/>
            </p:nvSpPr>
            <p:spPr>
              <a:xfrm>
                <a:off x="7900116" y="2590800"/>
                <a:ext cx="381000" cy="3810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6477000" y="3024390"/>
                <a:ext cx="679704" cy="1295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16320000" flipH="1">
                <a:off x="7804866" y="3257550"/>
                <a:ext cx="609600" cy="38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440000" flipH="1">
                <a:off x="5549184" y="3464952"/>
                <a:ext cx="1066800" cy="76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084195" y="3276600"/>
                <a:ext cx="762000" cy="1588"/>
              </a:xfrm>
              <a:prstGeom prst="straightConnector1">
                <a:avLst/>
              </a:prstGeom>
              <a:ln w="31750">
                <a:solidFill>
                  <a:schemeClr val="bg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819363" y="3276600"/>
                <a:ext cx="1295400" cy="1588"/>
              </a:xfrm>
              <a:prstGeom prst="straightConnector1">
                <a:avLst/>
              </a:prstGeom>
              <a:ln w="31750">
                <a:solidFill>
                  <a:schemeClr val="bg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6324600" y="3200400"/>
              <a:ext cx="381000" cy="400110"/>
            </a:xfrm>
            <a:prstGeom prst="rect">
              <a:avLst/>
            </a:prstGeom>
            <a:noFill/>
          </p:spPr>
          <p:txBody>
            <a:bodyPr wrap="square" rtlCol="0">
              <a:spAutoFit/>
            </a:bodyPr>
            <a:lstStyle/>
            <a:p>
              <a:r>
                <a:rPr lang="en-US" sz="2000" i="1" smtClean="0"/>
                <a:t>x</a:t>
              </a:r>
              <a:endParaRPr lang="en-US" sz="2000" i="1"/>
            </a:p>
          </p:txBody>
        </p:sp>
        <p:sp>
          <p:nvSpPr>
            <p:cNvPr id="20" name="TextBox 19"/>
            <p:cNvSpPr txBox="1"/>
            <p:nvPr/>
          </p:nvSpPr>
          <p:spPr>
            <a:xfrm>
              <a:off x="5943600" y="3911958"/>
              <a:ext cx="762000" cy="400110"/>
            </a:xfrm>
            <a:prstGeom prst="rect">
              <a:avLst/>
            </a:prstGeom>
            <a:noFill/>
          </p:spPr>
          <p:txBody>
            <a:bodyPr wrap="square" rtlCol="0">
              <a:spAutoFit/>
            </a:bodyPr>
            <a:lstStyle/>
            <a:p>
              <a:r>
                <a:rPr lang="en-US" sz="2000" smtClean="0"/>
                <a:t>2</a:t>
              </a:r>
              <a:r>
                <a:rPr lang="en-US" sz="2000" i="1" smtClean="0"/>
                <a:t>mg</a:t>
              </a:r>
              <a:endParaRPr lang="en-US" sz="2000" i="1"/>
            </a:p>
          </p:txBody>
        </p:sp>
        <p:sp>
          <p:nvSpPr>
            <p:cNvPr id="22" name="TextBox 21"/>
            <p:cNvSpPr txBox="1"/>
            <p:nvPr/>
          </p:nvSpPr>
          <p:spPr>
            <a:xfrm>
              <a:off x="7302321" y="3197178"/>
              <a:ext cx="533400" cy="400110"/>
            </a:xfrm>
            <a:prstGeom prst="rect">
              <a:avLst/>
            </a:prstGeom>
            <a:noFill/>
          </p:spPr>
          <p:txBody>
            <a:bodyPr wrap="square" rtlCol="0">
              <a:spAutoFit/>
            </a:bodyPr>
            <a:lstStyle/>
            <a:p>
              <a:r>
                <a:rPr lang="en-US" sz="2000" smtClean="0"/>
                <a:t>2</a:t>
              </a:r>
              <a:r>
                <a:rPr lang="en-US" sz="2000" i="1" smtClean="0"/>
                <a:t>x</a:t>
              </a:r>
              <a:endParaRPr lang="en-US" sz="2000" i="1"/>
            </a:p>
          </p:txBody>
        </p:sp>
        <p:sp>
          <p:nvSpPr>
            <p:cNvPr id="23" name="TextBox 22"/>
            <p:cNvSpPr txBox="1"/>
            <p:nvPr/>
          </p:nvSpPr>
          <p:spPr>
            <a:xfrm>
              <a:off x="8077200" y="3480516"/>
              <a:ext cx="609600" cy="400110"/>
            </a:xfrm>
            <a:prstGeom prst="rect">
              <a:avLst/>
            </a:prstGeom>
            <a:noFill/>
          </p:spPr>
          <p:txBody>
            <a:bodyPr wrap="square" rtlCol="0">
              <a:spAutoFit/>
            </a:bodyPr>
            <a:lstStyle/>
            <a:p>
              <a:r>
                <a:rPr lang="en-US" sz="2000" i="1" smtClean="0"/>
                <a:t>mg</a:t>
              </a:r>
              <a:endParaRPr lang="en-US" sz="2000" i="1"/>
            </a:p>
          </p:txBody>
        </p:sp>
      </p:grpSp>
      <p:sp>
        <p:nvSpPr>
          <p:cNvPr id="24" name="Rectangle 23"/>
          <p:cNvSpPr/>
          <p:nvPr/>
        </p:nvSpPr>
        <p:spPr>
          <a:xfrm>
            <a:off x="304800" y="2514600"/>
            <a:ext cx="4419600" cy="125568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Object 24"/>
          <p:cNvGraphicFramePr>
            <a:graphicFrameLocks noChangeAspect="1"/>
          </p:cNvGraphicFramePr>
          <p:nvPr/>
        </p:nvGraphicFramePr>
        <p:xfrm>
          <a:off x="1511300" y="4597400"/>
          <a:ext cx="2451100" cy="431800"/>
        </p:xfrm>
        <a:graphic>
          <a:graphicData uri="http://schemas.openxmlformats.org/presentationml/2006/ole">
            <p:oleObj spid="_x0000_s44034" name="Equation" r:id="rId4" imgW="2450880" imgH="431640" progId="Equation.DSMT4">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How Far is it Around a Circle?</a:t>
            </a:r>
            <a:endParaRPr lang="en-US">
              <a:solidFill>
                <a:srgbClr val="FFFF00"/>
              </a:solidFill>
            </a:endParaRPr>
          </a:p>
        </p:txBody>
      </p:sp>
      <p:sp>
        <p:nvSpPr>
          <p:cNvPr id="3" name="Content Placeholder 2"/>
          <p:cNvSpPr>
            <a:spLocks noGrp="1"/>
          </p:cNvSpPr>
          <p:nvPr>
            <p:ph sz="half" idx="1"/>
          </p:nvPr>
        </p:nvSpPr>
        <p:spPr>
          <a:xfrm>
            <a:off x="0" y="1752600"/>
            <a:ext cx="4724400" cy="4876800"/>
          </a:xfrm>
        </p:spPr>
        <p:txBody>
          <a:bodyPr>
            <a:normAutofit fontScale="92500"/>
          </a:bodyPr>
          <a:lstStyle/>
          <a:p>
            <a:r>
              <a:rPr lang="en-US" smtClean="0"/>
              <a:t>A </a:t>
            </a:r>
            <a:r>
              <a:rPr lang="en-US" smtClean="0">
                <a:solidFill>
                  <a:srgbClr val="FF0000"/>
                </a:solidFill>
              </a:rPr>
              <a:t>regular hexagon </a:t>
            </a:r>
            <a:r>
              <a:rPr lang="en-US" smtClean="0"/>
              <a:t>(6 sides) can be made by putting together 6 equilateral triangles (all sides equal).</a:t>
            </a:r>
          </a:p>
          <a:p>
            <a:r>
              <a:rPr lang="en-US" smtClean="0"/>
              <a:t>The radius of the </a:t>
            </a:r>
            <a:r>
              <a:rPr lang="en-US" smtClean="0">
                <a:solidFill>
                  <a:srgbClr val="00B050"/>
                </a:solidFill>
              </a:rPr>
              <a:t>circle</a:t>
            </a:r>
            <a:r>
              <a:rPr lang="en-US" smtClean="0"/>
              <a:t> = 1.</a:t>
            </a:r>
          </a:p>
          <a:p>
            <a:r>
              <a:rPr lang="en-US" smtClean="0"/>
              <a:t>The distance all the way round the hexagon (</a:t>
            </a:r>
            <a:r>
              <a:rPr lang="en-US" smtClean="0">
                <a:solidFill>
                  <a:srgbClr val="FF0000"/>
                </a:solidFill>
              </a:rPr>
              <a:t>red path</a:t>
            </a:r>
            <a:r>
              <a:rPr lang="en-US" smtClean="0"/>
              <a:t>) = 6. </a:t>
            </a:r>
          </a:p>
          <a:p>
            <a:r>
              <a:rPr lang="en-US" smtClean="0"/>
              <a:t>The distance all the way round the circle (</a:t>
            </a:r>
            <a:r>
              <a:rPr lang="en-US" smtClean="0">
                <a:solidFill>
                  <a:srgbClr val="00B050"/>
                </a:solidFill>
              </a:rPr>
              <a:t>green path</a:t>
            </a:r>
            <a:r>
              <a:rPr lang="en-US" smtClean="0"/>
              <a:t>) is a little more: in fact, it’s </a:t>
            </a:r>
            <a:r>
              <a:rPr lang="en-US" b="1" smtClean="0">
                <a:solidFill>
                  <a:srgbClr val="FFFF00"/>
                </a:solidFill>
              </a:rPr>
              <a:t>2</a:t>
            </a:r>
            <a:r>
              <a:rPr lang="el-GR" b="1" smtClean="0">
                <a:solidFill>
                  <a:srgbClr val="FFFF00"/>
                </a:solidFill>
              </a:rPr>
              <a:t>π</a:t>
            </a:r>
            <a:r>
              <a:rPr lang="en-US" b="1" i="1" smtClean="0">
                <a:solidFill>
                  <a:srgbClr val="FFFF00"/>
                </a:solidFill>
              </a:rPr>
              <a:t>r</a:t>
            </a:r>
            <a:r>
              <a:rPr lang="en-US" b="1" smtClean="0">
                <a:solidFill>
                  <a:srgbClr val="FFFF00"/>
                </a:solidFill>
              </a:rPr>
              <a:t> = 6.283…</a:t>
            </a:r>
            <a:endParaRPr lang="en-US" b="1">
              <a:solidFill>
                <a:srgbClr val="FFFF00"/>
              </a:solidFill>
            </a:endParaRPr>
          </a:p>
        </p:txBody>
      </p:sp>
      <p:sp>
        <p:nvSpPr>
          <p:cNvPr id="4" name="Content Placeholder 3"/>
          <p:cNvSpPr>
            <a:spLocks noGrp="1"/>
          </p:cNvSpPr>
          <p:nvPr>
            <p:ph sz="half" idx="2"/>
          </p:nvPr>
        </p:nvSpPr>
        <p:spPr/>
        <p:txBody>
          <a:bodyPr>
            <a:normAutofit fontScale="92500"/>
          </a:bodyPr>
          <a:lstStyle/>
          <a:p>
            <a:r>
              <a:rPr lang="en-US" smtClean="0">
                <a:solidFill>
                  <a:schemeClr val="bg2">
                    <a:lumMod val="50000"/>
                  </a:schemeClr>
                </a:solidFill>
              </a:rPr>
              <a:t>a</a:t>
            </a:r>
            <a:endParaRPr lang="en-US">
              <a:solidFill>
                <a:schemeClr val="bg2">
                  <a:lumMod val="50000"/>
                </a:schemeClr>
              </a:solidFill>
            </a:endParaRPr>
          </a:p>
        </p:txBody>
      </p:sp>
      <p:grpSp>
        <p:nvGrpSpPr>
          <p:cNvPr id="15" name="Group 14"/>
          <p:cNvGrpSpPr/>
          <p:nvPr/>
        </p:nvGrpSpPr>
        <p:grpSpPr>
          <a:xfrm>
            <a:off x="5105400" y="2133600"/>
            <a:ext cx="3673536" cy="3673536"/>
            <a:chOff x="5105400" y="2133600"/>
            <a:chExt cx="3673536" cy="3673536"/>
          </a:xfrm>
        </p:grpSpPr>
        <p:sp>
          <p:nvSpPr>
            <p:cNvPr id="13" name="Oval 12"/>
            <p:cNvSpPr/>
            <p:nvPr/>
          </p:nvSpPr>
          <p:spPr>
            <a:xfrm>
              <a:off x="5105400" y="2133600"/>
              <a:ext cx="3673536" cy="367353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Hexagon 4"/>
            <p:cNvSpPr/>
            <p:nvPr/>
          </p:nvSpPr>
          <p:spPr>
            <a:xfrm rot="18000000">
              <a:off x="5127024" y="2378136"/>
              <a:ext cx="3657600" cy="3200400"/>
            </a:xfrm>
            <a:prstGeom prst="hexagon">
              <a:avLst>
                <a:gd name="adj" fmla="val 28330"/>
                <a:gd name="vf" fmla="val 115470"/>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7" name="Straight Connector 16"/>
          <p:cNvCxnSpPr>
            <a:stCxn id="5" idx="5"/>
            <a:endCxn id="5" idx="2"/>
          </p:cNvCxnSpPr>
          <p:nvPr/>
        </p:nvCxnSpPr>
        <p:spPr>
          <a:xfrm rot="10800000" flipH="1" flipV="1">
            <a:off x="6031075" y="2379651"/>
            <a:ext cx="1849498" cy="31973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0"/>
            <a:endCxn id="5" idx="3"/>
          </p:cNvCxnSpPr>
          <p:nvPr/>
        </p:nvCxnSpPr>
        <p:spPr>
          <a:xfrm rot="16200000" flipH="1" flipV="1">
            <a:off x="5372037" y="3063936"/>
            <a:ext cx="3167574" cy="1828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5" idx="4"/>
            <a:endCxn id="5" idx="1"/>
          </p:cNvCxnSpPr>
          <p:nvPr/>
        </p:nvCxnSpPr>
        <p:spPr>
          <a:xfrm rot="10800000" flipH="1" flipV="1">
            <a:off x="5108948" y="3976822"/>
            <a:ext cx="3693752" cy="302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More Ways to Balance Torques…</a:t>
            </a:r>
            <a:endParaRPr lang="en-US">
              <a:solidFill>
                <a:srgbClr val="FFFF00"/>
              </a:solidFill>
            </a:endParaRPr>
          </a:p>
        </p:txBody>
      </p:sp>
      <p:sp>
        <p:nvSpPr>
          <p:cNvPr id="3" name="Content Placeholder 2"/>
          <p:cNvSpPr>
            <a:spLocks noGrp="1"/>
          </p:cNvSpPr>
          <p:nvPr>
            <p:ph sz="half" idx="1"/>
          </p:nvPr>
        </p:nvSpPr>
        <p:spPr>
          <a:xfrm>
            <a:off x="228600" y="1510046"/>
            <a:ext cx="4495800" cy="5347953"/>
          </a:xfrm>
        </p:spPr>
        <p:txBody>
          <a:bodyPr>
            <a:normAutofit lnSpcReduction="10000"/>
          </a:bodyPr>
          <a:lstStyle/>
          <a:p>
            <a:r>
              <a:rPr lang="en-US" smtClean="0">
                <a:solidFill>
                  <a:schemeClr val="bg1"/>
                </a:solidFill>
              </a:rPr>
              <a:t>The two forces can act on the same side of the axle.</a:t>
            </a:r>
          </a:p>
          <a:p>
            <a:r>
              <a:rPr lang="en-US" smtClean="0">
                <a:solidFill>
                  <a:schemeClr val="bg1"/>
                </a:solidFill>
              </a:rPr>
              <a:t>The force does not need to be perpendicular to the lever arm: BUT only its component perpendicular to the arm exerts torque</a:t>
            </a:r>
          </a:p>
          <a:p>
            <a:pPr>
              <a:buNone/>
            </a:pPr>
            <a:r>
              <a:rPr lang="en-US" smtClean="0">
                <a:solidFill>
                  <a:schemeClr val="bg1"/>
                </a:solidFill>
              </a:rPr>
              <a:t>	</a:t>
            </a:r>
          </a:p>
          <a:p>
            <a:r>
              <a:rPr lang="en-US" smtClean="0">
                <a:solidFill>
                  <a:schemeClr val="bg1"/>
                </a:solidFill>
              </a:rPr>
              <a:t>Alternatively, one can draw the whole line of action of the force and find the perpendicular distance.</a:t>
            </a:r>
            <a:endParaRPr lang="en-US">
              <a:solidFill>
                <a:schemeClr val="bg1"/>
              </a:solidFill>
            </a:endParaRPr>
          </a:p>
        </p:txBody>
      </p:sp>
      <p:sp>
        <p:nvSpPr>
          <p:cNvPr id="4" name="Content Placeholder 3"/>
          <p:cNvSpPr>
            <a:spLocks noGrp="1"/>
          </p:cNvSpPr>
          <p:nvPr>
            <p:ph sz="half" idx="2"/>
          </p:nvPr>
        </p:nvSpPr>
        <p:spPr/>
        <p:txBody>
          <a:bodyPr>
            <a:normAutofit lnSpcReduction="10000"/>
          </a:bodyPr>
          <a:lstStyle/>
          <a:p>
            <a:r>
              <a:rPr lang="en-US" smtClean="0">
                <a:solidFill>
                  <a:schemeClr val="bg2">
                    <a:lumMod val="50000"/>
                  </a:schemeClr>
                </a:solidFill>
              </a:rPr>
              <a:t>Kids on seesaw</a:t>
            </a:r>
            <a:endParaRPr lang="en-US">
              <a:solidFill>
                <a:schemeClr val="bg2">
                  <a:lumMod val="50000"/>
                </a:schemeClr>
              </a:solidFill>
            </a:endParaRPr>
          </a:p>
        </p:txBody>
      </p:sp>
      <p:sp>
        <p:nvSpPr>
          <p:cNvPr id="5" name="Rectangle 4"/>
          <p:cNvSpPr/>
          <p:nvPr/>
        </p:nvSpPr>
        <p:spPr>
          <a:xfrm>
            <a:off x="5334000" y="2057400"/>
            <a:ext cx="2743200" cy="76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miley Face 5"/>
          <p:cNvSpPr/>
          <p:nvPr/>
        </p:nvSpPr>
        <p:spPr>
          <a:xfrm>
            <a:off x="7010400" y="1524000"/>
            <a:ext cx="533400" cy="5334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6400800" y="2109990"/>
            <a:ext cx="679704" cy="1295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5280000" flipH="1" flipV="1">
            <a:off x="7728666" y="1746909"/>
            <a:ext cx="609600" cy="38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440000" flipH="1">
            <a:off x="6757026" y="2550552"/>
            <a:ext cx="1066800" cy="76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281116" y="4419600"/>
            <a:ext cx="762000" cy="400110"/>
          </a:xfrm>
          <a:prstGeom prst="rect">
            <a:avLst/>
          </a:prstGeom>
          <a:noFill/>
        </p:spPr>
        <p:txBody>
          <a:bodyPr wrap="square" rtlCol="0">
            <a:spAutoFit/>
          </a:bodyPr>
          <a:lstStyle/>
          <a:p>
            <a:r>
              <a:rPr lang="en-US" sz="2000" i="1" smtClean="0">
                <a:sym typeface="Symbol"/>
              </a:rPr>
              <a:t> </a:t>
            </a:r>
            <a:endParaRPr lang="en-US" sz="2000" i="1"/>
          </a:p>
        </p:txBody>
      </p:sp>
      <p:sp>
        <p:nvSpPr>
          <p:cNvPr id="26" name="Rectangle 25"/>
          <p:cNvSpPr/>
          <p:nvPr/>
        </p:nvSpPr>
        <p:spPr>
          <a:xfrm>
            <a:off x="5257800" y="4724400"/>
            <a:ext cx="2743200" cy="76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Smiley Face 26"/>
          <p:cNvSpPr/>
          <p:nvPr/>
        </p:nvSpPr>
        <p:spPr>
          <a:xfrm>
            <a:off x="7086600" y="4191000"/>
            <a:ext cx="533400" cy="5334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p:cNvSpPr/>
          <p:nvPr/>
        </p:nvSpPr>
        <p:spPr>
          <a:xfrm>
            <a:off x="6324600" y="4776990"/>
            <a:ext cx="679704" cy="1295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rot="16440000" flipH="1">
            <a:off x="6857016" y="5221059"/>
            <a:ext cx="1066800" cy="76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6629400" y="4114800"/>
            <a:ext cx="1447800" cy="1588"/>
          </a:xfrm>
          <a:prstGeom prst="straightConnector1">
            <a:avLst/>
          </a:prstGeom>
          <a:ln w="31750">
            <a:solidFill>
              <a:schemeClr val="bg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6200000" flipH="1">
            <a:off x="6566688" y="4851650"/>
            <a:ext cx="533399" cy="379783"/>
          </a:xfrm>
          <a:prstGeom prst="straightConnector1">
            <a:avLst/>
          </a:prstGeom>
          <a:ln w="31750">
            <a:solidFill>
              <a:schemeClr val="bg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8820000" flipH="1" flipV="1">
            <a:off x="7913902" y="4440036"/>
            <a:ext cx="1066800" cy="76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20000" flipH="1">
            <a:off x="5638800" y="4775379"/>
            <a:ext cx="2362200" cy="1257300"/>
          </a:xfrm>
          <a:prstGeom prst="line">
            <a:avLst/>
          </a:prstGeom>
          <a:ln w="31750">
            <a:solidFill>
              <a:schemeClr val="accent1">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8452839" y="4013916"/>
            <a:ext cx="762000" cy="400110"/>
          </a:xfrm>
          <a:prstGeom prst="rect">
            <a:avLst/>
          </a:prstGeom>
          <a:noFill/>
        </p:spPr>
        <p:txBody>
          <a:bodyPr wrap="square" rtlCol="0">
            <a:spAutoFit/>
          </a:bodyPr>
          <a:lstStyle/>
          <a:p>
            <a:r>
              <a:rPr lang="en-US" sz="2000" i="1" smtClean="0"/>
              <a:t>F</a:t>
            </a:r>
            <a:endParaRPr lang="en-US" sz="2000" i="1"/>
          </a:p>
        </p:txBody>
      </p:sp>
      <p:sp>
        <p:nvSpPr>
          <p:cNvPr id="40" name="TextBox 39"/>
          <p:cNvSpPr txBox="1"/>
          <p:nvPr/>
        </p:nvSpPr>
        <p:spPr>
          <a:xfrm>
            <a:off x="7242222" y="3733800"/>
            <a:ext cx="762000" cy="400110"/>
          </a:xfrm>
          <a:prstGeom prst="rect">
            <a:avLst/>
          </a:prstGeom>
          <a:noFill/>
        </p:spPr>
        <p:txBody>
          <a:bodyPr wrap="square" rtlCol="0">
            <a:spAutoFit/>
          </a:bodyPr>
          <a:lstStyle/>
          <a:p>
            <a:r>
              <a:rPr lang="en-US" sz="2000" i="1" smtClean="0"/>
              <a:t>d</a:t>
            </a:r>
            <a:endParaRPr lang="en-US" sz="2000" i="1"/>
          </a:p>
        </p:txBody>
      </p:sp>
      <p:sp>
        <p:nvSpPr>
          <p:cNvPr id="41" name="TextBox 40"/>
          <p:cNvSpPr txBox="1"/>
          <p:nvPr/>
        </p:nvSpPr>
        <p:spPr>
          <a:xfrm>
            <a:off x="7046889" y="3025464"/>
            <a:ext cx="762000" cy="400110"/>
          </a:xfrm>
          <a:prstGeom prst="rect">
            <a:avLst/>
          </a:prstGeom>
          <a:noFill/>
        </p:spPr>
        <p:txBody>
          <a:bodyPr wrap="square" rtlCol="0">
            <a:spAutoFit/>
          </a:bodyPr>
          <a:lstStyle/>
          <a:p>
            <a:r>
              <a:rPr lang="en-US" sz="2000" smtClean="0"/>
              <a:t>2</a:t>
            </a:r>
            <a:r>
              <a:rPr lang="en-US" sz="2000" i="1" smtClean="0"/>
              <a:t>mg</a:t>
            </a:r>
            <a:endParaRPr lang="en-US" sz="2000" i="1"/>
          </a:p>
        </p:txBody>
      </p:sp>
      <p:sp>
        <p:nvSpPr>
          <p:cNvPr id="42" name="TextBox 41"/>
          <p:cNvSpPr txBox="1"/>
          <p:nvPr/>
        </p:nvSpPr>
        <p:spPr>
          <a:xfrm>
            <a:off x="7773474" y="1143000"/>
            <a:ext cx="762000" cy="400110"/>
          </a:xfrm>
          <a:prstGeom prst="rect">
            <a:avLst/>
          </a:prstGeom>
          <a:noFill/>
        </p:spPr>
        <p:txBody>
          <a:bodyPr wrap="square" rtlCol="0">
            <a:spAutoFit/>
          </a:bodyPr>
          <a:lstStyle/>
          <a:p>
            <a:r>
              <a:rPr lang="en-US" sz="2000" i="1" smtClean="0"/>
              <a:t>mg</a:t>
            </a:r>
            <a:endParaRPr lang="en-US" sz="2000" i="1"/>
          </a:p>
        </p:txBody>
      </p:sp>
      <p:graphicFrame>
        <p:nvGraphicFramePr>
          <p:cNvPr id="44" name="Object 43"/>
          <p:cNvGraphicFramePr>
            <a:graphicFrameLocks noChangeAspect="1"/>
          </p:cNvGraphicFramePr>
          <p:nvPr/>
        </p:nvGraphicFramePr>
        <p:xfrm>
          <a:off x="1622736" y="4394916"/>
          <a:ext cx="1930400" cy="355600"/>
        </p:xfrm>
        <a:graphic>
          <a:graphicData uri="http://schemas.openxmlformats.org/presentationml/2006/ole">
            <p:oleObj spid="_x0000_s45058" name="Equation" r:id="rId4" imgW="1930320" imgH="355320" progId="Equation.DSMT4">
              <p:embed/>
            </p:oleObj>
          </a:graphicData>
        </a:graphic>
      </p:graphicFrame>
      <p:cxnSp>
        <p:nvCxnSpPr>
          <p:cNvPr id="45" name="Straight Arrow Connector 44"/>
          <p:cNvCxnSpPr/>
          <p:nvPr/>
        </p:nvCxnSpPr>
        <p:spPr>
          <a:xfrm>
            <a:off x="8001000" y="4763037"/>
            <a:ext cx="914400" cy="1588"/>
          </a:xfrm>
          <a:prstGeom prst="straightConnector1">
            <a:avLst/>
          </a:prstGeom>
          <a:ln w="31750">
            <a:solidFill>
              <a:schemeClr val="accent1">
                <a:lumMod val="40000"/>
                <a:lumOff val="60000"/>
              </a:schemeClr>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0578" name="AutoShape 2"/>
          <p:cNvSpPr>
            <a:spLocks noChangeArrowheads="1"/>
          </p:cNvSpPr>
          <p:nvPr/>
        </p:nvSpPr>
        <p:spPr bwMode="auto">
          <a:xfrm>
            <a:off x="0" y="0"/>
            <a:ext cx="89916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920579" name="Rectangle 3"/>
          <p:cNvSpPr>
            <a:spLocks noGrp="1" noChangeArrowheads="1"/>
          </p:cNvSpPr>
          <p:nvPr>
            <p:ph type="title"/>
          </p:nvPr>
        </p:nvSpPr>
        <p:spPr>
          <a:xfrm>
            <a:off x="504825" y="0"/>
            <a:ext cx="7723188" cy="838200"/>
          </a:xfrm>
          <a:noFill/>
          <a:ln/>
        </p:spPr>
        <p:txBody>
          <a:bodyPr/>
          <a:lstStyle/>
          <a:p>
            <a:pPr>
              <a:lnSpc>
                <a:spcPct val="90000"/>
              </a:lnSpc>
            </a:pPr>
            <a:r>
              <a:rPr lang="en-US" sz="2800" i="1"/>
              <a:t>ConcepTest 10.4		</a:t>
            </a:r>
            <a:r>
              <a:rPr lang="en-US" sz="2800">
                <a:solidFill>
                  <a:schemeClr val="accent2"/>
                </a:solidFill>
              </a:rPr>
              <a:t>Using a Wrench</a:t>
            </a:r>
          </a:p>
        </p:txBody>
      </p:sp>
      <p:sp>
        <p:nvSpPr>
          <p:cNvPr id="920580" name="Rectangle 4"/>
          <p:cNvSpPr>
            <a:spLocks noGrp="1" noChangeArrowheads="1"/>
          </p:cNvSpPr>
          <p:nvPr>
            <p:ph type="body" idx="1"/>
          </p:nvPr>
        </p:nvSpPr>
        <p:spPr>
          <a:xfrm>
            <a:off x="73025" y="850900"/>
            <a:ext cx="4019550" cy="2395538"/>
          </a:xfrm>
          <a:noFill/>
          <a:ln/>
        </p:spPr>
        <p:txBody>
          <a:bodyPr>
            <a:normAutofit fontScale="70000" lnSpcReduction="20000"/>
          </a:bodyPr>
          <a:lstStyle/>
          <a:p>
            <a:pPr marL="401638" indent="-401638">
              <a:lnSpc>
                <a:spcPct val="145000"/>
              </a:lnSpc>
              <a:spcBef>
                <a:spcPct val="50000"/>
              </a:spcBef>
              <a:buFont typeface="Monotype Sorts" pitchFamily="48" charset="2"/>
              <a:buNone/>
            </a:pPr>
            <a:r>
              <a:rPr lang="en-US" b="1"/>
              <a:t>	You are using a wrench to loosen a rusty nut.  Which arrangement will be the most effective in loosening the nut?</a:t>
            </a:r>
            <a:endParaRPr lang="en-US" sz="2200" b="1"/>
          </a:p>
        </p:txBody>
      </p:sp>
      <p:grpSp>
        <p:nvGrpSpPr>
          <p:cNvPr id="2" name="Group 5"/>
          <p:cNvGrpSpPr>
            <a:grpSpLocks/>
          </p:cNvGrpSpPr>
          <p:nvPr/>
        </p:nvGrpSpPr>
        <p:grpSpPr bwMode="auto">
          <a:xfrm>
            <a:off x="4078288" y="636588"/>
            <a:ext cx="5029200" cy="4371975"/>
            <a:chOff x="1288" y="1062"/>
            <a:chExt cx="3168" cy="2754"/>
          </a:xfrm>
        </p:grpSpPr>
        <p:pic>
          <p:nvPicPr>
            <p:cNvPr id="920582" name="Picture 6"/>
            <p:cNvPicPr>
              <a:picLocks noChangeAspect="1" noChangeArrowheads="1"/>
            </p:cNvPicPr>
            <p:nvPr/>
          </p:nvPicPr>
          <p:blipFill>
            <a:blip r:embed="rId3" cstate="print">
              <a:lum bright="-24000" contrast="42000"/>
            </a:blip>
            <a:srcRect/>
            <a:stretch>
              <a:fillRect/>
            </a:stretch>
          </p:blipFill>
          <p:spPr bwMode="auto">
            <a:xfrm>
              <a:off x="1288" y="1062"/>
              <a:ext cx="3168" cy="2754"/>
            </a:xfrm>
            <a:prstGeom prst="rect">
              <a:avLst/>
            </a:prstGeom>
            <a:noFill/>
            <a:ln w="12699">
              <a:noFill/>
              <a:miter lim="800000"/>
              <a:headEnd/>
              <a:tailEnd/>
            </a:ln>
            <a:effectLst/>
          </p:spPr>
        </p:pic>
        <p:sp>
          <p:nvSpPr>
            <p:cNvPr id="920583" name="Text Box 7"/>
            <p:cNvSpPr txBox="1">
              <a:spLocks noChangeArrowheads="1"/>
            </p:cNvSpPr>
            <p:nvPr/>
          </p:nvSpPr>
          <p:spPr bwMode="auto">
            <a:xfrm>
              <a:off x="1710" y="1434"/>
              <a:ext cx="244" cy="288"/>
            </a:xfrm>
            <a:prstGeom prst="rect">
              <a:avLst/>
            </a:prstGeom>
            <a:solidFill>
              <a:srgbClr val="FF0000"/>
            </a:solidFill>
            <a:ln w="9525">
              <a:noFill/>
              <a:miter lim="800000"/>
              <a:headEnd/>
              <a:tailEnd/>
            </a:ln>
            <a:effectLst/>
          </p:spPr>
          <p:txBody>
            <a:bodyPr wrap="none">
              <a:spAutoFit/>
            </a:bodyPr>
            <a:lstStyle/>
            <a:p>
              <a:pPr algn="ctr"/>
              <a:r>
                <a:rPr lang="en-US" b="1">
                  <a:solidFill>
                    <a:schemeClr val="bg2"/>
                  </a:solidFill>
                  <a:latin typeface="Arial Black" pitchFamily="48" charset="0"/>
                </a:rPr>
                <a:t>1</a:t>
              </a:r>
              <a:endParaRPr lang="en-US">
                <a:solidFill>
                  <a:schemeClr val="bg2"/>
                </a:solidFill>
                <a:latin typeface="Arial" charset="0"/>
              </a:endParaRPr>
            </a:p>
          </p:txBody>
        </p:sp>
        <p:sp>
          <p:nvSpPr>
            <p:cNvPr id="920584" name="Text Box 8"/>
            <p:cNvSpPr txBox="1">
              <a:spLocks noChangeArrowheads="1"/>
            </p:cNvSpPr>
            <p:nvPr/>
          </p:nvSpPr>
          <p:spPr bwMode="auto">
            <a:xfrm>
              <a:off x="2094" y="3330"/>
              <a:ext cx="244" cy="288"/>
            </a:xfrm>
            <a:prstGeom prst="rect">
              <a:avLst/>
            </a:prstGeom>
            <a:solidFill>
              <a:srgbClr val="FF0000"/>
            </a:solidFill>
            <a:ln w="9525">
              <a:noFill/>
              <a:miter lim="800000"/>
              <a:headEnd/>
              <a:tailEnd/>
            </a:ln>
            <a:effectLst/>
          </p:spPr>
          <p:txBody>
            <a:bodyPr wrap="none">
              <a:spAutoFit/>
            </a:bodyPr>
            <a:lstStyle/>
            <a:p>
              <a:pPr algn="ctr"/>
              <a:r>
                <a:rPr lang="en-US" b="1">
                  <a:solidFill>
                    <a:schemeClr val="bg2"/>
                  </a:solidFill>
                  <a:latin typeface="Arial Black" pitchFamily="48" charset="0"/>
                </a:rPr>
                <a:t>3</a:t>
              </a:r>
              <a:endParaRPr lang="en-US">
                <a:solidFill>
                  <a:schemeClr val="bg2"/>
                </a:solidFill>
                <a:latin typeface="Arial" charset="0"/>
              </a:endParaRPr>
            </a:p>
          </p:txBody>
        </p:sp>
        <p:sp>
          <p:nvSpPr>
            <p:cNvPr id="920585" name="Text Box 9"/>
            <p:cNvSpPr txBox="1">
              <a:spLocks noChangeArrowheads="1"/>
            </p:cNvSpPr>
            <p:nvPr/>
          </p:nvSpPr>
          <p:spPr bwMode="auto">
            <a:xfrm>
              <a:off x="3422" y="3209"/>
              <a:ext cx="244" cy="288"/>
            </a:xfrm>
            <a:prstGeom prst="rect">
              <a:avLst/>
            </a:prstGeom>
            <a:solidFill>
              <a:srgbClr val="FF0000"/>
            </a:solidFill>
            <a:ln w="9525">
              <a:noFill/>
              <a:miter lim="800000"/>
              <a:headEnd/>
              <a:tailEnd/>
            </a:ln>
            <a:effectLst/>
          </p:spPr>
          <p:txBody>
            <a:bodyPr wrap="none">
              <a:spAutoFit/>
            </a:bodyPr>
            <a:lstStyle/>
            <a:p>
              <a:pPr algn="ctr"/>
              <a:r>
                <a:rPr lang="en-US" b="1">
                  <a:solidFill>
                    <a:schemeClr val="bg2"/>
                  </a:solidFill>
                  <a:latin typeface="Arial Black" pitchFamily="48" charset="0"/>
                </a:rPr>
                <a:t>4</a:t>
              </a:r>
              <a:endParaRPr lang="en-US">
                <a:solidFill>
                  <a:schemeClr val="bg2"/>
                </a:solidFill>
                <a:latin typeface="Arial" charset="0"/>
              </a:endParaRPr>
            </a:p>
          </p:txBody>
        </p:sp>
        <p:sp>
          <p:nvSpPr>
            <p:cNvPr id="920586" name="Text Box 10"/>
            <p:cNvSpPr txBox="1">
              <a:spLocks noChangeArrowheads="1"/>
            </p:cNvSpPr>
            <p:nvPr/>
          </p:nvSpPr>
          <p:spPr bwMode="auto">
            <a:xfrm>
              <a:off x="3849" y="1733"/>
              <a:ext cx="244" cy="288"/>
            </a:xfrm>
            <a:prstGeom prst="rect">
              <a:avLst/>
            </a:prstGeom>
            <a:solidFill>
              <a:srgbClr val="FF0000"/>
            </a:solidFill>
            <a:ln w="9525">
              <a:noFill/>
              <a:miter lim="800000"/>
              <a:headEnd/>
              <a:tailEnd/>
            </a:ln>
            <a:effectLst/>
          </p:spPr>
          <p:txBody>
            <a:bodyPr wrap="none">
              <a:spAutoFit/>
            </a:bodyPr>
            <a:lstStyle/>
            <a:p>
              <a:pPr algn="ctr"/>
              <a:r>
                <a:rPr lang="en-US" b="1">
                  <a:solidFill>
                    <a:schemeClr val="bg2"/>
                  </a:solidFill>
                  <a:latin typeface="Arial Black" pitchFamily="48" charset="0"/>
                </a:rPr>
                <a:t>2</a:t>
              </a:r>
              <a:endParaRPr lang="en-US">
                <a:solidFill>
                  <a:schemeClr val="bg2"/>
                </a:solidFill>
                <a:latin typeface="Arial" charset="0"/>
              </a:endParaRPr>
            </a:p>
          </p:txBody>
        </p:sp>
        <p:pic>
          <p:nvPicPr>
            <p:cNvPr id="920587" name="Picture 11"/>
            <p:cNvPicPr>
              <a:picLocks noChangeAspect="1" noChangeArrowheads="1"/>
            </p:cNvPicPr>
            <p:nvPr/>
          </p:nvPicPr>
          <p:blipFill>
            <a:blip r:embed="rId3" cstate="print">
              <a:lum bright="-24000" contrast="42000"/>
            </a:blip>
            <a:srcRect l="84248" t="89470" r="7198"/>
            <a:stretch>
              <a:fillRect/>
            </a:stretch>
          </p:blipFill>
          <p:spPr bwMode="auto">
            <a:xfrm>
              <a:off x="1713" y="3562"/>
              <a:ext cx="271" cy="164"/>
            </a:xfrm>
            <a:prstGeom prst="rect">
              <a:avLst/>
            </a:prstGeom>
            <a:noFill/>
            <a:ln w="12699">
              <a:noFill/>
              <a:miter lim="800000"/>
              <a:headEnd/>
              <a:tailEnd/>
            </a:ln>
            <a:effectLst/>
          </p:spPr>
        </p:pic>
        <p:pic>
          <p:nvPicPr>
            <p:cNvPr id="920588" name="Picture 12"/>
            <p:cNvPicPr>
              <a:picLocks noChangeAspect="1" noChangeArrowheads="1"/>
            </p:cNvPicPr>
            <p:nvPr/>
          </p:nvPicPr>
          <p:blipFill>
            <a:blip r:embed="rId3" cstate="print">
              <a:lum bright="-24000" contrast="42000"/>
            </a:blip>
            <a:srcRect l="84248" t="89470" r="7198"/>
            <a:stretch>
              <a:fillRect/>
            </a:stretch>
          </p:blipFill>
          <p:spPr bwMode="auto">
            <a:xfrm>
              <a:off x="2955" y="3568"/>
              <a:ext cx="271" cy="146"/>
            </a:xfrm>
            <a:prstGeom prst="rect">
              <a:avLst/>
            </a:prstGeom>
            <a:noFill/>
            <a:ln w="12699">
              <a:noFill/>
              <a:miter lim="800000"/>
              <a:headEnd/>
              <a:tailEnd/>
            </a:ln>
            <a:effectLst/>
          </p:spPr>
        </p:pic>
        <p:pic>
          <p:nvPicPr>
            <p:cNvPr id="920589" name="Picture 13"/>
            <p:cNvPicPr>
              <a:picLocks noChangeAspect="1" noChangeArrowheads="1"/>
            </p:cNvPicPr>
            <p:nvPr/>
          </p:nvPicPr>
          <p:blipFill>
            <a:blip r:embed="rId3" cstate="print">
              <a:lum bright="-24000" contrast="42000"/>
            </a:blip>
            <a:srcRect l="84248" t="89470" r="7198"/>
            <a:stretch>
              <a:fillRect/>
            </a:stretch>
          </p:blipFill>
          <p:spPr bwMode="auto">
            <a:xfrm>
              <a:off x="3327" y="2512"/>
              <a:ext cx="271" cy="158"/>
            </a:xfrm>
            <a:prstGeom prst="rect">
              <a:avLst/>
            </a:prstGeom>
            <a:noFill/>
            <a:ln w="12699">
              <a:noFill/>
              <a:miter lim="800000"/>
              <a:headEnd/>
              <a:tailEnd/>
            </a:ln>
            <a:effectLst/>
          </p:spPr>
        </p:pic>
        <p:pic>
          <p:nvPicPr>
            <p:cNvPr id="920590" name="Picture 14"/>
            <p:cNvPicPr>
              <a:picLocks noChangeAspect="1" noChangeArrowheads="1"/>
            </p:cNvPicPr>
            <p:nvPr/>
          </p:nvPicPr>
          <p:blipFill>
            <a:blip r:embed="rId3" cstate="print">
              <a:lum bright="-24000" contrast="42000"/>
            </a:blip>
            <a:srcRect l="84248" t="89470" r="7198"/>
            <a:stretch>
              <a:fillRect/>
            </a:stretch>
          </p:blipFill>
          <p:spPr bwMode="auto">
            <a:xfrm>
              <a:off x="1965" y="2518"/>
              <a:ext cx="271" cy="164"/>
            </a:xfrm>
            <a:prstGeom prst="rect">
              <a:avLst/>
            </a:prstGeom>
            <a:noFill/>
            <a:ln w="12699">
              <a:noFill/>
              <a:miter lim="800000"/>
              <a:headEnd/>
              <a:tailEnd/>
            </a:ln>
            <a:effectLst/>
          </p:spPr>
        </p:pic>
      </p:grpSp>
      <p:sp>
        <p:nvSpPr>
          <p:cNvPr id="920591" name="Text Box 15"/>
          <p:cNvSpPr txBox="1">
            <a:spLocks noChangeArrowheads="1"/>
          </p:cNvSpPr>
          <p:nvPr/>
        </p:nvSpPr>
        <p:spPr bwMode="auto">
          <a:xfrm>
            <a:off x="4745038" y="4938713"/>
            <a:ext cx="4402137" cy="485775"/>
          </a:xfrm>
          <a:prstGeom prst="rect">
            <a:avLst/>
          </a:prstGeom>
          <a:solidFill>
            <a:srgbClr val="FF0000"/>
          </a:solidFill>
          <a:ln w="28575">
            <a:solidFill>
              <a:schemeClr val="bg2"/>
            </a:solidFill>
            <a:miter lim="800000"/>
            <a:headEnd/>
            <a:tailEnd/>
          </a:ln>
          <a:effectLst/>
        </p:spPr>
        <p:txBody>
          <a:bodyPr>
            <a:spAutoFit/>
          </a:bodyPr>
          <a:lstStyle/>
          <a:p>
            <a:pPr algn="ctr"/>
            <a:r>
              <a:rPr lang="en-US" b="1">
                <a:solidFill>
                  <a:schemeClr val="bg2"/>
                </a:solidFill>
                <a:latin typeface="Arial Black" pitchFamily="48" charset="0"/>
              </a:rPr>
              <a:t>5)</a:t>
            </a:r>
            <a:r>
              <a:rPr lang="en-US" b="1">
                <a:solidFill>
                  <a:schemeClr val="bg2"/>
                </a:solidFill>
                <a:latin typeface="Arial" charset="0"/>
              </a:rPr>
              <a:t>  all are equally effective</a:t>
            </a:r>
            <a:endParaRPr lang="en-US">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AutoShape 2"/>
          <p:cNvSpPr>
            <a:spLocks noChangeArrowheads="1"/>
          </p:cNvSpPr>
          <p:nvPr/>
        </p:nvSpPr>
        <p:spPr bwMode="auto">
          <a:xfrm>
            <a:off x="0" y="0"/>
            <a:ext cx="89916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922627" name="Rectangle 3"/>
          <p:cNvSpPr>
            <a:spLocks noGrp="1" noChangeArrowheads="1"/>
          </p:cNvSpPr>
          <p:nvPr>
            <p:ph type="body" idx="1"/>
          </p:nvPr>
        </p:nvSpPr>
        <p:spPr>
          <a:xfrm>
            <a:off x="73025" y="850900"/>
            <a:ext cx="4019550" cy="2395538"/>
          </a:xfrm>
          <a:noFill/>
          <a:ln/>
        </p:spPr>
        <p:txBody>
          <a:bodyPr>
            <a:normAutofit fontScale="70000" lnSpcReduction="20000"/>
          </a:bodyPr>
          <a:lstStyle/>
          <a:p>
            <a:pPr marL="401638" indent="-401638">
              <a:lnSpc>
                <a:spcPct val="145000"/>
              </a:lnSpc>
              <a:spcBef>
                <a:spcPct val="50000"/>
              </a:spcBef>
              <a:buFont typeface="Monotype Sorts" pitchFamily="48" charset="2"/>
              <a:buNone/>
            </a:pPr>
            <a:r>
              <a:rPr lang="en-US" b="1"/>
              <a:t>	You are using a wrench to loosen a rusty nut.  Which arrangement will be the most effective in loosening the nut?</a:t>
            </a:r>
            <a:endParaRPr lang="en-US" sz="2200" b="1"/>
          </a:p>
        </p:txBody>
      </p:sp>
      <p:grpSp>
        <p:nvGrpSpPr>
          <p:cNvPr id="2" name="Group 4"/>
          <p:cNvGrpSpPr>
            <a:grpSpLocks/>
          </p:cNvGrpSpPr>
          <p:nvPr/>
        </p:nvGrpSpPr>
        <p:grpSpPr bwMode="auto">
          <a:xfrm>
            <a:off x="4078288" y="636588"/>
            <a:ext cx="5029200" cy="4371975"/>
            <a:chOff x="1288" y="1062"/>
            <a:chExt cx="3168" cy="2754"/>
          </a:xfrm>
        </p:grpSpPr>
        <p:pic>
          <p:nvPicPr>
            <p:cNvPr id="922629" name="Picture 5"/>
            <p:cNvPicPr>
              <a:picLocks noChangeAspect="1" noChangeArrowheads="1"/>
            </p:cNvPicPr>
            <p:nvPr/>
          </p:nvPicPr>
          <p:blipFill>
            <a:blip r:embed="rId3" cstate="print">
              <a:lum bright="-24000" contrast="42000"/>
            </a:blip>
            <a:srcRect/>
            <a:stretch>
              <a:fillRect/>
            </a:stretch>
          </p:blipFill>
          <p:spPr bwMode="auto">
            <a:xfrm>
              <a:off x="1288" y="1062"/>
              <a:ext cx="3168" cy="2754"/>
            </a:xfrm>
            <a:prstGeom prst="rect">
              <a:avLst/>
            </a:prstGeom>
            <a:noFill/>
            <a:ln w="12699">
              <a:noFill/>
              <a:miter lim="800000"/>
              <a:headEnd/>
              <a:tailEnd/>
            </a:ln>
            <a:effectLst/>
          </p:spPr>
        </p:pic>
        <p:sp>
          <p:nvSpPr>
            <p:cNvPr id="922630" name="Text Box 6"/>
            <p:cNvSpPr txBox="1">
              <a:spLocks noChangeArrowheads="1"/>
            </p:cNvSpPr>
            <p:nvPr/>
          </p:nvSpPr>
          <p:spPr bwMode="auto">
            <a:xfrm>
              <a:off x="1710" y="1434"/>
              <a:ext cx="244" cy="288"/>
            </a:xfrm>
            <a:prstGeom prst="rect">
              <a:avLst/>
            </a:prstGeom>
            <a:solidFill>
              <a:srgbClr val="FF0000"/>
            </a:solidFill>
            <a:ln w="9525">
              <a:noFill/>
              <a:miter lim="800000"/>
              <a:headEnd/>
              <a:tailEnd/>
            </a:ln>
            <a:effectLst/>
          </p:spPr>
          <p:txBody>
            <a:bodyPr wrap="none">
              <a:spAutoFit/>
            </a:bodyPr>
            <a:lstStyle/>
            <a:p>
              <a:pPr algn="ctr"/>
              <a:r>
                <a:rPr lang="en-US" b="1">
                  <a:solidFill>
                    <a:schemeClr val="bg2"/>
                  </a:solidFill>
                  <a:latin typeface="Arial Black" pitchFamily="48" charset="0"/>
                </a:rPr>
                <a:t>1</a:t>
              </a:r>
              <a:endParaRPr lang="en-US">
                <a:solidFill>
                  <a:schemeClr val="bg2"/>
                </a:solidFill>
                <a:latin typeface="Arial" charset="0"/>
              </a:endParaRPr>
            </a:p>
          </p:txBody>
        </p:sp>
        <p:sp>
          <p:nvSpPr>
            <p:cNvPr id="922631" name="Text Box 7"/>
            <p:cNvSpPr txBox="1">
              <a:spLocks noChangeArrowheads="1"/>
            </p:cNvSpPr>
            <p:nvPr/>
          </p:nvSpPr>
          <p:spPr bwMode="auto">
            <a:xfrm>
              <a:off x="2094" y="3330"/>
              <a:ext cx="244" cy="288"/>
            </a:xfrm>
            <a:prstGeom prst="rect">
              <a:avLst/>
            </a:prstGeom>
            <a:solidFill>
              <a:srgbClr val="FF0000"/>
            </a:solidFill>
            <a:ln w="9525">
              <a:noFill/>
              <a:miter lim="800000"/>
              <a:headEnd/>
              <a:tailEnd/>
            </a:ln>
            <a:effectLst/>
          </p:spPr>
          <p:txBody>
            <a:bodyPr wrap="none">
              <a:spAutoFit/>
            </a:bodyPr>
            <a:lstStyle/>
            <a:p>
              <a:pPr algn="ctr"/>
              <a:r>
                <a:rPr lang="en-US" b="1">
                  <a:solidFill>
                    <a:schemeClr val="bg2"/>
                  </a:solidFill>
                  <a:latin typeface="Arial Black" pitchFamily="48" charset="0"/>
                </a:rPr>
                <a:t>3</a:t>
              </a:r>
              <a:endParaRPr lang="en-US">
                <a:solidFill>
                  <a:schemeClr val="bg2"/>
                </a:solidFill>
                <a:latin typeface="Arial" charset="0"/>
              </a:endParaRPr>
            </a:p>
          </p:txBody>
        </p:sp>
        <p:sp>
          <p:nvSpPr>
            <p:cNvPr id="922632" name="Text Box 8"/>
            <p:cNvSpPr txBox="1">
              <a:spLocks noChangeArrowheads="1"/>
            </p:cNvSpPr>
            <p:nvPr/>
          </p:nvSpPr>
          <p:spPr bwMode="auto">
            <a:xfrm>
              <a:off x="3422" y="3209"/>
              <a:ext cx="244" cy="288"/>
            </a:xfrm>
            <a:prstGeom prst="rect">
              <a:avLst/>
            </a:prstGeom>
            <a:solidFill>
              <a:srgbClr val="FF0000"/>
            </a:solidFill>
            <a:ln w="9525">
              <a:noFill/>
              <a:miter lim="800000"/>
              <a:headEnd/>
              <a:tailEnd/>
            </a:ln>
            <a:effectLst/>
          </p:spPr>
          <p:txBody>
            <a:bodyPr wrap="none">
              <a:spAutoFit/>
            </a:bodyPr>
            <a:lstStyle/>
            <a:p>
              <a:pPr algn="ctr"/>
              <a:r>
                <a:rPr lang="en-US" b="1">
                  <a:solidFill>
                    <a:schemeClr val="bg2"/>
                  </a:solidFill>
                  <a:latin typeface="Arial Black" pitchFamily="48" charset="0"/>
                </a:rPr>
                <a:t>4</a:t>
              </a:r>
              <a:endParaRPr lang="en-US">
                <a:solidFill>
                  <a:schemeClr val="bg2"/>
                </a:solidFill>
                <a:latin typeface="Arial" charset="0"/>
              </a:endParaRPr>
            </a:p>
          </p:txBody>
        </p:sp>
        <p:sp>
          <p:nvSpPr>
            <p:cNvPr id="922633" name="Text Box 9"/>
            <p:cNvSpPr txBox="1">
              <a:spLocks noChangeArrowheads="1"/>
            </p:cNvSpPr>
            <p:nvPr/>
          </p:nvSpPr>
          <p:spPr bwMode="auto">
            <a:xfrm>
              <a:off x="3849" y="1733"/>
              <a:ext cx="244" cy="288"/>
            </a:xfrm>
            <a:prstGeom prst="rect">
              <a:avLst/>
            </a:prstGeom>
            <a:solidFill>
              <a:srgbClr val="FF0000"/>
            </a:solidFill>
            <a:ln w="9525">
              <a:noFill/>
              <a:miter lim="800000"/>
              <a:headEnd/>
              <a:tailEnd/>
            </a:ln>
            <a:effectLst/>
          </p:spPr>
          <p:txBody>
            <a:bodyPr wrap="none">
              <a:spAutoFit/>
            </a:bodyPr>
            <a:lstStyle/>
            <a:p>
              <a:pPr algn="ctr"/>
              <a:r>
                <a:rPr lang="en-US" b="1">
                  <a:solidFill>
                    <a:schemeClr val="bg2"/>
                  </a:solidFill>
                  <a:latin typeface="Arial Black" pitchFamily="48" charset="0"/>
                </a:rPr>
                <a:t>2</a:t>
              </a:r>
              <a:endParaRPr lang="en-US">
                <a:solidFill>
                  <a:schemeClr val="bg2"/>
                </a:solidFill>
                <a:latin typeface="Arial" charset="0"/>
              </a:endParaRPr>
            </a:p>
          </p:txBody>
        </p:sp>
        <p:pic>
          <p:nvPicPr>
            <p:cNvPr id="922634" name="Picture 10"/>
            <p:cNvPicPr>
              <a:picLocks noChangeAspect="1" noChangeArrowheads="1"/>
            </p:cNvPicPr>
            <p:nvPr/>
          </p:nvPicPr>
          <p:blipFill>
            <a:blip r:embed="rId3" cstate="print">
              <a:lum bright="-24000" contrast="42000"/>
            </a:blip>
            <a:srcRect l="84248" t="89470" r="7198"/>
            <a:stretch>
              <a:fillRect/>
            </a:stretch>
          </p:blipFill>
          <p:spPr bwMode="auto">
            <a:xfrm>
              <a:off x="1713" y="3562"/>
              <a:ext cx="271" cy="164"/>
            </a:xfrm>
            <a:prstGeom prst="rect">
              <a:avLst/>
            </a:prstGeom>
            <a:noFill/>
            <a:ln w="12699">
              <a:noFill/>
              <a:miter lim="800000"/>
              <a:headEnd/>
              <a:tailEnd/>
            </a:ln>
            <a:effectLst/>
          </p:spPr>
        </p:pic>
        <p:pic>
          <p:nvPicPr>
            <p:cNvPr id="922635" name="Picture 11"/>
            <p:cNvPicPr>
              <a:picLocks noChangeAspect="1" noChangeArrowheads="1"/>
            </p:cNvPicPr>
            <p:nvPr/>
          </p:nvPicPr>
          <p:blipFill>
            <a:blip r:embed="rId3" cstate="print">
              <a:lum bright="-24000" contrast="42000"/>
            </a:blip>
            <a:srcRect l="84248" t="89470" r="7198"/>
            <a:stretch>
              <a:fillRect/>
            </a:stretch>
          </p:blipFill>
          <p:spPr bwMode="auto">
            <a:xfrm>
              <a:off x="2955" y="3568"/>
              <a:ext cx="271" cy="146"/>
            </a:xfrm>
            <a:prstGeom prst="rect">
              <a:avLst/>
            </a:prstGeom>
            <a:noFill/>
            <a:ln w="12699">
              <a:noFill/>
              <a:miter lim="800000"/>
              <a:headEnd/>
              <a:tailEnd/>
            </a:ln>
            <a:effectLst/>
          </p:spPr>
        </p:pic>
        <p:pic>
          <p:nvPicPr>
            <p:cNvPr id="922636" name="Picture 12"/>
            <p:cNvPicPr>
              <a:picLocks noChangeAspect="1" noChangeArrowheads="1"/>
            </p:cNvPicPr>
            <p:nvPr/>
          </p:nvPicPr>
          <p:blipFill>
            <a:blip r:embed="rId3" cstate="print">
              <a:lum bright="-24000" contrast="42000"/>
            </a:blip>
            <a:srcRect l="84248" t="89470" r="7198"/>
            <a:stretch>
              <a:fillRect/>
            </a:stretch>
          </p:blipFill>
          <p:spPr bwMode="auto">
            <a:xfrm>
              <a:off x="3327" y="2512"/>
              <a:ext cx="271" cy="158"/>
            </a:xfrm>
            <a:prstGeom prst="rect">
              <a:avLst/>
            </a:prstGeom>
            <a:noFill/>
            <a:ln w="12699">
              <a:noFill/>
              <a:miter lim="800000"/>
              <a:headEnd/>
              <a:tailEnd/>
            </a:ln>
            <a:effectLst/>
          </p:spPr>
        </p:pic>
        <p:pic>
          <p:nvPicPr>
            <p:cNvPr id="922637" name="Picture 13"/>
            <p:cNvPicPr>
              <a:picLocks noChangeAspect="1" noChangeArrowheads="1"/>
            </p:cNvPicPr>
            <p:nvPr/>
          </p:nvPicPr>
          <p:blipFill>
            <a:blip r:embed="rId3" cstate="print">
              <a:lum bright="-24000" contrast="42000"/>
            </a:blip>
            <a:srcRect l="84248" t="89470" r="7198"/>
            <a:stretch>
              <a:fillRect/>
            </a:stretch>
          </p:blipFill>
          <p:spPr bwMode="auto">
            <a:xfrm>
              <a:off x="1965" y="2518"/>
              <a:ext cx="271" cy="164"/>
            </a:xfrm>
            <a:prstGeom prst="rect">
              <a:avLst/>
            </a:prstGeom>
            <a:noFill/>
            <a:ln w="12699">
              <a:noFill/>
              <a:miter lim="800000"/>
              <a:headEnd/>
              <a:tailEnd/>
            </a:ln>
            <a:effectLst/>
          </p:spPr>
        </p:pic>
      </p:grpSp>
      <p:sp>
        <p:nvSpPr>
          <p:cNvPr id="922638" name="Oval 14"/>
          <p:cNvSpPr>
            <a:spLocks noChangeArrowheads="1"/>
          </p:cNvSpPr>
          <p:nvPr/>
        </p:nvSpPr>
        <p:spPr bwMode="auto">
          <a:xfrm>
            <a:off x="7710488" y="1546225"/>
            <a:ext cx="1236662" cy="712788"/>
          </a:xfrm>
          <a:prstGeom prst="ellipse">
            <a:avLst/>
          </a:prstGeom>
          <a:noFill/>
          <a:ln w="57150">
            <a:solidFill>
              <a:schemeClr val="accent1"/>
            </a:solidFill>
            <a:round/>
            <a:headEnd type="none" w="sm" len="sm"/>
            <a:tailEnd type="none" w="sm" len="sm"/>
          </a:ln>
          <a:effectLst/>
        </p:spPr>
        <p:txBody>
          <a:bodyPr wrap="none" anchor="ctr"/>
          <a:lstStyle/>
          <a:p>
            <a:endParaRPr lang="en-US"/>
          </a:p>
        </p:txBody>
      </p:sp>
      <p:sp>
        <p:nvSpPr>
          <p:cNvPr id="922639" name="AutoShape 15"/>
          <p:cNvSpPr>
            <a:spLocks noChangeArrowheads="1"/>
          </p:cNvSpPr>
          <p:nvPr/>
        </p:nvSpPr>
        <p:spPr bwMode="auto">
          <a:xfrm>
            <a:off x="0" y="3565525"/>
            <a:ext cx="4216400" cy="2414588"/>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922640" name="Rectangle 16"/>
          <p:cNvSpPr>
            <a:spLocks noChangeArrowheads="1"/>
          </p:cNvSpPr>
          <p:nvPr/>
        </p:nvSpPr>
        <p:spPr bwMode="auto">
          <a:xfrm>
            <a:off x="0" y="3657600"/>
            <a:ext cx="4286250" cy="2744788"/>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Monotype Sorts" pitchFamily="48" charset="2"/>
              <a:buNone/>
            </a:pPr>
            <a:r>
              <a:rPr lang="en-US" sz="2000" b="1">
                <a:solidFill>
                  <a:srgbClr val="000000"/>
                </a:solidFill>
                <a:latin typeface="Arial" charset="0"/>
              </a:rPr>
              <a:t>	Because the forces are all the same, the only difference </a:t>
            </a:r>
            <a:br>
              <a:rPr lang="en-US" sz="2000" b="1">
                <a:solidFill>
                  <a:srgbClr val="000000"/>
                </a:solidFill>
                <a:latin typeface="Arial" charset="0"/>
              </a:rPr>
            </a:br>
            <a:r>
              <a:rPr lang="en-US" sz="2000" b="1">
                <a:solidFill>
                  <a:srgbClr val="000000"/>
                </a:solidFill>
                <a:latin typeface="Arial" charset="0"/>
              </a:rPr>
              <a:t>is the lever arm.   The arrangement with the </a:t>
            </a:r>
            <a:r>
              <a:rPr lang="en-US" sz="2000" b="1">
                <a:solidFill>
                  <a:srgbClr val="FF0000"/>
                </a:solidFill>
                <a:effectLst>
                  <a:outerShdw blurRad="38100" dist="38100" dir="2700000" algn="tl">
                    <a:srgbClr val="000000"/>
                  </a:outerShdw>
                </a:effectLst>
                <a:latin typeface="Arial" charset="0"/>
              </a:rPr>
              <a:t>largest lever arm</a:t>
            </a:r>
            <a:r>
              <a:rPr lang="en-US" sz="2000" b="1">
                <a:solidFill>
                  <a:srgbClr val="000000"/>
                </a:solidFill>
                <a:latin typeface="Arial" charset="0"/>
              </a:rPr>
              <a:t> (</a:t>
            </a:r>
            <a:r>
              <a:rPr lang="en-US" sz="2000" b="1">
                <a:solidFill>
                  <a:srgbClr val="0066FF"/>
                </a:solidFill>
                <a:effectLst>
                  <a:outerShdw blurRad="38100" dist="38100" dir="2700000" algn="tl">
                    <a:srgbClr val="000000"/>
                  </a:outerShdw>
                </a:effectLst>
                <a:latin typeface="Arial" charset="0"/>
              </a:rPr>
              <a:t>case #2</a:t>
            </a:r>
            <a:r>
              <a:rPr lang="en-US" sz="2000" b="1">
                <a:solidFill>
                  <a:srgbClr val="000000"/>
                </a:solidFill>
                <a:latin typeface="Arial" charset="0"/>
              </a:rPr>
              <a:t>) will provide the </a:t>
            </a:r>
            <a:r>
              <a:rPr lang="en-US" sz="2000" b="1">
                <a:solidFill>
                  <a:srgbClr val="FF0000"/>
                </a:solidFill>
                <a:effectLst>
                  <a:outerShdw blurRad="38100" dist="38100" dir="2700000" algn="tl">
                    <a:srgbClr val="000000"/>
                  </a:outerShdw>
                </a:effectLst>
                <a:latin typeface="Arial" charset="0"/>
              </a:rPr>
              <a:t>largest torque</a:t>
            </a:r>
            <a:r>
              <a:rPr lang="en-US" sz="2000" b="1">
                <a:solidFill>
                  <a:srgbClr val="000000"/>
                </a:solidFill>
                <a:latin typeface="Arial" charset="0"/>
              </a:rPr>
              <a:t>.</a:t>
            </a:r>
            <a:r>
              <a:rPr lang="en-US" sz="2200" b="1">
                <a:solidFill>
                  <a:srgbClr val="000000"/>
                </a:solidFill>
                <a:latin typeface="Arial" charset="0"/>
              </a:rPr>
              <a:t>  </a:t>
            </a:r>
          </a:p>
        </p:txBody>
      </p:sp>
      <p:sp>
        <p:nvSpPr>
          <p:cNvPr id="922641" name="Text Box 17"/>
          <p:cNvSpPr txBox="1">
            <a:spLocks noChangeArrowheads="1"/>
          </p:cNvSpPr>
          <p:nvPr/>
        </p:nvSpPr>
        <p:spPr bwMode="auto">
          <a:xfrm>
            <a:off x="4745038" y="4938713"/>
            <a:ext cx="4402137" cy="485775"/>
          </a:xfrm>
          <a:prstGeom prst="rect">
            <a:avLst/>
          </a:prstGeom>
          <a:solidFill>
            <a:srgbClr val="FF0000"/>
          </a:solidFill>
          <a:ln w="28575">
            <a:solidFill>
              <a:schemeClr val="bg2"/>
            </a:solidFill>
            <a:miter lim="800000"/>
            <a:headEnd/>
            <a:tailEnd/>
          </a:ln>
          <a:effectLst/>
        </p:spPr>
        <p:txBody>
          <a:bodyPr>
            <a:spAutoFit/>
          </a:bodyPr>
          <a:lstStyle/>
          <a:p>
            <a:pPr algn="ctr"/>
            <a:r>
              <a:rPr lang="en-US" b="1">
                <a:solidFill>
                  <a:schemeClr val="bg2"/>
                </a:solidFill>
                <a:latin typeface="Arial Black" pitchFamily="48" charset="0"/>
              </a:rPr>
              <a:t>5)</a:t>
            </a:r>
            <a:r>
              <a:rPr lang="en-US" b="1">
                <a:solidFill>
                  <a:schemeClr val="bg2"/>
                </a:solidFill>
                <a:latin typeface="Arial" charset="0"/>
              </a:rPr>
              <a:t>  all are equally effective</a:t>
            </a:r>
            <a:endParaRPr lang="en-US">
              <a:latin typeface="Arial" charset="0"/>
            </a:endParaRPr>
          </a:p>
        </p:txBody>
      </p:sp>
      <p:sp>
        <p:nvSpPr>
          <p:cNvPr id="922642" name="Rectangle 18"/>
          <p:cNvSpPr>
            <a:spLocks noChangeArrowheads="1"/>
          </p:cNvSpPr>
          <p:nvPr/>
        </p:nvSpPr>
        <p:spPr bwMode="auto">
          <a:xfrm>
            <a:off x="303213" y="6148388"/>
            <a:ext cx="8232775" cy="492125"/>
          </a:xfrm>
          <a:prstGeom prst="rect">
            <a:avLst/>
          </a:prstGeom>
          <a:solidFill>
            <a:schemeClr val="folHlink"/>
          </a:solid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pPr>
            <a:r>
              <a:rPr lang="en-US" sz="2000" b="1">
                <a:solidFill>
                  <a:srgbClr val="000000"/>
                </a:solidFill>
                <a:effectLst>
                  <a:outerShdw blurRad="38100" dist="38100" dir="2700000" algn="tl">
                    <a:srgbClr val="FFFFFF"/>
                  </a:outerShdw>
                </a:effectLst>
                <a:latin typeface="Arial" charset="0"/>
              </a:rPr>
              <a:t>Follow-up:</a:t>
            </a:r>
            <a:r>
              <a:rPr lang="en-US" sz="2000" b="1">
                <a:effectLst>
                  <a:outerShdw blurRad="38100" dist="38100" dir="2700000" algn="tl">
                    <a:srgbClr val="000000"/>
                  </a:outerShdw>
                </a:effectLst>
                <a:latin typeface="Arial" charset="0"/>
              </a:rPr>
              <a:t> What is the difference between arrangement 1 and 4?</a:t>
            </a:r>
          </a:p>
        </p:txBody>
      </p:sp>
      <p:sp>
        <p:nvSpPr>
          <p:cNvPr id="922643" name="Rectangle 19"/>
          <p:cNvSpPr>
            <a:spLocks noGrp="1" noChangeArrowheads="1"/>
          </p:cNvSpPr>
          <p:nvPr>
            <p:ph type="title"/>
          </p:nvPr>
        </p:nvSpPr>
        <p:spPr>
          <a:xfrm>
            <a:off x="504825" y="0"/>
            <a:ext cx="7723188" cy="838200"/>
          </a:xfrm>
          <a:noFill/>
          <a:ln/>
        </p:spPr>
        <p:txBody>
          <a:bodyPr/>
          <a:lstStyle/>
          <a:p>
            <a:pPr>
              <a:lnSpc>
                <a:spcPct val="90000"/>
              </a:lnSpc>
            </a:pPr>
            <a:r>
              <a:rPr lang="en-US" sz="2800" i="1"/>
              <a:t>ConcepTest 10.4		</a:t>
            </a:r>
            <a:r>
              <a:rPr lang="en-US" sz="2800">
                <a:solidFill>
                  <a:schemeClr val="accent2"/>
                </a:solidFill>
              </a:rPr>
              <a:t>Using a Wrench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922642"/>
                                        </p:tgtEl>
                                        <p:attrNameLst>
                                          <p:attrName>style.visibility</p:attrName>
                                        </p:attrNameLst>
                                      </p:cBhvr>
                                      <p:to>
                                        <p:strVal val="visible"/>
                                      </p:to>
                                    </p:set>
                                    <p:anim calcmode="lin" valueType="num">
                                      <p:cBhvr additive="base">
                                        <p:cTn id="7" dur="500" fill="hold"/>
                                        <p:tgtEl>
                                          <p:spTgt spid="922642"/>
                                        </p:tgtEl>
                                        <p:attrNameLst>
                                          <p:attrName>ppt_x</p:attrName>
                                        </p:attrNameLst>
                                      </p:cBhvr>
                                      <p:tavLst>
                                        <p:tav tm="0">
                                          <p:val>
                                            <p:strVal val="1+#ppt_w/2"/>
                                          </p:val>
                                        </p:tav>
                                        <p:tav tm="100000">
                                          <p:val>
                                            <p:strVal val="#ppt_x"/>
                                          </p:val>
                                        </p:tav>
                                      </p:tavLst>
                                    </p:anim>
                                    <p:anim calcmode="lin" valueType="num">
                                      <p:cBhvr additive="base">
                                        <p:cTn id="8" dur="500" fill="hold"/>
                                        <p:tgtEl>
                                          <p:spTgt spid="92264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642"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449763" y="4051300"/>
            <a:ext cx="4694237" cy="2100263"/>
            <a:chOff x="1264" y="2025"/>
            <a:chExt cx="4191" cy="1547"/>
          </a:xfrm>
        </p:grpSpPr>
        <p:pic>
          <p:nvPicPr>
            <p:cNvPr id="928771" name="Picture 3" descr="FG08_012"/>
            <p:cNvPicPr>
              <a:picLocks noChangeAspect="1" noChangeArrowheads="1"/>
            </p:cNvPicPr>
            <p:nvPr/>
          </p:nvPicPr>
          <p:blipFill>
            <a:blip r:embed="rId3" cstate="print">
              <a:lum bright="-36000" contrast="60000"/>
            </a:blip>
            <a:srcRect t="45615" r="48260" b="29373"/>
            <a:stretch>
              <a:fillRect/>
            </a:stretch>
          </p:blipFill>
          <p:spPr bwMode="auto">
            <a:xfrm>
              <a:off x="1264" y="2025"/>
              <a:ext cx="4191" cy="1547"/>
            </a:xfrm>
            <a:prstGeom prst="rect">
              <a:avLst/>
            </a:prstGeom>
            <a:noFill/>
          </p:spPr>
        </p:pic>
        <p:pic>
          <p:nvPicPr>
            <p:cNvPr id="928772" name="Picture 4" descr="FG08_012"/>
            <p:cNvPicPr>
              <a:picLocks noChangeAspect="1" noChangeArrowheads="1"/>
            </p:cNvPicPr>
            <p:nvPr/>
          </p:nvPicPr>
          <p:blipFill>
            <a:blip r:embed="rId3" cstate="print">
              <a:lum bright="-18000" contrast="36000"/>
            </a:blip>
            <a:srcRect l="9567" t="60844" r="84384" b="29373"/>
            <a:stretch>
              <a:fillRect/>
            </a:stretch>
          </p:blipFill>
          <p:spPr bwMode="auto">
            <a:xfrm>
              <a:off x="3097" y="2763"/>
              <a:ext cx="490" cy="605"/>
            </a:xfrm>
            <a:prstGeom prst="rect">
              <a:avLst/>
            </a:prstGeom>
            <a:noFill/>
          </p:spPr>
        </p:pic>
      </p:grpSp>
      <p:sp>
        <p:nvSpPr>
          <p:cNvPr id="928773" name="AutoShape 5"/>
          <p:cNvSpPr>
            <a:spLocks noChangeArrowheads="1"/>
          </p:cNvSpPr>
          <p:nvPr/>
        </p:nvSpPr>
        <p:spPr bwMode="auto">
          <a:xfrm>
            <a:off x="0" y="0"/>
            <a:ext cx="9144000" cy="314325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928774" name="Rectangle 6"/>
          <p:cNvSpPr>
            <a:spLocks noGrp="1" noChangeArrowheads="1"/>
          </p:cNvSpPr>
          <p:nvPr>
            <p:ph type="title"/>
          </p:nvPr>
        </p:nvSpPr>
        <p:spPr>
          <a:xfrm>
            <a:off x="933450" y="0"/>
            <a:ext cx="7294563" cy="838200"/>
          </a:xfrm>
          <a:noFill/>
          <a:ln/>
        </p:spPr>
        <p:txBody>
          <a:bodyPr/>
          <a:lstStyle/>
          <a:p>
            <a:pPr>
              <a:lnSpc>
                <a:spcPct val="90000"/>
              </a:lnSpc>
            </a:pPr>
            <a:r>
              <a:rPr lang="en-US" sz="2800" i="1"/>
              <a:t>ConcepTest 10.6		</a:t>
            </a:r>
            <a:r>
              <a:rPr lang="en-US" sz="2800">
                <a:solidFill>
                  <a:schemeClr val="accent2"/>
                </a:solidFill>
              </a:rPr>
              <a:t>Closing a Door</a:t>
            </a:r>
          </a:p>
        </p:txBody>
      </p:sp>
      <p:sp>
        <p:nvSpPr>
          <p:cNvPr id="928775" name="Rectangle 7"/>
          <p:cNvSpPr>
            <a:spLocks noGrp="1" noChangeArrowheads="1"/>
          </p:cNvSpPr>
          <p:nvPr>
            <p:ph type="body" idx="1"/>
          </p:nvPr>
        </p:nvSpPr>
        <p:spPr>
          <a:xfrm>
            <a:off x="277813" y="685800"/>
            <a:ext cx="4921250" cy="2659063"/>
          </a:xfrm>
          <a:noFill/>
          <a:ln/>
        </p:spPr>
        <p:txBody>
          <a:bodyPr>
            <a:normAutofit fontScale="77500" lnSpcReduction="20000"/>
          </a:bodyPr>
          <a:lstStyle/>
          <a:p>
            <a:pPr marL="401638" indent="-401638">
              <a:lnSpc>
                <a:spcPct val="130000"/>
              </a:lnSpc>
              <a:buFont typeface="Monotype Sorts" pitchFamily="48" charset="2"/>
              <a:buNone/>
            </a:pPr>
            <a:r>
              <a:rPr lang="en-US" b="1"/>
              <a:t>	In which of the cases shown below is the torque provided by the applied force about the rotation axis biggest?   For all cases the magnitude of the applied force is the same.</a:t>
            </a:r>
            <a:endParaRPr lang="en-US" sz="2200" b="1"/>
          </a:p>
        </p:txBody>
      </p:sp>
      <p:sp>
        <p:nvSpPr>
          <p:cNvPr id="928776" name="Rectangle 8"/>
          <p:cNvSpPr>
            <a:spLocks noChangeArrowheads="1"/>
          </p:cNvSpPr>
          <p:nvPr/>
        </p:nvSpPr>
        <p:spPr bwMode="auto">
          <a:xfrm>
            <a:off x="5656263" y="760413"/>
            <a:ext cx="3046412" cy="2236787"/>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1)</a:t>
            </a:r>
            <a:r>
              <a:rPr lang="en-US" sz="2000" b="1">
                <a:latin typeface="Arial" charset="0"/>
              </a:rPr>
              <a:t> </a:t>
            </a:r>
            <a:r>
              <a:rPr lang="en-US" sz="2000" b="1">
                <a:solidFill>
                  <a:schemeClr val="tx2"/>
                </a:solidFill>
                <a:latin typeface="Arial" charset="0"/>
              </a:rPr>
              <a:t>  </a:t>
            </a:r>
            <a:r>
              <a:rPr lang="en-US" sz="2000" b="1" i="1">
                <a:solidFill>
                  <a:schemeClr val="tx2"/>
                </a:solidFill>
                <a:latin typeface="Arial" charset="0"/>
              </a:rPr>
              <a:t>F</a:t>
            </a:r>
            <a:r>
              <a:rPr lang="en-US" sz="2000" b="1" i="1" baseline="-25000">
                <a:solidFill>
                  <a:schemeClr val="tx2"/>
                </a:solidFill>
                <a:latin typeface="Arial" charset="0"/>
              </a:rPr>
              <a:t>1</a:t>
            </a:r>
            <a:endParaRPr lang="en-US" sz="2000" b="1" i="1">
              <a:solidFill>
                <a:schemeClr val="tx2"/>
              </a:solidFill>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2)   </a:t>
            </a:r>
            <a:r>
              <a:rPr lang="en-US" sz="2000" b="1" i="1">
                <a:solidFill>
                  <a:schemeClr val="tx2"/>
                </a:solidFill>
                <a:latin typeface="Arial" charset="0"/>
              </a:rPr>
              <a:t>F</a:t>
            </a:r>
            <a:r>
              <a:rPr lang="en-US" sz="2000" b="1" i="1" baseline="-25000">
                <a:solidFill>
                  <a:schemeClr val="tx2"/>
                </a:solidFill>
                <a:latin typeface="Arial" charset="0"/>
              </a:rPr>
              <a:t>3</a:t>
            </a:r>
            <a:endParaRPr lang="en-US" sz="2000" b="1" i="1">
              <a:solidFill>
                <a:schemeClr val="tx2"/>
              </a:solidFill>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3)   </a:t>
            </a:r>
            <a:r>
              <a:rPr lang="en-US" sz="2000" b="1" i="1">
                <a:solidFill>
                  <a:schemeClr val="tx2"/>
                </a:solidFill>
                <a:latin typeface="Arial" charset="0"/>
              </a:rPr>
              <a:t>F</a:t>
            </a:r>
            <a:r>
              <a:rPr lang="en-US" sz="2000" b="1" i="1" baseline="-25000">
                <a:solidFill>
                  <a:schemeClr val="tx2"/>
                </a:solidFill>
                <a:latin typeface="Arial" charset="0"/>
              </a:rPr>
              <a:t>4</a:t>
            </a:r>
            <a:endParaRPr lang="en-US" sz="2000" b="1" i="1">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4)   all of them</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5)   none of them</a:t>
            </a:r>
            <a:endParaRPr lang="en-US" sz="2000" b="1">
              <a:solidFill>
                <a:schemeClr val="tx2"/>
              </a:solidFill>
              <a:effectLst>
                <a:outerShdw blurRad="38100" dist="38100" dir="2700000" algn="tl">
                  <a:srgbClr val="000000"/>
                </a:outerShdw>
              </a:effectLst>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449763" y="4051300"/>
            <a:ext cx="4694237" cy="2100263"/>
            <a:chOff x="1264" y="2025"/>
            <a:chExt cx="4191" cy="1547"/>
          </a:xfrm>
        </p:grpSpPr>
        <p:pic>
          <p:nvPicPr>
            <p:cNvPr id="930819" name="Picture 3" descr="FG08_012"/>
            <p:cNvPicPr>
              <a:picLocks noChangeAspect="1" noChangeArrowheads="1"/>
            </p:cNvPicPr>
            <p:nvPr/>
          </p:nvPicPr>
          <p:blipFill>
            <a:blip r:embed="rId3" cstate="print">
              <a:lum bright="-36000" contrast="60000"/>
            </a:blip>
            <a:srcRect t="45615" r="48260" b="29373"/>
            <a:stretch>
              <a:fillRect/>
            </a:stretch>
          </p:blipFill>
          <p:spPr bwMode="auto">
            <a:xfrm>
              <a:off x="1264" y="2025"/>
              <a:ext cx="4191" cy="1547"/>
            </a:xfrm>
            <a:prstGeom prst="rect">
              <a:avLst/>
            </a:prstGeom>
            <a:noFill/>
          </p:spPr>
        </p:pic>
        <p:pic>
          <p:nvPicPr>
            <p:cNvPr id="930820" name="Picture 4" descr="FG08_012"/>
            <p:cNvPicPr>
              <a:picLocks noChangeAspect="1" noChangeArrowheads="1"/>
            </p:cNvPicPr>
            <p:nvPr/>
          </p:nvPicPr>
          <p:blipFill>
            <a:blip r:embed="rId3" cstate="print">
              <a:lum bright="-18000" contrast="36000"/>
            </a:blip>
            <a:srcRect l="9567" t="60844" r="84384" b="29373"/>
            <a:stretch>
              <a:fillRect/>
            </a:stretch>
          </p:blipFill>
          <p:spPr bwMode="auto">
            <a:xfrm>
              <a:off x="3097" y="2763"/>
              <a:ext cx="490" cy="605"/>
            </a:xfrm>
            <a:prstGeom prst="rect">
              <a:avLst/>
            </a:prstGeom>
            <a:noFill/>
          </p:spPr>
        </p:pic>
      </p:grpSp>
      <p:sp>
        <p:nvSpPr>
          <p:cNvPr id="930821" name="AutoShape 5"/>
          <p:cNvSpPr>
            <a:spLocks noChangeArrowheads="1"/>
          </p:cNvSpPr>
          <p:nvPr/>
        </p:nvSpPr>
        <p:spPr bwMode="auto">
          <a:xfrm>
            <a:off x="0" y="0"/>
            <a:ext cx="9144000" cy="314325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930822" name="Rectangle 6"/>
          <p:cNvSpPr>
            <a:spLocks noGrp="1" noChangeArrowheads="1"/>
          </p:cNvSpPr>
          <p:nvPr>
            <p:ph type="title"/>
          </p:nvPr>
        </p:nvSpPr>
        <p:spPr>
          <a:xfrm>
            <a:off x="933450" y="0"/>
            <a:ext cx="7294563" cy="838200"/>
          </a:xfrm>
          <a:noFill/>
          <a:ln/>
        </p:spPr>
        <p:txBody>
          <a:bodyPr/>
          <a:lstStyle/>
          <a:p>
            <a:pPr>
              <a:lnSpc>
                <a:spcPct val="90000"/>
              </a:lnSpc>
            </a:pPr>
            <a:r>
              <a:rPr lang="en-US" sz="2800" i="1"/>
              <a:t>ConcepTest 10.6		</a:t>
            </a:r>
            <a:r>
              <a:rPr lang="en-US" sz="2800">
                <a:solidFill>
                  <a:schemeClr val="accent2"/>
                </a:solidFill>
              </a:rPr>
              <a:t>Closing a Door</a:t>
            </a:r>
          </a:p>
        </p:txBody>
      </p:sp>
      <p:sp>
        <p:nvSpPr>
          <p:cNvPr id="930823" name="Oval 7"/>
          <p:cNvSpPr>
            <a:spLocks noChangeArrowheads="1"/>
          </p:cNvSpPr>
          <p:nvPr/>
        </p:nvSpPr>
        <p:spPr bwMode="auto">
          <a:xfrm>
            <a:off x="5521325" y="744538"/>
            <a:ext cx="1517650" cy="515937"/>
          </a:xfrm>
          <a:prstGeom prst="ellipse">
            <a:avLst/>
          </a:prstGeom>
          <a:noFill/>
          <a:ln w="57150">
            <a:solidFill>
              <a:schemeClr val="accent1"/>
            </a:solidFill>
            <a:round/>
            <a:headEnd type="none" w="sm" len="sm"/>
            <a:tailEnd type="none" w="sm" len="sm"/>
          </a:ln>
          <a:effectLst/>
        </p:spPr>
        <p:txBody>
          <a:bodyPr wrap="none" anchor="ctr"/>
          <a:lstStyle/>
          <a:p>
            <a:endParaRPr lang="en-US"/>
          </a:p>
        </p:txBody>
      </p:sp>
      <p:sp>
        <p:nvSpPr>
          <p:cNvPr id="930824" name="AutoShape 8"/>
          <p:cNvSpPr>
            <a:spLocks noChangeArrowheads="1"/>
          </p:cNvSpPr>
          <p:nvPr/>
        </p:nvSpPr>
        <p:spPr bwMode="auto">
          <a:xfrm>
            <a:off x="14288" y="3175000"/>
            <a:ext cx="4438650" cy="3044825"/>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930825" name="Rectangle 9"/>
          <p:cNvSpPr>
            <a:spLocks noChangeArrowheads="1"/>
          </p:cNvSpPr>
          <p:nvPr/>
        </p:nvSpPr>
        <p:spPr bwMode="auto">
          <a:xfrm>
            <a:off x="5656263" y="760413"/>
            <a:ext cx="3046412" cy="2236787"/>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1)</a:t>
            </a:r>
            <a:r>
              <a:rPr lang="en-US" sz="2000" b="1">
                <a:latin typeface="Arial" charset="0"/>
              </a:rPr>
              <a:t> </a:t>
            </a:r>
            <a:r>
              <a:rPr lang="en-US" sz="2000" b="1">
                <a:solidFill>
                  <a:schemeClr val="tx2"/>
                </a:solidFill>
                <a:latin typeface="Arial" charset="0"/>
              </a:rPr>
              <a:t>  </a:t>
            </a:r>
            <a:r>
              <a:rPr lang="en-US" sz="2000" b="1" i="1">
                <a:solidFill>
                  <a:schemeClr val="tx2"/>
                </a:solidFill>
                <a:latin typeface="Arial" charset="0"/>
              </a:rPr>
              <a:t>F</a:t>
            </a:r>
            <a:r>
              <a:rPr lang="en-US" sz="2000" b="1" i="1" baseline="-25000">
                <a:solidFill>
                  <a:schemeClr val="tx2"/>
                </a:solidFill>
                <a:latin typeface="Arial" charset="0"/>
              </a:rPr>
              <a:t>1</a:t>
            </a:r>
            <a:endParaRPr lang="en-US" sz="2000" b="1" i="1">
              <a:solidFill>
                <a:schemeClr val="tx2"/>
              </a:solidFill>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2)   </a:t>
            </a:r>
            <a:r>
              <a:rPr lang="en-US" sz="2000" b="1" i="1">
                <a:solidFill>
                  <a:schemeClr val="tx2"/>
                </a:solidFill>
                <a:latin typeface="Arial" charset="0"/>
              </a:rPr>
              <a:t>F</a:t>
            </a:r>
            <a:r>
              <a:rPr lang="en-US" sz="2000" b="1" i="1" baseline="-25000">
                <a:solidFill>
                  <a:schemeClr val="tx2"/>
                </a:solidFill>
                <a:latin typeface="Arial" charset="0"/>
              </a:rPr>
              <a:t>3</a:t>
            </a:r>
            <a:endParaRPr lang="en-US" sz="2000" b="1" i="1">
              <a:solidFill>
                <a:schemeClr val="tx2"/>
              </a:solidFill>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3)   </a:t>
            </a:r>
            <a:r>
              <a:rPr lang="en-US" sz="2000" b="1" i="1">
                <a:solidFill>
                  <a:schemeClr val="tx2"/>
                </a:solidFill>
                <a:latin typeface="Arial" charset="0"/>
              </a:rPr>
              <a:t>F</a:t>
            </a:r>
            <a:r>
              <a:rPr lang="en-US" sz="2000" b="1" i="1" baseline="-25000">
                <a:solidFill>
                  <a:schemeClr val="tx2"/>
                </a:solidFill>
                <a:latin typeface="Arial" charset="0"/>
              </a:rPr>
              <a:t>4</a:t>
            </a:r>
            <a:endParaRPr lang="en-US" sz="2000" b="1" i="1">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4)   all of them</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5)   none of them</a:t>
            </a:r>
            <a:endParaRPr lang="en-US" sz="2000" b="1">
              <a:solidFill>
                <a:schemeClr val="tx2"/>
              </a:solidFill>
              <a:effectLst>
                <a:outerShdw blurRad="38100" dist="38100" dir="2700000" algn="tl">
                  <a:srgbClr val="000000"/>
                </a:outerShdw>
              </a:effectLst>
              <a:latin typeface="Arial" charset="0"/>
            </a:endParaRPr>
          </a:p>
        </p:txBody>
      </p:sp>
      <p:sp>
        <p:nvSpPr>
          <p:cNvPr id="930826" name="Rectangle 10"/>
          <p:cNvSpPr>
            <a:spLocks noGrp="1" noChangeArrowheads="1"/>
          </p:cNvSpPr>
          <p:nvPr>
            <p:ph type="body" idx="1"/>
          </p:nvPr>
        </p:nvSpPr>
        <p:spPr>
          <a:xfrm>
            <a:off x="277813" y="685800"/>
            <a:ext cx="4921250" cy="2659063"/>
          </a:xfrm>
          <a:noFill/>
          <a:ln/>
        </p:spPr>
        <p:txBody>
          <a:bodyPr>
            <a:normAutofit fontScale="77500" lnSpcReduction="20000"/>
          </a:bodyPr>
          <a:lstStyle/>
          <a:p>
            <a:pPr marL="401638" indent="-401638">
              <a:lnSpc>
                <a:spcPct val="130000"/>
              </a:lnSpc>
              <a:buFont typeface="Monotype Sorts" pitchFamily="48" charset="2"/>
              <a:buNone/>
            </a:pPr>
            <a:r>
              <a:rPr lang="en-US" b="1"/>
              <a:t>	In which of the cases shown below is the torque provided by the applied force about the rotation axis biggest?   For all cases the magnitude of the applied force is the same.</a:t>
            </a:r>
            <a:endParaRPr lang="en-US" sz="2200" b="1"/>
          </a:p>
        </p:txBody>
      </p:sp>
      <p:sp>
        <p:nvSpPr>
          <p:cNvPr id="930827" name="Rectangle 11"/>
          <p:cNvSpPr>
            <a:spLocks noChangeArrowheads="1"/>
          </p:cNvSpPr>
          <p:nvPr/>
        </p:nvSpPr>
        <p:spPr bwMode="auto">
          <a:xfrm>
            <a:off x="-214313" y="3268663"/>
            <a:ext cx="4679951" cy="2800350"/>
          </a:xfrm>
          <a:prstGeom prst="rect">
            <a:avLst/>
          </a:prstGeom>
          <a:noFill/>
          <a:ln w="9525">
            <a:noFill/>
            <a:miter lim="800000"/>
            <a:headEnd/>
            <a:tailEnd/>
          </a:ln>
          <a:effectLst/>
        </p:spPr>
        <p:txBody>
          <a:bodyPr lIns="90488" tIns="44450" rIns="90488" bIns="44450"/>
          <a:lstStyle/>
          <a:p>
            <a:pPr marL="401638" indent="-401638">
              <a:lnSpc>
                <a:spcPct val="150000"/>
              </a:lnSpc>
              <a:spcBef>
                <a:spcPct val="30000"/>
              </a:spcBef>
              <a:buClr>
                <a:schemeClr val="accent1"/>
              </a:buClr>
              <a:buSzPct val="75000"/>
              <a:buFont typeface="Monotype Sorts" pitchFamily="48" charset="2"/>
              <a:buNone/>
            </a:pPr>
            <a:r>
              <a:rPr lang="en-US" sz="2000" b="1">
                <a:solidFill>
                  <a:srgbClr val="000000"/>
                </a:solidFill>
                <a:latin typeface="Arial" charset="0"/>
              </a:rPr>
              <a:t>	The torque is </a:t>
            </a:r>
            <a:r>
              <a:rPr lang="en-US" sz="2000" b="1" i="1">
                <a:solidFill>
                  <a:srgbClr val="000000"/>
                </a:solidFill>
                <a:latin typeface="Symbol" pitchFamily="48" charset="2"/>
              </a:rPr>
              <a:t> </a:t>
            </a:r>
            <a:r>
              <a:rPr lang="en-US" sz="2000" b="1" i="1">
                <a:solidFill>
                  <a:srgbClr val="0066FF"/>
                </a:solidFill>
                <a:effectLst>
                  <a:outerShdw blurRad="38100" dist="38100" dir="2700000" algn="tl">
                    <a:srgbClr val="000000"/>
                  </a:outerShdw>
                </a:effectLst>
                <a:latin typeface="Symbol" pitchFamily="48" charset="2"/>
              </a:rPr>
              <a:t>t</a:t>
            </a:r>
            <a:r>
              <a:rPr lang="en-US" sz="2000" b="1">
                <a:solidFill>
                  <a:srgbClr val="0066FF"/>
                </a:solidFill>
                <a:effectLst>
                  <a:outerShdw blurRad="38100" dist="38100" dir="2700000" algn="tl">
                    <a:srgbClr val="000000"/>
                  </a:outerShdw>
                </a:effectLst>
                <a:latin typeface="Arial" charset="0"/>
              </a:rPr>
              <a:t>  </a:t>
            </a:r>
            <a:r>
              <a:rPr lang="en-US" sz="2000">
                <a:solidFill>
                  <a:srgbClr val="0066FF"/>
                </a:solidFill>
                <a:effectLst>
                  <a:outerShdw blurRad="38100" dist="38100" dir="2700000" algn="tl">
                    <a:srgbClr val="000000"/>
                  </a:outerShdw>
                </a:effectLst>
                <a:latin typeface="Arial" charset="0"/>
              </a:rPr>
              <a:t>=</a:t>
            </a:r>
            <a:r>
              <a:rPr lang="en-US" sz="2000" b="1">
                <a:solidFill>
                  <a:srgbClr val="0066FF"/>
                </a:solidFill>
                <a:effectLst>
                  <a:outerShdw blurRad="38100" dist="38100" dir="2700000" algn="tl">
                    <a:srgbClr val="000000"/>
                  </a:outerShdw>
                </a:effectLst>
                <a:latin typeface="Arial" charset="0"/>
              </a:rPr>
              <a:t>  </a:t>
            </a:r>
            <a:r>
              <a:rPr lang="en-US" sz="2000" b="1" i="1">
                <a:solidFill>
                  <a:srgbClr val="0066FF"/>
                </a:solidFill>
                <a:effectLst>
                  <a:outerShdw blurRad="38100" dist="38100" dir="2700000" algn="tl">
                    <a:srgbClr val="000000"/>
                  </a:outerShdw>
                </a:effectLst>
                <a:latin typeface="Arial" charset="0"/>
              </a:rPr>
              <a:t>F  d sin </a:t>
            </a:r>
            <a:r>
              <a:rPr lang="en-US" sz="2000" b="1" i="1">
                <a:solidFill>
                  <a:srgbClr val="0066FF"/>
                </a:solidFill>
                <a:effectLst>
                  <a:outerShdw blurRad="38100" dist="38100" dir="2700000" algn="tl">
                    <a:srgbClr val="000000"/>
                  </a:outerShdw>
                </a:effectLst>
                <a:latin typeface="Symbol" pitchFamily="48" charset="2"/>
              </a:rPr>
              <a:t>q,</a:t>
            </a:r>
            <a:r>
              <a:rPr lang="en-US" sz="2000" b="1" i="1">
                <a:solidFill>
                  <a:srgbClr val="000000"/>
                </a:solidFill>
                <a:latin typeface="Symbol" pitchFamily="48" charset="2"/>
              </a:rPr>
              <a:t>  </a:t>
            </a:r>
            <a:r>
              <a:rPr lang="en-US" sz="2000" b="1">
                <a:solidFill>
                  <a:srgbClr val="000000"/>
                </a:solidFill>
                <a:latin typeface="Arial" charset="0"/>
              </a:rPr>
              <a:t>and so the force that is at </a:t>
            </a:r>
            <a:r>
              <a:rPr lang="en-US" sz="2000" b="1">
                <a:solidFill>
                  <a:srgbClr val="0066FF"/>
                </a:solidFill>
                <a:effectLst>
                  <a:outerShdw blurRad="38100" dist="38100" dir="2700000" algn="tl">
                    <a:srgbClr val="000000"/>
                  </a:outerShdw>
                </a:effectLst>
                <a:latin typeface="Arial" charset="0"/>
              </a:rPr>
              <a:t>90°</a:t>
            </a:r>
            <a:r>
              <a:rPr lang="en-US" sz="2000" b="1">
                <a:solidFill>
                  <a:srgbClr val="000000"/>
                </a:solidFill>
                <a:latin typeface="Arial" charset="0"/>
              </a:rPr>
              <a:t> to the lever arm is the one that will have the </a:t>
            </a:r>
            <a:r>
              <a:rPr lang="en-US" sz="2000" b="1">
                <a:solidFill>
                  <a:schemeClr val="bg1"/>
                </a:solidFill>
                <a:effectLst>
                  <a:outerShdw blurRad="38100" dist="38100" dir="2700000" algn="tl">
                    <a:srgbClr val="000000"/>
                  </a:outerShdw>
                </a:effectLst>
                <a:latin typeface="Arial" charset="0"/>
              </a:rPr>
              <a:t>largest torque</a:t>
            </a:r>
            <a:r>
              <a:rPr lang="en-US" sz="2000" b="1">
                <a:solidFill>
                  <a:srgbClr val="000000"/>
                </a:solidFill>
                <a:latin typeface="Arial" charset="0"/>
              </a:rPr>
              <a:t>.   Clearly, to close the door, you want to push </a:t>
            </a:r>
            <a:r>
              <a:rPr lang="en-US" sz="2000" b="1">
                <a:solidFill>
                  <a:srgbClr val="0066FF"/>
                </a:solidFill>
                <a:effectLst>
                  <a:outerShdw blurRad="38100" dist="38100" dir="2700000" algn="tl">
                    <a:srgbClr val="000000"/>
                  </a:outerShdw>
                </a:effectLst>
                <a:latin typeface="Arial" charset="0"/>
              </a:rPr>
              <a:t>perpendicularly</a:t>
            </a:r>
            <a:r>
              <a:rPr lang="en-US" sz="2000" b="1">
                <a:solidFill>
                  <a:srgbClr val="000000"/>
                </a:solidFill>
                <a:latin typeface="Arial" charset="0"/>
              </a:rPr>
              <a:t>!!</a:t>
            </a:r>
            <a:endParaRPr lang="en-US" sz="2200" b="1">
              <a:solidFill>
                <a:srgbClr val="000000"/>
              </a:solidFill>
              <a:latin typeface="Arial" charset="0"/>
            </a:endParaRPr>
          </a:p>
        </p:txBody>
      </p:sp>
      <p:sp>
        <p:nvSpPr>
          <p:cNvPr id="930828" name="Rectangle 12"/>
          <p:cNvSpPr>
            <a:spLocks noChangeArrowheads="1"/>
          </p:cNvSpPr>
          <p:nvPr/>
        </p:nvSpPr>
        <p:spPr bwMode="auto">
          <a:xfrm>
            <a:off x="303213" y="6365875"/>
            <a:ext cx="7196137" cy="492125"/>
          </a:xfrm>
          <a:prstGeom prst="rect">
            <a:avLst/>
          </a:prstGeom>
          <a:solidFill>
            <a:schemeClr val="folHlink"/>
          </a:solid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pPr>
            <a:r>
              <a:rPr lang="en-US" sz="2000" b="1">
                <a:solidFill>
                  <a:srgbClr val="000000"/>
                </a:solidFill>
                <a:effectLst>
                  <a:outerShdw blurRad="38100" dist="38100" dir="2700000" algn="tl">
                    <a:srgbClr val="FFFFFF"/>
                  </a:outerShdw>
                </a:effectLst>
                <a:latin typeface="Arial" charset="0"/>
              </a:rPr>
              <a:t>Follow-up:</a:t>
            </a:r>
            <a:r>
              <a:rPr lang="en-US" sz="2000" b="1">
                <a:effectLst>
                  <a:outerShdw blurRad="38100" dist="38100" dir="2700000" algn="tl">
                    <a:srgbClr val="000000"/>
                  </a:outerShdw>
                </a:effectLst>
                <a:latin typeface="Arial" charset="0"/>
              </a:rPr>
              <a:t> How large would the force have to be for </a:t>
            </a:r>
            <a:r>
              <a:rPr lang="en-US" sz="2000" b="1" i="1">
                <a:effectLst>
                  <a:outerShdw blurRad="38100" dist="38100" dir="2700000" algn="tl">
                    <a:srgbClr val="000000"/>
                  </a:outerShdw>
                </a:effectLst>
                <a:latin typeface="Arial" charset="0"/>
              </a:rPr>
              <a:t>F</a:t>
            </a:r>
            <a:r>
              <a:rPr lang="en-US" sz="2000" b="1" i="1" baseline="-25000">
                <a:effectLst>
                  <a:outerShdw blurRad="38100" dist="38100" dir="2700000" algn="tl">
                    <a:srgbClr val="000000"/>
                  </a:outerShdw>
                </a:effectLst>
                <a:latin typeface="Arial" charset="0"/>
              </a:rPr>
              <a:t>4</a:t>
            </a:r>
            <a:r>
              <a:rPr lang="en-US" sz="2000" b="1">
                <a:effectLst>
                  <a:outerShdw blurRad="38100" dist="38100" dir="2700000" algn="tl">
                    <a:srgbClr val="000000"/>
                  </a:outerShdw>
                </a:effectLst>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930828"/>
                                        </p:tgtEl>
                                        <p:attrNameLst>
                                          <p:attrName>style.visibility</p:attrName>
                                        </p:attrNameLst>
                                      </p:cBhvr>
                                      <p:to>
                                        <p:strVal val="visible"/>
                                      </p:to>
                                    </p:set>
                                    <p:anim calcmode="lin" valueType="num">
                                      <p:cBhvr additive="base">
                                        <p:cTn id="7" dur="500" fill="hold"/>
                                        <p:tgtEl>
                                          <p:spTgt spid="930828"/>
                                        </p:tgtEl>
                                        <p:attrNameLst>
                                          <p:attrName>ppt_x</p:attrName>
                                        </p:attrNameLst>
                                      </p:cBhvr>
                                      <p:tavLst>
                                        <p:tav tm="0">
                                          <p:val>
                                            <p:strVal val="1+#ppt_w/2"/>
                                          </p:val>
                                        </p:tav>
                                        <p:tav tm="100000">
                                          <p:val>
                                            <p:strVal val="#ppt_x"/>
                                          </p:val>
                                        </p:tav>
                                      </p:tavLst>
                                    </p:anim>
                                    <p:anim calcmode="lin" valueType="num">
                                      <p:cBhvr additive="base">
                                        <p:cTn id="8" dur="500" fill="hold"/>
                                        <p:tgtEl>
                                          <p:spTgt spid="93082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0828"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Rotational Dynamics</a:t>
            </a:r>
            <a:endParaRPr lang="en-US">
              <a:solidFill>
                <a:srgbClr val="FFFF00"/>
              </a:solidFill>
            </a:endParaRPr>
          </a:p>
        </p:txBody>
      </p:sp>
      <p:sp>
        <p:nvSpPr>
          <p:cNvPr id="3" name="Content Placeholder 2"/>
          <p:cNvSpPr>
            <a:spLocks noGrp="1"/>
          </p:cNvSpPr>
          <p:nvPr>
            <p:ph sz="half" idx="1"/>
          </p:nvPr>
        </p:nvSpPr>
        <p:spPr>
          <a:xfrm>
            <a:off x="457200" y="1600200"/>
            <a:ext cx="5181600" cy="5257800"/>
          </a:xfrm>
        </p:spPr>
        <p:txBody>
          <a:bodyPr>
            <a:normAutofit lnSpcReduction="10000"/>
          </a:bodyPr>
          <a:lstStyle/>
          <a:p>
            <a:r>
              <a:rPr lang="en-US" smtClean="0">
                <a:solidFill>
                  <a:srgbClr val="FFFF00"/>
                </a:solidFill>
              </a:rPr>
              <a:t>Newton’s First Law: </a:t>
            </a:r>
            <a:r>
              <a:rPr lang="en-US" smtClean="0"/>
              <a:t>a rotating body will continue to rotate at constant angular velocity as long as there is no torque acting on it.</a:t>
            </a:r>
          </a:p>
          <a:p>
            <a:r>
              <a:rPr lang="en-US" smtClean="0">
                <a:solidFill>
                  <a:schemeClr val="bg2">
                    <a:lumMod val="40000"/>
                    <a:lumOff val="60000"/>
                  </a:schemeClr>
                </a:solidFill>
              </a:rPr>
              <a:t>Picture a grindstone on a smooth axle.</a:t>
            </a:r>
          </a:p>
          <a:p>
            <a:r>
              <a:rPr lang="en-US" smtClean="0"/>
              <a:t>BUT the axle must be </a:t>
            </a:r>
            <a:r>
              <a:rPr lang="en-US" i="1" smtClean="0"/>
              <a:t>exactly</a:t>
            </a:r>
            <a:r>
              <a:rPr lang="en-US" smtClean="0"/>
              <a:t> at the center of gravity—otherwise gravity will provide a torque, and the rotation will not be at constant velocity!</a:t>
            </a:r>
            <a:endParaRPr lang="en-US"/>
          </a:p>
        </p:txBody>
      </p:sp>
      <p:sp>
        <p:nvSpPr>
          <p:cNvPr id="4" name="Content Placeholder 3"/>
          <p:cNvSpPr>
            <a:spLocks noGrp="1"/>
          </p:cNvSpPr>
          <p:nvPr>
            <p:ph sz="half" idx="2"/>
          </p:nvPr>
        </p:nvSpPr>
        <p:spPr>
          <a:xfrm>
            <a:off x="5867400" y="1600200"/>
            <a:ext cx="2819400" cy="4525963"/>
          </a:xfrm>
        </p:spPr>
        <p:txBody>
          <a:bodyPr>
            <a:normAutofit lnSpcReduction="10000"/>
          </a:bodyPr>
          <a:lstStyle/>
          <a:p>
            <a:r>
              <a:rPr lang="en-US" smtClean="0">
                <a:solidFill>
                  <a:schemeClr val="bg2">
                    <a:lumMod val="50000"/>
                  </a:schemeClr>
                </a:solidFill>
              </a:rPr>
              <a:t>A </a:t>
            </a:r>
            <a:endParaRPr lang="en-US">
              <a:solidFill>
                <a:schemeClr val="bg2">
                  <a:lumMod val="50000"/>
                </a:schemeClr>
              </a:solidFill>
            </a:endParaRPr>
          </a:p>
        </p:txBody>
      </p:sp>
      <p:grpSp>
        <p:nvGrpSpPr>
          <p:cNvPr id="7" name="Group 6"/>
          <p:cNvGrpSpPr/>
          <p:nvPr/>
        </p:nvGrpSpPr>
        <p:grpSpPr>
          <a:xfrm>
            <a:off x="6858000" y="2515137"/>
            <a:ext cx="1066800" cy="2514600"/>
            <a:chOff x="6324600" y="2515137"/>
            <a:chExt cx="1066800" cy="2514600"/>
          </a:xfrm>
        </p:grpSpPr>
        <p:sp>
          <p:nvSpPr>
            <p:cNvPr id="5" name="Flowchart: Magnetic Disk 4"/>
            <p:cNvSpPr/>
            <p:nvPr/>
          </p:nvSpPr>
          <p:spPr>
            <a:xfrm rot="16200000">
              <a:off x="5676900" y="3315237"/>
              <a:ext cx="2514600" cy="914400"/>
            </a:xfrm>
            <a:prstGeom prst="flowChartMagneticDisk">
              <a:avLst/>
            </a:prstGeom>
            <a:gradFill flip="none" rotWithShape="1">
              <a:gsLst>
                <a:gs pos="0">
                  <a:srgbClr val="8488C4"/>
                </a:gs>
                <a:gs pos="53000">
                  <a:srgbClr val="D4DEFF"/>
                </a:gs>
                <a:gs pos="83000">
                  <a:srgbClr val="D4DEFF"/>
                </a:gs>
                <a:gs pos="100000">
                  <a:srgbClr val="96AB94"/>
                </a:gs>
              </a:gsLst>
              <a:lin ang="0" scaled="0"/>
              <a:tileRect/>
            </a:gradFill>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Direct Access Storage 5"/>
            <p:cNvSpPr/>
            <p:nvPr/>
          </p:nvSpPr>
          <p:spPr>
            <a:xfrm flipH="1">
              <a:off x="6324600" y="3505200"/>
              <a:ext cx="381000" cy="533400"/>
            </a:xfrm>
            <a:prstGeom prst="flowChartMagneticDrum">
              <a:avLst/>
            </a:prstGeom>
            <a:scene3d>
              <a:camera prst="orthographicFront">
                <a:rot lat="6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95400"/>
          </a:xfrm>
        </p:spPr>
        <p:txBody>
          <a:bodyPr>
            <a:noAutofit/>
          </a:bodyPr>
          <a:lstStyle/>
          <a:p>
            <a:r>
              <a:rPr lang="en-US" sz="3600" smtClean="0">
                <a:solidFill>
                  <a:srgbClr val="FFFF00"/>
                </a:solidFill>
              </a:rPr>
              <a:t>How is </a:t>
            </a:r>
            <a:r>
              <a:rPr lang="en-US" sz="3600" i="1" smtClean="0">
                <a:solidFill>
                  <a:srgbClr val="FFFF00"/>
                </a:solidFill>
              </a:rPr>
              <a:t>Angular</a:t>
            </a:r>
            <a:r>
              <a:rPr lang="en-US" sz="3600" smtClean="0">
                <a:solidFill>
                  <a:srgbClr val="FFFF00"/>
                </a:solidFill>
              </a:rPr>
              <a:t> Acceleration Related to Torque?</a:t>
            </a:r>
            <a:endParaRPr lang="en-US" sz="3600">
              <a:solidFill>
                <a:srgbClr val="FFFF00"/>
              </a:solidFill>
            </a:endParaRPr>
          </a:p>
        </p:txBody>
      </p:sp>
      <p:sp>
        <p:nvSpPr>
          <p:cNvPr id="3" name="Content Placeholder 2"/>
          <p:cNvSpPr>
            <a:spLocks noGrp="1"/>
          </p:cNvSpPr>
          <p:nvPr>
            <p:ph sz="half" idx="1"/>
          </p:nvPr>
        </p:nvSpPr>
        <p:spPr>
          <a:xfrm>
            <a:off x="457200" y="1600200"/>
            <a:ext cx="4800600" cy="5029200"/>
          </a:xfrm>
        </p:spPr>
        <p:txBody>
          <a:bodyPr/>
          <a:lstStyle/>
          <a:p>
            <a:r>
              <a:rPr lang="en-US" smtClean="0"/>
              <a:t>Think about a tangential force  </a:t>
            </a:r>
            <a:r>
              <a:rPr lang="en-US" i="1" smtClean="0">
                <a:solidFill>
                  <a:srgbClr val="FF0000"/>
                </a:solidFill>
              </a:rPr>
              <a:t>F</a:t>
            </a:r>
            <a:r>
              <a:rPr lang="en-US" smtClean="0">
                <a:solidFill>
                  <a:srgbClr val="FF0000"/>
                </a:solidFill>
              </a:rPr>
              <a:t> </a:t>
            </a:r>
            <a:r>
              <a:rPr lang="en-US" smtClean="0"/>
              <a:t>applied to a mass </a:t>
            </a:r>
            <a:r>
              <a:rPr lang="en-US" i="1" smtClean="0"/>
              <a:t>m</a:t>
            </a:r>
            <a:r>
              <a:rPr lang="en-US" smtClean="0"/>
              <a:t>  attached to a light disk which can rotate about a fixed axis.  </a:t>
            </a:r>
            <a:r>
              <a:rPr lang="en-US" sz="2400" smtClean="0">
                <a:solidFill>
                  <a:schemeClr val="bg2">
                    <a:lumMod val="40000"/>
                    <a:lumOff val="60000"/>
                  </a:schemeClr>
                </a:solidFill>
              </a:rPr>
              <a:t>(A </a:t>
            </a:r>
            <a:r>
              <a:rPr lang="en-US" sz="2400" i="1" smtClean="0">
                <a:solidFill>
                  <a:schemeClr val="bg2">
                    <a:lumMod val="40000"/>
                    <a:lumOff val="60000"/>
                  </a:schemeClr>
                </a:solidFill>
              </a:rPr>
              <a:t>radially</a:t>
            </a:r>
            <a:r>
              <a:rPr lang="en-US" sz="2400" smtClean="0">
                <a:solidFill>
                  <a:schemeClr val="bg2">
                    <a:lumMod val="40000"/>
                    <a:lumOff val="60000"/>
                  </a:schemeClr>
                </a:solidFill>
              </a:rPr>
              <a:t> directed force has zero torque, so does nothing.) </a:t>
            </a:r>
          </a:p>
          <a:p>
            <a:r>
              <a:rPr lang="en-US" smtClean="0"/>
              <a:t>The relevant equations are:</a:t>
            </a:r>
          </a:p>
          <a:p>
            <a:pPr>
              <a:buNone/>
            </a:pPr>
            <a:r>
              <a:rPr lang="en-US" i="1" smtClean="0">
                <a:solidFill>
                  <a:srgbClr val="FFFF00"/>
                </a:solidFill>
              </a:rPr>
              <a:t>	    F</a:t>
            </a:r>
            <a:r>
              <a:rPr lang="en-US" smtClean="0">
                <a:solidFill>
                  <a:srgbClr val="FFFF00"/>
                </a:solidFill>
              </a:rPr>
              <a:t> = </a:t>
            </a:r>
            <a:r>
              <a:rPr lang="en-US" i="1" smtClean="0">
                <a:solidFill>
                  <a:srgbClr val="FFFF00"/>
                </a:solidFill>
              </a:rPr>
              <a:t>ma</a:t>
            </a:r>
            <a:r>
              <a:rPr lang="en-US" smtClean="0">
                <a:solidFill>
                  <a:srgbClr val="FFFF00"/>
                </a:solidFill>
              </a:rPr>
              <a:t>, </a:t>
            </a:r>
            <a:r>
              <a:rPr lang="en-US" i="1" smtClean="0">
                <a:solidFill>
                  <a:srgbClr val="FFFF00"/>
                </a:solidFill>
              </a:rPr>
              <a:t>a</a:t>
            </a:r>
            <a:r>
              <a:rPr lang="en-US" smtClean="0">
                <a:solidFill>
                  <a:srgbClr val="FFFF00"/>
                </a:solidFill>
              </a:rPr>
              <a:t> = </a:t>
            </a:r>
            <a:r>
              <a:rPr lang="en-US" i="1" smtClean="0">
                <a:solidFill>
                  <a:srgbClr val="FFFF00"/>
                </a:solidFill>
              </a:rPr>
              <a:t>r</a:t>
            </a:r>
            <a:r>
              <a:rPr lang="el-GR" i="1" smtClean="0">
                <a:solidFill>
                  <a:srgbClr val="FFFF00"/>
                </a:solidFill>
              </a:rPr>
              <a:t>α</a:t>
            </a:r>
            <a:r>
              <a:rPr lang="en-US" smtClean="0">
                <a:solidFill>
                  <a:srgbClr val="FFFF00"/>
                </a:solidFill>
              </a:rPr>
              <a:t>, </a:t>
            </a:r>
            <a:r>
              <a:rPr lang="el-GR" i="1" smtClean="0">
                <a:solidFill>
                  <a:srgbClr val="FFFF00"/>
                </a:solidFill>
              </a:rPr>
              <a:t>τ</a:t>
            </a:r>
            <a:r>
              <a:rPr lang="en-US" smtClean="0">
                <a:solidFill>
                  <a:srgbClr val="FFFF00"/>
                </a:solidFill>
              </a:rPr>
              <a:t> = </a:t>
            </a:r>
            <a:r>
              <a:rPr lang="en-US" i="1" smtClean="0">
                <a:solidFill>
                  <a:srgbClr val="FFFF00"/>
                </a:solidFill>
              </a:rPr>
              <a:t>rF</a:t>
            </a:r>
            <a:r>
              <a:rPr lang="en-US" smtClean="0">
                <a:solidFill>
                  <a:srgbClr val="FFFF00"/>
                </a:solidFill>
              </a:rPr>
              <a:t>.</a:t>
            </a:r>
          </a:p>
          <a:p>
            <a:r>
              <a:rPr lang="en-US" smtClean="0"/>
              <a:t>Therefore </a:t>
            </a:r>
            <a:r>
              <a:rPr lang="en-US" i="1" smtClean="0"/>
              <a:t>F</a:t>
            </a:r>
            <a:r>
              <a:rPr lang="en-US" smtClean="0"/>
              <a:t> = </a:t>
            </a:r>
            <a:r>
              <a:rPr lang="en-US" i="1" smtClean="0"/>
              <a:t>ma</a:t>
            </a:r>
            <a:r>
              <a:rPr lang="en-US" smtClean="0"/>
              <a:t> becomes</a:t>
            </a:r>
          </a:p>
          <a:p>
            <a:pPr>
              <a:buNone/>
            </a:pPr>
            <a:r>
              <a:rPr lang="en-US" sz="3200" i="1" smtClean="0"/>
              <a:t>		</a:t>
            </a:r>
            <a:r>
              <a:rPr lang="en-US" sz="3200" i="1" smtClean="0">
                <a:solidFill>
                  <a:srgbClr val="FFFF00"/>
                </a:solidFill>
              </a:rPr>
              <a:t>    </a:t>
            </a:r>
            <a:r>
              <a:rPr lang="el-GR" sz="3200" i="1" smtClean="0">
                <a:solidFill>
                  <a:srgbClr val="FFFF00"/>
                </a:solidFill>
              </a:rPr>
              <a:t>τ</a:t>
            </a:r>
            <a:r>
              <a:rPr lang="en-US" sz="3200" smtClean="0">
                <a:solidFill>
                  <a:srgbClr val="FFFF00"/>
                </a:solidFill>
              </a:rPr>
              <a:t> = </a:t>
            </a:r>
            <a:r>
              <a:rPr lang="en-US" sz="3200" i="1" smtClean="0">
                <a:solidFill>
                  <a:srgbClr val="FFFF00"/>
                </a:solidFill>
              </a:rPr>
              <a:t>mr</a:t>
            </a:r>
            <a:r>
              <a:rPr lang="en-US" sz="3200" baseline="30000" smtClean="0">
                <a:solidFill>
                  <a:srgbClr val="FFFF00"/>
                </a:solidFill>
              </a:rPr>
              <a:t>2</a:t>
            </a:r>
            <a:r>
              <a:rPr lang="el-GR" sz="3200" i="1" smtClean="0">
                <a:solidFill>
                  <a:srgbClr val="FFFF00"/>
                </a:solidFill>
              </a:rPr>
              <a:t>α</a:t>
            </a:r>
            <a:endParaRPr lang="en-US" sz="3200" i="1">
              <a:solidFill>
                <a:srgbClr val="FFFF00"/>
              </a:solidFill>
            </a:endParaRPr>
          </a:p>
        </p:txBody>
      </p:sp>
      <p:sp>
        <p:nvSpPr>
          <p:cNvPr id="4" name="Content Placeholder 3"/>
          <p:cNvSpPr>
            <a:spLocks noGrp="1"/>
          </p:cNvSpPr>
          <p:nvPr>
            <p:ph sz="half" idx="2"/>
          </p:nvPr>
        </p:nvSpPr>
        <p:spPr>
          <a:xfrm>
            <a:off x="5105400" y="1600200"/>
            <a:ext cx="3581400" cy="4525963"/>
          </a:xfrm>
        </p:spPr>
        <p:txBody>
          <a:bodyPr/>
          <a:lstStyle/>
          <a:p>
            <a:r>
              <a:rPr lang="en-US" smtClean="0">
                <a:solidFill>
                  <a:schemeClr val="bg2">
                    <a:lumMod val="50000"/>
                  </a:schemeClr>
                </a:solidFill>
              </a:rPr>
              <a:t>Vhas zero </a:t>
            </a:r>
            <a:endParaRPr lang="en-US">
              <a:solidFill>
                <a:schemeClr val="bg2">
                  <a:lumMod val="50000"/>
                </a:schemeClr>
              </a:solidFill>
            </a:endParaRPr>
          </a:p>
        </p:txBody>
      </p:sp>
      <p:grpSp>
        <p:nvGrpSpPr>
          <p:cNvPr id="22" name="Group 21"/>
          <p:cNvGrpSpPr/>
          <p:nvPr/>
        </p:nvGrpSpPr>
        <p:grpSpPr>
          <a:xfrm>
            <a:off x="5867400" y="2439474"/>
            <a:ext cx="2668074" cy="2550809"/>
            <a:chOff x="5867400" y="2439474"/>
            <a:chExt cx="2668074" cy="2550809"/>
          </a:xfrm>
        </p:grpSpPr>
        <p:grpSp>
          <p:nvGrpSpPr>
            <p:cNvPr id="7" name="Group 6"/>
            <p:cNvGrpSpPr/>
            <p:nvPr/>
          </p:nvGrpSpPr>
          <p:grpSpPr>
            <a:xfrm>
              <a:off x="5867400" y="2439474"/>
              <a:ext cx="1981200" cy="1981200"/>
              <a:chOff x="5867400" y="2439474"/>
              <a:chExt cx="1981200" cy="1981200"/>
            </a:xfrm>
          </p:grpSpPr>
          <p:sp>
            <p:nvSpPr>
              <p:cNvPr id="5" name="Oval 4"/>
              <p:cNvSpPr/>
              <p:nvPr/>
            </p:nvSpPr>
            <p:spPr>
              <a:xfrm>
                <a:off x="5867400" y="2439474"/>
                <a:ext cx="1981200" cy="1981200"/>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69995" y="334099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Oval 7"/>
            <p:cNvSpPr/>
            <p:nvPr/>
          </p:nvSpPr>
          <p:spPr>
            <a:xfrm>
              <a:off x="7620000" y="3200400"/>
              <a:ext cx="444321" cy="444321"/>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5400000" flipH="1" flipV="1">
              <a:off x="7174605" y="4303689"/>
              <a:ext cx="1371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845121" y="3414533"/>
              <a:ext cx="990600" cy="1588"/>
            </a:xfrm>
            <a:prstGeom prst="straightConnector1">
              <a:avLst/>
            </a:prstGeom>
            <a:ln w="28575">
              <a:solidFill>
                <a:schemeClr val="tx2">
                  <a:lumMod val="1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849674" y="4343400"/>
              <a:ext cx="685800" cy="400110"/>
            </a:xfrm>
            <a:prstGeom prst="rect">
              <a:avLst/>
            </a:prstGeom>
            <a:noFill/>
          </p:spPr>
          <p:txBody>
            <a:bodyPr wrap="square" rtlCol="0">
              <a:spAutoFit/>
            </a:bodyPr>
            <a:lstStyle/>
            <a:p>
              <a:r>
                <a:rPr lang="en-US" sz="2000" i="1" smtClean="0">
                  <a:solidFill>
                    <a:srgbClr val="FF0000"/>
                  </a:solidFill>
                </a:rPr>
                <a:t>F</a:t>
              </a:r>
              <a:endParaRPr lang="en-US" sz="2000" i="1">
                <a:solidFill>
                  <a:srgbClr val="FF0000"/>
                </a:solidFill>
              </a:endParaRPr>
            </a:p>
          </p:txBody>
        </p:sp>
        <p:sp>
          <p:nvSpPr>
            <p:cNvPr id="16" name="TextBox 15"/>
            <p:cNvSpPr txBox="1"/>
            <p:nvPr/>
          </p:nvSpPr>
          <p:spPr>
            <a:xfrm>
              <a:off x="7150995" y="3079332"/>
              <a:ext cx="685800" cy="400110"/>
            </a:xfrm>
            <a:prstGeom prst="rect">
              <a:avLst/>
            </a:prstGeom>
            <a:noFill/>
          </p:spPr>
          <p:txBody>
            <a:bodyPr wrap="square" rtlCol="0">
              <a:spAutoFit/>
            </a:bodyPr>
            <a:lstStyle/>
            <a:p>
              <a:r>
                <a:rPr lang="en-US" sz="2000" i="1" smtClean="0">
                  <a:solidFill>
                    <a:srgbClr val="000000"/>
                  </a:solidFill>
                </a:rPr>
                <a:t>r</a:t>
              </a:r>
              <a:endParaRPr lang="en-US" sz="2000" i="1">
                <a:solidFill>
                  <a:srgbClr val="000000"/>
                </a:solidFill>
              </a:endParaRPr>
            </a:p>
          </p:txBody>
        </p:sp>
        <p:sp>
          <p:nvSpPr>
            <p:cNvPr id="17" name="TextBox 16"/>
            <p:cNvSpPr txBox="1"/>
            <p:nvPr/>
          </p:nvSpPr>
          <p:spPr>
            <a:xfrm>
              <a:off x="6324600" y="2590800"/>
              <a:ext cx="1447800" cy="369332"/>
            </a:xfrm>
            <a:prstGeom prst="rect">
              <a:avLst/>
            </a:prstGeom>
            <a:noFill/>
          </p:spPr>
          <p:txBody>
            <a:bodyPr wrap="square" rtlCol="0">
              <a:spAutoFit/>
            </a:bodyPr>
            <a:lstStyle/>
            <a:p>
              <a:r>
                <a:rPr lang="en-US" i="1" smtClean="0">
                  <a:solidFill>
                    <a:schemeClr val="bg1">
                      <a:lumMod val="50000"/>
                    </a:schemeClr>
                  </a:solidFill>
                </a:rPr>
                <a:t>Light disk</a:t>
              </a:r>
              <a:endParaRPr lang="en-US" i="1">
                <a:solidFill>
                  <a:schemeClr val="bg1">
                    <a:lumMod val="50000"/>
                  </a:schemeClr>
                </a:solidFill>
              </a:endParaRPr>
            </a:p>
          </p:txBody>
        </p:sp>
        <p:sp>
          <p:nvSpPr>
            <p:cNvPr id="18" name="TextBox 17"/>
            <p:cNvSpPr txBox="1"/>
            <p:nvPr/>
          </p:nvSpPr>
          <p:spPr>
            <a:xfrm>
              <a:off x="7698348" y="3200400"/>
              <a:ext cx="685800" cy="400110"/>
            </a:xfrm>
            <a:prstGeom prst="rect">
              <a:avLst/>
            </a:prstGeom>
            <a:noFill/>
          </p:spPr>
          <p:txBody>
            <a:bodyPr wrap="square" rtlCol="0">
              <a:spAutoFit/>
            </a:bodyPr>
            <a:lstStyle/>
            <a:p>
              <a:r>
                <a:rPr lang="en-US" sz="2000" i="1" smtClean="0"/>
                <a:t>m</a:t>
              </a:r>
              <a:endParaRPr lang="en-US" sz="2000" i="1"/>
            </a:p>
          </p:txBody>
        </p:sp>
        <p:sp>
          <p:nvSpPr>
            <p:cNvPr id="19" name="TextBox 18"/>
            <p:cNvSpPr txBox="1"/>
            <p:nvPr/>
          </p:nvSpPr>
          <p:spPr>
            <a:xfrm>
              <a:off x="6223716" y="3200400"/>
              <a:ext cx="710484" cy="369332"/>
            </a:xfrm>
            <a:prstGeom prst="rect">
              <a:avLst/>
            </a:prstGeom>
            <a:noFill/>
          </p:spPr>
          <p:txBody>
            <a:bodyPr wrap="square" rtlCol="0">
              <a:spAutoFit/>
            </a:bodyPr>
            <a:lstStyle/>
            <a:p>
              <a:r>
                <a:rPr lang="en-US" i="1" smtClean="0">
                  <a:solidFill>
                    <a:schemeClr val="bg1">
                      <a:lumMod val="50000"/>
                    </a:schemeClr>
                  </a:solidFill>
                </a:rPr>
                <a:t>axle</a:t>
              </a:r>
              <a:endParaRPr lang="en-US" i="1">
                <a:solidFill>
                  <a:schemeClr val="bg1">
                    <a:lumMod val="50000"/>
                  </a:schemeClr>
                </a:solidFill>
              </a:endParaRPr>
            </a:p>
          </p:txBody>
        </p:sp>
      </p:grpSp>
      <p:sp>
        <p:nvSpPr>
          <p:cNvPr id="21" name="Rectangle 20"/>
          <p:cNvSpPr/>
          <p:nvPr/>
        </p:nvSpPr>
        <p:spPr>
          <a:xfrm>
            <a:off x="1600200" y="5651679"/>
            <a:ext cx="1905000" cy="6858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95400"/>
          </a:xfrm>
        </p:spPr>
        <p:txBody>
          <a:bodyPr>
            <a:noAutofit/>
          </a:bodyPr>
          <a:lstStyle/>
          <a:p>
            <a:r>
              <a:rPr lang="en-US" sz="3600" smtClean="0">
                <a:solidFill>
                  <a:srgbClr val="FFFF00"/>
                </a:solidFill>
              </a:rPr>
              <a:t>Kinds of Equilibrium</a:t>
            </a:r>
            <a:endParaRPr lang="en-US" sz="3600">
              <a:solidFill>
                <a:srgbClr val="FFFF00"/>
              </a:solidFill>
            </a:endParaRPr>
          </a:p>
        </p:txBody>
      </p:sp>
      <p:sp>
        <p:nvSpPr>
          <p:cNvPr id="3" name="Content Placeholder 2"/>
          <p:cNvSpPr>
            <a:spLocks noGrp="1"/>
          </p:cNvSpPr>
          <p:nvPr>
            <p:ph sz="half" idx="1"/>
          </p:nvPr>
        </p:nvSpPr>
        <p:spPr>
          <a:xfrm>
            <a:off x="457200" y="1600200"/>
            <a:ext cx="5105400" cy="5105400"/>
          </a:xfrm>
        </p:spPr>
        <p:txBody>
          <a:bodyPr>
            <a:normAutofit/>
          </a:bodyPr>
          <a:lstStyle/>
          <a:p>
            <a:r>
              <a:rPr lang="en-US" sz="2400" smtClean="0">
                <a:solidFill>
                  <a:schemeClr val="bg1"/>
                </a:solidFill>
              </a:rPr>
              <a:t>Suppose now the light disk is in a vertical plane, free to rotate about a horizontal axis.</a:t>
            </a:r>
          </a:p>
          <a:p>
            <a:r>
              <a:rPr lang="en-US" sz="2400" smtClean="0">
                <a:solidFill>
                  <a:schemeClr val="bg1"/>
                </a:solidFill>
              </a:rPr>
              <a:t>If the </a:t>
            </a:r>
            <a:r>
              <a:rPr lang="en-US" sz="2400" smtClean="0">
                <a:solidFill>
                  <a:srgbClr val="FF0000"/>
                </a:solidFill>
              </a:rPr>
              <a:t>red mass</a:t>
            </a:r>
            <a:r>
              <a:rPr lang="en-US" sz="2400" smtClean="0">
                <a:solidFill>
                  <a:schemeClr val="bg1"/>
                </a:solidFill>
              </a:rPr>
              <a:t> is </a:t>
            </a:r>
            <a:r>
              <a:rPr lang="en-US" sz="2400" smtClean="0">
                <a:solidFill>
                  <a:srgbClr val="FFFF00"/>
                </a:solidFill>
              </a:rPr>
              <a:t>at rest at the lowest point</a:t>
            </a:r>
            <a:r>
              <a:rPr lang="en-US" sz="2400" smtClean="0">
                <a:solidFill>
                  <a:schemeClr val="bg1"/>
                </a:solidFill>
              </a:rPr>
              <a:t>, and is then displaced slightly, the torque from the gravitational force </a:t>
            </a:r>
            <a:r>
              <a:rPr lang="en-US" sz="2400" i="1" smtClean="0">
                <a:solidFill>
                  <a:schemeClr val="bg1"/>
                </a:solidFill>
              </a:rPr>
              <a:t>mg</a:t>
            </a:r>
            <a:r>
              <a:rPr lang="en-US" sz="2400" smtClean="0">
                <a:solidFill>
                  <a:schemeClr val="bg1"/>
                </a:solidFill>
              </a:rPr>
              <a:t> will pull it back towards the center.  This is called </a:t>
            </a:r>
            <a:r>
              <a:rPr lang="en-US" sz="2400" smtClean="0">
                <a:solidFill>
                  <a:srgbClr val="FFFF00"/>
                </a:solidFill>
              </a:rPr>
              <a:t>stable equilibrium</a:t>
            </a:r>
            <a:r>
              <a:rPr lang="en-US" sz="2400" smtClean="0">
                <a:solidFill>
                  <a:schemeClr val="bg1"/>
                </a:solidFill>
              </a:rPr>
              <a:t>.</a:t>
            </a:r>
          </a:p>
          <a:p>
            <a:r>
              <a:rPr lang="en-US" sz="2400" smtClean="0">
                <a:solidFill>
                  <a:schemeClr val="bg1"/>
                </a:solidFill>
              </a:rPr>
              <a:t>The </a:t>
            </a:r>
            <a:r>
              <a:rPr lang="en-US" sz="2400" smtClean="0">
                <a:solidFill>
                  <a:srgbClr val="FF0000"/>
                </a:solidFill>
              </a:rPr>
              <a:t>red mass </a:t>
            </a:r>
            <a:r>
              <a:rPr lang="en-US" sz="2400" smtClean="0">
                <a:solidFill>
                  <a:schemeClr val="bg1"/>
                </a:solidFill>
              </a:rPr>
              <a:t>can be </a:t>
            </a:r>
            <a:r>
              <a:rPr lang="en-US" sz="2400" smtClean="0">
                <a:solidFill>
                  <a:srgbClr val="FFFF00"/>
                </a:solidFill>
              </a:rPr>
              <a:t>at rest at the topmost point</a:t>
            </a:r>
            <a:r>
              <a:rPr lang="en-US" sz="2400" smtClean="0">
                <a:solidFill>
                  <a:schemeClr val="bg1"/>
                </a:solidFill>
              </a:rPr>
              <a:t>—but this is </a:t>
            </a:r>
            <a:r>
              <a:rPr lang="en-US" sz="2400" i="1" smtClean="0">
                <a:solidFill>
                  <a:srgbClr val="FFFF00"/>
                </a:solidFill>
              </a:rPr>
              <a:t>unstable</a:t>
            </a:r>
            <a:r>
              <a:rPr lang="en-US" sz="2400" smtClean="0">
                <a:solidFill>
                  <a:srgbClr val="FFFF00"/>
                </a:solidFill>
              </a:rPr>
              <a:t> equilibrium. </a:t>
            </a:r>
          </a:p>
          <a:p>
            <a:r>
              <a:rPr lang="en-US" sz="2400" smtClean="0">
                <a:solidFill>
                  <a:schemeClr val="bg1"/>
                </a:solidFill>
              </a:rPr>
              <a:t>If </a:t>
            </a:r>
            <a:r>
              <a:rPr lang="en-US" sz="2400" i="1" smtClean="0">
                <a:solidFill>
                  <a:schemeClr val="bg1"/>
                </a:solidFill>
              </a:rPr>
              <a:t>g</a:t>
            </a:r>
            <a:r>
              <a:rPr lang="en-US" sz="2400" smtClean="0">
                <a:solidFill>
                  <a:schemeClr val="bg1"/>
                </a:solidFill>
              </a:rPr>
              <a:t> = 0, we have </a:t>
            </a:r>
            <a:r>
              <a:rPr lang="en-US" sz="2400" smtClean="0">
                <a:solidFill>
                  <a:srgbClr val="FFFF00"/>
                </a:solidFill>
              </a:rPr>
              <a:t>neutral equilibrium</a:t>
            </a:r>
            <a:r>
              <a:rPr lang="en-US" sz="2400" smtClean="0">
                <a:solidFill>
                  <a:schemeClr val="bg1"/>
                </a:solidFill>
              </a:rPr>
              <a:t>.</a:t>
            </a:r>
            <a:endParaRPr lang="en-US" sz="2400">
              <a:solidFill>
                <a:schemeClr val="bg1"/>
              </a:solidFill>
            </a:endParaRPr>
          </a:p>
        </p:txBody>
      </p:sp>
      <p:sp>
        <p:nvSpPr>
          <p:cNvPr id="4" name="Content Placeholder 3"/>
          <p:cNvSpPr>
            <a:spLocks noGrp="1"/>
          </p:cNvSpPr>
          <p:nvPr>
            <p:ph sz="half" idx="2"/>
          </p:nvPr>
        </p:nvSpPr>
        <p:spPr>
          <a:xfrm>
            <a:off x="5105400" y="1600200"/>
            <a:ext cx="3581400" cy="4525963"/>
          </a:xfrm>
        </p:spPr>
        <p:txBody>
          <a:bodyPr/>
          <a:lstStyle/>
          <a:p>
            <a:r>
              <a:rPr lang="en-US" smtClean="0">
                <a:solidFill>
                  <a:schemeClr val="bg2">
                    <a:lumMod val="50000"/>
                  </a:schemeClr>
                </a:solidFill>
              </a:rPr>
              <a:t>Vhas zero </a:t>
            </a:r>
            <a:endParaRPr lang="en-US">
              <a:solidFill>
                <a:schemeClr val="bg2">
                  <a:lumMod val="50000"/>
                </a:schemeClr>
              </a:solidFill>
            </a:endParaRPr>
          </a:p>
        </p:txBody>
      </p:sp>
      <p:sp>
        <p:nvSpPr>
          <p:cNvPr id="5" name="Oval 4"/>
          <p:cNvSpPr/>
          <p:nvPr/>
        </p:nvSpPr>
        <p:spPr>
          <a:xfrm>
            <a:off x="5867400" y="2362200"/>
            <a:ext cx="1981200" cy="1981200"/>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795753" y="3303432"/>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934200" y="4038600"/>
            <a:ext cx="444321" cy="444321"/>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16200000" flipH="1">
            <a:off x="6477794" y="4953280"/>
            <a:ext cx="1371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324600" y="2514600"/>
            <a:ext cx="1447800" cy="369332"/>
          </a:xfrm>
          <a:prstGeom prst="rect">
            <a:avLst/>
          </a:prstGeom>
          <a:noFill/>
        </p:spPr>
        <p:txBody>
          <a:bodyPr wrap="square" rtlCol="0">
            <a:spAutoFit/>
          </a:bodyPr>
          <a:lstStyle/>
          <a:p>
            <a:r>
              <a:rPr lang="en-US" i="1" smtClean="0">
                <a:solidFill>
                  <a:schemeClr val="bg1">
                    <a:lumMod val="50000"/>
                  </a:schemeClr>
                </a:solidFill>
              </a:rPr>
              <a:t>Light disk</a:t>
            </a:r>
            <a:endParaRPr lang="en-US" i="1">
              <a:solidFill>
                <a:schemeClr val="bg1">
                  <a:lumMod val="50000"/>
                </a:schemeClr>
              </a:solidFill>
            </a:endParaRPr>
          </a:p>
        </p:txBody>
      </p:sp>
      <p:sp>
        <p:nvSpPr>
          <p:cNvPr id="18" name="TextBox 17"/>
          <p:cNvSpPr txBox="1"/>
          <p:nvPr/>
        </p:nvSpPr>
        <p:spPr>
          <a:xfrm>
            <a:off x="7146699" y="4834941"/>
            <a:ext cx="685800" cy="400110"/>
          </a:xfrm>
          <a:prstGeom prst="rect">
            <a:avLst/>
          </a:prstGeom>
          <a:noFill/>
        </p:spPr>
        <p:txBody>
          <a:bodyPr wrap="square" rtlCol="0">
            <a:spAutoFit/>
          </a:bodyPr>
          <a:lstStyle/>
          <a:p>
            <a:r>
              <a:rPr lang="en-US" sz="2000" i="1" smtClean="0"/>
              <a:t>mg</a:t>
            </a:r>
            <a:endParaRPr lang="en-US" sz="2000" i="1"/>
          </a:p>
        </p:txBody>
      </p:sp>
      <p:sp>
        <p:nvSpPr>
          <p:cNvPr id="19" name="TextBox 18"/>
          <p:cNvSpPr txBox="1"/>
          <p:nvPr/>
        </p:nvSpPr>
        <p:spPr>
          <a:xfrm>
            <a:off x="6223716" y="3124200"/>
            <a:ext cx="710484" cy="369332"/>
          </a:xfrm>
          <a:prstGeom prst="rect">
            <a:avLst/>
          </a:prstGeom>
          <a:noFill/>
        </p:spPr>
        <p:txBody>
          <a:bodyPr wrap="square" rtlCol="0">
            <a:spAutoFit/>
          </a:bodyPr>
          <a:lstStyle/>
          <a:p>
            <a:r>
              <a:rPr lang="en-US" i="1" smtClean="0">
                <a:solidFill>
                  <a:schemeClr val="bg1">
                    <a:lumMod val="50000"/>
                  </a:schemeClr>
                </a:solidFill>
              </a:rPr>
              <a:t>axle</a:t>
            </a:r>
            <a:endParaRPr lang="en-US" i="1">
              <a:solidFill>
                <a:schemeClr val="bg1">
                  <a:lumMod val="50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Newton’s Second Law for Rotations</a:t>
            </a:r>
            <a:endParaRPr lang="en-US">
              <a:solidFill>
                <a:srgbClr val="FFFF00"/>
              </a:solidFill>
            </a:endParaRPr>
          </a:p>
        </p:txBody>
      </p:sp>
      <p:sp>
        <p:nvSpPr>
          <p:cNvPr id="3" name="Content Placeholder 2"/>
          <p:cNvSpPr>
            <a:spLocks noGrp="1"/>
          </p:cNvSpPr>
          <p:nvPr>
            <p:ph idx="1"/>
          </p:nvPr>
        </p:nvSpPr>
        <p:spPr/>
        <p:txBody>
          <a:bodyPr/>
          <a:lstStyle/>
          <a:p>
            <a:r>
              <a:rPr lang="en-US" smtClean="0"/>
              <a:t>For the </a:t>
            </a:r>
            <a:r>
              <a:rPr lang="en-US" smtClean="0">
                <a:solidFill>
                  <a:srgbClr val="FFFF00"/>
                </a:solidFill>
              </a:rPr>
              <a:t>special case </a:t>
            </a:r>
            <a:r>
              <a:rPr lang="en-US" smtClean="0"/>
              <a:t>of a mass </a:t>
            </a:r>
            <a:r>
              <a:rPr lang="en-US" i="1" smtClean="0"/>
              <a:t>m</a:t>
            </a:r>
            <a:r>
              <a:rPr lang="en-US" smtClean="0"/>
              <a:t> constrained by a light disk to circle around an axle, the angular acceleration </a:t>
            </a:r>
            <a:r>
              <a:rPr lang="el-GR" i="1" smtClean="0"/>
              <a:t>α</a:t>
            </a:r>
            <a:r>
              <a:rPr lang="en-US" smtClean="0"/>
              <a:t> is proportional to the torque </a:t>
            </a:r>
            <a:r>
              <a:rPr lang="el-GR" i="1" smtClean="0"/>
              <a:t>τ</a:t>
            </a:r>
            <a:r>
              <a:rPr lang="en-US" smtClean="0"/>
              <a:t> </a:t>
            </a:r>
            <a:r>
              <a:rPr lang="en-US" smtClean="0">
                <a:solidFill>
                  <a:srgbClr val="FFFF00"/>
                </a:solidFill>
              </a:rPr>
              <a:t>exactly</a:t>
            </a:r>
            <a:r>
              <a:rPr lang="en-US" smtClean="0"/>
              <a:t> as in the linear case  the acceleration </a:t>
            </a:r>
            <a:r>
              <a:rPr lang="en-US" i="1" smtClean="0"/>
              <a:t>a</a:t>
            </a:r>
            <a:r>
              <a:rPr lang="en-US" smtClean="0"/>
              <a:t> is proportional to the force </a:t>
            </a:r>
            <a:r>
              <a:rPr lang="en-US" i="1" smtClean="0"/>
              <a:t>F</a:t>
            </a:r>
            <a:r>
              <a:rPr lang="en-US" smtClean="0"/>
              <a:t>.</a:t>
            </a:r>
          </a:p>
          <a:p>
            <a:pPr>
              <a:buNone/>
            </a:pPr>
            <a:r>
              <a:rPr lang="en-US" smtClean="0"/>
              <a:t> </a:t>
            </a:r>
          </a:p>
          <a:p>
            <a:r>
              <a:rPr lang="en-US" smtClean="0"/>
              <a:t>The angular equivalent of inertial mass </a:t>
            </a:r>
            <a:r>
              <a:rPr lang="en-US" i="1" smtClean="0"/>
              <a:t>m</a:t>
            </a:r>
            <a:r>
              <a:rPr lang="en-US" smtClean="0"/>
              <a:t> is the </a:t>
            </a:r>
            <a:r>
              <a:rPr lang="en-US" smtClean="0">
                <a:solidFill>
                  <a:srgbClr val="FFFF00"/>
                </a:solidFill>
              </a:rPr>
              <a:t>moment of inertia </a:t>
            </a:r>
            <a:r>
              <a:rPr lang="en-US" i="1" smtClean="0">
                <a:solidFill>
                  <a:srgbClr val="FFFF00"/>
                </a:solidFill>
              </a:rPr>
              <a:t>mr</a:t>
            </a:r>
            <a:r>
              <a:rPr lang="en-US" baseline="30000" smtClean="0">
                <a:solidFill>
                  <a:srgbClr val="FFFF00"/>
                </a:solidFill>
              </a:rPr>
              <a:t>2</a:t>
            </a:r>
            <a:r>
              <a:rPr lang="en-US" smtClean="0"/>
              <a:t>. </a:t>
            </a:r>
            <a:endParaRPr lang="en-US"/>
          </a:p>
        </p:txBody>
      </p:sp>
      <p:sp>
        <p:nvSpPr>
          <p:cNvPr id="4" name="Rectangle 3"/>
          <p:cNvSpPr/>
          <p:nvPr/>
        </p:nvSpPr>
        <p:spPr>
          <a:xfrm>
            <a:off x="455052" y="4722251"/>
            <a:ext cx="7924800" cy="125783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More Complicated Rotating Bodies</a:t>
            </a:r>
            <a:endParaRPr lang="en-US">
              <a:solidFill>
                <a:srgbClr val="FFFF00"/>
              </a:solidFill>
            </a:endParaRPr>
          </a:p>
        </p:txBody>
      </p:sp>
      <p:sp>
        <p:nvSpPr>
          <p:cNvPr id="3" name="Content Placeholder 2"/>
          <p:cNvSpPr>
            <a:spLocks noGrp="1"/>
          </p:cNvSpPr>
          <p:nvPr>
            <p:ph sz="half" idx="1"/>
          </p:nvPr>
        </p:nvSpPr>
        <p:spPr>
          <a:xfrm>
            <a:off x="457200" y="1600200"/>
            <a:ext cx="5029200" cy="5029200"/>
          </a:xfrm>
        </p:spPr>
        <p:txBody>
          <a:bodyPr/>
          <a:lstStyle/>
          <a:p>
            <a:r>
              <a:rPr lang="en-US" smtClean="0"/>
              <a:t>Suppose now a light disk has several different masses attached at different places, and various forces act on them. As before, radial components cause no rotation, we have a sum of torques. </a:t>
            </a:r>
          </a:p>
          <a:p>
            <a:r>
              <a:rPr lang="en-US" smtClean="0">
                <a:solidFill>
                  <a:srgbClr val="FFFF00"/>
                </a:solidFill>
              </a:rPr>
              <a:t>BUT the rigid disk will cause a force on one mass to cause a torque on all the others!  How do we handle </a:t>
            </a:r>
            <a:r>
              <a:rPr lang="en-US" i="1" smtClean="0">
                <a:solidFill>
                  <a:srgbClr val="FFFF00"/>
                </a:solidFill>
              </a:rPr>
              <a:t>that</a:t>
            </a:r>
            <a:r>
              <a:rPr lang="en-US" smtClean="0">
                <a:solidFill>
                  <a:srgbClr val="FFFF00"/>
                </a:solidFill>
              </a:rPr>
              <a:t>?</a:t>
            </a:r>
            <a:endParaRPr lang="en-US">
              <a:solidFill>
                <a:srgbClr val="FFFF00"/>
              </a:solidFill>
            </a:endParaRPr>
          </a:p>
        </p:txBody>
      </p:sp>
      <p:sp>
        <p:nvSpPr>
          <p:cNvPr id="4" name="Content Placeholder 3"/>
          <p:cNvSpPr>
            <a:spLocks noGrp="1"/>
          </p:cNvSpPr>
          <p:nvPr>
            <p:ph sz="half" idx="2"/>
          </p:nvPr>
        </p:nvSpPr>
        <p:spPr>
          <a:xfrm>
            <a:off x="5334000" y="1600200"/>
            <a:ext cx="3352800" cy="4525963"/>
          </a:xfrm>
        </p:spPr>
        <p:txBody>
          <a:bodyPr/>
          <a:lstStyle/>
          <a:p>
            <a:r>
              <a:rPr lang="en-US" smtClean="0">
                <a:solidFill>
                  <a:schemeClr val="bg2">
                    <a:lumMod val="50000"/>
                  </a:schemeClr>
                </a:solidFill>
              </a:rPr>
              <a:t>A</a:t>
            </a:r>
            <a:r>
              <a:rPr lang="en-US" smtClean="0"/>
              <a:t> </a:t>
            </a:r>
            <a:endParaRPr lang="en-US"/>
          </a:p>
        </p:txBody>
      </p:sp>
      <p:sp>
        <p:nvSpPr>
          <p:cNvPr id="10" name="TextBox 9"/>
          <p:cNvSpPr txBox="1"/>
          <p:nvPr/>
        </p:nvSpPr>
        <p:spPr>
          <a:xfrm>
            <a:off x="7849674" y="4343400"/>
            <a:ext cx="685800" cy="400110"/>
          </a:xfrm>
          <a:prstGeom prst="rect">
            <a:avLst/>
          </a:prstGeom>
          <a:noFill/>
        </p:spPr>
        <p:txBody>
          <a:bodyPr wrap="square" rtlCol="0">
            <a:spAutoFit/>
          </a:bodyPr>
          <a:lstStyle/>
          <a:p>
            <a:r>
              <a:rPr lang="en-US" sz="2000" i="1" smtClean="0">
                <a:solidFill>
                  <a:srgbClr val="FF0000"/>
                </a:solidFill>
              </a:rPr>
              <a:t>F</a:t>
            </a:r>
            <a:r>
              <a:rPr lang="en-US" sz="2000" baseline="-25000" smtClean="0">
                <a:solidFill>
                  <a:srgbClr val="FF0000"/>
                </a:solidFill>
              </a:rPr>
              <a:t>1</a:t>
            </a:r>
            <a:endParaRPr lang="en-US" sz="2000" baseline="-25000">
              <a:solidFill>
                <a:srgbClr val="FF0000"/>
              </a:solidFill>
            </a:endParaRPr>
          </a:p>
        </p:txBody>
      </p:sp>
      <p:grpSp>
        <p:nvGrpSpPr>
          <p:cNvPr id="5" name="Group 23"/>
          <p:cNvGrpSpPr/>
          <p:nvPr/>
        </p:nvGrpSpPr>
        <p:grpSpPr>
          <a:xfrm>
            <a:off x="5867400" y="2171163"/>
            <a:ext cx="2426595" cy="2819120"/>
            <a:chOff x="5867400" y="2171163"/>
            <a:chExt cx="2426595" cy="2819120"/>
          </a:xfrm>
        </p:grpSpPr>
        <p:grpSp>
          <p:nvGrpSpPr>
            <p:cNvPr id="6" name="Group 6"/>
            <p:cNvGrpSpPr/>
            <p:nvPr/>
          </p:nvGrpSpPr>
          <p:grpSpPr>
            <a:xfrm>
              <a:off x="5867400" y="2439474"/>
              <a:ext cx="1981200" cy="1981200"/>
              <a:chOff x="5867400" y="2439474"/>
              <a:chExt cx="1981200" cy="1981200"/>
            </a:xfrm>
          </p:grpSpPr>
          <p:sp>
            <p:nvSpPr>
              <p:cNvPr id="15" name="Oval 14"/>
              <p:cNvSpPr/>
              <p:nvPr/>
            </p:nvSpPr>
            <p:spPr>
              <a:xfrm>
                <a:off x="5867400" y="2439474"/>
                <a:ext cx="1981200" cy="1981200"/>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769995" y="3340995"/>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Oval 6"/>
            <p:cNvSpPr/>
            <p:nvPr/>
          </p:nvSpPr>
          <p:spPr>
            <a:xfrm>
              <a:off x="7620000" y="3200400"/>
              <a:ext cx="444321" cy="444321"/>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rot="5400000" flipH="1" flipV="1">
              <a:off x="7174605" y="4303689"/>
              <a:ext cx="1371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845121" y="3414533"/>
              <a:ext cx="990600" cy="1588"/>
            </a:xfrm>
            <a:prstGeom prst="straightConnector1">
              <a:avLst/>
            </a:prstGeom>
            <a:ln w="28575">
              <a:solidFill>
                <a:schemeClr val="tx2">
                  <a:lumMod val="1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150995" y="3079332"/>
              <a:ext cx="685800" cy="400110"/>
            </a:xfrm>
            <a:prstGeom prst="rect">
              <a:avLst/>
            </a:prstGeom>
            <a:noFill/>
          </p:spPr>
          <p:txBody>
            <a:bodyPr wrap="square" rtlCol="0">
              <a:spAutoFit/>
            </a:bodyPr>
            <a:lstStyle/>
            <a:p>
              <a:r>
                <a:rPr lang="en-US" sz="2000" i="1" smtClean="0">
                  <a:solidFill>
                    <a:srgbClr val="000000"/>
                  </a:solidFill>
                </a:rPr>
                <a:t>r</a:t>
              </a:r>
              <a:r>
                <a:rPr lang="en-US" sz="2000" baseline="-25000" smtClean="0">
                  <a:solidFill>
                    <a:srgbClr val="000000"/>
                  </a:solidFill>
                </a:rPr>
                <a:t>1</a:t>
              </a:r>
              <a:endParaRPr lang="en-US" sz="2000" baseline="-25000">
                <a:solidFill>
                  <a:srgbClr val="000000"/>
                </a:solidFill>
              </a:endParaRPr>
            </a:p>
          </p:txBody>
        </p:sp>
        <p:sp>
          <p:nvSpPr>
            <p:cNvPr id="13" name="TextBox 12"/>
            <p:cNvSpPr txBox="1"/>
            <p:nvPr/>
          </p:nvSpPr>
          <p:spPr>
            <a:xfrm>
              <a:off x="7608195" y="3200400"/>
              <a:ext cx="685800" cy="400110"/>
            </a:xfrm>
            <a:prstGeom prst="rect">
              <a:avLst/>
            </a:prstGeom>
            <a:noFill/>
          </p:spPr>
          <p:txBody>
            <a:bodyPr wrap="square" rtlCol="0">
              <a:spAutoFit/>
            </a:bodyPr>
            <a:lstStyle/>
            <a:p>
              <a:r>
                <a:rPr lang="en-US" sz="2000" i="1" smtClean="0"/>
                <a:t>m</a:t>
              </a:r>
              <a:r>
                <a:rPr lang="en-US" sz="2000" baseline="-25000" smtClean="0"/>
                <a:t>1</a:t>
              </a:r>
              <a:endParaRPr lang="en-US" sz="2000" baseline="-25000"/>
            </a:p>
          </p:txBody>
        </p:sp>
        <p:sp>
          <p:nvSpPr>
            <p:cNvPr id="17" name="Oval 16"/>
            <p:cNvSpPr/>
            <p:nvPr/>
          </p:nvSpPr>
          <p:spPr>
            <a:xfrm>
              <a:off x="6400800" y="2667000"/>
              <a:ext cx="457200" cy="457200"/>
            </a:xfrm>
            <a:prstGeom prst="ellipse">
              <a:avLst/>
            </a:prstGeom>
            <a:solidFill>
              <a:srgbClr val="FF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6096000" y="3733800"/>
              <a:ext cx="381000" cy="381000"/>
            </a:xfrm>
            <a:prstGeom prst="ellipse">
              <a:avLst/>
            </a:prstGeom>
            <a:solidFill>
              <a:srgbClr val="FF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7010400" y="3657600"/>
              <a:ext cx="304800" cy="304800"/>
            </a:xfrm>
            <a:prstGeom prst="ellipse">
              <a:avLst/>
            </a:prstGeom>
            <a:solidFill>
              <a:srgbClr val="FF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388995" y="2667000"/>
              <a:ext cx="685800" cy="400110"/>
            </a:xfrm>
            <a:prstGeom prst="rect">
              <a:avLst/>
            </a:prstGeom>
            <a:noFill/>
          </p:spPr>
          <p:txBody>
            <a:bodyPr wrap="square" rtlCol="0">
              <a:spAutoFit/>
            </a:bodyPr>
            <a:lstStyle/>
            <a:p>
              <a:r>
                <a:rPr lang="en-US" sz="2000" i="1" smtClean="0"/>
                <a:t>m</a:t>
              </a:r>
              <a:r>
                <a:rPr lang="en-US" sz="2000" baseline="-25000" smtClean="0"/>
                <a:t>2</a:t>
              </a:r>
              <a:endParaRPr lang="en-US" sz="2000" baseline="-25000"/>
            </a:p>
          </p:txBody>
        </p:sp>
        <p:sp>
          <p:nvSpPr>
            <p:cNvPr id="21" name="TextBox 20"/>
            <p:cNvSpPr txBox="1"/>
            <p:nvPr/>
          </p:nvSpPr>
          <p:spPr>
            <a:xfrm>
              <a:off x="7178901" y="2171163"/>
              <a:ext cx="685800" cy="400110"/>
            </a:xfrm>
            <a:prstGeom prst="rect">
              <a:avLst/>
            </a:prstGeom>
            <a:noFill/>
          </p:spPr>
          <p:txBody>
            <a:bodyPr wrap="square" rtlCol="0">
              <a:spAutoFit/>
            </a:bodyPr>
            <a:lstStyle/>
            <a:p>
              <a:r>
                <a:rPr lang="en-US" sz="2000" i="1" smtClean="0">
                  <a:solidFill>
                    <a:srgbClr val="FF0000"/>
                  </a:solidFill>
                </a:rPr>
                <a:t>F</a:t>
              </a:r>
              <a:r>
                <a:rPr lang="en-US" sz="2000" baseline="-25000" smtClean="0">
                  <a:solidFill>
                    <a:srgbClr val="FF0000"/>
                  </a:solidFill>
                </a:rPr>
                <a:t>2</a:t>
              </a:r>
              <a:endParaRPr lang="en-US" sz="2000" baseline="-25000">
                <a:solidFill>
                  <a:srgbClr val="FF0000"/>
                </a:solidFill>
              </a:endParaRPr>
            </a:p>
          </p:txBody>
        </p:sp>
        <p:cxnSp>
          <p:nvCxnSpPr>
            <p:cNvPr id="22" name="Straight Arrow Connector 21"/>
            <p:cNvCxnSpPr/>
            <p:nvPr/>
          </p:nvCxnSpPr>
          <p:spPr>
            <a:xfrm rot="-1200000" flipH="1" flipV="1">
              <a:off x="6827780" y="2659734"/>
              <a:ext cx="8382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Arcs Subtending Angles: the Radian</a:t>
            </a:r>
            <a:endParaRPr lang="en-US">
              <a:solidFill>
                <a:srgbClr val="FFFF00"/>
              </a:solidFill>
            </a:endParaRPr>
          </a:p>
        </p:txBody>
      </p:sp>
      <p:sp>
        <p:nvSpPr>
          <p:cNvPr id="3" name="Content Placeholder 2"/>
          <p:cNvSpPr>
            <a:spLocks noGrp="1"/>
          </p:cNvSpPr>
          <p:nvPr>
            <p:ph sz="half" idx="1"/>
          </p:nvPr>
        </p:nvSpPr>
        <p:spPr>
          <a:xfrm>
            <a:off x="228600" y="1447800"/>
            <a:ext cx="4495800" cy="5105400"/>
          </a:xfrm>
        </p:spPr>
        <p:txBody>
          <a:bodyPr>
            <a:normAutofit lnSpcReduction="10000"/>
          </a:bodyPr>
          <a:lstStyle/>
          <a:p>
            <a:r>
              <a:rPr lang="en-US" smtClean="0"/>
              <a:t>It’s 360° all the way round the circle, that’s 60° from each of the equilateral triangles.</a:t>
            </a:r>
          </a:p>
          <a:p>
            <a:r>
              <a:rPr lang="en-US" smtClean="0"/>
              <a:t>We say that the </a:t>
            </a:r>
            <a:r>
              <a:rPr lang="en-US" smtClean="0">
                <a:solidFill>
                  <a:srgbClr val="00B050"/>
                </a:solidFill>
              </a:rPr>
              <a:t>arc</a:t>
            </a:r>
            <a:r>
              <a:rPr lang="en-US" smtClean="0"/>
              <a:t> of circle between </a:t>
            </a:r>
            <a:r>
              <a:rPr lang="en-US" i="1" smtClean="0"/>
              <a:t>A</a:t>
            </a:r>
            <a:r>
              <a:rPr lang="en-US" smtClean="0"/>
              <a:t> and </a:t>
            </a:r>
            <a:r>
              <a:rPr lang="en-US" i="1" smtClean="0"/>
              <a:t>B</a:t>
            </a:r>
            <a:r>
              <a:rPr lang="en-US" smtClean="0"/>
              <a:t> </a:t>
            </a:r>
            <a:r>
              <a:rPr lang="en-US" smtClean="0">
                <a:solidFill>
                  <a:srgbClr val="00B050"/>
                </a:solidFill>
              </a:rPr>
              <a:t>“subtends” an angle of 60° </a:t>
            </a:r>
            <a:r>
              <a:rPr lang="en-US" smtClean="0"/>
              <a:t>at the center of the circle.</a:t>
            </a:r>
          </a:p>
          <a:p>
            <a:r>
              <a:rPr lang="en-US" smtClean="0">
                <a:solidFill>
                  <a:srgbClr val="FFFF00"/>
                </a:solidFill>
              </a:rPr>
              <a:t>One  </a:t>
            </a:r>
            <a:r>
              <a:rPr lang="en-US" u="sng" smtClean="0">
                <a:solidFill>
                  <a:srgbClr val="FFFF00"/>
                </a:solidFill>
              </a:rPr>
              <a:t>radian</a:t>
            </a:r>
            <a:r>
              <a:rPr lang="en-US" smtClean="0">
                <a:solidFill>
                  <a:srgbClr val="FFFF00"/>
                </a:solidFill>
              </a:rPr>
              <a:t> is defined as the </a:t>
            </a:r>
            <a:r>
              <a:rPr lang="en-US" u="sng" smtClean="0">
                <a:solidFill>
                  <a:srgbClr val="FFFF00"/>
                </a:solidFill>
              </a:rPr>
              <a:t>angle</a:t>
            </a:r>
            <a:r>
              <a:rPr lang="en-US" smtClean="0">
                <a:solidFill>
                  <a:srgbClr val="FFFF00"/>
                </a:solidFill>
              </a:rPr>
              <a:t> subtended by an arc equal in length to the radius of the circle.</a:t>
            </a:r>
            <a:endParaRPr lang="en-US">
              <a:solidFill>
                <a:srgbClr val="FFFF00"/>
              </a:solidFill>
            </a:endParaRPr>
          </a:p>
        </p:txBody>
      </p:sp>
      <p:sp>
        <p:nvSpPr>
          <p:cNvPr id="4" name="Content Placeholder 3"/>
          <p:cNvSpPr>
            <a:spLocks noGrp="1"/>
          </p:cNvSpPr>
          <p:nvPr>
            <p:ph sz="half" idx="2"/>
          </p:nvPr>
        </p:nvSpPr>
        <p:spPr/>
        <p:txBody>
          <a:bodyPr>
            <a:normAutofit lnSpcReduction="10000"/>
          </a:bodyPr>
          <a:lstStyle/>
          <a:p>
            <a:r>
              <a:rPr lang="en-US" smtClean="0">
                <a:solidFill>
                  <a:schemeClr val="bg2">
                    <a:lumMod val="50000"/>
                  </a:schemeClr>
                </a:solidFill>
              </a:rPr>
              <a:t>a</a:t>
            </a:r>
            <a:endParaRPr lang="en-US">
              <a:solidFill>
                <a:schemeClr val="bg2">
                  <a:lumMod val="50000"/>
                </a:schemeClr>
              </a:solidFill>
            </a:endParaRPr>
          </a:p>
        </p:txBody>
      </p:sp>
      <p:grpSp>
        <p:nvGrpSpPr>
          <p:cNvPr id="15" name="Group 14"/>
          <p:cNvGrpSpPr/>
          <p:nvPr/>
        </p:nvGrpSpPr>
        <p:grpSpPr>
          <a:xfrm>
            <a:off x="5105400" y="2019837"/>
            <a:ext cx="3697300" cy="3787299"/>
            <a:chOff x="5105400" y="2019837"/>
            <a:chExt cx="3697300" cy="3787299"/>
          </a:xfrm>
        </p:grpSpPr>
        <p:grpSp>
          <p:nvGrpSpPr>
            <p:cNvPr id="6" name="Group 14"/>
            <p:cNvGrpSpPr/>
            <p:nvPr/>
          </p:nvGrpSpPr>
          <p:grpSpPr>
            <a:xfrm>
              <a:off x="5105400" y="2133600"/>
              <a:ext cx="3673536" cy="3673536"/>
              <a:chOff x="5105400" y="2133600"/>
              <a:chExt cx="3673536" cy="3673536"/>
            </a:xfrm>
          </p:grpSpPr>
          <p:sp>
            <p:nvSpPr>
              <p:cNvPr id="13" name="Oval 12"/>
              <p:cNvSpPr/>
              <p:nvPr/>
            </p:nvSpPr>
            <p:spPr>
              <a:xfrm>
                <a:off x="5105400" y="2133600"/>
                <a:ext cx="3673536" cy="367353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Hexagon 4"/>
              <p:cNvSpPr/>
              <p:nvPr/>
            </p:nvSpPr>
            <p:spPr>
              <a:xfrm rot="18000000">
                <a:off x="5127024" y="2378136"/>
                <a:ext cx="3657600" cy="3200400"/>
              </a:xfrm>
              <a:prstGeom prst="hexagon">
                <a:avLst>
                  <a:gd name="adj" fmla="val 28330"/>
                  <a:gd name="vf" fmla="val 115470"/>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7" name="Straight Connector 16"/>
            <p:cNvCxnSpPr>
              <a:stCxn id="5" idx="5"/>
              <a:endCxn id="5" idx="2"/>
            </p:cNvCxnSpPr>
            <p:nvPr/>
          </p:nvCxnSpPr>
          <p:spPr>
            <a:xfrm rot="10800000" flipH="1" flipV="1">
              <a:off x="6031075" y="2379651"/>
              <a:ext cx="1849498" cy="31973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0"/>
              <a:endCxn id="5" idx="3"/>
            </p:cNvCxnSpPr>
            <p:nvPr/>
          </p:nvCxnSpPr>
          <p:spPr>
            <a:xfrm rot="16200000" flipH="1" flipV="1">
              <a:off x="5372037" y="3063936"/>
              <a:ext cx="3167574" cy="1828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5" idx="4"/>
              <a:endCxn id="5" idx="1"/>
            </p:cNvCxnSpPr>
            <p:nvPr/>
          </p:nvCxnSpPr>
          <p:spPr>
            <a:xfrm rot="10800000" flipH="1" flipV="1">
              <a:off x="5108948" y="3976822"/>
              <a:ext cx="3693752" cy="3028"/>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809449" y="2019837"/>
              <a:ext cx="838200" cy="400110"/>
            </a:xfrm>
            <a:prstGeom prst="rect">
              <a:avLst/>
            </a:prstGeom>
            <a:noFill/>
          </p:spPr>
          <p:txBody>
            <a:bodyPr wrap="square" rtlCol="0">
              <a:spAutoFit/>
            </a:bodyPr>
            <a:lstStyle/>
            <a:p>
              <a:r>
                <a:rPr lang="en-US" sz="2000" i="1" smtClean="0"/>
                <a:t>A</a:t>
              </a:r>
              <a:endParaRPr lang="en-US" sz="2000" i="1"/>
            </a:p>
          </p:txBody>
        </p:sp>
        <p:sp>
          <p:nvSpPr>
            <p:cNvPr id="12" name="TextBox 11"/>
            <p:cNvSpPr txBox="1"/>
            <p:nvPr/>
          </p:nvSpPr>
          <p:spPr>
            <a:xfrm>
              <a:off x="7786353" y="2023059"/>
              <a:ext cx="838200" cy="400110"/>
            </a:xfrm>
            <a:prstGeom prst="rect">
              <a:avLst/>
            </a:prstGeom>
            <a:noFill/>
          </p:spPr>
          <p:txBody>
            <a:bodyPr wrap="square" rtlCol="0">
              <a:spAutoFit/>
            </a:bodyPr>
            <a:lstStyle/>
            <a:p>
              <a:r>
                <a:rPr lang="en-US" sz="2000" i="1" smtClean="0"/>
                <a:t>B</a:t>
              </a:r>
              <a:endParaRPr lang="en-US" sz="2000" i="1"/>
            </a:p>
          </p:txBody>
        </p:sp>
        <p:sp>
          <p:nvSpPr>
            <p:cNvPr id="14" name="TextBox 13"/>
            <p:cNvSpPr txBox="1"/>
            <p:nvPr/>
          </p:nvSpPr>
          <p:spPr>
            <a:xfrm>
              <a:off x="6720627" y="3432222"/>
              <a:ext cx="838200" cy="400110"/>
            </a:xfrm>
            <a:prstGeom prst="rect">
              <a:avLst/>
            </a:prstGeom>
            <a:noFill/>
          </p:spPr>
          <p:txBody>
            <a:bodyPr wrap="square" rtlCol="0">
              <a:spAutoFit/>
            </a:bodyPr>
            <a:lstStyle/>
            <a:p>
              <a:r>
                <a:rPr lang="en-US" sz="2000" smtClean="0"/>
                <a:t>60°</a:t>
              </a:r>
              <a:endParaRPr lang="en-US" sz="2000"/>
            </a:p>
          </p:txBody>
        </p:sp>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Newton’s Third Law for a Rigid Rotating Body</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normAutofit/>
          </a:bodyPr>
          <a:lstStyle/>
          <a:p>
            <a:r>
              <a:rPr lang="en-US" smtClean="0"/>
              <a:t>If a rigid body is made up of many masses </a:t>
            </a:r>
            <a:r>
              <a:rPr lang="en-US" i="1" smtClean="0"/>
              <a:t>m</a:t>
            </a:r>
            <a:r>
              <a:rPr lang="en-US" i="1" baseline="-25000" smtClean="0"/>
              <a:t>i</a:t>
            </a:r>
            <a:r>
              <a:rPr lang="en-US" smtClean="0"/>
              <a:t> connected by rigid rods, the force exerted along the rod of </a:t>
            </a:r>
            <a:r>
              <a:rPr lang="en-US" i="1" smtClean="0"/>
              <a:t>m</a:t>
            </a:r>
            <a:r>
              <a:rPr lang="en-US" i="1" baseline="-25000" smtClean="0"/>
              <a:t>i</a:t>
            </a:r>
            <a:r>
              <a:rPr lang="en-US" smtClean="0"/>
              <a:t> on </a:t>
            </a:r>
            <a:r>
              <a:rPr lang="en-US" i="1" smtClean="0"/>
              <a:t>m</a:t>
            </a:r>
            <a:r>
              <a:rPr lang="en-US" i="1" baseline="-25000" smtClean="0"/>
              <a:t>j</a:t>
            </a:r>
            <a:r>
              <a:rPr lang="en-US" smtClean="0"/>
              <a:t> is equal in magnitude and opposite in direction to that of </a:t>
            </a:r>
            <a:r>
              <a:rPr lang="en-US" i="1" smtClean="0"/>
              <a:t>m</a:t>
            </a:r>
            <a:r>
              <a:rPr lang="en-US" i="1" baseline="-25000" smtClean="0"/>
              <a:t>j</a:t>
            </a:r>
            <a:r>
              <a:rPr lang="en-US" i="1" smtClean="0"/>
              <a:t> </a:t>
            </a:r>
            <a:r>
              <a:rPr lang="en-US" smtClean="0"/>
              <a:t>on </a:t>
            </a:r>
            <a:r>
              <a:rPr lang="en-US" i="1" smtClean="0"/>
              <a:t>m</a:t>
            </a:r>
            <a:r>
              <a:rPr lang="en-US" i="1" baseline="-25000" smtClean="0"/>
              <a:t>i</a:t>
            </a:r>
            <a:r>
              <a:rPr lang="en-US" smtClean="0"/>
              <a:t>, therefore </a:t>
            </a:r>
            <a:r>
              <a:rPr lang="en-US" smtClean="0">
                <a:solidFill>
                  <a:srgbClr val="FFFF00"/>
                </a:solidFill>
              </a:rPr>
              <a:t>the internal torques come in equal and opposite pairs, and therefore cannot contribute to the angular acceleration</a:t>
            </a:r>
            <a:r>
              <a:rPr lang="en-US" smtClean="0"/>
              <a:t>.</a:t>
            </a:r>
          </a:p>
          <a:p>
            <a:r>
              <a:rPr lang="en-US" smtClean="0"/>
              <a:t>It follows that the angular acceleration is generated by the sum of the </a:t>
            </a:r>
            <a:r>
              <a:rPr lang="en-US" smtClean="0">
                <a:solidFill>
                  <a:srgbClr val="FFFF00"/>
                </a:solidFill>
              </a:rPr>
              <a:t>external</a:t>
            </a:r>
            <a:r>
              <a:rPr lang="en-US" smtClean="0"/>
              <a:t> torques. </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Moment of Inertia of a Solid Body</a:t>
            </a:r>
            <a:endParaRPr lang="en-US">
              <a:solidFill>
                <a:srgbClr val="FFFF00"/>
              </a:solidFill>
            </a:endParaRPr>
          </a:p>
        </p:txBody>
      </p:sp>
      <p:sp>
        <p:nvSpPr>
          <p:cNvPr id="3" name="Content Placeholder 2"/>
          <p:cNvSpPr>
            <a:spLocks noGrp="1"/>
          </p:cNvSpPr>
          <p:nvPr>
            <p:ph sz="half" idx="1"/>
          </p:nvPr>
        </p:nvSpPr>
        <p:spPr>
          <a:xfrm>
            <a:off x="457200" y="1447800"/>
            <a:ext cx="4953000" cy="5257800"/>
          </a:xfrm>
        </p:spPr>
        <p:txBody>
          <a:bodyPr>
            <a:normAutofit lnSpcReduction="10000"/>
          </a:bodyPr>
          <a:lstStyle/>
          <a:p>
            <a:r>
              <a:rPr lang="en-US" sz="2400" smtClean="0"/>
              <a:t>Consider a flat square plate rotating about a perpendicular axis with angular acceleration </a:t>
            </a:r>
            <a:r>
              <a:rPr lang="el-GR" sz="2400" i="1" smtClean="0"/>
              <a:t>α</a:t>
            </a:r>
            <a:r>
              <a:rPr lang="en-US" sz="2400" smtClean="0"/>
              <a:t>.  One small part of it, </a:t>
            </a:r>
            <a:r>
              <a:rPr lang="el-GR" sz="2400" smtClean="0"/>
              <a:t>Δ</a:t>
            </a:r>
            <a:r>
              <a:rPr lang="en-US" sz="2400" i="1" smtClean="0"/>
              <a:t>m</a:t>
            </a:r>
            <a:r>
              <a:rPr lang="en-US" sz="2400" i="1" baseline="-25000" smtClean="0"/>
              <a:t>i</a:t>
            </a:r>
            <a:r>
              <a:rPr lang="en-US" sz="2400" smtClean="0"/>
              <a:t>, distance </a:t>
            </a:r>
            <a:r>
              <a:rPr lang="en-US" sz="2400" i="1" smtClean="0"/>
              <a:t>r</a:t>
            </a:r>
            <a:r>
              <a:rPr lang="en-US" sz="2400" i="1" baseline="-25000" smtClean="0"/>
              <a:t>i</a:t>
            </a:r>
            <a:r>
              <a:rPr lang="en-US" sz="2400" smtClean="0"/>
              <a:t> from the axle, has equation of motion</a:t>
            </a:r>
          </a:p>
          <a:p>
            <a:endParaRPr lang="en-US" sz="2400" smtClean="0"/>
          </a:p>
          <a:p>
            <a:r>
              <a:rPr lang="en-US" sz="2400" smtClean="0"/>
              <a:t>Adding contributions from all parts of the wheel</a:t>
            </a:r>
          </a:p>
          <a:p>
            <a:endParaRPr lang="en-US" sz="2400" smtClean="0"/>
          </a:p>
          <a:p>
            <a:endParaRPr lang="en-US" sz="2400" smtClean="0"/>
          </a:p>
          <a:p>
            <a:endParaRPr lang="en-US" sz="2400" smtClean="0"/>
          </a:p>
          <a:p>
            <a:r>
              <a:rPr lang="en-US" i="1" smtClean="0"/>
              <a:t>I</a:t>
            </a:r>
            <a:r>
              <a:rPr lang="en-US" smtClean="0"/>
              <a:t>  is the </a:t>
            </a:r>
            <a:r>
              <a:rPr lang="en-US" smtClean="0">
                <a:solidFill>
                  <a:srgbClr val="FFFF00"/>
                </a:solidFill>
              </a:rPr>
              <a:t>Moment of Inertia.</a:t>
            </a:r>
            <a:endParaRPr lang="en-US">
              <a:solidFill>
                <a:srgbClr val="FFFF00"/>
              </a:solidFill>
            </a:endParaRPr>
          </a:p>
        </p:txBody>
      </p:sp>
      <p:sp>
        <p:nvSpPr>
          <p:cNvPr id="4" name="Content Placeholder 3"/>
          <p:cNvSpPr>
            <a:spLocks noGrp="1"/>
          </p:cNvSpPr>
          <p:nvPr>
            <p:ph sz="half" idx="2"/>
          </p:nvPr>
        </p:nvSpPr>
        <p:spPr>
          <a:xfrm>
            <a:off x="5638800" y="1600200"/>
            <a:ext cx="3124200" cy="4525963"/>
          </a:xfrm>
        </p:spPr>
        <p:txBody>
          <a:bodyPr>
            <a:normAutofit lnSpcReduction="10000"/>
          </a:bodyPr>
          <a:lstStyle/>
          <a:p>
            <a:r>
              <a:rPr lang="en-US" smtClean="0">
                <a:solidFill>
                  <a:schemeClr val="bg2">
                    <a:lumMod val="50000"/>
                  </a:schemeClr>
                </a:solidFill>
              </a:rPr>
              <a:t>Z</a:t>
            </a:r>
            <a:r>
              <a:rPr lang="en-US" smtClean="0"/>
              <a:t> </a:t>
            </a:r>
            <a:endParaRPr lang="en-US"/>
          </a:p>
        </p:txBody>
      </p:sp>
      <p:sp>
        <p:nvSpPr>
          <p:cNvPr id="5" name="Rectangle 4"/>
          <p:cNvSpPr/>
          <p:nvPr/>
        </p:nvSpPr>
        <p:spPr>
          <a:xfrm>
            <a:off x="6376116" y="2514600"/>
            <a:ext cx="1828800" cy="1828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696200" y="3124200"/>
            <a:ext cx="152400" cy="152400"/>
          </a:xfrm>
          <a:prstGeom prst="rect">
            <a:avLst/>
          </a:prstGeom>
          <a:solidFill>
            <a:srgbClr val="FF9900"/>
          </a:solidFill>
          <a:ln w="952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200363" y="3302358"/>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Object 8"/>
          <p:cNvGraphicFramePr>
            <a:graphicFrameLocks noChangeAspect="1"/>
          </p:cNvGraphicFramePr>
          <p:nvPr/>
        </p:nvGraphicFramePr>
        <p:xfrm>
          <a:off x="1103312" y="3352800"/>
          <a:ext cx="3621088" cy="533400"/>
        </p:xfrm>
        <a:graphic>
          <a:graphicData uri="http://schemas.openxmlformats.org/presentationml/2006/ole">
            <p:oleObj spid="_x0000_s115714" name="Equation" r:id="rId4" imgW="2844720" imgH="419040" progId="Equation.DSMT4">
              <p:embed/>
            </p:oleObj>
          </a:graphicData>
        </a:graphic>
      </p:graphicFrame>
      <p:sp>
        <p:nvSpPr>
          <p:cNvPr id="10" name="TextBox 9"/>
          <p:cNvSpPr txBox="1"/>
          <p:nvPr/>
        </p:nvSpPr>
        <p:spPr>
          <a:xfrm>
            <a:off x="7506237" y="3174642"/>
            <a:ext cx="762000" cy="400110"/>
          </a:xfrm>
          <a:prstGeom prst="rect">
            <a:avLst/>
          </a:prstGeom>
          <a:noFill/>
        </p:spPr>
        <p:txBody>
          <a:bodyPr wrap="square" rtlCol="0">
            <a:spAutoFit/>
          </a:bodyPr>
          <a:lstStyle/>
          <a:p>
            <a:r>
              <a:rPr lang="el-GR" sz="2000" smtClean="0">
                <a:solidFill>
                  <a:srgbClr val="000000"/>
                </a:solidFill>
              </a:rPr>
              <a:t>Δ</a:t>
            </a:r>
            <a:r>
              <a:rPr lang="en-US" sz="2000" i="1" smtClean="0">
                <a:solidFill>
                  <a:srgbClr val="000000"/>
                </a:solidFill>
              </a:rPr>
              <a:t>m</a:t>
            </a:r>
            <a:r>
              <a:rPr lang="en-US" sz="2000" i="1" baseline="-25000" smtClean="0">
                <a:solidFill>
                  <a:srgbClr val="000000"/>
                </a:solidFill>
              </a:rPr>
              <a:t>i</a:t>
            </a:r>
            <a:endParaRPr lang="en-US" sz="2000">
              <a:solidFill>
                <a:srgbClr val="000000"/>
              </a:solidFill>
            </a:endParaRPr>
          </a:p>
        </p:txBody>
      </p:sp>
      <p:sp>
        <p:nvSpPr>
          <p:cNvPr id="11" name="Arc 10"/>
          <p:cNvSpPr/>
          <p:nvPr/>
        </p:nvSpPr>
        <p:spPr>
          <a:xfrm rot="14435223">
            <a:off x="6767730" y="2990506"/>
            <a:ext cx="1018643" cy="912912"/>
          </a:xfrm>
          <a:prstGeom prst="arc">
            <a:avLst>
              <a:gd name="adj1" fmla="val 11294701"/>
              <a:gd name="adj2" fmla="val 0"/>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2" name="Straight Arrow Connector 11"/>
          <p:cNvCxnSpPr/>
          <p:nvPr/>
        </p:nvCxnSpPr>
        <p:spPr>
          <a:xfrm rot="514786" flipV="1">
            <a:off x="7409320" y="3881857"/>
            <a:ext cx="104679" cy="62044"/>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8131" name="Object 3"/>
          <p:cNvGraphicFramePr>
            <a:graphicFrameLocks noChangeAspect="1"/>
          </p:cNvGraphicFramePr>
          <p:nvPr/>
        </p:nvGraphicFramePr>
        <p:xfrm>
          <a:off x="457200" y="4648200"/>
          <a:ext cx="4914900" cy="1066800"/>
        </p:xfrm>
        <a:graphic>
          <a:graphicData uri="http://schemas.openxmlformats.org/presentationml/2006/ole">
            <p:oleObj spid="_x0000_s115715" name="Equation" r:id="rId5" imgW="3860640" imgH="838080" progId="Equation.DSMT4">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lstStyle/>
          <a:p>
            <a:r>
              <a:rPr lang="en-US" smtClean="0">
                <a:solidFill>
                  <a:srgbClr val="FFFF00"/>
                </a:solidFill>
              </a:rPr>
              <a:t>Clicker Question</a:t>
            </a:r>
            <a:r>
              <a:rPr lang="en-US" smtClean="0"/>
              <a:t/>
            </a:r>
            <a:br>
              <a:rPr lang="en-US" smtClean="0"/>
            </a:br>
            <a:r>
              <a:rPr lang="en-US" smtClean="0"/>
              <a:t>One radian is:</a:t>
            </a:r>
            <a:endParaRPr lang="en-US"/>
          </a:p>
        </p:txBody>
      </p:sp>
      <p:sp>
        <p:nvSpPr>
          <p:cNvPr id="3" name="Content Placeholder 2"/>
          <p:cNvSpPr>
            <a:spLocks noGrp="1"/>
          </p:cNvSpPr>
          <p:nvPr>
            <p:ph idx="1"/>
          </p:nvPr>
        </p:nvSpPr>
        <p:spPr>
          <a:xfrm>
            <a:off x="457200" y="2590800"/>
            <a:ext cx="8229600" cy="3535363"/>
          </a:xfrm>
        </p:spPr>
        <p:txBody>
          <a:bodyPr/>
          <a:lstStyle/>
          <a:p>
            <a:pPr marL="514350" indent="-514350">
              <a:buAutoNum type="alphaUcPeriod"/>
            </a:pPr>
            <a:r>
              <a:rPr lang="en-US" smtClean="0"/>
              <a:t>60°</a:t>
            </a:r>
          </a:p>
          <a:p>
            <a:pPr marL="514350" indent="-514350">
              <a:buAutoNum type="alphaUcPeriod"/>
            </a:pPr>
            <a:r>
              <a:rPr lang="en-US" smtClean="0"/>
              <a:t>120°</a:t>
            </a:r>
          </a:p>
          <a:p>
            <a:pPr marL="514350" indent="-514350">
              <a:buAutoNum type="alphaUcPeriod"/>
            </a:pPr>
            <a:r>
              <a:rPr lang="en-US" smtClean="0"/>
              <a:t>A bit less that 60°</a:t>
            </a:r>
          </a:p>
          <a:p>
            <a:pPr marL="514350" indent="-514350">
              <a:buAutoNum type="alphaUcPeriod"/>
            </a:pPr>
            <a:r>
              <a:rPr lang="en-US" smtClean="0"/>
              <a:t>A bit more than 60°</a:t>
            </a:r>
          </a:p>
          <a:p>
            <a:pPr marL="514350" indent="-514350">
              <a:buAutoNum type="alphaUcPeriod"/>
            </a:pPr>
            <a:r>
              <a:rPr lang="en-US" smtClean="0"/>
              <a:t>None of the above</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lstStyle/>
          <a:p>
            <a:r>
              <a:rPr lang="en-US" smtClean="0">
                <a:solidFill>
                  <a:srgbClr val="FFFF00"/>
                </a:solidFill>
              </a:rPr>
              <a:t>Clicker Answer</a:t>
            </a:r>
            <a:r>
              <a:rPr lang="en-US" smtClean="0"/>
              <a:t/>
            </a:r>
            <a:br>
              <a:rPr lang="en-US" smtClean="0"/>
            </a:br>
            <a:r>
              <a:rPr lang="en-US" smtClean="0"/>
              <a:t>One radian is:</a:t>
            </a:r>
            <a:endParaRPr lang="en-US"/>
          </a:p>
        </p:txBody>
      </p:sp>
      <p:sp>
        <p:nvSpPr>
          <p:cNvPr id="3" name="Content Placeholder 2"/>
          <p:cNvSpPr>
            <a:spLocks noGrp="1"/>
          </p:cNvSpPr>
          <p:nvPr>
            <p:ph idx="1"/>
          </p:nvPr>
        </p:nvSpPr>
        <p:spPr>
          <a:xfrm>
            <a:off x="457200" y="2057400"/>
            <a:ext cx="8229600" cy="4114800"/>
          </a:xfrm>
        </p:spPr>
        <p:txBody>
          <a:bodyPr/>
          <a:lstStyle/>
          <a:p>
            <a:pPr marL="514350" indent="-514350">
              <a:buAutoNum type="alphaUcPeriod"/>
            </a:pPr>
            <a:r>
              <a:rPr lang="en-US" smtClean="0"/>
              <a:t>60°</a:t>
            </a:r>
          </a:p>
          <a:p>
            <a:pPr marL="514350" indent="-514350">
              <a:buAutoNum type="alphaUcPeriod"/>
            </a:pPr>
            <a:r>
              <a:rPr lang="en-US" smtClean="0"/>
              <a:t>120°</a:t>
            </a:r>
          </a:p>
          <a:p>
            <a:pPr marL="514350" indent="-514350">
              <a:buAutoNum type="alphaUcPeriod"/>
            </a:pPr>
            <a:r>
              <a:rPr lang="en-US" smtClean="0">
                <a:solidFill>
                  <a:srgbClr val="FFFF00"/>
                </a:solidFill>
              </a:rPr>
              <a:t>A bit less </a:t>
            </a:r>
            <a:r>
              <a:rPr lang="en-US" smtClean="0">
                <a:solidFill>
                  <a:srgbClr val="FFFF00"/>
                </a:solidFill>
              </a:rPr>
              <a:t>than </a:t>
            </a:r>
            <a:r>
              <a:rPr lang="en-US" smtClean="0">
                <a:solidFill>
                  <a:srgbClr val="FFFF00"/>
                </a:solidFill>
              </a:rPr>
              <a:t>60°</a:t>
            </a:r>
          </a:p>
          <a:p>
            <a:pPr marL="514350" indent="-514350">
              <a:buAutoNum type="alphaUcPeriod"/>
            </a:pPr>
            <a:r>
              <a:rPr lang="en-US" smtClean="0"/>
              <a:t>A bit more than 60°</a:t>
            </a:r>
          </a:p>
          <a:p>
            <a:pPr marL="514350" indent="-514350">
              <a:buAutoNum type="alphaUcPeriod"/>
            </a:pPr>
            <a:r>
              <a:rPr lang="en-US" smtClean="0"/>
              <a:t>None of the above</a:t>
            </a:r>
            <a:endParaRPr lang="en-US"/>
          </a:p>
        </p:txBody>
      </p:sp>
      <p:cxnSp>
        <p:nvCxnSpPr>
          <p:cNvPr id="5" name="Straight Arrow Connector 4"/>
          <p:cNvCxnSpPr>
            <a:stCxn id="6" idx="0"/>
          </p:cNvCxnSpPr>
          <p:nvPr/>
        </p:nvCxnSpPr>
        <p:spPr>
          <a:xfrm rot="16200000" flipV="1">
            <a:off x="4953000" y="2895600"/>
            <a:ext cx="1066800" cy="228600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257800" y="4572000"/>
            <a:ext cx="2743200" cy="2031325"/>
          </a:xfrm>
          <a:prstGeom prst="rect">
            <a:avLst/>
          </a:prstGeom>
          <a:noFill/>
          <a:ln>
            <a:solidFill>
              <a:srgbClr val="FF0000"/>
            </a:solidFill>
          </a:ln>
        </p:spPr>
        <p:txBody>
          <a:bodyPr wrap="square" rtlCol="0">
            <a:spAutoFit/>
          </a:bodyPr>
          <a:lstStyle/>
          <a:p>
            <a:r>
              <a:rPr lang="en-US" smtClean="0"/>
              <a:t>The </a:t>
            </a:r>
            <a:r>
              <a:rPr lang="en-US" smtClean="0">
                <a:solidFill>
                  <a:srgbClr val="FF0000"/>
                </a:solidFill>
              </a:rPr>
              <a:t>straight line </a:t>
            </a:r>
            <a:r>
              <a:rPr lang="en-US" smtClean="0"/>
              <a:t>distance from </a:t>
            </a:r>
            <a:r>
              <a:rPr lang="en-US" i="1" smtClean="0"/>
              <a:t>A</a:t>
            </a:r>
            <a:r>
              <a:rPr lang="en-US" smtClean="0"/>
              <a:t> to </a:t>
            </a:r>
            <a:r>
              <a:rPr lang="en-US" i="1" smtClean="0"/>
              <a:t>B</a:t>
            </a:r>
            <a:r>
              <a:rPr lang="en-US" smtClean="0"/>
              <a:t> is one side of an equilateral triangle, exactly one radius</a:t>
            </a:r>
            <a:r>
              <a:rPr lang="en-US" smtClean="0"/>
              <a:t>, </a:t>
            </a:r>
            <a:r>
              <a:rPr lang="en-US" smtClean="0"/>
              <a:t>the </a:t>
            </a:r>
            <a:r>
              <a:rPr lang="en-US" smtClean="0">
                <a:solidFill>
                  <a:srgbClr val="00B050"/>
                </a:solidFill>
              </a:rPr>
              <a:t>arc</a:t>
            </a:r>
            <a:r>
              <a:rPr lang="en-US" smtClean="0"/>
              <a:t> from </a:t>
            </a:r>
            <a:r>
              <a:rPr lang="en-US" i="1" smtClean="0"/>
              <a:t>A</a:t>
            </a:r>
            <a:r>
              <a:rPr lang="en-US" smtClean="0"/>
              <a:t> to </a:t>
            </a:r>
            <a:r>
              <a:rPr lang="en-US" i="1" smtClean="0"/>
              <a:t>B</a:t>
            </a:r>
            <a:r>
              <a:rPr lang="en-US" smtClean="0"/>
              <a:t> is a bit further—so 60° is a little </a:t>
            </a:r>
            <a:r>
              <a:rPr lang="en-US" i="1" smtClean="0"/>
              <a:t>more</a:t>
            </a:r>
            <a:r>
              <a:rPr lang="en-US" smtClean="0"/>
              <a:t> than one radian.</a:t>
            </a:r>
            <a:endParaRPr lang="en-US"/>
          </a:p>
        </p:txBody>
      </p:sp>
      <p:grpSp>
        <p:nvGrpSpPr>
          <p:cNvPr id="18" name="Group 17"/>
          <p:cNvGrpSpPr/>
          <p:nvPr/>
        </p:nvGrpSpPr>
        <p:grpSpPr>
          <a:xfrm>
            <a:off x="6248400" y="1205247"/>
            <a:ext cx="2554300" cy="2718516"/>
            <a:chOff x="6248400" y="1205247"/>
            <a:chExt cx="2554300" cy="2718516"/>
          </a:xfrm>
        </p:grpSpPr>
        <p:grpSp>
          <p:nvGrpSpPr>
            <p:cNvPr id="9" name="Group 14"/>
            <p:cNvGrpSpPr/>
            <p:nvPr/>
          </p:nvGrpSpPr>
          <p:grpSpPr>
            <a:xfrm>
              <a:off x="6248400" y="1374351"/>
              <a:ext cx="2537883" cy="2549412"/>
              <a:chOff x="5105400" y="2133600"/>
              <a:chExt cx="3673536" cy="3673536"/>
            </a:xfrm>
          </p:grpSpPr>
          <p:sp>
            <p:nvSpPr>
              <p:cNvPr id="16" name="Oval 15"/>
              <p:cNvSpPr/>
              <p:nvPr/>
            </p:nvSpPr>
            <p:spPr>
              <a:xfrm>
                <a:off x="5105400" y="2133600"/>
                <a:ext cx="3673536" cy="367353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Hexagon 16"/>
              <p:cNvSpPr/>
              <p:nvPr/>
            </p:nvSpPr>
            <p:spPr>
              <a:xfrm rot="18000000">
                <a:off x="5127024" y="2378136"/>
                <a:ext cx="3657600" cy="3200400"/>
              </a:xfrm>
              <a:prstGeom prst="hexagon">
                <a:avLst>
                  <a:gd name="adj" fmla="val 28330"/>
                  <a:gd name="vf" fmla="val 115470"/>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0" name="Straight Connector 9"/>
            <p:cNvCxnSpPr>
              <a:stCxn id="17" idx="5"/>
              <a:endCxn id="17" idx="2"/>
            </p:cNvCxnSpPr>
            <p:nvPr/>
          </p:nvCxnSpPr>
          <p:spPr>
            <a:xfrm rot="10800000" flipH="1" flipV="1">
              <a:off x="6887908" y="1545109"/>
              <a:ext cx="1277736" cy="22189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17" idx="0"/>
              <a:endCxn id="17" idx="3"/>
            </p:cNvCxnSpPr>
            <p:nvPr/>
          </p:nvCxnSpPr>
          <p:spPr>
            <a:xfrm rot="16200000" flipH="1" flipV="1">
              <a:off x="6427637" y="2022868"/>
              <a:ext cx="2198278" cy="1263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17" idx="4"/>
              <a:endCxn id="17" idx="1"/>
            </p:cNvCxnSpPr>
            <p:nvPr/>
          </p:nvCxnSpPr>
          <p:spPr>
            <a:xfrm rot="10800000" flipH="1" flipV="1">
              <a:off x="6250851" y="2653536"/>
              <a:ext cx="2551849" cy="2101"/>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696159" y="1205247"/>
              <a:ext cx="579075" cy="277674"/>
            </a:xfrm>
            <a:prstGeom prst="rect">
              <a:avLst/>
            </a:prstGeom>
            <a:noFill/>
          </p:spPr>
          <p:txBody>
            <a:bodyPr wrap="square" rtlCol="0">
              <a:spAutoFit/>
            </a:bodyPr>
            <a:lstStyle/>
            <a:p>
              <a:r>
                <a:rPr lang="en-US" sz="2000" i="1" smtClean="0"/>
                <a:t>A</a:t>
              </a:r>
              <a:endParaRPr lang="en-US" sz="2000" i="1"/>
            </a:p>
          </p:txBody>
        </p:sp>
        <p:sp>
          <p:nvSpPr>
            <p:cNvPr id="14" name="TextBox 13"/>
            <p:cNvSpPr txBox="1"/>
            <p:nvPr/>
          </p:nvSpPr>
          <p:spPr>
            <a:xfrm>
              <a:off x="8126309" y="1207483"/>
              <a:ext cx="579075" cy="277674"/>
            </a:xfrm>
            <a:prstGeom prst="rect">
              <a:avLst/>
            </a:prstGeom>
            <a:noFill/>
          </p:spPr>
          <p:txBody>
            <a:bodyPr wrap="square" rtlCol="0">
              <a:spAutoFit/>
            </a:bodyPr>
            <a:lstStyle/>
            <a:p>
              <a:r>
                <a:rPr lang="en-US" sz="2000" i="1" smtClean="0"/>
                <a:t>B</a:t>
              </a:r>
              <a:endParaRPr lang="en-US" sz="2000" i="1"/>
            </a:p>
          </p:txBody>
        </p:sp>
        <p:sp>
          <p:nvSpPr>
            <p:cNvPr id="15" name="TextBox 14"/>
            <p:cNvSpPr txBox="1"/>
            <p:nvPr/>
          </p:nvSpPr>
          <p:spPr>
            <a:xfrm>
              <a:off x="7299893" y="2146797"/>
              <a:ext cx="579075" cy="277674"/>
            </a:xfrm>
            <a:prstGeom prst="rect">
              <a:avLst/>
            </a:prstGeom>
            <a:noFill/>
          </p:spPr>
          <p:txBody>
            <a:bodyPr wrap="square" rtlCol="0">
              <a:spAutoFit/>
            </a:bodyPr>
            <a:lstStyle/>
            <a:p>
              <a:r>
                <a:rPr lang="en-US" sz="2000" smtClean="0"/>
                <a:t>60°</a:t>
              </a:r>
              <a:endParaRPr lang="en-US" sz="2000"/>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Full Circle</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lstStyle/>
          <a:p>
            <a:r>
              <a:rPr lang="en-US" smtClean="0"/>
              <a:t>For a circular path of radius </a:t>
            </a:r>
            <a:r>
              <a:rPr lang="en-US" i="1" smtClean="0"/>
              <a:t>r</a:t>
            </a:r>
            <a:r>
              <a:rPr lang="en-US" smtClean="0"/>
              <a:t>, if you walk         </a:t>
            </a:r>
            <a:r>
              <a:rPr lang="en-US" smtClean="0">
                <a:solidFill>
                  <a:srgbClr val="FFFF00"/>
                </a:solidFill>
              </a:rPr>
              <a:t>a distance </a:t>
            </a:r>
            <a:r>
              <a:rPr lang="en-US" i="1" smtClean="0">
                <a:solidFill>
                  <a:srgbClr val="FFFF00"/>
                </a:solidFill>
              </a:rPr>
              <a:t>r</a:t>
            </a:r>
            <a:r>
              <a:rPr lang="en-US" smtClean="0">
                <a:solidFill>
                  <a:srgbClr val="FFFF00"/>
                </a:solidFill>
              </a:rPr>
              <a:t> along the path</a:t>
            </a:r>
            <a:r>
              <a:rPr lang="en-US" smtClean="0"/>
              <a:t>, you have gone around </a:t>
            </a:r>
            <a:r>
              <a:rPr lang="en-US" smtClean="0">
                <a:solidFill>
                  <a:srgbClr val="FFFF00"/>
                </a:solidFill>
              </a:rPr>
              <a:t>an angle of one radian </a:t>
            </a:r>
            <a:r>
              <a:rPr lang="en-US" smtClean="0"/>
              <a:t>relative to the center.</a:t>
            </a:r>
          </a:p>
          <a:p>
            <a:r>
              <a:rPr lang="en-US" smtClean="0"/>
              <a:t>If you walk all the way around the path, you have of course gone through 360°.</a:t>
            </a:r>
          </a:p>
          <a:p>
            <a:r>
              <a:rPr lang="en-US" smtClean="0"/>
              <a:t>BUT you’ve walked a total distance </a:t>
            </a:r>
            <a:r>
              <a:rPr lang="en-US" smtClean="0">
                <a:solidFill>
                  <a:srgbClr val="FFFF00"/>
                </a:solidFill>
              </a:rPr>
              <a:t>2</a:t>
            </a:r>
            <a:r>
              <a:rPr lang="el-GR" smtClean="0">
                <a:solidFill>
                  <a:srgbClr val="FFFF00"/>
                </a:solidFill>
              </a:rPr>
              <a:t>π</a:t>
            </a:r>
            <a:r>
              <a:rPr lang="en-US" i="1" smtClean="0">
                <a:solidFill>
                  <a:srgbClr val="FFFF00"/>
                </a:solidFill>
              </a:rPr>
              <a:t>r</a:t>
            </a:r>
            <a:r>
              <a:rPr lang="en-US" smtClean="0"/>
              <a:t>, and therefore around an angle of 2</a:t>
            </a:r>
            <a:r>
              <a:rPr lang="el-GR" smtClean="0"/>
              <a:t>π</a:t>
            </a:r>
            <a:r>
              <a:rPr lang="en-US" smtClean="0"/>
              <a:t> radians.</a:t>
            </a:r>
          </a:p>
          <a:p>
            <a:r>
              <a:rPr lang="en-US" smtClean="0"/>
              <a:t>Conclusion:  </a:t>
            </a:r>
            <a:r>
              <a:rPr lang="en-US" sz="3600" smtClean="0">
                <a:solidFill>
                  <a:srgbClr val="FFFF00"/>
                </a:solidFill>
              </a:rPr>
              <a:t>360° = 2</a:t>
            </a:r>
            <a:r>
              <a:rPr lang="el-GR" sz="3600" smtClean="0">
                <a:solidFill>
                  <a:srgbClr val="FFFF00"/>
                </a:solidFill>
              </a:rPr>
              <a:t>π</a:t>
            </a:r>
            <a:r>
              <a:rPr lang="en-US" sz="3600" smtClean="0">
                <a:solidFill>
                  <a:srgbClr val="FFFF00"/>
                </a:solidFill>
              </a:rPr>
              <a:t> radians</a:t>
            </a:r>
            <a:endParaRPr lang="en-US"/>
          </a:p>
        </p:txBody>
      </p:sp>
      <p:sp>
        <p:nvSpPr>
          <p:cNvPr id="4" name="Rectangle 3"/>
          <p:cNvSpPr/>
          <p:nvPr/>
        </p:nvSpPr>
        <p:spPr>
          <a:xfrm>
            <a:off x="2868768" y="5840568"/>
            <a:ext cx="3505200"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Radians and Trig</a:t>
            </a:r>
            <a:endParaRPr lang="en-US">
              <a:solidFill>
                <a:srgbClr val="FFFF00"/>
              </a:solidFill>
            </a:endParaRPr>
          </a:p>
        </p:txBody>
      </p:sp>
      <p:sp>
        <p:nvSpPr>
          <p:cNvPr id="3" name="Content Placeholder 2"/>
          <p:cNvSpPr>
            <a:spLocks noGrp="1"/>
          </p:cNvSpPr>
          <p:nvPr>
            <p:ph sz="half" idx="1"/>
          </p:nvPr>
        </p:nvSpPr>
        <p:spPr>
          <a:xfrm>
            <a:off x="228600" y="1600200"/>
            <a:ext cx="4572000" cy="4525963"/>
          </a:xfrm>
        </p:spPr>
        <p:txBody>
          <a:bodyPr>
            <a:normAutofit lnSpcReduction="10000"/>
          </a:bodyPr>
          <a:lstStyle/>
          <a:p>
            <a:r>
              <a:rPr lang="en-US" smtClean="0">
                <a:solidFill>
                  <a:srgbClr val="FFFF00"/>
                </a:solidFill>
              </a:rPr>
              <a:t>Measuring the angle </a:t>
            </a:r>
            <a:r>
              <a:rPr lang="en-US" i="1" smtClean="0">
                <a:solidFill>
                  <a:srgbClr val="FFFF00"/>
                </a:solidFill>
                <a:sym typeface="Symbol"/>
              </a:rPr>
              <a:t></a:t>
            </a:r>
            <a:r>
              <a:rPr lang="en-US" smtClean="0">
                <a:solidFill>
                  <a:srgbClr val="FFFF00"/>
                </a:solidFill>
                <a:sym typeface="Symbol"/>
              </a:rPr>
              <a:t>  </a:t>
            </a:r>
            <a:r>
              <a:rPr lang="en-US" u="sng" smtClean="0">
                <a:solidFill>
                  <a:srgbClr val="FFFF00"/>
                </a:solidFill>
                <a:sym typeface="Symbol"/>
              </a:rPr>
              <a:t>in radians</a:t>
            </a:r>
            <a:r>
              <a:rPr lang="en-US" smtClean="0">
                <a:solidFill>
                  <a:srgbClr val="FFFF00"/>
                </a:solidFill>
                <a:sym typeface="Symbol"/>
              </a:rPr>
              <a:t>,</a:t>
            </a:r>
          </a:p>
          <a:p>
            <a:pPr>
              <a:buNone/>
            </a:pPr>
            <a:endParaRPr lang="en-US" smtClean="0">
              <a:solidFill>
                <a:srgbClr val="FFFF00"/>
              </a:solidFill>
              <a:sym typeface="Symbol"/>
            </a:endParaRPr>
          </a:p>
          <a:p>
            <a:r>
              <a:rPr lang="en-US" i="1" smtClean="0">
                <a:sym typeface="Symbol"/>
              </a:rPr>
              <a:t></a:t>
            </a:r>
            <a:r>
              <a:rPr lang="en-US" smtClean="0">
                <a:sym typeface="Symbol"/>
              </a:rPr>
              <a:t> = (length </a:t>
            </a:r>
            <a:r>
              <a:rPr lang="en-US" smtClean="0">
                <a:solidFill>
                  <a:srgbClr val="00B050"/>
                </a:solidFill>
                <a:sym typeface="Symbol"/>
              </a:rPr>
              <a:t>green arc</a:t>
            </a:r>
            <a:r>
              <a:rPr lang="en-US" smtClean="0">
                <a:sym typeface="Symbol"/>
              </a:rPr>
              <a:t>)/</a:t>
            </a:r>
            <a:r>
              <a:rPr lang="en-US" i="1" smtClean="0">
                <a:sym typeface="Symbol"/>
              </a:rPr>
              <a:t>r</a:t>
            </a:r>
          </a:p>
          <a:p>
            <a:pPr>
              <a:buNone/>
            </a:pPr>
            <a:r>
              <a:rPr lang="en-US" smtClean="0">
                <a:sym typeface="Symbol"/>
              </a:rPr>
              <a:t>	                and</a:t>
            </a:r>
          </a:p>
          <a:p>
            <a:r>
              <a:rPr lang="en-US" smtClean="0">
                <a:sym typeface="Symbol"/>
              </a:rPr>
              <a:t>sin</a:t>
            </a:r>
            <a:r>
              <a:rPr lang="en-US" i="1" smtClean="0">
                <a:sym typeface="Symbol"/>
              </a:rPr>
              <a:t></a:t>
            </a:r>
            <a:r>
              <a:rPr lang="en-US" smtClean="0">
                <a:sym typeface="Symbol"/>
              </a:rPr>
              <a:t> = (length </a:t>
            </a:r>
            <a:r>
              <a:rPr lang="en-US" smtClean="0">
                <a:solidFill>
                  <a:srgbClr val="FF0000"/>
                </a:solidFill>
                <a:sym typeface="Symbol"/>
              </a:rPr>
              <a:t>red line</a:t>
            </a:r>
            <a:r>
              <a:rPr lang="en-US" smtClean="0">
                <a:sym typeface="Symbol"/>
              </a:rPr>
              <a:t>)/</a:t>
            </a:r>
            <a:r>
              <a:rPr lang="en-US" i="1" smtClean="0">
                <a:sym typeface="Symbol"/>
              </a:rPr>
              <a:t>r</a:t>
            </a:r>
          </a:p>
          <a:p>
            <a:endParaRPr lang="en-US" smtClean="0">
              <a:sym typeface="Symbol"/>
            </a:endParaRPr>
          </a:p>
          <a:p>
            <a:r>
              <a:rPr lang="en-US" sz="3600" smtClean="0">
                <a:solidFill>
                  <a:srgbClr val="FFFF00"/>
                </a:solidFill>
                <a:sym typeface="Symbol"/>
              </a:rPr>
              <a:t>so for small angles </a:t>
            </a:r>
          </a:p>
          <a:p>
            <a:pPr>
              <a:buNone/>
            </a:pPr>
            <a:r>
              <a:rPr lang="en-US" sz="3600" smtClean="0">
                <a:solidFill>
                  <a:srgbClr val="FFFF00"/>
                </a:solidFill>
                <a:sym typeface="Symbol"/>
              </a:rPr>
              <a:t>          sin</a:t>
            </a:r>
            <a:r>
              <a:rPr lang="en-US" sz="3600" i="1" smtClean="0">
                <a:solidFill>
                  <a:srgbClr val="FFFF00"/>
                </a:solidFill>
                <a:sym typeface="Symbol"/>
              </a:rPr>
              <a:t></a:t>
            </a:r>
            <a:r>
              <a:rPr lang="en-US" sz="3600" smtClean="0">
                <a:solidFill>
                  <a:srgbClr val="FFFF00"/>
                </a:solidFill>
                <a:sym typeface="Symbol"/>
              </a:rPr>
              <a:t>  ≈ </a:t>
            </a:r>
            <a:r>
              <a:rPr lang="en-US" sz="3600" i="1" smtClean="0">
                <a:solidFill>
                  <a:srgbClr val="FFFF00"/>
                </a:solidFill>
                <a:sym typeface="Symbol"/>
              </a:rPr>
              <a:t></a:t>
            </a:r>
          </a:p>
          <a:p>
            <a:endParaRPr lang="en-US" smtClean="0">
              <a:sym typeface="Symbol"/>
            </a:endParaRPr>
          </a:p>
          <a:p>
            <a:endParaRPr lang="en-US"/>
          </a:p>
        </p:txBody>
      </p:sp>
      <p:sp>
        <p:nvSpPr>
          <p:cNvPr id="4" name="Content Placeholder 3"/>
          <p:cNvSpPr>
            <a:spLocks noGrp="1"/>
          </p:cNvSpPr>
          <p:nvPr>
            <p:ph sz="half" idx="2"/>
          </p:nvPr>
        </p:nvSpPr>
        <p:spPr/>
        <p:txBody>
          <a:bodyPr>
            <a:normAutofit lnSpcReduction="10000"/>
          </a:bodyPr>
          <a:lstStyle/>
          <a:p>
            <a:r>
              <a:rPr lang="en-US" smtClean="0">
                <a:solidFill>
                  <a:schemeClr val="bg2">
                    <a:lumMod val="50000"/>
                  </a:schemeClr>
                </a:solidFill>
              </a:rPr>
              <a:t>a</a:t>
            </a:r>
            <a:endParaRPr lang="en-US">
              <a:solidFill>
                <a:schemeClr val="bg2">
                  <a:lumMod val="50000"/>
                </a:schemeClr>
              </a:solidFill>
            </a:endParaRPr>
          </a:p>
        </p:txBody>
      </p:sp>
      <p:grpSp>
        <p:nvGrpSpPr>
          <p:cNvPr id="14" name="Group 13"/>
          <p:cNvGrpSpPr/>
          <p:nvPr/>
        </p:nvGrpSpPr>
        <p:grpSpPr>
          <a:xfrm>
            <a:off x="5017395" y="1600200"/>
            <a:ext cx="3668331" cy="3668331"/>
            <a:chOff x="5017395" y="1600200"/>
            <a:chExt cx="3668331" cy="3668331"/>
          </a:xfrm>
        </p:grpSpPr>
        <p:sp>
          <p:nvSpPr>
            <p:cNvPr id="5" name="Oval 4"/>
            <p:cNvSpPr/>
            <p:nvPr/>
          </p:nvSpPr>
          <p:spPr>
            <a:xfrm>
              <a:off x="5017395" y="1600200"/>
              <a:ext cx="3668331" cy="3668331"/>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a:endCxn id="6" idx="2"/>
            </p:cNvCxnSpPr>
            <p:nvPr/>
          </p:nvCxnSpPr>
          <p:spPr>
            <a:xfrm flipV="1">
              <a:off x="6858000" y="3416658"/>
              <a:ext cx="1821291" cy="1234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6" idx="0"/>
            </p:cNvCxnSpPr>
            <p:nvPr/>
          </p:nvCxnSpPr>
          <p:spPr>
            <a:xfrm flipV="1">
              <a:off x="6858000" y="2654957"/>
              <a:ext cx="1654027" cy="7740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6" idx="0"/>
            </p:cNvCxnSpPr>
            <p:nvPr/>
          </p:nvCxnSpPr>
          <p:spPr>
            <a:xfrm rot="16200000" flipH="1">
              <a:off x="8136191" y="3030792"/>
              <a:ext cx="774043" cy="2237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328079" y="3097368"/>
              <a:ext cx="457200" cy="400110"/>
            </a:xfrm>
            <a:prstGeom prst="rect">
              <a:avLst/>
            </a:prstGeom>
            <a:noFill/>
          </p:spPr>
          <p:txBody>
            <a:bodyPr wrap="square" rtlCol="0">
              <a:spAutoFit/>
            </a:bodyPr>
            <a:lstStyle/>
            <a:p>
              <a:r>
                <a:rPr lang="en-US" sz="2000" i="1" smtClean="0">
                  <a:sym typeface="Symbol"/>
                </a:rPr>
                <a:t></a:t>
              </a:r>
              <a:endParaRPr lang="en-US" sz="2000" i="1"/>
            </a:p>
          </p:txBody>
        </p:sp>
        <p:cxnSp>
          <p:nvCxnSpPr>
            <p:cNvPr id="19" name="Straight Arrow Connector 18"/>
            <p:cNvCxnSpPr/>
            <p:nvPr/>
          </p:nvCxnSpPr>
          <p:spPr>
            <a:xfrm flipV="1">
              <a:off x="6769995" y="2555385"/>
              <a:ext cx="1676400" cy="762000"/>
            </a:xfrm>
            <a:prstGeom prst="straightConnector1">
              <a:avLst/>
            </a:prstGeom>
            <a:ln w="22225">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449360" y="2553237"/>
              <a:ext cx="457200" cy="400110"/>
            </a:xfrm>
            <a:prstGeom prst="rect">
              <a:avLst/>
            </a:prstGeom>
            <a:noFill/>
          </p:spPr>
          <p:txBody>
            <a:bodyPr wrap="square" rtlCol="0">
              <a:spAutoFit/>
            </a:bodyPr>
            <a:lstStyle/>
            <a:p>
              <a:r>
                <a:rPr lang="en-US" sz="2000" i="1" smtClean="0">
                  <a:sym typeface="Symbol"/>
                </a:rPr>
                <a:t>r</a:t>
              </a:r>
              <a:endParaRPr lang="en-US" sz="2000" i="1"/>
            </a:p>
          </p:txBody>
        </p:sp>
      </p:grpSp>
      <p:sp>
        <p:nvSpPr>
          <p:cNvPr id="6" name="Arc 5"/>
          <p:cNvSpPr/>
          <p:nvPr/>
        </p:nvSpPr>
        <p:spPr>
          <a:xfrm>
            <a:off x="4397840" y="1451022"/>
            <a:ext cx="4281451" cy="3931272"/>
          </a:xfrm>
          <a:prstGeom prst="arc">
            <a:avLst>
              <a:gd name="adj1" fmla="val 20333692"/>
              <a:gd name="adj2" fmla="val 0"/>
            </a:avLst>
          </a:prstGeom>
          <a:ln w="508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smtClean="0">
                <a:solidFill>
                  <a:srgbClr val="FFFF00"/>
                </a:solidFill>
              </a:rPr>
              <a:t>Units</a:t>
            </a:r>
            <a:r>
              <a:rPr lang="en-US" smtClean="0">
                <a:solidFill>
                  <a:srgbClr val="FFFF00"/>
                </a:solidFill>
              </a:rPr>
              <a:t> for Angular Velocity</a:t>
            </a:r>
            <a:endParaRPr lang="en-US">
              <a:solidFill>
                <a:srgbClr val="FFFF00"/>
              </a:solidFill>
            </a:endParaRPr>
          </a:p>
        </p:txBody>
      </p:sp>
      <p:sp>
        <p:nvSpPr>
          <p:cNvPr id="3" name="Content Placeholder 2"/>
          <p:cNvSpPr>
            <a:spLocks noGrp="1"/>
          </p:cNvSpPr>
          <p:nvPr>
            <p:ph idx="1"/>
          </p:nvPr>
        </p:nvSpPr>
        <p:spPr>
          <a:xfrm>
            <a:off x="228600" y="1600200"/>
            <a:ext cx="8763000" cy="4953000"/>
          </a:xfrm>
        </p:spPr>
        <p:txBody>
          <a:bodyPr>
            <a:normAutofit/>
          </a:bodyPr>
          <a:lstStyle/>
          <a:p>
            <a:r>
              <a:rPr lang="en-US" smtClean="0">
                <a:solidFill>
                  <a:srgbClr val="FFFF00"/>
                </a:solidFill>
              </a:rPr>
              <a:t>How fast is something rotating?</a:t>
            </a:r>
          </a:p>
          <a:p>
            <a:r>
              <a:rPr lang="en-US" smtClean="0"/>
              <a:t>Car engine: units </a:t>
            </a:r>
            <a:r>
              <a:rPr lang="en-US" smtClean="0">
                <a:solidFill>
                  <a:srgbClr val="FFFF00"/>
                </a:solidFill>
              </a:rPr>
              <a:t>rpm</a:t>
            </a:r>
            <a:r>
              <a:rPr lang="en-US" smtClean="0"/>
              <a:t>, revs per minute, </a:t>
            </a:r>
            <a:r>
              <a:rPr lang="en-US" smtClean="0">
                <a:solidFill>
                  <a:srgbClr val="FF0000"/>
                </a:solidFill>
              </a:rPr>
              <a:t>redlines</a:t>
            </a:r>
            <a:r>
              <a:rPr lang="en-US" smtClean="0"/>
              <a:t> around 6,000 rpm or 100 revs/sec.</a:t>
            </a:r>
          </a:p>
          <a:p>
            <a:r>
              <a:rPr lang="en-US" smtClean="0"/>
              <a:t>1 Hertz, written  </a:t>
            </a:r>
            <a:r>
              <a:rPr lang="en-US" smtClean="0">
                <a:solidFill>
                  <a:srgbClr val="FFFF00"/>
                </a:solidFill>
              </a:rPr>
              <a:t>1Hz</a:t>
            </a:r>
            <a:r>
              <a:rPr lang="en-US" smtClean="0"/>
              <a:t>, means one cycle/sec, used for electrical generators, circuits.  (Often called the </a:t>
            </a:r>
            <a:r>
              <a:rPr lang="en-US" smtClean="0">
                <a:solidFill>
                  <a:srgbClr val="FFFF00"/>
                </a:solidFill>
              </a:rPr>
              <a:t>rotational frequency</a:t>
            </a:r>
            <a:r>
              <a:rPr lang="en-US" smtClean="0"/>
              <a:t>, and written </a:t>
            </a:r>
            <a:r>
              <a:rPr lang="en-US" i="1" smtClean="0">
                <a:solidFill>
                  <a:srgbClr val="FFFF00"/>
                </a:solidFill>
              </a:rPr>
              <a:t>f</a:t>
            </a:r>
            <a:r>
              <a:rPr lang="en-US" smtClean="0"/>
              <a:t>.)</a:t>
            </a:r>
          </a:p>
          <a:p>
            <a:r>
              <a:rPr lang="en-US" smtClean="0"/>
              <a:t>Second hand on watch turns at 1 rpm, or 6°/sec.</a:t>
            </a:r>
          </a:p>
          <a:p>
            <a:r>
              <a:rPr lang="en-US" smtClean="0"/>
              <a:t>Earth goes round Sun at very close to 1°/day</a:t>
            </a:r>
          </a:p>
          <a:p>
            <a:r>
              <a:rPr lang="en-US" sz="2200" smtClean="0">
                <a:solidFill>
                  <a:srgbClr val="FF0000"/>
                </a:solidFill>
              </a:rPr>
              <a:t>(probably why the degree was the original measure of angle.)</a:t>
            </a:r>
            <a:endParaRPr lang="en-US" sz="220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Angular Speed and Rim Speed</a:t>
            </a:r>
            <a:endParaRPr lang="en-US">
              <a:solidFill>
                <a:srgbClr val="FFFF00"/>
              </a:solidFill>
            </a:endParaRPr>
          </a:p>
        </p:txBody>
      </p:sp>
      <p:sp>
        <p:nvSpPr>
          <p:cNvPr id="3" name="Content Placeholder 2"/>
          <p:cNvSpPr>
            <a:spLocks noGrp="1"/>
          </p:cNvSpPr>
          <p:nvPr>
            <p:ph sz="half" idx="1"/>
          </p:nvPr>
        </p:nvSpPr>
        <p:spPr>
          <a:xfrm>
            <a:off x="304800" y="1447800"/>
            <a:ext cx="3962400" cy="4953000"/>
          </a:xfrm>
        </p:spPr>
        <p:txBody>
          <a:bodyPr>
            <a:normAutofit fontScale="92500" lnSpcReduction="20000"/>
          </a:bodyPr>
          <a:lstStyle/>
          <a:p>
            <a:r>
              <a:rPr lang="en-US" smtClean="0"/>
              <a:t>If a wheel of radius </a:t>
            </a:r>
            <a:r>
              <a:rPr lang="en-US" i="1" smtClean="0"/>
              <a:t>r</a:t>
            </a:r>
            <a:r>
              <a:rPr lang="en-US" smtClean="0"/>
              <a:t> rotates one </a:t>
            </a:r>
            <a:r>
              <a:rPr lang="en-US" smtClean="0">
                <a:solidFill>
                  <a:srgbClr val="FFFF00"/>
                </a:solidFill>
              </a:rPr>
              <a:t>revolution</a:t>
            </a:r>
            <a:r>
              <a:rPr lang="en-US" smtClean="0"/>
              <a:t> per second, a </a:t>
            </a:r>
            <a:r>
              <a:rPr lang="en-US" smtClean="0">
                <a:solidFill>
                  <a:srgbClr val="FF0000"/>
                </a:solidFill>
              </a:rPr>
              <a:t>ball</a:t>
            </a:r>
            <a:r>
              <a:rPr lang="en-US" smtClean="0"/>
              <a:t> on the rim is moving at speed    </a:t>
            </a:r>
            <a:r>
              <a:rPr lang="en-US" i="1" smtClean="0"/>
              <a:t>v</a:t>
            </a:r>
            <a:r>
              <a:rPr lang="en-US" smtClean="0"/>
              <a:t> = 2</a:t>
            </a:r>
            <a:r>
              <a:rPr lang="el-GR" smtClean="0"/>
              <a:t>π</a:t>
            </a:r>
            <a:r>
              <a:rPr lang="en-US" i="1" smtClean="0"/>
              <a:t>r</a:t>
            </a:r>
            <a:r>
              <a:rPr lang="en-US" smtClean="0"/>
              <a:t> m/sec.</a:t>
            </a:r>
          </a:p>
          <a:p>
            <a:r>
              <a:rPr lang="en-US" smtClean="0"/>
              <a:t>If it rotates at one </a:t>
            </a:r>
            <a:r>
              <a:rPr lang="en-US" smtClean="0">
                <a:solidFill>
                  <a:srgbClr val="FFFF00"/>
                </a:solidFill>
              </a:rPr>
              <a:t>radian</a:t>
            </a:r>
            <a:r>
              <a:rPr lang="en-US" smtClean="0"/>
              <a:t> per sec,  </a:t>
            </a:r>
            <a:r>
              <a:rPr lang="en-US" i="1" smtClean="0"/>
              <a:t>v</a:t>
            </a:r>
            <a:r>
              <a:rPr lang="en-US" smtClean="0"/>
              <a:t> = </a:t>
            </a:r>
            <a:r>
              <a:rPr lang="en-US" i="1" smtClean="0"/>
              <a:t>r</a:t>
            </a:r>
            <a:r>
              <a:rPr lang="en-US" smtClean="0"/>
              <a:t> m/sec.</a:t>
            </a:r>
          </a:p>
          <a:p>
            <a:r>
              <a:rPr lang="en-US" smtClean="0"/>
              <a:t>If it rotates at </a:t>
            </a:r>
            <a:r>
              <a:rPr lang="el-GR" i="1" smtClean="0"/>
              <a:t>ω</a:t>
            </a:r>
            <a:r>
              <a:rPr lang="en-US" smtClean="0"/>
              <a:t> rad/sec, </a:t>
            </a:r>
            <a:r>
              <a:rPr lang="en-US" i="1" smtClean="0"/>
              <a:t>v</a:t>
            </a:r>
            <a:r>
              <a:rPr lang="en-US" smtClean="0"/>
              <a:t>  =  </a:t>
            </a:r>
            <a:r>
              <a:rPr lang="el-GR" i="1" smtClean="0"/>
              <a:t>ω</a:t>
            </a:r>
            <a:r>
              <a:rPr lang="en-US" i="1" smtClean="0"/>
              <a:t>r</a:t>
            </a:r>
            <a:r>
              <a:rPr lang="en-US" smtClean="0"/>
              <a:t> m/sec.</a:t>
            </a:r>
          </a:p>
          <a:p>
            <a:r>
              <a:rPr lang="en-US" smtClean="0">
                <a:solidFill>
                  <a:srgbClr val="FFFF00"/>
                </a:solidFill>
              </a:rPr>
              <a:t>we’ll measure angular velocities in radians per second and often use</a:t>
            </a:r>
          </a:p>
          <a:p>
            <a:r>
              <a:rPr lang="en-US" smtClean="0">
                <a:solidFill>
                  <a:srgbClr val="FFFF00"/>
                </a:solidFill>
              </a:rPr>
              <a:t>           </a:t>
            </a:r>
            <a:r>
              <a:rPr lang="en-US" sz="3900" i="1" smtClean="0">
                <a:solidFill>
                  <a:srgbClr val="FFFF00"/>
                </a:solidFill>
              </a:rPr>
              <a:t>v</a:t>
            </a:r>
            <a:r>
              <a:rPr lang="en-US" sz="3900" smtClean="0">
                <a:solidFill>
                  <a:srgbClr val="FFFF00"/>
                </a:solidFill>
              </a:rPr>
              <a:t>  = </a:t>
            </a:r>
            <a:r>
              <a:rPr lang="el-GR" sz="3900" i="1" smtClean="0">
                <a:solidFill>
                  <a:srgbClr val="FFFF00"/>
                </a:solidFill>
              </a:rPr>
              <a:t>ω</a:t>
            </a:r>
            <a:r>
              <a:rPr lang="en-US" sz="3900" i="1" smtClean="0">
                <a:solidFill>
                  <a:srgbClr val="FFFF00"/>
                </a:solidFill>
              </a:rPr>
              <a:t>r</a:t>
            </a:r>
            <a:endParaRPr lang="en-US" sz="3900">
              <a:solidFill>
                <a:srgbClr val="FFFF00"/>
              </a:solidFill>
            </a:endParaRPr>
          </a:p>
        </p:txBody>
      </p:sp>
      <p:sp>
        <p:nvSpPr>
          <p:cNvPr id="4" name="Content Placeholder 3"/>
          <p:cNvSpPr>
            <a:spLocks noGrp="1"/>
          </p:cNvSpPr>
          <p:nvPr>
            <p:ph sz="half" idx="2"/>
          </p:nvPr>
        </p:nvSpPr>
        <p:spPr>
          <a:xfrm>
            <a:off x="4648200" y="1524000"/>
            <a:ext cx="4038600" cy="4525963"/>
          </a:xfrm>
        </p:spPr>
        <p:txBody>
          <a:bodyPr>
            <a:normAutofit fontScale="92500" lnSpcReduction="20000"/>
          </a:bodyPr>
          <a:lstStyle/>
          <a:p>
            <a:r>
              <a:rPr lang="en-US" smtClean="0">
                <a:solidFill>
                  <a:schemeClr val="bg2">
                    <a:lumMod val="50000"/>
                  </a:schemeClr>
                </a:solidFill>
              </a:rPr>
              <a:t>a</a:t>
            </a:r>
            <a:endParaRPr lang="en-US">
              <a:solidFill>
                <a:schemeClr val="bg2">
                  <a:lumMod val="50000"/>
                </a:schemeClr>
              </a:solidFill>
            </a:endParaRPr>
          </a:p>
        </p:txBody>
      </p:sp>
      <p:grpSp>
        <p:nvGrpSpPr>
          <p:cNvPr id="21" name="Group 20"/>
          <p:cNvGrpSpPr/>
          <p:nvPr/>
        </p:nvGrpSpPr>
        <p:grpSpPr>
          <a:xfrm>
            <a:off x="5017395" y="1664595"/>
            <a:ext cx="3695163" cy="3832536"/>
            <a:chOff x="5017395" y="1664595"/>
            <a:chExt cx="3695163" cy="3832536"/>
          </a:xfrm>
        </p:grpSpPr>
        <p:sp>
          <p:nvSpPr>
            <p:cNvPr id="6" name="Oval 5"/>
            <p:cNvSpPr/>
            <p:nvPr/>
          </p:nvSpPr>
          <p:spPr>
            <a:xfrm>
              <a:off x="5017395" y="1828800"/>
              <a:ext cx="3668331" cy="3668331"/>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6769995" y="1664595"/>
              <a:ext cx="1942563" cy="2084401"/>
              <a:chOff x="6769995" y="1664595"/>
              <a:chExt cx="1942563" cy="2084401"/>
            </a:xfrm>
          </p:grpSpPr>
          <p:cxnSp>
            <p:nvCxnSpPr>
              <p:cNvPr id="7" name="Straight Connector 6"/>
              <p:cNvCxnSpPr/>
              <p:nvPr/>
            </p:nvCxnSpPr>
            <p:spPr>
              <a:xfrm flipV="1">
                <a:off x="6858000" y="3645258"/>
                <a:ext cx="1821291" cy="1234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6858000" y="2883557"/>
                <a:ext cx="1654027" cy="7740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340958" y="3287331"/>
                <a:ext cx="457200" cy="461665"/>
              </a:xfrm>
              <a:prstGeom prst="rect">
                <a:avLst/>
              </a:prstGeom>
              <a:noFill/>
            </p:spPr>
            <p:txBody>
              <a:bodyPr wrap="square" rtlCol="0">
                <a:spAutoFit/>
              </a:bodyPr>
              <a:lstStyle/>
              <a:p>
                <a:r>
                  <a:rPr lang="en-US" sz="2400" i="1" smtClean="0">
                    <a:sym typeface="Symbol"/>
                  </a:rPr>
                  <a:t></a:t>
                </a:r>
                <a:endParaRPr lang="en-US" sz="2400" i="1"/>
              </a:p>
            </p:txBody>
          </p:sp>
          <p:sp>
            <p:nvSpPr>
              <p:cNvPr id="12" name="TextBox 11"/>
              <p:cNvSpPr txBox="1"/>
              <p:nvPr/>
            </p:nvSpPr>
            <p:spPr>
              <a:xfrm>
                <a:off x="7487997" y="2743200"/>
                <a:ext cx="457200" cy="461665"/>
              </a:xfrm>
              <a:prstGeom prst="rect">
                <a:avLst/>
              </a:prstGeom>
              <a:noFill/>
            </p:spPr>
            <p:txBody>
              <a:bodyPr wrap="square" rtlCol="0">
                <a:spAutoFit/>
              </a:bodyPr>
              <a:lstStyle/>
              <a:p>
                <a:r>
                  <a:rPr lang="en-US" sz="2400" i="1" smtClean="0">
                    <a:sym typeface="Symbol"/>
                  </a:rPr>
                  <a:t>r</a:t>
                </a:r>
                <a:endParaRPr lang="en-US" sz="2400" i="1"/>
              </a:p>
            </p:txBody>
          </p:sp>
          <p:sp>
            <p:nvSpPr>
              <p:cNvPr id="13" name="Oval 12"/>
              <p:cNvSpPr/>
              <p:nvPr/>
            </p:nvSpPr>
            <p:spPr>
              <a:xfrm>
                <a:off x="8331558" y="2705637"/>
                <a:ext cx="381000" cy="381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6769995" y="2783985"/>
                <a:ext cx="1676400" cy="762000"/>
              </a:xfrm>
              <a:prstGeom prst="straightConnector1">
                <a:avLst/>
              </a:prstGeom>
              <a:ln w="22225">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V="1">
                <a:off x="7582437" y="1893195"/>
                <a:ext cx="1066800" cy="6096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sp>
          <p:nvSpPr>
            <p:cNvPr id="20" name="Arc 19"/>
            <p:cNvSpPr/>
            <p:nvPr/>
          </p:nvSpPr>
          <p:spPr>
            <a:xfrm rot="3120437">
              <a:off x="6419881" y="3247080"/>
              <a:ext cx="1018643" cy="912912"/>
            </a:xfrm>
            <a:prstGeom prst="arc">
              <a:avLst>
                <a:gd name="adj1" fmla="val 11294701"/>
                <a:gd name="adj2" fmla="val 0"/>
              </a:avLst>
            </a:prstGeom>
            <a:ln w="254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2" name="Straight Arrow Connector 21"/>
            <p:cNvCxnSpPr>
              <a:endCxn id="20" idx="0"/>
            </p:cNvCxnSpPr>
            <p:nvPr/>
          </p:nvCxnSpPr>
          <p:spPr>
            <a:xfrm rot="10800000" flipV="1">
              <a:off x="6677122" y="3200400"/>
              <a:ext cx="104679" cy="62044"/>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8051442" y="1778358"/>
              <a:ext cx="381000" cy="461665"/>
            </a:xfrm>
            <a:prstGeom prst="rect">
              <a:avLst/>
            </a:prstGeom>
            <a:noFill/>
          </p:spPr>
          <p:txBody>
            <a:bodyPr wrap="square" rtlCol="0">
              <a:spAutoFit/>
            </a:bodyPr>
            <a:lstStyle/>
            <a:p>
              <a:r>
                <a:rPr lang="en-US" sz="2400" i="1" smtClean="0"/>
                <a:t>v</a:t>
              </a:r>
              <a:endParaRPr lang="en-US" sz="2400" i="1"/>
            </a:p>
          </p:txBody>
        </p:sp>
        <p:sp>
          <p:nvSpPr>
            <p:cNvPr id="24" name="TextBox 23"/>
            <p:cNvSpPr txBox="1"/>
            <p:nvPr/>
          </p:nvSpPr>
          <p:spPr>
            <a:xfrm>
              <a:off x="6689508" y="2805447"/>
              <a:ext cx="381000" cy="461665"/>
            </a:xfrm>
            <a:prstGeom prst="rect">
              <a:avLst/>
            </a:prstGeom>
            <a:noFill/>
          </p:spPr>
          <p:txBody>
            <a:bodyPr wrap="square" rtlCol="0">
              <a:spAutoFit/>
            </a:bodyPr>
            <a:lstStyle/>
            <a:p>
              <a:r>
                <a:rPr lang="en-US" sz="2400" i="1" smtClean="0"/>
                <a:t>ω</a:t>
              </a:r>
              <a:endParaRPr lang="en-US" sz="2400" i="1"/>
            </a:p>
          </p:txBody>
        </p:sp>
      </p:grpSp>
      <p:sp>
        <p:nvSpPr>
          <p:cNvPr id="25" name="Rectangle 24"/>
          <p:cNvSpPr/>
          <p:nvPr/>
        </p:nvSpPr>
        <p:spPr>
          <a:xfrm>
            <a:off x="1206321" y="5537916"/>
            <a:ext cx="1905000"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876800" y="5921514"/>
            <a:ext cx="3581400" cy="707886"/>
          </a:xfrm>
          <a:prstGeom prst="rect">
            <a:avLst/>
          </a:prstGeom>
          <a:noFill/>
          <a:ln w="19050">
            <a:solidFill>
              <a:srgbClr val="FF0000"/>
            </a:solidFill>
          </a:ln>
        </p:spPr>
        <p:txBody>
          <a:bodyPr wrap="square" rtlCol="0">
            <a:spAutoFit/>
          </a:bodyPr>
          <a:lstStyle/>
          <a:p>
            <a:r>
              <a:rPr lang="en-US" sz="2000" smtClean="0"/>
              <a:t>Note: </a:t>
            </a:r>
            <a:r>
              <a:rPr lang="el-GR" sz="2000" i="1" smtClean="0"/>
              <a:t>ω</a:t>
            </a:r>
            <a:r>
              <a:rPr lang="en-US" sz="2000" smtClean="0"/>
              <a:t> = 2</a:t>
            </a:r>
            <a:r>
              <a:rPr lang="el-GR" sz="2000" smtClean="0"/>
              <a:t>π</a:t>
            </a:r>
            <a:r>
              <a:rPr lang="en-US" sz="2000" i="1" smtClean="0"/>
              <a:t>f</a:t>
            </a:r>
            <a:r>
              <a:rPr lang="en-US" sz="2000" smtClean="0"/>
              <a:t>, if </a:t>
            </a:r>
            <a:r>
              <a:rPr lang="en-US" sz="2000" i="1" smtClean="0"/>
              <a:t>f</a:t>
            </a:r>
            <a:r>
              <a:rPr lang="en-US" sz="2000" smtClean="0"/>
              <a:t> is the frequency in cycles per second.</a:t>
            </a:r>
            <a:endParaRPr lang="en-US" sz="2000"/>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7379</TotalTime>
  <Words>1820</Words>
  <Application>Microsoft Office PowerPoint</Application>
  <PresentationFormat>On-screen Show (4:3)</PresentationFormat>
  <Paragraphs>290</Paragraphs>
  <Slides>31</Slides>
  <Notes>31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34" baseType="lpstr">
      <vt:lpstr>Office Theme</vt:lpstr>
      <vt:lpstr>Clip</vt:lpstr>
      <vt:lpstr>Equation</vt:lpstr>
      <vt:lpstr>Circular Motion </vt:lpstr>
      <vt:lpstr>How Far is it Around a Circle?</vt:lpstr>
      <vt:lpstr>Arcs Subtending Angles: the Radian</vt:lpstr>
      <vt:lpstr>Clicker Question One radian is:</vt:lpstr>
      <vt:lpstr>Clicker Answer One radian is:</vt:lpstr>
      <vt:lpstr>Full Circle</vt:lpstr>
      <vt:lpstr>Radians and Trig</vt:lpstr>
      <vt:lpstr>Units for Angular Velocity</vt:lpstr>
      <vt:lpstr>Angular Speed and Rim Speed</vt:lpstr>
      <vt:lpstr>Standard Angular Notation</vt:lpstr>
      <vt:lpstr>Acceleration</vt:lpstr>
      <vt:lpstr>Components of Acceleration</vt:lpstr>
      <vt:lpstr>ConcepTest 10.1a Bonnie and Klyde I</vt:lpstr>
      <vt:lpstr>ConcepTest 10.1a Bonnie and Klyde I</vt:lpstr>
      <vt:lpstr>Clicker Question</vt:lpstr>
      <vt:lpstr>Clicker Answer</vt:lpstr>
      <vt:lpstr>Angular  Velocity as a Vector</vt:lpstr>
      <vt:lpstr>Constant Angular Acceleration</vt:lpstr>
      <vt:lpstr>Torque</vt:lpstr>
      <vt:lpstr>More Ways to Balance Torques…</vt:lpstr>
      <vt:lpstr>ConcepTest 10.4  Using a Wrench</vt:lpstr>
      <vt:lpstr>ConcepTest 10.4  Using a Wrench</vt:lpstr>
      <vt:lpstr>ConcepTest 10.6  Closing a Door</vt:lpstr>
      <vt:lpstr>ConcepTest 10.6  Closing a Door</vt:lpstr>
      <vt:lpstr>Rotational Dynamics</vt:lpstr>
      <vt:lpstr>How is Angular Acceleration Related to Torque?</vt:lpstr>
      <vt:lpstr>Kinds of Equilibrium</vt:lpstr>
      <vt:lpstr>Newton’s Second Law for Rotations</vt:lpstr>
      <vt:lpstr>More Complicated Rotating Bodies</vt:lpstr>
      <vt:lpstr>Newton’s Third Law for a Rigid Rotating Body</vt:lpstr>
      <vt:lpstr>Moment of Inertia of a Solid Body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88</cp:revision>
  <dcterms:created xsi:type="dcterms:W3CDTF">2010-03-01T20:42:02Z</dcterms:created>
  <dcterms:modified xsi:type="dcterms:W3CDTF">2010-03-15T17:46:34Z</dcterms:modified>
</cp:coreProperties>
</file>