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3/4/2010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0E76A3F-7573-497F-AFE5-4A5E9B960452}" type="slidenum">
              <a:rPr lang="en-US"/>
              <a:pPr/>
              <a:t>10</a:t>
            </a:fld>
            <a:endParaRPr lang="en-US"/>
          </a:p>
        </p:txBody>
      </p:sp>
      <p:sp>
        <p:nvSpPr>
          <p:cNvPr id="835586" name="Rectangle 2"/>
          <p:cNvSpPr>
            <a:spLocks noChangeArrowheads="1" noTextEdit="1"/>
          </p:cNvSpPr>
          <p:nvPr>
            <p:ph type="sldImg"/>
          </p:nvPr>
        </p:nvSpPr>
        <p:spPr>
          <a:xfrm>
            <a:off x="1150938" y="692150"/>
            <a:ext cx="4556125" cy="3416300"/>
          </a:xfrm>
          <a:ln/>
        </p:spPr>
      </p:sp>
      <p:sp>
        <p:nvSpPr>
          <p:cNvPr id="83558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21E47AA-2232-481D-8EFB-DE6E5B06E313}" type="slidenum">
              <a:rPr lang="en-US"/>
              <a:pPr/>
              <a:t>11</a:t>
            </a:fld>
            <a:endParaRPr lang="en-US"/>
          </a:p>
        </p:txBody>
      </p:sp>
      <p:sp>
        <p:nvSpPr>
          <p:cNvPr id="837634" name="Rectangle 2"/>
          <p:cNvSpPr>
            <a:spLocks noChangeArrowheads="1" noTextEdit="1"/>
          </p:cNvSpPr>
          <p:nvPr>
            <p:ph type="sldImg"/>
          </p:nvPr>
        </p:nvSpPr>
        <p:spPr>
          <a:xfrm>
            <a:off x="1150938" y="692150"/>
            <a:ext cx="4556125" cy="3416300"/>
          </a:xfrm>
          <a:ln/>
        </p:spPr>
      </p:sp>
      <p:sp>
        <p:nvSpPr>
          <p:cNvPr id="83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2E90B7E-93DA-45ED-8517-5B281BBC5CD4}" type="slidenum">
              <a:rPr lang="en-US"/>
              <a:pPr/>
              <a:t>12</a:t>
            </a:fld>
            <a:endParaRPr lang="en-US"/>
          </a:p>
        </p:txBody>
      </p:sp>
      <p:sp>
        <p:nvSpPr>
          <p:cNvPr id="843778" name="Rectangle 2"/>
          <p:cNvSpPr>
            <a:spLocks noChangeArrowheads="1" noTextEdit="1"/>
          </p:cNvSpPr>
          <p:nvPr>
            <p:ph type="sldImg"/>
          </p:nvPr>
        </p:nvSpPr>
        <p:spPr>
          <a:xfrm>
            <a:off x="1150938" y="692150"/>
            <a:ext cx="4556125" cy="3416300"/>
          </a:xfrm>
          <a:ln/>
        </p:spPr>
      </p:sp>
      <p:sp>
        <p:nvSpPr>
          <p:cNvPr id="843779"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40120D4F-3BB8-4F11-B352-BF31D887480B}" type="slidenum">
              <a:rPr lang="en-US"/>
              <a:pPr/>
              <a:t>13</a:t>
            </a:fld>
            <a:endParaRPr lang="en-US"/>
          </a:p>
        </p:txBody>
      </p:sp>
      <p:sp>
        <p:nvSpPr>
          <p:cNvPr id="845826" name="Rectangle 2"/>
          <p:cNvSpPr>
            <a:spLocks noChangeArrowheads="1" noTextEdit="1"/>
          </p:cNvSpPr>
          <p:nvPr>
            <p:ph type="sldImg"/>
          </p:nvPr>
        </p:nvSpPr>
        <p:spPr>
          <a:xfrm>
            <a:off x="1150938" y="692150"/>
            <a:ext cx="4556125" cy="3416300"/>
          </a:xfrm>
          <a:ln/>
        </p:spPr>
      </p:sp>
      <p:sp>
        <p:nvSpPr>
          <p:cNvPr id="845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CDA8E23-0E5A-46D2-83AC-26A1A12A46F7}" type="slidenum">
              <a:rPr lang="en-US"/>
              <a:pPr/>
              <a:t>14</a:t>
            </a:fld>
            <a:endParaRPr lang="en-US"/>
          </a:p>
        </p:txBody>
      </p:sp>
      <p:sp>
        <p:nvSpPr>
          <p:cNvPr id="851970" name="Rectangle 2"/>
          <p:cNvSpPr>
            <a:spLocks noChangeArrowheads="1" noTextEdit="1"/>
          </p:cNvSpPr>
          <p:nvPr>
            <p:ph type="sldImg"/>
          </p:nvPr>
        </p:nvSpPr>
        <p:spPr>
          <a:xfrm>
            <a:off x="1150938" y="692150"/>
            <a:ext cx="4556125" cy="3416300"/>
          </a:xfrm>
          <a:ln/>
        </p:spPr>
      </p:sp>
      <p:sp>
        <p:nvSpPr>
          <p:cNvPr id="851971"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1DAD0DDB-20B7-4D98-9B99-FBD0AB09F3E7}" type="slidenum">
              <a:rPr lang="en-US"/>
              <a:pPr/>
              <a:t>15</a:t>
            </a:fld>
            <a:endParaRPr lang="en-US"/>
          </a:p>
        </p:txBody>
      </p:sp>
      <p:sp>
        <p:nvSpPr>
          <p:cNvPr id="854018" name="Rectangle 2"/>
          <p:cNvSpPr>
            <a:spLocks noChangeArrowheads="1" noTextEdit="1"/>
          </p:cNvSpPr>
          <p:nvPr>
            <p:ph type="sldImg"/>
          </p:nvPr>
        </p:nvSpPr>
        <p:spPr>
          <a:xfrm>
            <a:off x="1150938" y="692150"/>
            <a:ext cx="4556125" cy="3416300"/>
          </a:xfrm>
          <a:ln/>
        </p:spPr>
      </p:sp>
      <p:sp>
        <p:nvSpPr>
          <p:cNvPr id="85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366A8BA-A495-45F3-94ED-00DFCF74D778}" type="slidenum">
              <a:rPr lang="en-US"/>
              <a:pPr/>
              <a:t>16</a:t>
            </a:fld>
            <a:endParaRPr lang="en-US"/>
          </a:p>
        </p:txBody>
      </p:sp>
      <p:sp>
        <p:nvSpPr>
          <p:cNvPr id="856066" name="Rectangle 2"/>
          <p:cNvSpPr>
            <a:spLocks noChangeArrowheads="1" noTextEdit="1"/>
          </p:cNvSpPr>
          <p:nvPr>
            <p:ph type="sldImg"/>
          </p:nvPr>
        </p:nvSpPr>
        <p:spPr>
          <a:xfrm>
            <a:off x="1150938" y="692150"/>
            <a:ext cx="4556125" cy="3416300"/>
          </a:xfrm>
          <a:ln/>
        </p:spPr>
      </p:sp>
      <p:sp>
        <p:nvSpPr>
          <p:cNvPr id="85606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28AB4B65-B328-4AB9-BA05-DF77B8BC66DA}" type="slidenum">
              <a:rPr lang="en-US"/>
              <a:pPr/>
              <a:t>17</a:t>
            </a:fld>
            <a:endParaRPr lang="en-US"/>
          </a:p>
        </p:txBody>
      </p:sp>
      <p:sp>
        <p:nvSpPr>
          <p:cNvPr id="858114" name="Rectangle 2"/>
          <p:cNvSpPr>
            <a:spLocks noChangeArrowheads="1" noTextEdit="1"/>
          </p:cNvSpPr>
          <p:nvPr>
            <p:ph type="sldImg"/>
          </p:nvPr>
        </p:nvSpPr>
        <p:spPr>
          <a:xfrm>
            <a:off x="1150938" y="692150"/>
            <a:ext cx="4556125" cy="3416300"/>
          </a:xfrm>
          <a:ln/>
        </p:spPr>
      </p:sp>
      <p:sp>
        <p:nvSpPr>
          <p:cNvPr id="858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C92FFA3-3039-4B7E-9858-09BB1FEA45FD}" type="slidenum">
              <a:rPr lang="en-US"/>
              <a:pPr/>
              <a:t>18</a:t>
            </a:fld>
            <a:endParaRPr lang="en-US"/>
          </a:p>
        </p:txBody>
      </p:sp>
      <p:sp>
        <p:nvSpPr>
          <p:cNvPr id="860162" name="Rectangle 2"/>
          <p:cNvSpPr>
            <a:spLocks noChangeArrowheads="1" noTextEdit="1"/>
          </p:cNvSpPr>
          <p:nvPr>
            <p:ph type="sldImg"/>
          </p:nvPr>
        </p:nvSpPr>
        <p:spPr>
          <a:xfrm>
            <a:off x="1150938" y="692150"/>
            <a:ext cx="4556125" cy="3416300"/>
          </a:xfrm>
          <a:ln/>
        </p:spPr>
      </p:sp>
      <p:sp>
        <p:nvSpPr>
          <p:cNvPr id="860163"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23EDCD6-DD69-4B95-AA9A-6DD7A455C6EA}" type="slidenum">
              <a:rPr lang="en-US"/>
              <a:pPr/>
              <a:t>19</a:t>
            </a:fld>
            <a:endParaRPr lang="en-US"/>
          </a:p>
        </p:txBody>
      </p:sp>
      <p:sp>
        <p:nvSpPr>
          <p:cNvPr id="862210" name="Rectangle 2"/>
          <p:cNvSpPr>
            <a:spLocks noChangeArrowheads="1" noTextEdit="1"/>
          </p:cNvSpPr>
          <p:nvPr>
            <p:ph type="sldImg"/>
          </p:nvPr>
        </p:nvSpPr>
        <p:spPr>
          <a:xfrm>
            <a:off x="1150938" y="692150"/>
            <a:ext cx="4556125" cy="3416300"/>
          </a:xfrm>
          <a:ln/>
        </p:spPr>
      </p:sp>
      <p:sp>
        <p:nvSpPr>
          <p:cNvPr id="86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54B2838-4C05-4ACB-9CDD-580D17BDA0BD}" type="slidenum">
              <a:rPr lang="en-US"/>
              <a:pPr/>
              <a:t>20</a:t>
            </a:fld>
            <a:endParaRPr lang="en-US"/>
          </a:p>
        </p:txBody>
      </p:sp>
      <p:sp>
        <p:nvSpPr>
          <p:cNvPr id="876546" name="Rectangle 2"/>
          <p:cNvSpPr>
            <a:spLocks noChangeArrowheads="1" noTextEdit="1"/>
          </p:cNvSpPr>
          <p:nvPr>
            <p:ph type="sldImg"/>
          </p:nvPr>
        </p:nvSpPr>
        <p:spPr>
          <a:xfrm>
            <a:off x="1150938" y="692150"/>
            <a:ext cx="4556125" cy="3416300"/>
          </a:xfrm>
          <a:ln/>
        </p:spPr>
      </p:sp>
      <p:sp>
        <p:nvSpPr>
          <p:cNvPr id="87654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EC9FB3A-1A5D-4B0D-8B49-F3A229C62AC3}" type="slidenum">
              <a:rPr lang="en-US"/>
              <a:pPr/>
              <a:t>21</a:t>
            </a:fld>
            <a:endParaRPr lang="en-US"/>
          </a:p>
        </p:txBody>
      </p:sp>
      <p:sp>
        <p:nvSpPr>
          <p:cNvPr id="878594" name="Rectangle 2"/>
          <p:cNvSpPr>
            <a:spLocks noChangeArrowheads="1" noTextEdit="1"/>
          </p:cNvSpPr>
          <p:nvPr>
            <p:ph type="sldImg"/>
          </p:nvPr>
        </p:nvSpPr>
        <p:spPr>
          <a:xfrm>
            <a:off x="1150938" y="692150"/>
            <a:ext cx="4556125" cy="3416300"/>
          </a:xfrm>
          <a:ln/>
        </p:spPr>
      </p:sp>
      <p:sp>
        <p:nvSpPr>
          <p:cNvPr id="878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9CE7F64-0EB9-4C81-986F-DD2F64EA4BA3}" type="slidenum">
              <a:rPr lang="en-US"/>
              <a:pPr/>
              <a:t>22</a:t>
            </a:fld>
            <a:endParaRPr lang="en-US"/>
          </a:p>
        </p:txBody>
      </p:sp>
      <p:sp>
        <p:nvSpPr>
          <p:cNvPr id="897026" name="Rectangle 2"/>
          <p:cNvSpPr>
            <a:spLocks noChangeArrowheads="1" noTextEdit="1"/>
          </p:cNvSpPr>
          <p:nvPr>
            <p:ph type="sldImg"/>
          </p:nvPr>
        </p:nvSpPr>
        <p:spPr>
          <a:xfrm>
            <a:off x="1150938" y="692150"/>
            <a:ext cx="4556125" cy="3416300"/>
          </a:xfrm>
          <a:ln/>
        </p:spPr>
      </p:sp>
      <p:sp>
        <p:nvSpPr>
          <p:cNvPr id="897027" name="Rectangle 3"/>
          <p:cNvSpPr>
            <a:spLocks noGrp="1" noChangeArrowheads="1"/>
          </p:cNvSpPr>
          <p:nvPr>
            <p:ph type="body" idx="1"/>
          </p:nvPr>
        </p:nvSpPr>
        <p:spPr/>
        <p:txBody>
          <a:bodyPr/>
          <a:lstStyle/>
          <a:p>
            <a:r>
              <a:rPr lang="en-US"/>
              <a:t>Click to add notes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C884B2A-C0D7-4153-9FFE-D7FF134715E9}" type="slidenum">
              <a:rPr lang="en-US"/>
              <a:pPr/>
              <a:t>23</a:t>
            </a:fld>
            <a:endParaRPr lang="en-US"/>
          </a:p>
        </p:txBody>
      </p:sp>
      <p:sp>
        <p:nvSpPr>
          <p:cNvPr id="899074" name="Rectangle 2"/>
          <p:cNvSpPr>
            <a:spLocks noChangeArrowheads="1" noTextEdit="1"/>
          </p:cNvSpPr>
          <p:nvPr>
            <p:ph type="sldImg"/>
          </p:nvPr>
        </p:nvSpPr>
        <p:spPr>
          <a:xfrm>
            <a:off x="1150938" y="692150"/>
            <a:ext cx="4556125" cy="3416300"/>
          </a:xfrm>
          <a:ln/>
        </p:spPr>
      </p:sp>
      <p:sp>
        <p:nvSpPr>
          <p:cNvPr id="89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3/4/2010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3/4/2010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3/4/2010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3/4/2010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3/4/2010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3/4/2010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15.xml"/><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 Id="rId9" Type="http://schemas.openxmlformats.org/officeDocument/2006/relationships/oleObject" Target="../embeddings/oleObject14.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6.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6858000" cy="1470025"/>
          </a:xfrm>
        </p:spPr>
        <p:txBody>
          <a:bodyPr>
            <a:normAutofit/>
          </a:bodyPr>
          <a:lstStyle/>
          <a:p>
            <a:r>
              <a:rPr lang="en-US" sz="4000" smtClean="0">
                <a:solidFill>
                  <a:schemeClr val="bg1"/>
                </a:solidFill>
              </a:rPr>
              <a:t>Center of Mass </a:t>
            </a:r>
            <a:endParaRPr lang="en-US" sz="400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smtClean="0"/>
              <a:t>Physics 1425 Lecture 17</a:t>
            </a:r>
            <a:endParaRPr lang="en-US"/>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smtClean="0">
                <a:solidFill>
                  <a:srgbClr val="FF0000"/>
                </a:solidFill>
              </a:rPr>
              <a:t>Michael Fowler, UVa </a:t>
            </a:r>
            <a:endParaRPr lang="en-US" sz="140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4562"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34563" name="Rectangle 3"/>
          <p:cNvSpPr>
            <a:spLocks noGrp="1" noChangeArrowheads="1"/>
          </p:cNvSpPr>
          <p:nvPr>
            <p:ph type="title"/>
          </p:nvPr>
        </p:nvSpPr>
        <p:spPr>
          <a:xfrm>
            <a:off x="933450" y="0"/>
            <a:ext cx="7294563" cy="795338"/>
          </a:xfrm>
          <a:noFill/>
          <a:ln/>
        </p:spPr>
        <p:txBody>
          <a:bodyPr/>
          <a:lstStyle/>
          <a:p>
            <a:pPr>
              <a:lnSpc>
                <a:spcPct val="90000"/>
              </a:lnSpc>
            </a:pPr>
            <a:r>
              <a:rPr lang="en-US" sz="2800" i="1"/>
              <a:t>ConcepTest 9.10a</a:t>
            </a:r>
            <a:r>
              <a:rPr lang="en-US" sz="2800" i="1">
                <a:solidFill>
                  <a:srgbClr val="000000"/>
                </a:solidFill>
                <a:effectLst/>
              </a:rPr>
              <a:t>   </a:t>
            </a:r>
            <a:r>
              <a:rPr lang="en-US" sz="2800">
                <a:solidFill>
                  <a:schemeClr val="accent2"/>
                </a:solidFill>
              </a:rPr>
              <a:t>Elastic Collisions I</a:t>
            </a:r>
          </a:p>
        </p:txBody>
      </p:sp>
      <p:grpSp>
        <p:nvGrpSpPr>
          <p:cNvPr id="2" name="Group 4"/>
          <p:cNvGrpSpPr>
            <a:grpSpLocks/>
          </p:cNvGrpSpPr>
          <p:nvPr/>
        </p:nvGrpSpPr>
        <p:grpSpPr bwMode="auto">
          <a:xfrm>
            <a:off x="1060450" y="3816350"/>
            <a:ext cx="6851650" cy="2274888"/>
            <a:chOff x="1082" y="2458"/>
            <a:chExt cx="4316" cy="1433"/>
          </a:xfrm>
        </p:grpSpPr>
        <p:sp>
          <p:nvSpPr>
            <p:cNvPr id="834565" name="Oval 5"/>
            <p:cNvSpPr>
              <a:spLocks noChangeArrowheads="1"/>
            </p:cNvSpPr>
            <p:nvPr/>
          </p:nvSpPr>
          <p:spPr bwMode="auto">
            <a:xfrm>
              <a:off x="4826" y="2982"/>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4566" name="Oval 6"/>
            <p:cNvSpPr>
              <a:spLocks noChangeArrowheads="1"/>
            </p:cNvSpPr>
            <p:nvPr/>
          </p:nvSpPr>
          <p:spPr bwMode="auto">
            <a:xfrm>
              <a:off x="3722" y="2646"/>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4567" name="Line 7"/>
            <p:cNvSpPr>
              <a:spLocks noChangeShapeType="1"/>
            </p:cNvSpPr>
            <p:nvPr/>
          </p:nvSpPr>
          <p:spPr bwMode="auto">
            <a:xfrm>
              <a:off x="3866" y="3414"/>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4568" name="Rectangle 8"/>
            <p:cNvSpPr>
              <a:spLocks noChangeArrowheads="1"/>
            </p:cNvSpPr>
            <p:nvPr/>
          </p:nvSpPr>
          <p:spPr bwMode="auto">
            <a:xfrm>
              <a:off x="3904" y="3495"/>
              <a:ext cx="267" cy="265"/>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sz="2000" i="1">
                  <a:solidFill>
                    <a:schemeClr val="tx2"/>
                  </a:solidFill>
                  <a:latin typeface="Arial" charset="0"/>
                </a:rPr>
                <a:t> </a:t>
              </a:r>
            </a:p>
          </p:txBody>
        </p:sp>
        <p:sp>
          <p:nvSpPr>
            <p:cNvPr id="834569" name="Rectangle 9"/>
            <p:cNvSpPr>
              <a:spLocks noChangeArrowheads="1"/>
            </p:cNvSpPr>
            <p:nvPr/>
          </p:nvSpPr>
          <p:spPr bwMode="auto">
            <a:xfrm>
              <a:off x="5104" y="3591"/>
              <a:ext cx="241" cy="300"/>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800" b="1">
                  <a:latin typeface="Arial" charset="0"/>
                </a:rPr>
                <a:t>2</a:t>
              </a:r>
              <a:endParaRPr lang="en-US" sz="2000" b="1">
                <a:solidFill>
                  <a:schemeClr val="accent1"/>
                </a:solidFill>
                <a:latin typeface="Arial" charset="0"/>
              </a:endParaRPr>
            </a:p>
          </p:txBody>
        </p:sp>
        <p:sp>
          <p:nvSpPr>
            <p:cNvPr id="834570" name="Rectangle 10"/>
            <p:cNvSpPr>
              <a:spLocks noChangeArrowheads="1"/>
            </p:cNvSpPr>
            <p:nvPr/>
          </p:nvSpPr>
          <p:spPr bwMode="auto">
            <a:xfrm>
              <a:off x="3438" y="2458"/>
              <a:ext cx="1960" cy="1384"/>
            </a:xfrm>
            <a:prstGeom prst="rect">
              <a:avLst/>
            </a:prstGeom>
            <a:noFill/>
            <a:ln w="12700">
              <a:solidFill>
                <a:schemeClr val="accent2"/>
              </a:solidFill>
              <a:miter lim="800000"/>
              <a:headEnd/>
              <a:tailEnd/>
            </a:ln>
            <a:effectLst/>
          </p:spPr>
          <p:txBody>
            <a:bodyPr wrap="none" anchor="ctr"/>
            <a:lstStyle/>
            <a:p>
              <a:endParaRPr lang="en-US"/>
            </a:p>
          </p:txBody>
        </p:sp>
        <p:grpSp>
          <p:nvGrpSpPr>
            <p:cNvPr id="3" name="Group 11"/>
            <p:cNvGrpSpPr>
              <a:grpSpLocks/>
            </p:cNvGrpSpPr>
            <p:nvPr/>
          </p:nvGrpSpPr>
          <p:grpSpPr bwMode="auto">
            <a:xfrm>
              <a:off x="1082" y="2458"/>
              <a:ext cx="2252" cy="1433"/>
              <a:chOff x="576" y="2544"/>
              <a:chExt cx="2252" cy="1433"/>
            </a:xfrm>
          </p:grpSpPr>
          <p:sp>
            <p:nvSpPr>
              <p:cNvPr id="834572" name="Oval 12"/>
              <p:cNvSpPr>
                <a:spLocks noChangeArrowheads="1"/>
              </p:cNvSpPr>
              <p:nvPr/>
            </p:nvSpPr>
            <p:spPr bwMode="auto">
              <a:xfrm>
                <a:off x="1248" y="3068"/>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4573" name="Oval 13"/>
              <p:cNvSpPr>
                <a:spLocks noChangeArrowheads="1"/>
              </p:cNvSpPr>
              <p:nvPr/>
            </p:nvSpPr>
            <p:spPr bwMode="auto">
              <a:xfrm>
                <a:off x="1728" y="2780"/>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4574" name="Line 14"/>
              <p:cNvSpPr>
                <a:spLocks noChangeShapeType="1"/>
              </p:cNvSpPr>
              <p:nvPr/>
            </p:nvSpPr>
            <p:spPr bwMode="auto">
              <a:xfrm>
                <a:off x="1104" y="3308"/>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4575" name="Rectangle 15"/>
              <p:cNvSpPr>
                <a:spLocks noChangeArrowheads="1"/>
              </p:cNvSpPr>
              <p:nvPr/>
            </p:nvSpPr>
            <p:spPr bwMode="auto">
              <a:xfrm>
                <a:off x="1142" y="3437"/>
                <a:ext cx="267" cy="265"/>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sz="2000" i="1">
                    <a:solidFill>
                      <a:schemeClr val="tx2"/>
                    </a:solidFill>
                    <a:latin typeface="Arial" charset="0"/>
                  </a:rPr>
                  <a:t> </a:t>
                </a:r>
              </a:p>
            </p:txBody>
          </p:sp>
          <p:sp>
            <p:nvSpPr>
              <p:cNvPr id="834576" name="Rectangle 16"/>
              <p:cNvSpPr>
                <a:spLocks noChangeArrowheads="1"/>
              </p:cNvSpPr>
              <p:nvPr/>
            </p:nvSpPr>
            <p:spPr bwMode="auto">
              <a:xfrm>
                <a:off x="2534" y="3677"/>
                <a:ext cx="241" cy="300"/>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800" b="1">
                    <a:latin typeface="Arial" charset="0"/>
                  </a:rPr>
                  <a:t>1</a:t>
                </a:r>
                <a:endParaRPr lang="en-US" sz="2000" b="1">
                  <a:solidFill>
                    <a:schemeClr val="accent1"/>
                  </a:solidFill>
                  <a:latin typeface="Arial" charset="0"/>
                </a:endParaRPr>
              </a:p>
            </p:txBody>
          </p:sp>
          <p:sp>
            <p:nvSpPr>
              <p:cNvPr id="834577" name="Rectangle 17"/>
              <p:cNvSpPr>
                <a:spLocks noChangeArrowheads="1"/>
              </p:cNvSpPr>
              <p:nvPr/>
            </p:nvSpPr>
            <p:spPr bwMode="auto">
              <a:xfrm>
                <a:off x="868" y="2544"/>
                <a:ext cx="1960" cy="1384"/>
              </a:xfrm>
              <a:prstGeom prst="rect">
                <a:avLst/>
              </a:prstGeom>
              <a:noFill/>
              <a:ln w="12700">
                <a:solidFill>
                  <a:schemeClr val="accent2"/>
                </a:solidFill>
                <a:miter lim="800000"/>
                <a:headEnd/>
                <a:tailEnd/>
              </a:ln>
              <a:effectLst/>
            </p:spPr>
            <p:txBody>
              <a:bodyPr wrap="none" anchor="ctr"/>
              <a:lstStyle/>
              <a:p>
                <a:endParaRPr lang="en-US"/>
              </a:p>
            </p:txBody>
          </p:sp>
          <p:sp>
            <p:nvSpPr>
              <p:cNvPr id="834578" name="Oval 18"/>
              <p:cNvSpPr>
                <a:spLocks noChangeArrowheads="1"/>
              </p:cNvSpPr>
              <p:nvPr/>
            </p:nvSpPr>
            <p:spPr bwMode="auto">
              <a:xfrm>
                <a:off x="576" y="2732"/>
                <a:ext cx="48" cy="48"/>
              </a:xfrm>
              <a:prstGeom prst="ellipse">
                <a:avLst/>
              </a:prstGeom>
              <a:noFill/>
              <a:ln w="9525">
                <a:noFill/>
                <a:round/>
                <a:headEnd/>
                <a:tailEnd/>
              </a:ln>
              <a:effectLst/>
            </p:spPr>
            <p:txBody>
              <a:bodyPr wrap="none" anchor="ctr"/>
              <a:lstStyle/>
              <a:p>
                <a:endParaRPr lang="en-US"/>
              </a:p>
            </p:txBody>
          </p:sp>
          <p:sp>
            <p:nvSpPr>
              <p:cNvPr id="834579" name="Oval 19"/>
              <p:cNvSpPr>
                <a:spLocks noChangeArrowheads="1"/>
              </p:cNvSpPr>
              <p:nvPr/>
            </p:nvSpPr>
            <p:spPr bwMode="auto">
              <a:xfrm>
                <a:off x="1899" y="2873"/>
                <a:ext cx="66" cy="66"/>
              </a:xfrm>
              <a:prstGeom prst="ellipse">
                <a:avLst/>
              </a:prstGeom>
              <a:solidFill>
                <a:srgbClr val="000000"/>
              </a:solidFill>
              <a:ln w="9525">
                <a:noFill/>
                <a:round/>
                <a:headEnd/>
                <a:tailEnd/>
              </a:ln>
              <a:effectLst/>
            </p:spPr>
            <p:txBody>
              <a:bodyPr wrap="none" anchor="ctr"/>
              <a:lstStyle/>
              <a:p>
                <a:endParaRPr lang="en-US"/>
              </a:p>
            </p:txBody>
          </p:sp>
          <p:sp>
            <p:nvSpPr>
              <p:cNvPr id="834580" name="Oval 20"/>
              <p:cNvSpPr>
                <a:spLocks noChangeArrowheads="1"/>
              </p:cNvSpPr>
              <p:nvPr/>
            </p:nvSpPr>
            <p:spPr bwMode="auto">
              <a:xfrm>
                <a:off x="1965" y="2924"/>
                <a:ext cx="66" cy="66"/>
              </a:xfrm>
              <a:prstGeom prst="ellipse">
                <a:avLst/>
              </a:prstGeom>
              <a:solidFill>
                <a:srgbClr val="000000"/>
              </a:solidFill>
              <a:ln w="9525">
                <a:noFill/>
                <a:round/>
                <a:headEnd/>
                <a:tailEnd/>
              </a:ln>
              <a:effectLst/>
            </p:spPr>
            <p:txBody>
              <a:bodyPr wrap="none" anchor="ctr"/>
              <a:lstStyle/>
              <a:p>
                <a:endParaRPr lang="en-US"/>
              </a:p>
            </p:txBody>
          </p:sp>
          <p:sp>
            <p:nvSpPr>
              <p:cNvPr id="834581" name="Oval 21"/>
              <p:cNvSpPr>
                <a:spLocks noChangeArrowheads="1"/>
              </p:cNvSpPr>
              <p:nvPr/>
            </p:nvSpPr>
            <p:spPr bwMode="auto">
              <a:xfrm>
                <a:off x="1836" y="2993"/>
                <a:ext cx="66" cy="66"/>
              </a:xfrm>
              <a:prstGeom prst="ellipse">
                <a:avLst/>
              </a:prstGeom>
              <a:solidFill>
                <a:srgbClr val="000000"/>
              </a:solidFill>
              <a:ln w="9525">
                <a:noFill/>
                <a:round/>
                <a:headEnd/>
                <a:tailEnd/>
              </a:ln>
              <a:effectLst/>
            </p:spPr>
            <p:txBody>
              <a:bodyPr wrap="none" anchor="ctr"/>
              <a:lstStyle/>
              <a:p>
                <a:endParaRPr lang="en-US"/>
              </a:p>
            </p:txBody>
          </p:sp>
        </p:grpSp>
        <p:sp>
          <p:nvSpPr>
            <p:cNvPr id="834582" name="Oval 22"/>
            <p:cNvSpPr>
              <a:spLocks noChangeArrowheads="1"/>
            </p:cNvSpPr>
            <p:nvPr/>
          </p:nvSpPr>
          <p:spPr bwMode="auto">
            <a:xfrm>
              <a:off x="3908" y="2742"/>
              <a:ext cx="66" cy="66"/>
            </a:xfrm>
            <a:prstGeom prst="ellipse">
              <a:avLst/>
            </a:prstGeom>
            <a:solidFill>
              <a:srgbClr val="000000"/>
            </a:solidFill>
            <a:ln w="9525">
              <a:noFill/>
              <a:round/>
              <a:headEnd/>
              <a:tailEnd/>
            </a:ln>
            <a:effectLst/>
          </p:spPr>
          <p:txBody>
            <a:bodyPr wrap="none" anchor="ctr"/>
            <a:lstStyle/>
            <a:p>
              <a:endParaRPr lang="en-US"/>
            </a:p>
          </p:txBody>
        </p:sp>
        <p:sp>
          <p:nvSpPr>
            <p:cNvPr id="834583" name="Oval 23"/>
            <p:cNvSpPr>
              <a:spLocks noChangeArrowheads="1"/>
            </p:cNvSpPr>
            <p:nvPr/>
          </p:nvSpPr>
          <p:spPr bwMode="auto">
            <a:xfrm>
              <a:off x="3974" y="2793"/>
              <a:ext cx="66" cy="66"/>
            </a:xfrm>
            <a:prstGeom prst="ellipse">
              <a:avLst/>
            </a:prstGeom>
            <a:solidFill>
              <a:srgbClr val="000000"/>
            </a:solidFill>
            <a:ln w="9525">
              <a:noFill/>
              <a:round/>
              <a:headEnd/>
              <a:tailEnd/>
            </a:ln>
            <a:effectLst/>
          </p:spPr>
          <p:txBody>
            <a:bodyPr wrap="none" anchor="ctr"/>
            <a:lstStyle/>
            <a:p>
              <a:endParaRPr lang="en-US"/>
            </a:p>
          </p:txBody>
        </p:sp>
        <p:sp>
          <p:nvSpPr>
            <p:cNvPr id="834584" name="Oval 24"/>
            <p:cNvSpPr>
              <a:spLocks noChangeArrowheads="1"/>
            </p:cNvSpPr>
            <p:nvPr/>
          </p:nvSpPr>
          <p:spPr bwMode="auto">
            <a:xfrm>
              <a:off x="3845" y="2862"/>
              <a:ext cx="66" cy="66"/>
            </a:xfrm>
            <a:prstGeom prst="ellipse">
              <a:avLst/>
            </a:prstGeom>
            <a:solidFill>
              <a:srgbClr val="000000"/>
            </a:solidFill>
            <a:ln w="9525">
              <a:noFill/>
              <a:round/>
              <a:headEnd/>
              <a:tailEnd/>
            </a:ln>
            <a:effectLst/>
          </p:spPr>
          <p:txBody>
            <a:bodyPr wrap="none" anchor="ctr"/>
            <a:lstStyle/>
            <a:p>
              <a:endParaRPr lang="en-US"/>
            </a:p>
          </p:txBody>
        </p:sp>
        <p:sp>
          <p:nvSpPr>
            <p:cNvPr id="834585" name="Text Box 25"/>
            <p:cNvSpPr txBox="1">
              <a:spLocks noChangeArrowheads="1"/>
            </p:cNvSpPr>
            <p:nvPr/>
          </p:nvSpPr>
          <p:spPr bwMode="auto">
            <a:xfrm>
              <a:off x="2264" y="3378"/>
              <a:ext cx="693" cy="288"/>
            </a:xfrm>
            <a:prstGeom prst="rect">
              <a:avLst/>
            </a:prstGeom>
            <a:noFill/>
            <a:ln w="9525">
              <a:noFill/>
              <a:miter lim="800000"/>
              <a:headEnd type="none" w="sm" len="sm"/>
              <a:tailEnd type="none" w="sm" len="sm"/>
            </a:ln>
            <a:effectLst/>
          </p:spPr>
          <p:txBody>
            <a:bodyPr wrap="none">
              <a:spAutoFit/>
            </a:bodyPr>
            <a:lstStyle/>
            <a:p>
              <a:r>
                <a:rPr lang="en-US" b="1">
                  <a:latin typeface="Arial" charset="0"/>
                </a:rPr>
                <a:t>at rest</a:t>
              </a:r>
              <a:endParaRPr lang="en-US">
                <a:latin typeface="Arial" charset="0"/>
              </a:endParaRPr>
            </a:p>
          </p:txBody>
        </p:sp>
        <p:sp>
          <p:nvSpPr>
            <p:cNvPr id="834586" name="Text Box 26"/>
            <p:cNvSpPr txBox="1">
              <a:spLocks noChangeArrowheads="1"/>
            </p:cNvSpPr>
            <p:nvPr/>
          </p:nvSpPr>
          <p:spPr bwMode="auto">
            <a:xfrm>
              <a:off x="4605" y="3201"/>
              <a:ext cx="693" cy="288"/>
            </a:xfrm>
            <a:prstGeom prst="rect">
              <a:avLst/>
            </a:prstGeom>
            <a:noFill/>
            <a:ln w="9525">
              <a:noFill/>
              <a:miter lim="800000"/>
              <a:headEnd type="none" w="sm" len="sm"/>
              <a:tailEnd type="none" w="sm" len="sm"/>
            </a:ln>
            <a:effectLst/>
          </p:spPr>
          <p:txBody>
            <a:bodyPr wrap="none">
              <a:spAutoFit/>
            </a:bodyPr>
            <a:lstStyle/>
            <a:p>
              <a:r>
                <a:rPr lang="en-US" b="1">
                  <a:latin typeface="Arial" charset="0"/>
                </a:rPr>
                <a:t>at rest</a:t>
              </a:r>
              <a:endParaRPr lang="en-US">
                <a:latin typeface="Arial" charset="0"/>
              </a:endParaRPr>
            </a:p>
          </p:txBody>
        </p:sp>
      </p:grpSp>
      <p:sp>
        <p:nvSpPr>
          <p:cNvPr id="834587" name="Rectangle 27"/>
          <p:cNvSpPr>
            <a:spLocks noChangeArrowheads="1"/>
          </p:cNvSpPr>
          <p:nvPr/>
        </p:nvSpPr>
        <p:spPr bwMode="auto">
          <a:xfrm>
            <a:off x="6088063" y="923925"/>
            <a:ext cx="2843212" cy="1728788"/>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situation 1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situation 2</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both the same</a:t>
            </a:r>
            <a:endParaRPr lang="en-US" sz="2000" b="1">
              <a:solidFill>
                <a:schemeClr val="tx2"/>
              </a:solidFill>
              <a:effectLst>
                <a:outerShdw blurRad="38100" dist="38100" dir="2700000" algn="tl">
                  <a:srgbClr val="000000"/>
                </a:outerShdw>
              </a:effectLst>
              <a:latin typeface="Arial" charset="0"/>
            </a:endParaRPr>
          </a:p>
        </p:txBody>
      </p:sp>
      <p:sp>
        <p:nvSpPr>
          <p:cNvPr id="834588" name="Rectangle 28"/>
          <p:cNvSpPr>
            <a:spLocks noGrp="1" noChangeArrowheads="1"/>
          </p:cNvSpPr>
          <p:nvPr>
            <p:ph type="body" idx="1"/>
          </p:nvPr>
        </p:nvSpPr>
        <p:spPr>
          <a:xfrm>
            <a:off x="277813" y="650875"/>
            <a:ext cx="4826000" cy="2757488"/>
          </a:xfrm>
          <a:noFill/>
          <a:ln/>
        </p:spPr>
        <p:txBody>
          <a:bodyPr>
            <a:normAutofit fontScale="70000" lnSpcReduction="20000"/>
          </a:bodyPr>
          <a:lstStyle/>
          <a:p>
            <a:pPr marL="401638" indent="-401638">
              <a:lnSpc>
                <a:spcPct val="110000"/>
              </a:lnSpc>
              <a:spcBef>
                <a:spcPct val="50000"/>
              </a:spcBef>
              <a:buFont typeface="Monotype Sorts" pitchFamily="48" charset="2"/>
              <a:buNone/>
            </a:pPr>
            <a:r>
              <a:rPr lang="en-US" b="1"/>
              <a:t> 	Consider two elastic collisions: 	</a:t>
            </a:r>
            <a:r>
              <a:rPr lang="en-US" b="1">
                <a:solidFill>
                  <a:schemeClr val="accent1"/>
                </a:solidFill>
              </a:rPr>
              <a:t>1)</a:t>
            </a:r>
            <a:r>
              <a:rPr lang="en-US" b="1"/>
              <a:t>  a golf ball with speed </a:t>
            </a:r>
            <a:r>
              <a:rPr lang="en-US" b="1" i="1">
                <a:solidFill>
                  <a:schemeClr val="tx2"/>
                </a:solidFill>
              </a:rPr>
              <a:t>v</a:t>
            </a:r>
            <a:r>
              <a:rPr lang="en-US" b="1"/>
              <a:t> hits a stationary bowling ball head-on. 	</a:t>
            </a:r>
            <a:r>
              <a:rPr lang="en-US" b="1">
                <a:solidFill>
                  <a:schemeClr val="accent1"/>
                </a:solidFill>
              </a:rPr>
              <a:t>2)</a:t>
            </a:r>
            <a:r>
              <a:rPr lang="en-US" b="1"/>
              <a:t>  a bowling ball with speed </a:t>
            </a:r>
            <a:r>
              <a:rPr lang="en-US" b="1" i="1">
                <a:solidFill>
                  <a:schemeClr val="tx2"/>
                </a:solidFill>
              </a:rPr>
              <a:t>v</a:t>
            </a:r>
            <a:r>
              <a:rPr lang="en-US" b="1"/>
              <a:t> hits a stationary golf ball head-on.  </a:t>
            </a:r>
            <a:r>
              <a:rPr lang="en-US" b="1">
                <a:solidFill>
                  <a:schemeClr val="accent2"/>
                </a:solidFill>
              </a:rPr>
              <a:t>In which case does the golf ball have the greater </a:t>
            </a:r>
            <a:r>
              <a:rPr lang="en-US" b="1">
                <a:solidFill>
                  <a:schemeClr val="tx2"/>
                </a:solidFill>
              </a:rPr>
              <a:t>speed</a:t>
            </a:r>
            <a:r>
              <a:rPr lang="en-US" b="1">
                <a:solidFill>
                  <a:schemeClr val="accent2"/>
                </a:solidFill>
              </a:rPr>
              <a:t> after the collision?</a:t>
            </a:r>
            <a:endParaRPr lang="en-US">
              <a:solidFill>
                <a:schemeClr val="accen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6610" name="AutoShape 2"/>
          <p:cNvSpPr>
            <a:spLocks noChangeArrowheads="1"/>
          </p:cNvSpPr>
          <p:nvPr/>
        </p:nvSpPr>
        <p:spPr bwMode="auto">
          <a:xfrm>
            <a:off x="0" y="3471863"/>
            <a:ext cx="5462588" cy="3186112"/>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36611" name="AutoShape 3"/>
          <p:cNvSpPr>
            <a:spLocks noChangeArrowheads="1"/>
          </p:cNvSpPr>
          <p:nvPr/>
        </p:nvSpPr>
        <p:spPr bwMode="auto">
          <a:xfrm>
            <a:off x="0" y="3470275"/>
            <a:ext cx="5462588" cy="1035050"/>
          </a:xfrm>
          <a:prstGeom prst="roundRect">
            <a:avLst>
              <a:gd name="adj" fmla="val 16667"/>
            </a:avLst>
          </a:prstGeom>
          <a:solidFill>
            <a:srgbClr val="000099"/>
          </a:solidFill>
          <a:ln w="38100">
            <a:solidFill>
              <a:srgbClr val="000000"/>
            </a:solidFill>
            <a:round/>
            <a:headEnd type="none" w="sm" len="sm"/>
            <a:tailEnd type="none" w="sm" len="sm"/>
          </a:ln>
          <a:effectLst/>
        </p:spPr>
        <p:txBody>
          <a:bodyPr wrap="none" anchor="ctr"/>
          <a:lstStyle/>
          <a:p>
            <a:pPr algn="ctr"/>
            <a:endParaRPr lang="en-US"/>
          </a:p>
        </p:txBody>
      </p:sp>
      <p:sp>
        <p:nvSpPr>
          <p:cNvPr id="836612" name="Rectangle 4"/>
          <p:cNvSpPr>
            <a:spLocks noChangeArrowheads="1"/>
          </p:cNvSpPr>
          <p:nvPr/>
        </p:nvSpPr>
        <p:spPr bwMode="auto">
          <a:xfrm>
            <a:off x="0" y="3570288"/>
            <a:ext cx="5392738" cy="915987"/>
          </a:xfrm>
          <a:prstGeom prst="rect">
            <a:avLst/>
          </a:prstGeom>
          <a:noFill/>
          <a:ln w="9525">
            <a:noFill/>
            <a:miter lim="800000"/>
            <a:headEnd/>
            <a:tailEnd/>
          </a:ln>
          <a:effectLst/>
        </p:spPr>
        <p:txBody>
          <a:bodyPr lIns="92075" tIns="46038" rIns="92075" bIns="46038">
            <a:spAutoFit/>
          </a:bodyPr>
          <a:lstStyle/>
          <a:p>
            <a:pPr marL="285750" indent="-285750">
              <a:lnSpc>
                <a:spcPct val="90000"/>
              </a:lnSpc>
              <a:spcBef>
                <a:spcPct val="50000"/>
              </a:spcBef>
            </a:pPr>
            <a:r>
              <a:rPr lang="en-US" sz="2000" b="1">
                <a:solidFill>
                  <a:schemeClr val="tx2"/>
                </a:solidFill>
                <a:latin typeface="Arial" charset="0"/>
              </a:rPr>
              <a:t>	Remember that the</a:t>
            </a:r>
            <a:r>
              <a:rPr lang="en-US" sz="2000" b="1">
                <a:solidFill>
                  <a:schemeClr val="bg2"/>
                </a:solidFill>
                <a:latin typeface="Arial" charset="0"/>
              </a:rPr>
              <a:t> </a:t>
            </a:r>
            <a:r>
              <a:rPr lang="en-US" sz="2000" b="1">
                <a:solidFill>
                  <a:schemeClr val="tx2"/>
                </a:solidFill>
                <a:latin typeface="Arial" charset="0"/>
              </a:rPr>
              <a:t>magnitude of the</a:t>
            </a:r>
            <a:r>
              <a:rPr lang="en-US" sz="2000" b="1">
                <a:solidFill>
                  <a:schemeClr val="bg2"/>
                </a:solidFill>
                <a:latin typeface="Arial" charset="0"/>
              </a:rPr>
              <a:t> </a:t>
            </a:r>
            <a:r>
              <a:rPr lang="en-US" sz="2000" b="1" i="1">
                <a:solidFill>
                  <a:srgbClr val="FF0000"/>
                </a:solidFill>
                <a:latin typeface="Arial" charset="0"/>
              </a:rPr>
              <a:t>relative velocity</a:t>
            </a:r>
            <a:r>
              <a:rPr lang="en-US" sz="2000" b="1">
                <a:solidFill>
                  <a:schemeClr val="bg2"/>
                </a:solidFill>
                <a:latin typeface="Arial" charset="0"/>
              </a:rPr>
              <a:t> </a:t>
            </a:r>
            <a:r>
              <a:rPr lang="en-US" sz="2000" b="1">
                <a:solidFill>
                  <a:schemeClr val="tx2"/>
                </a:solidFill>
                <a:latin typeface="Arial" charset="0"/>
              </a:rPr>
              <a:t>has to be equal before and after the collision!</a:t>
            </a:r>
          </a:p>
        </p:txBody>
      </p:sp>
      <p:sp>
        <p:nvSpPr>
          <p:cNvPr id="836613" name="AutoShape 5"/>
          <p:cNvSpPr>
            <a:spLocks noChangeArrowheads="1"/>
          </p:cNvSpPr>
          <p:nvPr/>
        </p:nvSpPr>
        <p:spPr bwMode="auto">
          <a:xfrm>
            <a:off x="0" y="0"/>
            <a:ext cx="9144000" cy="335915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36614" name="Rectangle 6"/>
          <p:cNvSpPr>
            <a:spLocks noGrp="1" noChangeArrowheads="1"/>
          </p:cNvSpPr>
          <p:nvPr>
            <p:ph type="title"/>
          </p:nvPr>
        </p:nvSpPr>
        <p:spPr>
          <a:xfrm>
            <a:off x="933450" y="0"/>
            <a:ext cx="7294563" cy="795338"/>
          </a:xfrm>
          <a:noFill/>
          <a:ln/>
        </p:spPr>
        <p:txBody>
          <a:bodyPr/>
          <a:lstStyle/>
          <a:p>
            <a:pPr>
              <a:lnSpc>
                <a:spcPct val="90000"/>
              </a:lnSpc>
            </a:pPr>
            <a:r>
              <a:rPr lang="en-US" sz="2800" i="1"/>
              <a:t>ConcepTest 9.10a</a:t>
            </a:r>
            <a:r>
              <a:rPr lang="en-US" sz="2800" i="1">
                <a:solidFill>
                  <a:srgbClr val="000000"/>
                </a:solidFill>
                <a:effectLst/>
              </a:rPr>
              <a:t>   </a:t>
            </a:r>
            <a:r>
              <a:rPr lang="en-US" sz="2800">
                <a:solidFill>
                  <a:schemeClr val="accent2"/>
                </a:solidFill>
              </a:rPr>
              <a:t>Elastic Collisions I</a:t>
            </a:r>
          </a:p>
        </p:txBody>
      </p:sp>
      <p:sp>
        <p:nvSpPr>
          <p:cNvPr id="836615" name="Oval 7"/>
          <p:cNvSpPr>
            <a:spLocks noChangeArrowheads="1"/>
          </p:cNvSpPr>
          <p:nvPr/>
        </p:nvSpPr>
        <p:spPr bwMode="auto">
          <a:xfrm>
            <a:off x="5872163" y="1381125"/>
            <a:ext cx="2565400" cy="501650"/>
          </a:xfrm>
          <a:prstGeom prst="ellipse">
            <a:avLst/>
          </a:prstGeom>
          <a:noFill/>
          <a:ln w="38100">
            <a:solidFill>
              <a:schemeClr val="accent1"/>
            </a:solidFill>
            <a:round/>
            <a:headEnd type="none" w="sm" len="sm"/>
            <a:tailEnd type="none" w="sm" len="sm"/>
          </a:ln>
          <a:effectLst/>
        </p:spPr>
        <p:txBody>
          <a:bodyPr wrap="none" anchor="ctr"/>
          <a:lstStyle/>
          <a:p>
            <a:endParaRPr lang="en-US"/>
          </a:p>
        </p:txBody>
      </p:sp>
      <p:grpSp>
        <p:nvGrpSpPr>
          <p:cNvPr id="2" name="Group 8"/>
          <p:cNvGrpSpPr>
            <a:grpSpLocks/>
          </p:cNvGrpSpPr>
          <p:nvPr/>
        </p:nvGrpSpPr>
        <p:grpSpPr bwMode="auto">
          <a:xfrm>
            <a:off x="5783263" y="2433638"/>
            <a:ext cx="3111500" cy="2165350"/>
            <a:chOff x="1687" y="2842"/>
            <a:chExt cx="1960" cy="1407"/>
          </a:xfrm>
        </p:grpSpPr>
        <p:sp>
          <p:nvSpPr>
            <p:cNvPr id="836617" name="Rectangle 9"/>
            <p:cNvSpPr>
              <a:spLocks noChangeArrowheads="1"/>
            </p:cNvSpPr>
            <p:nvPr/>
          </p:nvSpPr>
          <p:spPr bwMode="auto">
            <a:xfrm>
              <a:off x="1687" y="2842"/>
              <a:ext cx="1960" cy="1384"/>
            </a:xfrm>
            <a:prstGeom prst="rect">
              <a:avLst/>
            </a:prstGeom>
            <a:solidFill>
              <a:srgbClr val="990000"/>
            </a:solidFill>
            <a:ln w="12700">
              <a:solidFill>
                <a:schemeClr val="accent2"/>
              </a:solidFill>
              <a:miter lim="800000"/>
              <a:headEnd/>
              <a:tailEnd/>
            </a:ln>
            <a:effectLst/>
          </p:spPr>
          <p:txBody>
            <a:bodyPr wrap="none" anchor="ctr"/>
            <a:lstStyle/>
            <a:p>
              <a:endParaRPr lang="en-US"/>
            </a:p>
          </p:txBody>
        </p:sp>
        <p:sp>
          <p:nvSpPr>
            <p:cNvPr id="836618" name="Oval 10"/>
            <p:cNvSpPr>
              <a:spLocks noChangeArrowheads="1"/>
            </p:cNvSpPr>
            <p:nvPr/>
          </p:nvSpPr>
          <p:spPr bwMode="auto">
            <a:xfrm>
              <a:off x="2067" y="3366"/>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6619" name="Oval 11"/>
            <p:cNvSpPr>
              <a:spLocks noChangeArrowheads="1"/>
            </p:cNvSpPr>
            <p:nvPr/>
          </p:nvSpPr>
          <p:spPr bwMode="auto">
            <a:xfrm>
              <a:off x="2547" y="3078"/>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6620" name="Line 12"/>
            <p:cNvSpPr>
              <a:spLocks noChangeShapeType="1"/>
            </p:cNvSpPr>
            <p:nvPr/>
          </p:nvSpPr>
          <p:spPr bwMode="auto">
            <a:xfrm>
              <a:off x="1923" y="3606"/>
              <a:ext cx="432" cy="0"/>
            </a:xfrm>
            <a:prstGeom prst="line">
              <a:avLst/>
            </a:prstGeom>
            <a:noFill/>
            <a:ln w="25400">
              <a:solidFill>
                <a:schemeClr val="tx2"/>
              </a:solidFill>
              <a:round/>
              <a:headEnd type="stealth" w="med" len="lg"/>
              <a:tailEnd type="none" w="sm" len="sm"/>
            </a:ln>
            <a:effectLst/>
          </p:spPr>
          <p:txBody>
            <a:bodyPr wrap="none" anchor="ctr"/>
            <a:lstStyle/>
            <a:p>
              <a:endParaRPr lang="en-US"/>
            </a:p>
          </p:txBody>
        </p:sp>
        <p:sp>
          <p:nvSpPr>
            <p:cNvPr id="836621" name="Rectangle 13"/>
            <p:cNvSpPr>
              <a:spLocks noChangeArrowheads="1"/>
            </p:cNvSpPr>
            <p:nvPr/>
          </p:nvSpPr>
          <p:spPr bwMode="auto">
            <a:xfrm>
              <a:off x="1961" y="3735"/>
              <a:ext cx="223" cy="274"/>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endParaRPr lang="en-US" sz="2000" i="1">
                <a:solidFill>
                  <a:schemeClr val="tx2"/>
                </a:solidFill>
                <a:latin typeface="Arial" charset="0"/>
              </a:endParaRPr>
            </a:p>
          </p:txBody>
        </p:sp>
        <p:sp>
          <p:nvSpPr>
            <p:cNvPr id="836622" name="Rectangle 14"/>
            <p:cNvSpPr>
              <a:spLocks noChangeArrowheads="1"/>
            </p:cNvSpPr>
            <p:nvPr/>
          </p:nvSpPr>
          <p:spPr bwMode="auto">
            <a:xfrm>
              <a:off x="3353" y="3976"/>
              <a:ext cx="223" cy="27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a:solidFill>
                    <a:schemeClr val="accent2"/>
                  </a:solidFill>
                  <a:latin typeface="Arial" charset="0"/>
                </a:rPr>
                <a:t>1</a:t>
              </a:r>
              <a:endParaRPr lang="en-US" sz="2000" b="1">
                <a:solidFill>
                  <a:schemeClr val="accent1"/>
                </a:solidFill>
                <a:latin typeface="Arial" charset="0"/>
              </a:endParaRPr>
            </a:p>
          </p:txBody>
        </p:sp>
        <p:sp>
          <p:nvSpPr>
            <p:cNvPr id="836623" name="Line 15"/>
            <p:cNvSpPr>
              <a:spLocks noChangeShapeType="1"/>
            </p:cNvSpPr>
            <p:nvPr/>
          </p:nvSpPr>
          <p:spPr bwMode="auto">
            <a:xfrm>
              <a:off x="2835" y="3846"/>
              <a:ext cx="96" cy="0"/>
            </a:xfrm>
            <a:prstGeom prst="line">
              <a:avLst/>
            </a:prstGeom>
            <a:noFill/>
            <a:ln w="25400">
              <a:solidFill>
                <a:schemeClr val="tx2"/>
              </a:solidFill>
              <a:round/>
              <a:headEnd type="none" w="sm" len="sm"/>
              <a:tailEnd type="stealth" w="med" len="med"/>
            </a:ln>
            <a:effectLst/>
          </p:spPr>
          <p:txBody>
            <a:bodyPr wrap="none" anchor="ctr"/>
            <a:lstStyle/>
            <a:p>
              <a:endParaRPr lang="en-US"/>
            </a:p>
          </p:txBody>
        </p:sp>
      </p:grpSp>
      <p:sp>
        <p:nvSpPr>
          <p:cNvPr id="836624" name="Rectangle 16"/>
          <p:cNvSpPr>
            <a:spLocks noChangeArrowheads="1"/>
          </p:cNvSpPr>
          <p:nvPr/>
        </p:nvSpPr>
        <p:spPr bwMode="auto">
          <a:xfrm>
            <a:off x="0" y="4605338"/>
            <a:ext cx="5394325" cy="915987"/>
          </a:xfrm>
          <a:prstGeom prst="rect">
            <a:avLst/>
          </a:prstGeom>
          <a:noFill/>
          <a:ln w="9525">
            <a:noFill/>
            <a:miter lim="800000"/>
            <a:headEnd/>
            <a:tailEnd/>
          </a:ln>
          <a:effectLst/>
        </p:spPr>
        <p:txBody>
          <a:bodyPr lIns="92075" tIns="46038" rIns="92075" bIns="46038">
            <a:spAutoFit/>
          </a:bodyPr>
          <a:lstStyle/>
          <a:p>
            <a:pPr marL="285750" indent="-285750">
              <a:lnSpc>
                <a:spcPct val="90000"/>
              </a:lnSpc>
              <a:spcBef>
                <a:spcPct val="50000"/>
              </a:spcBef>
              <a:buClr>
                <a:schemeClr val="accent1"/>
              </a:buClr>
              <a:buSzPct val="75000"/>
              <a:buFont typeface="Monotype Sorts" pitchFamily="48" charset="2"/>
              <a:buNone/>
            </a:pPr>
            <a:r>
              <a:rPr lang="en-US" sz="2000" b="1">
                <a:solidFill>
                  <a:schemeClr val="bg2"/>
                </a:solidFill>
                <a:latin typeface="Arial" charset="0"/>
              </a:rPr>
              <a:t>	In case </a:t>
            </a:r>
            <a:r>
              <a:rPr lang="en-US" sz="2000" b="1">
                <a:solidFill>
                  <a:srgbClr val="FF0000"/>
                </a:solidFill>
                <a:effectLst>
                  <a:outerShdw blurRad="38100" dist="38100" dir="2700000" algn="tl">
                    <a:srgbClr val="000000"/>
                  </a:outerShdw>
                </a:effectLst>
                <a:latin typeface="Arial" charset="0"/>
              </a:rPr>
              <a:t>1</a:t>
            </a:r>
            <a:r>
              <a:rPr lang="en-US" sz="2000" b="1">
                <a:solidFill>
                  <a:schemeClr val="bg2"/>
                </a:solidFill>
                <a:latin typeface="Arial" charset="0"/>
              </a:rPr>
              <a:t> the bowling ball will almost remain at rest, and the </a:t>
            </a:r>
            <a:r>
              <a:rPr lang="en-US" sz="2000" b="1">
                <a:solidFill>
                  <a:srgbClr val="0000FF"/>
                </a:solidFill>
                <a:effectLst>
                  <a:outerShdw blurRad="38100" dist="38100" dir="2700000" algn="tl">
                    <a:srgbClr val="000000"/>
                  </a:outerShdw>
                </a:effectLst>
                <a:latin typeface="Arial" charset="0"/>
              </a:rPr>
              <a:t>golf ball</a:t>
            </a:r>
            <a:r>
              <a:rPr lang="en-US" sz="2000" b="1">
                <a:solidFill>
                  <a:schemeClr val="bg2"/>
                </a:solidFill>
                <a:latin typeface="Arial" charset="0"/>
              </a:rPr>
              <a:t> will </a:t>
            </a:r>
            <a:r>
              <a:rPr lang="en-US" sz="2000" b="1">
                <a:solidFill>
                  <a:srgbClr val="FF0000"/>
                </a:solidFill>
                <a:effectLst>
                  <a:outerShdw blurRad="38100" dist="38100" dir="2700000" algn="tl">
                    <a:srgbClr val="000000"/>
                  </a:outerShdw>
                </a:effectLst>
                <a:latin typeface="Arial" charset="0"/>
              </a:rPr>
              <a:t>bounce back with speed close to </a:t>
            </a:r>
            <a:r>
              <a:rPr lang="en-US" sz="2000" b="1" i="1">
                <a:solidFill>
                  <a:srgbClr val="FF0000"/>
                </a:solidFill>
                <a:effectLst>
                  <a:outerShdw blurRad="38100" dist="38100" dir="2700000" algn="tl">
                    <a:srgbClr val="000000"/>
                  </a:outerShdw>
                </a:effectLst>
                <a:latin typeface="Arial" charset="0"/>
              </a:rPr>
              <a:t>v</a:t>
            </a:r>
            <a:r>
              <a:rPr lang="en-US" sz="2000" b="1">
                <a:solidFill>
                  <a:schemeClr val="bg2"/>
                </a:solidFill>
                <a:latin typeface="Arial" charset="0"/>
              </a:rPr>
              <a:t>.</a:t>
            </a:r>
          </a:p>
        </p:txBody>
      </p:sp>
      <p:grpSp>
        <p:nvGrpSpPr>
          <p:cNvPr id="3" name="Group 17"/>
          <p:cNvGrpSpPr>
            <a:grpSpLocks/>
          </p:cNvGrpSpPr>
          <p:nvPr/>
        </p:nvGrpSpPr>
        <p:grpSpPr bwMode="auto">
          <a:xfrm>
            <a:off x="5776913" y="4570413"/>
            <a:ext cx="3132137" cy="2287587"/>
            <a:chOff x="3896" y="2291"/>
            <a:chExt cx="1864" cy="1388"/>
          </a:xfrm>
        </p:grpSpPr>
        <p:sp>
          <p:nvSpPr>
            <p:cNvPr id="836626" name="Rectangle 18"/>
            <p:cNvSpPr>
              <a:spLocks noChangeArrowheads="1"/>
            </p:cNvSpPr>
            <p:nvPr/>
          </p:nvSpPr>
          <p:spPr bwMode="auto">
            <a:xfrm>
              <a:off x="3896" y="2291"/>
              <a:ext cx="1864" cy="1384"/>
            </a:xfrm>
            <a:prstGeom prst="rect">
              <a:avLst/>
            </a:prstGeom>
            <a:solidFill>
              <a:srgbClr val="990000"/>
            </a:solidFill>
            <a:ln w="12700">
              <a:solidFill>
                <a:schemeClr val="accent2"/>
              </a:solidFill>
              <a:miter lim="800000"/>
              <a:headEnd/>
              <a:tailEnd/>
            </a:ln>
            <a:effectLst/>
          </p:spPr>
          <p:txBody>
            <a:bodyPr wrap="none" anchor="ctr"/>
            <a:lstStyle/>
            <a:p>
              <a:endParaRPr lang="en-US"/>
            </a:p>
          </p:txBody>
        </p:sp>
        <p:sp>
          <p:nvSpPr>
            <p:cNvPr id="836627" name="Oval 19"/>
            <p:cNvSpPr>
              <a:spLocks noChangeArrowheads="1"/>
            </p:cNvSpPr>
            <p:nvPr/>
          </p:nvSpPr>
          <p:spPr bwMode="auto">
            <a:xfrm>
              <a:off x="5332" y="2815"/>
              <a:ext cx="96" cy="96"/>
            </a:xfrm>
            <a:prstGeom prst="ellipse">
              <a:avLst/>
            </a:prstGeom>
            <a:gradFill rotWithShape="0">
              <a:gsLst>
                <a:gs pos="0">
                  <a:schemeClr val="tx1"/>
                </a:gs>
                <a:gs pos="100000">
                  <a:schemeClr val="tx1">
                    <a:gamma/>
                    <a:shade val="69804"/>
                    <a:invGamma/>
                  </a:schemeClr>
                </a:gs>
              </a:gsLst>
              <a:path path="shape">
                <a:fillToRect l="50000" t="50000" r="50000" b="50000"/>
              </a:path>
            </a:gradFill>
            <a:ln w="9525">
              <a:noFill/>
              <a:round/>
              <a:headEnd/>
              <a:tailEnd/>
            </a:ln>
            <a:effectLst/>
          </p:spPr>
          <p:txBody>
            <a:bodyPr wrap="none" anchor="ctr"/>
            <a:lstStyle/>
            <a:p>
              <a:endParaRPr lang="en-US"/>
            </a:p>
          </p:txBody>
        </p:sp>
        <p:sp>
          <p:nvSpPr>
            <p:cNvPr id="836628" name="Oval 20"/>
            <p:cNvSpPr>
              <a:spLocks noChangeArrowheads="1"/>
            </p:cNvSpPr>
            <p:nvPr/>
          </p:nvSpPr>
          <p:spPr bwMode="auto">
            <a:xfrm>
              <a:off x="4084" y="2479"/>
              <a:ext cx="672" cy="672"/>
            </a:xfrm>
            <a:prstGeom prst="ellipse">
              <a:avLst/>
            </a:prstGeom>
            <a:gradFill rotWithShape="0">
              <a:gsLst>
                <a:gs pos="0">
                  <a:srgbClr val="FF9900"/>
                </a:gs>
                <a:gs pos="100000">
                  <a:srgbClr val="FF9900">
                    <a:gamma/>
                    <a:shade val="69804"/>
                    <a:invGamma/>
                  </a:srgbClr>
                </a:gs>
              </a:gsLst>
              <a:path path="shape">
                <a:fillToRect l="50000" t="50000" r="50000" b="50000"/>
              </a:path>
            </a:gradFill>
            <a:ln w="9525">
              <a:noFill/>
              <a:round/>
              <a:headEnd/>
              <a:tailEnd/>
            </a:ln>
            <a:effectLst/>
          </p:spPr>
          <p:txBody>
            <a:bodyPr wrap="none" anchor="ctr"/>
            <a:lstStyle/>
            <a:p>
              <a:endParaRPr lang="en-US"/>
            </a:p>
          </p:txBody>
        </p:sp>
        <p:sp>
          <p:nvSpPr>
            <p:cNvPr id="836629" name="Line 21"/>
            <p:cNvSpPr>
              <a:spLocks noChangeShapeType="1"/>
            </p:cNvSpPr>
            <p:nvPr/>
          </p:nvSpPr>
          <p:spPr bwMode="auto">
            <a:xfrm>
              <a:off x="4228" y="3247"/>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6630" name="Rectangle 22"/>
            <p:cNvSpPr>
              <a:spLocks noChangeArrowheads="1"/>
            </p:cNvSpPr>
            <p:nvPr/>
          </p:nvSpPr>
          <p:spPr bwMode="auto">
            <a:xfrm>
              <a:off x="4266" y="3328"/>
              <a:ext cx="253" cy="256"/>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sz="2000" i="1">
                  <a:solidFill>
                    <a:schemeClr val="tx2"/>
                  </a:solidFill>
                  <a:latin typeface="Arial" charset="0"/>
                </a:rPr>
                <a:t> </a:t>
              </a:r>
            </a:p>
          </p:txBody>
        </p:sp>
        <p:sp>
          <p:nvSpPr>
            <p:cNvPr id="836631" name="Rectangle 23"/>
            <p:cNvSpPr>
              <a:spLocks noChangeArrowheads="1"/>
            </p:cNvSpPr>
            <p:nvPr/>
          </p:nvSpPr>
          <p:spPr bwMode="auto">
            <a:xfrm>
              <a:off x="5514" y="3424"/>
              <a:ext cx="211" cy="255"/>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a:solidFill>
                    <a:schemeClr val="accent2"/>
                  </a:solidFill>
                  <a:latin typeface="Arial" charset="0"/>
                </a:rPr>
                <a:t>2</a:t>
              </a:r>
              <a:endParaRPr lang="en-US" sz="2000" b="1">
                <a:solidFill>
                  <a:schemeClr val="accent1"/>
                </a:solidFill>
                <a:latin typeface="Arial" charset="0"/>
              </a:endParaRPr>
            </a:p>
          </p:txBody>
        </p:sp>
        <p:sp>
          <p:nvSpPr>
            <p:cNvPr id="836632" name="Line 24"/>
            <p:cNvSpPr>
              <a:spLocks noChangeShapeType="1"/>
            </p:cNvSpPr>
            <p:nvPr/>
          </p:nvSpPr>
          <p:spPr bwMode="auto">
            <a:xfrm>
              <a:off x="5092" y="3055"/>
              <a:ext cx="624"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36633" name="Rectangle 25"/>
            <p:cNvSpPr>
              <a:spLocks noChangeArrowheads="1"/>
            </p:cNvSpPr>
            <p:nvPr/>
          </p:nvSpPr>
          <p:spPr bwMode="auto">
            <a:xfrm>
              <a:off x="5274" y="3184"/>
              <a:ext cx="337" cy="255"/>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i="1">
                  <a:solidFill>
                    <a:schemeClr val="tx2"/>
                  </a:solidFill>
                  <a:latin typeface="Arial" charset="0"/>
                </a:rPr>
                <a:t>2</a:t>
              </a:r>
              <a:r>
                <a:rPr lang="en-US" b="1" i="1">
                  <a:solidFill>
                    <a:schemeClr val="tx2"/>
                  </a:solidFill>
                  <a:latin typeface="Arial" charset="0"/>
                </a:rPr>
                <a:t>v</a:t>
              </a:r>
              <a:r>
                <a:rPr lang="en-US" sz="2000" i="1">
                  <a:solidFill>
                    <a:schemeClr val="tx2"/>
                  </a:solidFill>
                  <a:latin typeface="Arial" charset="0"/>
                </a:rPr>
                <a:t> </a:t>
              </a:r>
            </a:p>
          </p:txBody>
        </p:sp>
      </p:grpSp>
      <p:sp>
        <p:nvSpPr>
          <p:cNvPr id="836634" name="Rectangle 26"/>
          <p:cNvSpPr>
            <a:spLocks noChangeArrowheads="1"/>
          </p:cNvSpPr>
          <p:nvPr/>
        </p:nvSpPr>
        <p:spPr bwMode="auto">
          <a:xfrm>
            <a:off x="0" y="5624513"/>
            <a:ext cx="5551488" cy="915987"/>
          </a:xfrm>
          <a:prstGeom prst="rect">
            <a:avLst/>
          </a:prstGeom>
          <a:noFill/>
          <a:ln w="9525">
            <a:noFill/>
            <a:miter lim="800000"/>
            <a:headEnd/>
            <a:tailEnd/>
          </a:ln>
          <a:effectLst/>
        </p:spPr>
        <p:txBody>
          <a:bodyPr lIns="92075" tIns="46038" rIns="92075" bIns="46038">
            <a:spAutoFit/>
          </a:bodyPr>
          <a:lstStyle/>
          <a:p>
            <a:pPr marL="285750" indent="-285750">
              <a:lnSpc>
                <a:spcPct val="90000"/>
              </a:lnSpc>
              <a:spcBef>
                <a:spcPct val="50000"/>
              </a:spcBef>
              <a:buClr>
                <a:schemeClr val="accent1"/>
              </a:buClr>
              <a:buSzPct val="75000"/>
              <a:buFont typeface="Monotype Sorts" pitchFamily="48" charset="2"/>
              <a:buNone/>
            </a:pPr>
            <a:r>
              <a:rPr lang="en-US" sz="2000" b="1">
                <a:solidFill>
                  <a:schemeClr val="bg2"/>
                </a:solidFill>
                <a:latin typeface="Arial" charset="0"/>
              </a:rPr>
              <a:t>	In case </a:t>
            </a:r>
            <a:r>
              <a:rPr lang="en-US" sz="2000" b="1">
                <a:solidFill>
                  <a:srgbClr val="FF0000"/>
                </a:solidFill>
                <a:effectLst>
                  <a:outerShdw blurRad="38100" dist="38100" dir="2700000" algn="tl">
                    <a:srgbClr val="000000"/>
                  </a:outerShdw>
                </a:effectLst>
                <a:latin typeface="Arial" charset="0"/>
              </a:rPr>
              <a:t>2</a:t>
            </a:r>
            <a:r>
              <a:rPr lang="en-US" sz="2000" b="1">
                <a:solidFill>
                  <a:schemeClr val="bg2"/>
                </a:solidFill>
                <a:latin typeface="Arial" charset="0"/>
              </a:rPr>
              <a:t> the bowling ball will keep going with speed close to </a:t>
            </a:r>
            <a:r>
              <a:rPr lang="en-US" sz="2000" b="1" i="1">
                <a:solidFill>
                  <a:schemeClr val="bg2"/>
                </a:solidFill>
                <a:latin typeface="Arial" charset="0"/>
              </a:rPr>
              <a:t>v</a:t>
            </a:r>
            <a:r>
              <a:rPr lang="en-US" sz="2000" b="1">
                <a:solidFill>
                  <a:schemeClr val="bg2"/>
                </a:solidFill>
                <a:latin typeface="Arial" charset="0"/>
              </a:rPr>
              <a:t>, hence the </a:t>
            </a:r>
            <a:r>
              <a:rPr lang="en-US" sz="2000" b="1">
                <a:solidFill>
                  <a:srgbClr val="0000FF"/>
                </a:solidFill>
                <a:effectLst>
                  <a:outerShdw blurRad="38100" dist="38100" dir="2700000" algn="tl">
                    <a:srgbClr val="000000"/>
                  </a:outerShdw>
                </a:effectLst>
                <a:latin typeface="Arial" charset="0"/>
              </a:rPr>
              <a:t>golf ball</a:t>
            </a:r>
            <a:r>
              <a:rPr lang="en-US" sz="2000" b="1">
                <a:solidFill>
                  <a:schemeClr val="bg2"/>
                </a:solidFill>
                <a:latin typeface="Arial" charset="0"/>
              </a:rPr>
              <a:t> will </a:t>
            </a:r>
            <a:r>
              <a:rPr lang="en-US" sz="2000" b="1">
                <a:solidFill>
                  <a:srgbClr val="FF0000"/>
                </a:solidFill>
                <a:effectLst>
                  <a:outerShdw blurRad="38100" dist="38100" dir="2700000" algn="tl">
                    <a:srgbClr val="000000"/>
                  </a:outerShdw>
                </a:effectLst>
                <a:latin typeface="Arial" charset="0"/>
              </a:rPr>
              <a:t>rebound with speed close to 2</a:t>
            </a:r>
            <a:r>
              <a:rPr lang="en-US" sz="2000" b="1" i="1">
                <a:solidFill>
                  <a:srgbClr val="FF0000"/>
                </a:solidFill>
                <a:effectLst>
                  <a:outerShdw blurRad="38100" dist="38100" dir="2700000" algn="tl">
                    <a:srgbClr val="000000"/>
                  </a:outerShdw>
                </a:effectLst>
                <a:latin typeface="Arial" charset="0"/>
              </a:rPr>
              <a:t>v</a:t>
            </a:r>
            <a:r>
              <a:rPr lang="en-US" sz="2000" b="1">
                <a:solidFill>
                  <a:schemeClr val="bg2"/>
                </a:solidFill>
                <a:latin typeface="Arial" charset="0"/>
              </a:rPr>
              <a:t>.</a:t>
            </a:r>
          </a:p>
        </p:txBody>
      </p:sp>
      <p:sp>
        <p:nvSpPr>
          <p:cNvPr id="836635" name="Line 27"/>
          <p:cNvSpPr>
            <a:spLocks noChangeShapeType="1"/>
          </p:cNvSpPr>
          <p:nvPr/>
        </p:nvSpPr>
        <p:spPr bwMode="auto">
          <a:xfrm>
            <a:off x="0" y="5592763"/>
            <a:ext cx="5468938" cy="0"/>
          </a:xfrm>
          <a:prstGeom prst="line">
            <a:avLst/>
          </a:prstGeom>
          <a:noFill/>
          <a:ln w="9525">
            <a:solidFill>
              <a:schemeClr val="bg2"/>
            </a:solidFill>
            <a:round/>
            <a:headEnd type="none" w="sm" len="sm"/>
            <a:tailEnd type="none" w="sm" len="sm"/>
          </a:ln>
          <a:effectLst/>
        </p:spPr>
        <p:txBody>
          <a:bodyPr wrap="none" anchor="ctr"/>
          <a:lstStyle/>
          <a:p>
            <a:endParaRPr lang="en-US"/>
          </a:p>
        </p:txBody>
      </p:sp>
      <p:sp>
        <p:nvSpPr>
          <p:cNvPr id="836636" name="Rectangle 28"/>
          <p:cNvSpPr>
            <a:spLocks noChangeArrowheads="1"/>
          </p:cNvSpPr>
          <p:nvPr/>
        </p:nvSpPr>
        <p:spPr bwMode="auto">
          <a:xfrm>
            <a:off x="6088063" y="923925"/>
            <a:ext cx="2843212" cy="1728788"/>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situation 1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situation 2</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both the same</a:t>
            </a:r>
            <a:endParaRPr lang="en-US" sz="2000" b="1">
              <a:solidFill>
                <a:schemeClr val="tx2"/>
              </a:solidFill>
              <a:effectLst>
                <a:outerShdw blurRad="38100" dist="38100" dir="2700000" algn="tl">
                  <a:srgbClr val="000000"/>
                </a:outerShdw>
              </a:effectLst>
              <a:latin typeface="Arial" charset="0"/>
            </a:endParaRPr>
          </a:p>
        </p:txBody>
      </p:sp>
      <p:sp>
        <p:nvSpPr>
          <p:cNvPr id="836637" name="Rectangle 29"/>
          <p:cNvSpPr>
            <a:spLocks noGrp="1" noChangeArrowheads="1"/>
          </p:cNvSpPr>
          <p:nvPr>
            <p:ph type="body" idx="1"/>
          </p:nvPr>
        </p:nvSpPr>
        <p:spPr>
          <a:xfrm>
            <a:off x="277813" y="650875"/>
            <a:ext cx="4826000" cy="2757488"/>
          </a:xfrm>
          <a:noFill/>
          <a:ln/>
        </p:spPr>
        <p:txBody>
          <a:bodyPr>
            <a:normAutofit fontScale="70000" lnSpcReduction="20000"/>
          </a:bodyPr>
          <a:lstStyle/>
          <a:p>
            <a:pPr marL="401638" indent="-401638">
              <a:lnSpc>
                <a:spcPct val="110000"/>
              </a:lnSpc>
              <a:spcBef>
                <a:spcPct val="50000"/>
              </a:spcBef>
              <a:buFont typeface="Monotype Sorts" pitchFamily="48" charset="2"/>
              <a:buNone/>
            </a:pPr>
            <a:r>
              <a:rPr lang="en-US" b="1"/>
              <a:t> 	Consider two elastic collisions: 	</a:t>
            </a:r>
            <a:r>
              <a:rPr lang="en-US" b="1">
                <a:solidFill>
                  <a:schemeClr val="accent1"/>
                </a:solidFill>
              </a:rPr>
              <a:t>1)</a:t>
            </a:r>
            <a:r>
              <a:rPr lang="en-US" b="1"/>
              <a:t>  a golf ball with speed </a:t>
            </a:r>
            <a:r>
              <a:rPr lang="en-US" b="1" i="1">
                <a:solidFill>
                  <a:schemeClr val="tx2"/>
                </a:solidFill>
              </a:rPr>
              <a:t>v</a:t>
            </a:r>
            <a:r>
              <a:rPr lang="en-US" b="1"/>
              <a:t> hits a stationary bowling ball head-on. 	</a:t>
            </a:r>
            <a:r>
              <a:rPr lang="en-US" b="1">
                <a:solidFill>
                  <a:schemeClr val="accent1"/>
                </a:solidFill>
              </a:rPr>
              <a:t>2)</a:t>
            </a:r>
            <a:r>
              <a:rPr lang="en-US" b="1"/>
              <a:t>  a bowling ball with speed </a:t>
            </a:r>
            <a:r>
              <a:rPr lang="en-US" b="1" i="1">
                <a:solidFill>
                  <a:schemeClr val="tx2"/>
                </a:solidFill>
              </a:rPr>
              <a:t>v</a:t>
            </a:r>
            <a:r>
              <a:rPr lang="en-US" b="1"/>
              <a:t> hits a stationary golf ball head-on.  </a:t>
            </a:r>
            <a:r>
              <a:rPr lang="en-US" b="1">
                <a:solidFill>
                  <a:schemeClr val="accent2"/>
                </a:solidFill>
              </a:rPr>
              <a:t>In which case does the golf ball have the greater </a:t>
            </a:r>
            <a:r>
              <a:rPr lang="en-US" b="1">
                <a:solidFill>
                  <a:schemeClr val="tx2"/>
                </a:solidFill>
              </a:rPr>
              <a:t>speed</a:t>
            </a:r>
            <a:r>
              <a:rPr lang="en-US" b="1">
                <a:solidFill>
                  <a:schemeClr val="accent2"/>
                </a:solidFill>
              </a:rPr>
              <a:t> after the collision?</a:t>
            </a:r>
            <a:endParaRPr lang="en-US">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754" name="AutoShape 2"/>
          <p:cNvSpPr>
            <a:spLocks noChangeArrowheads="1"/>
          </p:cNvSpPr>
          <p:nvPr/>
        </p:nvSpPr>
        <p:spPr bwMode="auto">
          <a:xfrm>
            <a:off x="0" y="0"/>
            <a:ext cx="9144000" cy="388778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42755" name="Rectangle 3"/>
          <p:cNvSpPr>
            <a:spLocks noChangeArrowheads="1"/>
          </p:cNvSpPr>
          <p:nvPr/>
        </p:nvSpPr>
        <p:spPr bwMode="auto">
          <a:xfrm>
            <a:off x="0" y="987425"/>
            <a:ext cx="4976813" cy="2552700"/>
          </a:xfrm>
          <a:prstGeom prst="rect">
            <a:avLst/>
          </a:prstGeom>
          <a:noFill/>
          <a:ln w="9525">
            <a:noFill/>
            <a:miter lim="800000"/>
            <a:headEnd/>
            <a:tailEnd/>
          </a:ln>
          <a:effectLst/>
        </p:spPr>
        <p:txBody>
          <a:bodyPr lIns="90488" tIns="44450" rIns="90488" bIns="44450"/>
          <a:lstStyle/>
          <a:p>
            <a:pPr marL="401638" indent="-401638">
              <a:lnSpc>
                <a:spcPct val="125000"/>
              </a:lnSpc>
              <a:spcBef>
                <a:spcPct val="30000"/>
              </a:spcBef>
              <a:buClr>
                <a:schemeClr val="accent1"/>
              </a:buClr>
              <a:buSzPct val="75000"/>
              <a:buFont typeface="Wingdings" pitchFamily="48" charset="2"/>
              <a:buNone/>
            </a:pPr>
            <a:r>
              <a:rPr lang="en-US" sz="2000" b="1">
                <a:latin typeface="Arial" charset="0"/>
              </a:rPr>
              <a:t>	You tee up a golf ball and drive it down the fairway.  Assume that the collision of the golf club and ball is elastic.  When the ball leaves the tee, how does its speed compare to the speed of the golf club?</a:t>
            </a:r>
            <a:r>
              <a:rPr lang="en-US" sz="2000" b="1">
                <a:solidFill>
                  <a:srgbClr val="000000"/>
                </a:solidFill>
                <a:latin typeface="Arial" charset="0"/>
              </a:rPr>
              <a:t>  </a:t>
            </a:r>
            <a:endParaRPr lang="en-US" sz="2000">
              <a:effectLst>
                <a:outerShdw blurRad="38100" dist="38100" dir="2700000" algn="tl">
                  <a:srgbClr val="000000"/>
                </a:outerShdw>
              </a:effectLst>
              <a:latin typeface="Arial" charset="0"/>
            </a:endParaRPr>
          </a:p>
        </p:txBody>
      </p:sp>
      <p:sp>
        <p:nvSpPr>
          <p:cNvPr id="842756" name="Rectangle 4"/>
          <p:cNvSpPr>
            <a:spLocks noChangeArrowheads="1"/>
          </p:cNvSpPr>
          <p:nvPr/>
        </p:nvSpPr>
        <p:spPr bwMode="auto">
          <a:xfrm>
            <a:off x="5453063" y="1446213"/>
            <a:ext cx="3116262" cy="14747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greater than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less than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equal to</a:t>
            </a:r>
            <a:endParaRPr lang="en-US" sz="2000">
              <a:effectLst>
                <a:outerShdw blurRad="38100" dist="38100" dir="2700000" algn="tl">
                  <a:srgbClr val="000000"/>
                </a:outerShdw>
              </a:effectLst>
              <a:latin typeface="Arial" charset="0"/>
            </a:endParaRPr>
          </a:p>
        </p:txBody>
      </p:sp>
      <p:sp>
        <p:nvSpPr>
          <p:cNvPr id="842757"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9.11</a:t>
            </a:r>
            <a:r>
              <a:rPr lang="en-US" sz="2800" i="1">
                <a:solidFill>
                  <a:srgbClr val="000000"/>
                </a:solidFill>
                <a:effectLst/>
              </a:rPr>
              <a:t>   </a:t>
            </a:r>
            <a:r>
              <a:rPr lang="en-US" sz="2800">
                <a:solidFill>
                  <a:schemeClr val="accent2"/>
                </a:solidFill>
              </a:rPr>
              <a:t>Golf Anyone?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4802" name="AutoShape 2"/>
          <p:cNvSpPr>
            <a:spLocks noChangeArrowheads="1"/>
          </p:cNvSpPr>
          <p:nvPr/>
        </p:nvSpPr>
        <p:spPr bwMode="auto">
          <a:xfrm>
            <a:off x="696913" y="4256088"/>
            <a:ext cx="7829550" cy="1825625"/>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44803" name="AutoShape 3"/>
          <p:cNvSpPr>
            <a:spLocks noChangeArrowheads="1"/>
          </p:cNvSpPr>
          <p:nvPr/>
        </p:nvSpPr>
        <p:spPr bwMode="auto">
          <a:xfrm>
            <a:off x="0" y="0"/>
            <a:ext cx="9144000" cy="3887788"/>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44804" name="Rectangle 4"/>
          <p:cNvSpPr>
            <a:spLocks noChangeArrowheads="1"/>
          </p:cNvSpPr>
          <p:nvPr/>
        </p:nvSpPr>
        <p:spPr bwMode="auto">
          <a:xfrm>
            <a:off x="0" y="987425"/>
            <a:ext cx="4976813" cy="2552700"/>
          </a:xfrm>
          <a:prstGeom prst="rect">
            <a:avLst/>
          </a:prstGeom>
          <a:noFill/>
          <a:ln w="9525">
            <a:noFill/>
            <a:miter lim="800000"/>
            <a:headEnd/>
            <a:tailEnd/>
          </a:ln>
          <a:effectLst/>
        </p:spPr>
        <p:txBody>
          <a:bodyPr lIns="90488" tIns="44450" rIns="90488" bIns="44450"/>
          <a:lstStyle/>
          <a:p>
            <a:pPr marL="401638" indent="-401638">
              <a:lnSpc>
                <a:spcPct val="125000"/>
              </a:lnSpc>
              <a:spcBef>
                <a:spcPct val="30000"/>
              </a:spcBef>
              <a:buClr>
                <a:schemeClr val="accent1"/>
              </a:buClr>
              <a:buSzPct val="75000"/>
              <a:buFont typeface="Wingdings" pitchFamily="48" charset="2"/>
              <a:buNone/>
            </a:pPr>
            <a:r>
              <a:rPr lang="en-US" sz="2000" b="1">
                <a:latin typeface="Arial" charset="0"/>
              </a:rPr>
              <a:t>	You tee up a golf ball and drive it down the fairway.  Assume that the collision of the golf club and ball is elastic.  When the ball leaves the tee, how does its speed compare to the speed of the golf club?</a:t>
            </a:r>
            <a:r>
              <a:rPr lang="en-US" sz="2000" b="1">
                <a:solidFill>
                  <a:srgbClr val="000000"/>
                </a:solidFill>
                <a:latin typeface="Arial" charset="0"/>
              </a:rPr>
              <a:t>  </a:t>
            </a:r>
            <a:endParaRPr lang="en-US" sz="2000">
              <a:effectLst>
                <a:outerShdw blurRad="38100" dist="38100" dir="2700000" algn="tl">
                  <a:srgbClr val="000000"/>
                </a:outerShdw>
              </a:effectLst>
              <a:latin typeface="Arial" charset="0"/>
            </a:endParaRPr>
          </a:p>
        </p:txBody>
      </p:sp>
      <p:sp>
        <p:nvSpPr>
          <p:cNvPr id="844805" name="Rectangle 5"/>
          <p:cNvSpPr>
            <a:spLocks noChangeArrowheads="1"/>
          </p:cNvSpPr>
          <p:nvPr/>
        </p:nvSpPr>
        <p:spPr bwMode="auto">
          <a:xfrm>
            <a:off x="5453063" y="1446213"/>
            <a:ext cx="3116262" cy="14747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greater than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less than</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equal to</a:t>
            </a:r>
            <a:endParaRPr lang="en-US" sz="2000">
              <a:effectLst>
                <a:outerShdw blurRad="38100" dist="38100" dir="2700000" algn="tl">
                  <a:srgbClr val="000000"/>
                </a:outerShdw>
              </a:effectLst>
              <a:latin typeface="Arial" charset="0"/>
            </a:endParaRPr>
          </a:p>
        </p:txBody>
      </p:sp>
      <p:sp>
        <p:nvSpPr>
          <p:cNvPr id="844806" name="Rectangle 6"/>
          <p:cNvSpPr>
            <a:spLocks noChangeArrowheads="1"/>
          </p:cNvSpPr>
          <p:nvPr/>
        </p:nvSpPr>
        <p:spPr bwMode="auto">
          <a:xfrm>
            <a:off x="619125" y="4313238"/>
            <a:ext cx="7743825" cy="2012950"/>
          </a:xfrm>
          <a:prstGeom prst="rect">
            <a:avLst/>
          </a:prstGeom>
          <a:noFill/>
          <a:ln w="9525">
            <a:noFill/>
            <a:miter lim="800000"/>
            <a:headEnd/>
            <a:tailEnd/>
          </a:ln>
          <a:effectLst/>
        </p:spPr>
        <p:txBody>
          <a:bodyPr lIns="90488" tIns="44450" rIns="90488" bIns="44450"/>
          <a:lstStyle/>
          <a:p>
            <a:pPr marL="401638" indent="-401638">
              <a:lnSpc>
                <a:spcPct val="115000"/>
              </a:lnSpc>
              <a:spcBef>
                <a:spcPct val="30000"/>
              </a:spcBef>
              <a:buClr>
                <a:schemeClr val="accent1"/>
              </a:buClr>
              <a:buSzPct val="75000"/>
              <a:buFont typeface="Wingdings" pitchFamily="48" charset="2"/>
              <a:buNone/>
            </a:pPr>
            <a:r>
              <a:rPr lang="en-US" sz="2000" b="1">
                <a:solidFill>
                  <a:schemeClr val="bg2"/>
                </a:solidFill>
                <a:latin typeface="Arial" charset="0"/>
              </a:rPr>
              <a:t>	If the speed of approach (for the golf club and ball) is </a:t>
            </a:r>
            <a:r>
              <a:rPr lang="en-US" sz="2000" b="1" i="1">
                <a:solidFill>
                  <a:schemeClr val="bg2"/>
                </a:solidFill>
                <a:latin typeface="Arial" charset="0"/>
              </a:rPr>
              <a:t>v</a:t>
            </a:r>
            <a:r>
              <a:rPr lang="en-US" sz="2000" b="1">
                <a:solidFill>
                  <a:schemeClr val="bg2"/>
                </a:solidFill>
                <a:latin typeface="Arial" charset="0"/>
              </a:rPr>
              <a:t>, then the speed of recession must also be </a:t>
            </a:r>
            <a:r>
              <a:rPr lang="en-US" sz="2000" b="1" i="1">
                <a:solidFill>
                  <a:schemeClr val="bg2"/>
                </a:solidFill>
                <a:latin typeface="Arial" charset="0"/>
              </a:rPr>
              <a:t>v</a:t>
            </a:r>
            <a:r>
              <a:rPr lang="en-US" sz="2000" b="1">
                <a:solidFill>
                  <a:schemeClr val="bg2"/>
                </a:solidFill>
                <a:latin typeface="Arial" charset="0"/>
              </a:rPr>
              <a:t>.  Because the golf club is hardly affected by the collision and it continues with speed </a:t>
            </a:r>
            <a:r>
              <a:rPr lang="en-US" sz="2000" b="1" i="1">
                <a:solidFill>
                  <a:schemeClr val="bg2"/>
                </a:solidFill>
                <a:latin typeface="Arial" charset="0"/>
              </a:rPr>
              <a:t>v</a:t>
            </a:r>
            <a:r>
              <a:rPr lang="en-US" sz="2000" b="1">
                <a:solidFill>
                  <a:schemeClr val="bg2"/>
                </a:solidFill>
                <a:latin typeface="Arial" charset="0"/>
              </a:rPr>
              <a:t>, then the ball must fly off with a speed of 2</a:t>
            </a:r>
            <a:r>
              <a:rPr lang="en-US" sz="2000" b="1" i="1">
                <a:solidFill>
                  <a:schemeClr val="bg2"/>
                </a:solidFill>
                <a:latin typeface="Arial" charset="0"/>
              </a:rPr>
              <a:t>v</a:t>
            </a:r>
            <a:r>
              <a:rPr lang="en-US" sz="2000" b="1">
                <a:solidFill>
                  <a:schemeClr val="bg2"/>
                </a:solidFill>
                <a:latin typeface="Arial" charset="0"/>
              </a:rPr>
              <a:t>.</a:t>
            </a:r>
            <a:r>
              <a:rPr lang="en-US" sz="2000" b="1">
                <a:latin typeface="Arial" charset="0"/>
              </a:rPr>
              <a:t>  </a:t>
            </a:r>
            <a:r>
              <a:rPr lang="en-US" sz="2000" b="1">
                <a:solidFill>
                  <a:srgbClr val="000000"/>
                </a:solidFill>
                <a:latin typeface="Arial" charset="0"/>
              </a:rPr>
              <a:t>  </a:t>
            </a:r>
            <a:endParaRPr lang="en-US" sz="2000">
              <a:effectLst>
                <a:outerShdw blurRad="38100" dist="38100" dir="2700000" algn="tl">
                  <a:srgbClr val="000000"/>
                </a:outerShdw>
              </a:effectLst>
              <a:latin typeface="Arial" charset="0"/>
            </a:endParaRPr>
          </a:p>
        </p:txBody>
      </p:sp>
      <p:sp>
        <p:nvSpPr>
          <p:cNvPr id="844807" name="Oval 7"/>
          <p:cNvSpPr>
            <a:spLocks noChangeArrowheads="1"/>
          </p:cNvSpPr>
          <p:nvPr/>
        </p:nvSpPr>
        <p:spPr bwMode="auto">
          <a:xfrm>
            <a:off x="5537200" y="1441450"/>
            <a:ext cx="2667000" cy="501650"/>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844808" name="Rectangle 8"/>
          <p:cNvSpPr>
            <a:spLocks noGrp="1" noChangeArrowheads="1"/>
          </p:cNvSpPr>
          <p:nvPr>
            <p:ph type="title"/>
          </p:nvPr>
        </p:nvSpPr>
        <p:spPr>
          <a:xfrm>
            <a:off x="933450" y="0"/>
            <a:ext cx="7294563" cy="838200"/>
          </a:xfrm>
          <a:noFill/>
          <a:ln/>
        </p:spPr>
        <p:txBody>
          <a:bodyPr/>
          <a:lstStyle/>
          <a:p>
            <a:pPr>
              <a:lnSpc>
                <a:spcPct val="90000"/>
              </a:lnSpc>
            </a:pPr>
            <a:r>
              <a:rPr lang="en-US" sz="2800" i="1"/>
              <a:t>ConcepTest 9.11</a:t>
            </a:r>
            <a:r>
              <a:rPr lang="en-US" sz="2800" i="1">
                <a:solidFill>
                  <a:srgbClr val="000000"/>
                </a:solidFill>
                <a:effectLst/>
              </a:rPr>
              <a:t>   </a:t>
            </a:r>
            <a:r>
              <a:rPr lang="en-US" sz="2800">
                <a:solidFill>
                  <a:schemeClr val="accent2"/>
                </a:solidFill>
              </a:rPr>
              <a:t>Golf Anyone?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946" name="AutoShape 2"/>
          <p:cNvSpPr>
            <a:spLocks noChangeArrowheads="1"/>
          </p:cNvSpPr>
          <p:nvPr/>
        </p:nvSpPr>
        <p:spPr bwMode="auto">
          <a:xfrm>
            <a:off x="0" y="0"/>
            <a:ext cx="9144000" cy="31019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50947" name="Rectangle 3"/>
          <p:cNvSpPr>
            <a:spLocks noGrp="1" noChangeArrowheads="1"/>
          </p:cNvSpPr>
          <p:nvPr>
            <p:ph type="title"/>
          </p:nvPr>
        </p:nvSpPr>
        <p:spPr>
          <a:xfrm>
            <a:off x="633413" y="0"/>
            <a:ext cx="7907337" cy="838200"/>
          </a:xfrm>
          <a:noFill/>
          <a:ln/>
        </p:spPr>
        <p:txBody>
          <a:bodyPr/>
          <a:lstStyle/>
          <a:p>
            <a:pPr>
              <a:lnSpc>
                <a:spcPct val="90000"/>
              </a:lnSpc>
            </a:pPr>
            <a:r>
              <a:rPr lang="en-US" sz="2800" i="1"/>
              <a:t>ConcepTest 9.12b</a:t>
            </a:r>
            <a:r>
              <a:rPr lang="en-US" sz="2800" i="1">
                <a:solidFill>
                  <a:srgbClr val="000000"/>
                </a:solidFill>
                <a:effectLst/>
              </a:rPr>
              <a:t>   </a:t>
            </a:r>
            <a:r>
              <a:rPr lang="en-US" sz="2800">
                <a:solidFill>
                  <a:schemeClr val="accent2"/>
                </a:solidFill>
              </a:rPr>
              <a:t>Inelastic Collisions II</a:t>
            </a:r>
          </a:p>
        </p:txBody>
      </p:sp>
      <p:grpSp>
        <p:nvGrpSpPr>
          <p:cNvPr id="2" name="Group 4"/>
          <p:cNvGrpSpPr>
            <a:grpSpLocks/>
          </p:cNvGrpSpPr>
          <p:nvPr/>
        </p:nvGrpSpPr>
        <p:grpSpPr bwMode="auto">
          <a:xfrm>
            <a:off x="5213350" y="3246438"/>
            <a:ext cx="3606800" cy="3497262"/>
            <a:chOff x="3514" y="1954"/>
            <a:chExt cx="2126" cy="2154"/>
          </a:xfrm>
        </p:grpSpPr>
        <p:sp>
          <p:nvSpPr>
            <p:cNvPr id="850949" name="Rectangle 5"/>
            <p:cNvSpPr>
              <a:spLocks noChangeArrowheads="1"/>
            </p:cNvSpPr>
            <p:nvPr/>
          </p:nvSpPr>
          <p:spPr bwMode="auto">
            <a:xfrm>
              <a:off x="3514" y="1954"/>
              <a:ext cx="2126" cy="2154"/>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6"/>
            <p:cNvGrpSpPr>
              <a:grpSpLocks/>
            </p:cNvGrpSpPr>
            <p:nvPr/>
          </p:nvGrpSpPr>
          <p:grpSpPr bwMode="auto">
            <a:xfrm>
              <a:off x="3677" y="2062"/>
              <a:ext cx="1811" cy="843"/>
              <a:chOff x="409" y="600"/>
              <a:chExt cx="2353" cy="1096"/>
            </a:xfrm>
          </p:grpSpPr>
          <p:sp>
            <p:nvSpPr>
              <p:cNvPr id="850951" name="Rectangle 7"/>
              <p:cNvSpPr>
                <a:spLocks noChangeArrowheads="1"/>
              </p:cNvSpPr>
              <p:nvPr/>
            </p:nvSpPr>
            <p:spPr bwMode="auto">
              <a:xfrm>
                <a:off x="409" y="600"/>
                <a:ext cx="2353" cy="1096"/>
              </a:xfrm>
              <a:prstGeom prst="rect">
                <a:avLst/>
              </a:prstGeom>
              <a:noFill/>
              <a:ln w="12700">
                <a:solidFill>
                  <a:schemeClr val="accent2"/>
                </a:solidFill>
                <a:miter lim="800000"/>
                <a:headEnd/>
                <a:tailEnd/>
              </a:ln>
              <a:effectLst/>
            </p:spPr>
            <p:txBody>
              <a:bodyPr wrap="none" anchor="ctr"/>
              <a:lstStyle/>
              <a:p>
                <a:endParaRPr lang="en-US"/>
              </a:p>
            </p:txBody>
          </p:sp>
          <p:sp>
            <p:nvSpPr>
              <p:cNvPr id="850952" name="Line 8"/>
              <p:cNvSpPr>
                <a:spLocks noChangeShapeType="1"/>
              </p:cNvSpPr>
              <p:nvPr/>
            </p:nvSpPr>
            <p:spPr bwMode="auto">
              <a:xfrm>
                <a:off x="1361" y="126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50953" name="Rectangle 9"/>
              <p:cNvSpPr>
                <a:spLocks noChangeArrowheads="1"/>
              </p:cNvSpPr>
              <p:nvPr/>
            </p:nvSpPr>
            <p:spPr bwMode="auto">
              <a:xfrm>
                <a:off x="1465" y="902"/>
                <a:ext cx="369" cy="336"/>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b="1" i="1" baseline="-25000">
                    <a:solidFill>
                      <a:schemeClr val="tx2"/>
                    </a:solidFill>
                    <a:latin typeface="Arial" charset="0"/>
                  </a:rPr>
                  <a:t>i</a:t>
                </a:r>
                <a:r>
                  <a:rPr lang="en-US" sz="2000" i="1">
                    <a:solidFill>
                      <a:schemeClr val="tx2"/>
                    </a:solidFill>
                    <a:latin typeface="Arial" charset="0"/>
                  </a:rPr>
                  <a:t> </a:t>
                </a:r>
              </a:p>
            </p:txBody>
          </p:sp>
          <p:sp>
            <p:nvSpPr>
              <p:cNvPr id="850954" name="Rectangle 10"/>
              <p:cNvSpPr>
                <a:spLocks noChangeArrowheads="1"/>
              </p:cNvSpPr>
              <p:nvPr/>
            </p:nvSpPr>
            <p:spPr bwMode="auto">
              <a:xfrm>
                <a:off x="843" y="1064"/>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0955" name="Rectangle 11"/>
              <p:cNvSpPr>
                <a:spLocks noChangeArrowheads="1"/>
              </p:cNvSpPr>
              <p:nvPr/>
            </p:nvSpPr>
            <p:spPr bwMode="auto">
              <a:xfrm>
                <a:off x="523" y="1499"/>
                <a:ext cx="2147" cy="79"/>
              </a:xfrm>
              <a:prstGeom prst="rect">
                <a:avLst/>
              </a:prstGeom>
              <a:solidFill>
                <a:schemeClr val="accent2"/>
              </a:solidFill>
              <a:ln w="9525">
                <a:noFill/>
                <a:miter lim="800000"/>
                <a:headEnd/>
                <a:tailEnd/>
              </a:ln>
              <a:effectLst/>
            </p:spPr>
            <p:txBody>
              <a:bodyPr wrap="none" anchor="ctr"/>
              <a:lstStyle/>
              <a:p>
                <a:endParaRPr lang="en-US"/>
              </a:p>
            </p:txBody>
          </p:sp>
          <p:sp>
            <p:nvSpPr>
              <p:cNvPr id="850956" name="Rectangle 12"/>
              <p:cNvSpPr>
                <a:spLocks noChangeArrowheads="1"/>
              </p:cNvSpPr>
              <p:nvPr/>
            </p:nvSpPr>
            <p:spPr bwMode="auto">
              <a:xfrm>
                <a:off x="2044" y="1064"/>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grpSp>
        <p:grpSp>
          <p:nvGrpSpPr>
            <p:cNvPr id="4" name="Group 13"/>
            <p:cNvGrpSpPr>
              <a:grpSpLocks/>
            </p:cNvGrpSpPr>
            <p:nvPr/>
          </p:nvGrpSpPr>
          <p:grpSpPr bwMode="auto">
            <a:xfrm>
              <a:off x="3686" y="3092"/>
              <a:ext cx="1811" cy="843"/>
              <a:chOff x="3081" y="603"/>
              <a:chExt cx="2353" cy="1096"/>
            </a:xfrm>
          </p:grpSpPr>
          <p:sp>
            <p:nvSpPr>
              <p:cNvPr id="850958" name="Line 14"/>
              <p:cNvSpPr>
                <a:spLocks noChangeShapeType="1"/>
              </p:cNvSpPr>
              <p:nvPr/>
            </p:nvSpPr>
            <p:spPr bwMode="auto">
              <a:xfrm>
                <a:off x="4777" y="1275"/>
                <a:ext cx="514"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50959" name="Rectangle 15"/>
              <p:cNvSpPr>
                <a:spLocks noChangeArrowheads="1"/>
              </p:cNvSpPr>
              <p:nvPr/>
            </p:nvSpPr>
            <p:spPr bwMode="auto">
              <a:xfrm>
                <a:off x="4871" y="911"/>
                <a:ext cx="323" cy="337"/>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b="1" i="1" baseline="-25000">
                    <a:solidFill>
                      <a:schemeClr val="tx2"/>
                    </a:solidFill>
                    <a:latin typeface="Arial" charset="0"/>
                  </a:rPr>
                  <a:t>f</a:t>
                </a:r>
                <a:endParaRPr lang="en-US" sz="2000" i="1">
                  <a:solidFill>
                    <a:schemeClr val="tx2"/>
                  </a:solidFill>
                  <a:latin typeface="Arial" charset="0"/>
                </a:endParaRPr>
              </a:p>
            </p:txBody>
          </p:sp>
          <p:sp>
            <p:nvSpPr>
              <p:cNvPr id="850960" name="Rectangle 16"/>
              <p:cNvSpPr>
                <a:spLocks noChangeArrowheads="1"/>
              </p:cNvSpPr>
              <p:nvPr/>
            </p:nvSpPr>
            <p:spPr bwMode="auto">
              <a:xfrm>
                <a:off x="3730" y="1063"/>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0961" name="Rectangle 17"/>
              <p:cNvSpPr>
                <a:spLocks noChangeArrowheads="1"/>
              </p:cNvSpPr>
              <p:nvPr/>
            </p:nvSpPr>
            <p:spPr bwMode="auto">
              <a:xfrm>
                <a:off x="4249" y="1063"/>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0962" name="Rectangle 18"/>
              <p:cNvSpPr>
                <a:spLocks noChangeArrowheads="1"/>
              </p:cNvSpPr>
              <p:nvPr/>
            </p:nvSpPr>
            <p:spPr bwMode="auto">
              <a:xfrm>
                <a:off x="3081" y="603"/>
                <a:ext cx="2353" cy="1096"/>
              </a:xfrm>
              <a:prstGeom prst="rect">
                <a:avLst/>
              </a:prstGeom>
              <a:noFill/>
              <a:ln w="12700">
                <a:solidFill>
                  <a:schemeClr val="accent2"/>
                </a:solidFill>
                <a:miter lim="800000"/>
                <a:headEnd/>
                <a:tailEnd/>
              </a:ln>
              <a:effectLst/>
            </p:spPr>
            <p:txBody>
              <a:bodyPr wrap="none" anchor="ctr"/>
              <a:lstStyle/>
              <a:p>
                <a:endParaRPr lang="en-US"/>
              </a:p>
            </p:txBody>
          </p:sp>
          <p:sp>
            <p:nvSpPr>
              <p:cNvPr id="850963" name="Rectangle 19"/>
              <p:cNvSpPr>
                <a:spLocks noChangeArrowheads="1"/>
              </p:cNvSpPr>
              <p:nvPr/>
            </p:nvSpPr>
            <p:spPr bwMode="auto">
              <a:xfrm>
                <a:off x="3184" y="1499"/>
                <a:ext cx="2147" cy="79"/>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850964" name="Rectangle 20"/>
          <p:cNvSpPr>
            <a:spLocks noGrp="1" noChangeArrowheads="1"/>
          </p:cNvSpPr>
          <p:nvPr>
            <p:ph type="body" idx="1"/>
          </p:nvPr>
        </p:nvSpPr>
        <p:spPr>
          <a:xfrm>
            <a:off x="263525" y="717550"/>
            <a:ext cx="5122863" cy="2297113"/>
          </a:xfrm>
          <a:noFill/>
          <a:ln/>
        </p:spPr>
        <p:txBody>
          <a:bodyPr>
            <a:normAutofit fontScale="70000" lnSpcReduction="20000"/>
          </a:bodyPr>
          <a:lstStyle/>
          <a:p>
            <a:pPr marL="401638" indent="-401638">
              <a:lnSpc>
                <a:spcPct val="140000"/>
              </a:lnSpc>
              <a:spcBef>
                <a:spcPct val="50000"/>
              </a:spcBef>
              <a:buFont typeface="Monotype Sorts" pitchFamily="48" charset="2"/>
              <a:buNone/>
            </a:pPr>
            <a:r>
              <a:rPr lang="en-US" b="1"/>
              <a:t>	On a frictionless surface, a sliding box collides and sticks to a second identical box that is initially at rest.   What is the final KE of the system in terms of the initial KE?</a:t>
            </a:r>
            <a:endParaRPr lang="en-US" sz="2200" b="1"/>
          </a:p>
        </p:txBody>
      </p:sp>
      <p:grpSp>
        <p:nvGrpSpPr>
          <p:cNvPr id="5" name="Group 26"/>
          <p:cNvGrpSpPr>
            <a:grpSpLocks/>
          </p:cNvGrpSpPr>
          <p:nvPr/>
        </p:nvGrpSpPr>
        <p:grpSpPr bwMode="auto">
          <a:xfrm>
            <a:off x="6070600" y="704850"/>
            <a:ext cx="2843213" cy="2365375"/>
            <a:chOff x="3824" y="444"/>
            <a:chExt cx="1791" cy="1490"/>
          </a:xfrm>
        </p:grpSpPr>
        <p:sp>
          <p:nvSpPr>
            <p:cNvPr id="850966" name="Rectangle 22"/>
            <p:cNvSpPr>
              <a:spLocks noChangeArrowheads="1"/>
            </p:cNvSpPr>
            <p:nvPr/>
          </p:nvSpPr>
          <p:spPr bwMode="auto">
            <a:xfrm>
              <a:off x="3824" y="444"/>
              <a:ext cx="1791" cy="149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endParaRPr lang="en-US" sz="2000" b="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rPr>
                <a:t>4</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sym typeface="Symbol" pitchFamily="48" charset="2"/>
                </a:rPr>
                <a:t> 2</a:t>
              </a:r>
              <a:r>
                <a:rPr lang="en-US" sz="2000" b="1">
                  <a:solidFill>
                    <a:schemeClr val="tx2"/>
                  </a:solidFill>
                  <a:latin typeface="Arial" charset="0"/>
                </a:rPr>
                <a:t>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rPr>
                <a:t>2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KE</a:t>
              </a:r>
              <a:r>
                <a:rPr lang="en-US" sz="2000" b="1" baseline="-25000">
                  <a:solidFill>
                    <a:schemeClr val="tx2"/>
                  </a:solidFill>
                  <a:latin typeface="Arial" charset="0"/>
                </a:rPr>
                <a:t>f</a:t>
              </a:r>
              <a:r>
                <a:rPr lang="en-US" sz="2000" b="1">
                  <a:solidFill>
                    <a:schemeClr val="tx2"/>
                  </a:solidFill>
                  <a:latin typeface="Arial" charset="0"/>
                </a:rPr>
                <a:t>  = </a:t>
              </a:r>
              <a:r>
                <a:rPr lang="en-US" sz="2000" b="1">
                  <a:solidFill>
                    <a:schemeClr val="tx2"/>
                  </a:solidFill>
                  <a:latin typeface="Arial" charset="0"/>
                  <a:sym typeface="Symbol" pitchFamily="48" charset="2"/>
                </a:rPr>
                <a:t> 2</a:t>
              </a:r>
              <a:r>
                <a:rPr lang="en-US" sz="2000" b="1">
                  <a:solidFill>
                    <a:schemeClr val="tx2"/>
                  </a:solidFill>
                  <a:latin typeface="Arial" charset="0"/>
                </a:rPr>
                <a:t> KE</a:t>
              </a:r>
              <a:r>
                <a:rPr lang="en-US" sz="2000" b="1" baseline="-25000">
                  <a:solidFill>
                    <a:schemeClr val="tx2"/>
                  </a:solidFill>
                  <a:latin typeface="Arial" charset="0"/>
                </a:rPr>
                <a:t>i</a:t>
              </a:r>
              <a:r>
                <a:rPr lang="en-US" sz="2200" b="1" baseline="-25000">
                  <a:solidFill>
                    <a:schemeClr val="tx2"/>
                  </a:solidFill>
                  <a:latin typeface="Arial" charset="0"/>
                </a:rPr>
                <a:t> </a:t>
              </a:r>
              <a:endParaRPr lang="en-US" sz="2200" b="1">
                <a:solidFill>
                  <a:schemeClr val="tx2"/>
                </a:solidFill>
                <a:latin typeface="Arial" charset="0"/>
              </a:endParaRPr>
            </a:p>
          </p:txBody>
        </p:sp>
        <p:sp>
          <p:nvSpPr>
            <p:cNvPr id="850967" name="Line 23"/>
            <p:cNvSpPr>
              <a:spLocks noChangeShapeType="1"/>
            </p:cNvSpPr>
            <p:nvPr/>
          </p:nvSpPr>
          <p:spPr bwMode="auto">
            <a:xfrm flipV="1">
              <a:off x="5086" y="1091"/>
              <a:ext cx="188" cy="4"/>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850968" name="Line 24"/>
            <p:cNvSpPr>
              <a:spLocks noChangeShapeType="1"/>
            </p:cNvSpPr>
            <p:nvPr/>
          </p:nvSpPr>
          <p:spPr bwMode="auto">
            <a:xfrm flipV="1">
              <a:off x="4685" y="1685"/>
              <a:ext cx="188" cy="4"/>
            </a:xfrm>
            <a:prstGeom prst="line">
              <a:avLst/>
            </a:prstGeom>
            <a:noFill/>
            <a:ln w="28575">
              <a:solidFill>
                <a:schemeClr val="tx2"/>
              </a:solidFill>
              <a:round/>
              <a:headEnd type="none" w="sm" len="sm"/>
              <a:tailEnd type="none" w="sm" len="sm"/>
            </a:ln>
            <a:effectLst/>
          </p:spPr>
          <p:txBody>
            <a:bodyPr wrap="none" anchor="ctr"/>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2994" name="AutoShape 2"/>
          <p:cNvSpPr>
            <a:spLocks noChangeArrowheads="1"/>
          </p:cNvSpPr>
          <p:nvPr/>
        </p:nvSpPr>
        <p:spPr bwMode="auto">
          <a:xfrm>
            <a:off x="0" y="0"/>
            <a:ext cx="9144000" cy="3101975"/>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52995" name="Rectangle 3"/>
          <p:cNvSpPr>
            <a:spLocks noGrp="1" noChangeArrowheads="1"/>
          </p:cNvSpPr>
          <p:nvPr>
            <p:ph type="title"/>
          </p:nvPr>
        </p:nvSpPr>
        <p:spPr>
          <a:xfrm>
            <a:off x="633413" y="0"/>
            <a:ext cx="7907337" cy="838200"/>
          </a:xfrm>
          <a:noFill/>
          <a:ln/>
        </p:spPr>
        <p:txBody>
          <a:bodyPr/>
          <a:lstStyle/>
          <a:p>
            <a:pPr>
              <a:lnSpc>
                <a:spcPct val="90000"/>
              </a:lnSpc>
            </a:pPr>
            <a:r>
              <a:rPr lang="en-US" sz="2800" i="1"/>
              <a:t>ConcepTest 9.12b</a:t>
            </a:r>
            <a:r>
              <a:rPr lang="en-US" sz="2800" i="1">
                <a:solidFill>
                  <a:srgbClr val="000000"/>
                </a:solidFill>
                <a:effectLst/>
              </a:rPr>
              <a:t>   </a:t>
            </a:r>
            <a:r>
              <a:rPr lang="en-US" sz="2800">
                <a:solidFill>
                  <a:schemeClr val="accent2"/>
                </a:solidFill>
              </a:rPr>
              <a:t>Inelastic Collisions II</a:t>
            </a:r>
          </a:p>
        </p:txBody>
      </p:sp>
      <p:sp>
        <p:nvSpPr>
          <p:cNvPr id="852996" name="AutoShape 4"/>
          <p:cNvSpPr>
            <a:spLocks noChangeArrowheads="1"/>
          </p:cNvSpPr>
          <p:nvPr/>
        </p:nvSpPr>
        <p:spPr bwMode="auto">
          <a:xfrm>
            <a:off x="312738" y="3130550"/>
            <a:ext cx="4559300" cy="37274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grpSp>
        <p:nvGrpSpPr>
          <p:cNvPr id="2" name="Group 5"/>
          <p:cNvGrpSpPr>
            <a:grpSpLocks/>
          </p:cNvGrpSpPr>
          <p:nvPr/>
        </p:nvGrpSpPr>
        <p:grpSpPr bwMode="auto">
          <a:xfrm>
            <a:off x="5213350" y="3246438"/>
            <a:ext cx="3606800" cy="3497262"/>
            <a:chOff x="3514" y="1954"/>
            <a:chExt cx="2126" cy="2154"/>
          </a:xfrm>
        </p:grpSpPr>
        <p:sp>
          <p:nvSpPr>
            <p:cNvPr id="852998" name="Rectangle 6"/>
            <p:cNvSpPr>
              <a:spLocks noChangeArrowheads="1"/>
            </p:cNvSpPr>
            <p:nvPr/>
          </p:nvSpPr>
          <p:spPr bwMode="auto">
            <a:xfrm>
              <a:off x="3514" y="1954"/>
              <a:ext cx="2126" cy="2154"/>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7"/>
            <p:cNvGrpSpPr>
              <a:grpSpLocks/>
            </p:cNvGrpSpPr>
            <p:nvPr/>
          </p:nvGrpSpPr>
          <p:grpSpPr bwMode="auto">
            <a:xfrm>
              <a:off x="3677" y="2062"/>
              <a:ext cx="1811" cy="843"/>
              <a:chOff x="409" y="600"/>
              <a:chExt cx="2353" cy="1096"/>
            </a:xfrm>
          </p:grpSpPr>
          <p:sp>
            <p:nvSpPr>
              <p:cNvPr id="853000" name="Rectangle 8"/>
              <p:cNvSpPr>
                <a:spLocks noChangeArrowheads="1"/>
              </p:cNvSpPr>
              <p:nvPr/>
            </p:nvSpPr>
            <p:spPr bwMode="auto">
              <a:xfrm>
                <a:off x="409" y="600"/>
                <a:ext cx="2353" cy="1096"/>
              </a:xfrm>
              <a:prstGeom prst="rect">
                <a:avLst/>
              </a:prstGeom>
              <a:noFill/>
              <a:ln w="12700">
                <a:solidFill>
                  <a:schemeClr val="accent2"/>
                </a:solidFill>
                <a:miter lim="800000"/>
                <a:headEnd/>
                <a:tailEnd/>
              </a:ln>
              <a:effectLst/>
            </p:spPr>
            <p:txBody>
              <a:bodyPr wrap="none" anchor="ctr"/>
              <a:lstStyle/>
              <a:p>
                <a:endParaRPr lang="en-US"/>
              </a:p>
            </p:txBody>
          </p:sp>
          <p:sp>
            <p:nvSpPr>
              <p:cNvPr id="853001" name="Line 9"/>
              <p:cNvSpPr>
                <a:spLocks noChangeShapeType="1"/>
              </p:cNvSpPr>
              <p:nvPr/>
            </p:nvSpPr>
            <p:spPr bwMode="auto">
              <a:xfrm>
                <a:off x="1361" y="1266"/>
                <a:ext cx="432"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53002" name="Rectangle 10"/>
              <p:cNvSpPr>
                <a:spLocks noChangeArrowheads="1"/>
              </p:cNvSpPr>
              <p:nvPr/>
            </p:nvSpPr>
            <p:spPr bwMode="auto">
              <a:xfrm>
                <a:off x="1465" y="902"/>
                <a:ext cx="369" cy="336"/>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b="1" i="1" baseline="-25000">
                    <a:solidFill>
                      <a:schemeClr val="tx2"/>
                    </a:solidFill>
                    <a:latin typeface="Arial" charset="0"/>
                  </a:rPr>
                  <a:t>i</a:t>
                </a:r>
                <a:r>
                  <a:rPr lang="en-US" sz="2000" i="1">
                    <a:solidFill>
                      <a:schemeClr val="tx2"/>
                    </a:solidFill>
                    <a:latin typeface="Arial" charset="0"/>
                  </a:rPr>
                  <a:t> </a:t>
                </a:r>
              </a:p>
            </p:txBody>
          </p:sp>
          <p:sp>
            <p:nvSpPr>
              <p:cNvPr id="853003" name="Rectangle 11"/>
              <p:cNvSpPr>
                <a:spLocks noChangeArrowheads="1"/>
              </p:cNvSpPr>
              <p:nvPr/>
            </p:nvSpPr>
            <p:spPr bwMode="auto">
              <a:xfrm>
                <a:off x="843" y="1064"/>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3004" name="Rectangle 12"/>
              <p:cNvSpPr>
                <a:spLocks noChangeArrowheads="1"/>
              </p:cNvSpPr>
              <p:nvPr/>
            </p:nvSpPr>
            <p:spPr bwMode="auto">
              <a:xfrm>
                <a:off x="523" y="1499"/>
                <a:ext cx="2147" cy="79"/>
              </a:xfrm>
              <a:prstGeom prst="rect">
                <a:avLst/>
              </a:prstGeom>
              <a:solidFill>
                <a:schemeClr val="accent2"/>
              </a:solidFill>
              <a:ln w="9525">
                <a:noFill/>
                <a:miter lim="800000"/>
                <a:headEnd/>
                <a:tailEnd/>
              </a:ln>
              <a:effectLst/>
            </p:spPr>
            <p:txBody>
              <a:bodyPr wrap="none" anchor="ctr"/>
              <a:lstStyle/>
              <a:p>
                <a:endParaRPr lang="en-US"/>
              </a:p>
            </p:txBody>
          </p:sp>
          <p:sp>
            <p:nvSpPr>
              <p:cNvPr id="853005" name="Rectangle 13"/>
              <p:cNvSpPr>
                <a:spLocks noChangeArrowheads="1"/>
              </p:cNvSpPr>
              <p:nvPr/>
            </p:nvSpPr>
            <p:spPr bwMode="auto">
              <a:xfrm>
                <a:off x="2044" y="1064"/>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grpSp>
        <p:grpSp>
          <p:nvGrpSpPr>
            <p:cNvPr id="4" name="Group 14"/>
            <p:cNvGrpSpPr>
              <a:grpSpLocks/>
            </p:cNvGrpSpPr>
            <p:nvPr/>
          </p:nvGrpSpPr>
          <p:grpSpPr bwMode="auto">
            <a:xfrm>
              <a:off x="3686" y="3092"/>
              <a:ext cx="1811" cy="843"/>
              <a:chOff x="3081" y="603"/>
              <a:chExt cx="2353" cy="1096"/>
            </a:xfrm>
          </p:grpSpPr>
          <p:sp>
            <p:nvSpPr>
              <p:cNvPr id="853007" name="Line 15"/>
              <p:cNvSpPr>
                <a:spLocks noChangeShapeType="1"/>
              </p:cNvSpPr>
              <p:nvPr/>
            </p:nvSpPr>
            <p:spPr bwMode="auto">
              <a:xfrm>
                <a:off x="4777" y="1275"/>
                <a:ext cx="514" cy="0"/>
              </a:xfrm>
              <a:prstGeom prst="line">
                <a:avLst/>
              </a:prstGeom>
              <a:noFill/>
              <a:ln w="25400">
                <a:solidFill>
                  <a:schemeClr val="tx2"/>
                </a:solidFill>
                <a:round/>
                <a:headEnd type="none" w="sm" len="sm"/>
                <a:tailEnd type="stealth" w="med" len="lg"/>
              </a:ln>
              <a:effectLst/>
            </p:spPr>
            <p:txBody>
              <a:bodyPr wrap="none" anchor="ctr"/>
              <a:lstStyle/>
              <a:p>
                <a:endParaRPr lang="en-US"/>
              </a:p>
            </p:txBody>
          </p:sp>
          <p:sp>
            <p:nvSpPr>
              <p:cNvPr id="853008" name="Rectangle 16"/>
              <p:cNvSpPr>
                <a:spLocks noChangeArrowheads="1"/>
              </p:cNvSpPr>
              <p:nvPr/>
            </p:nvSpPr>
            <p:spPr bwMode="auto">
              <a:xfrm>
                <a:off x="4871" y="911"/>
                <a:ext cx="323" cy="337"/>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b="1" i="1">
                    <a:solidFill>
                      <a:schemeClr val="tx2"/>
                    </a:solidFill>
                    <a:latin typeface="Arial" charset="0"/>
                  </a:rPr>
                  <a:t>v</a:t>
                </a:r>
                <a:r>
                  <a:rPr lang="en-US" b="1" i="1" baseline="-25000">
                    <a:solidFill>
                      <a:schemeClr val="tx2"/>
                    </a:solidFill>
                    <a:latin typeface="Arial" charset="0"/>
                  </a:rPr>
                  <a:t>f</a:t>
                </a:r>
                <a:endParaRPr lang="en-US" sz="2000" i="1">
                  <a:solidFill>
                    <a:schemeClr val="tx2"/>
                  </a:solidFill>
                  <a:latin typeface="Arial" charset="0"/>
                </a:endParaRPr>
              </a:p>
            </p:txBody>
          </p:sp>
          <p:sp>
            <p:nvSpPr>
              <p:cNvPr id="853009" name="Rectangle 17"/>
              <p:cNvSpPr>
                <a:spLocks noChangeArrowheads="1"/>
              </p:cNvSpPr>
              <p:nvPr/>
            </p:nvSpPr>
            <p:spPr bwMode="auto">
              <a:xfrm>
                <a:off x="3730" y="1063"/>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3010" name="Rectangle 18"/>
              <p:cNvSpPr>
                <a:spLocks noChangeArrowheads="1"/>
              </p:cNvSpPr>
              <p:nvPr/>
            </p:nvSpPr>
            <p:spPr bwMode="auto">
              <a:xfrm>
                <a:off x="4249" y="1063"/>
                <a:ext cx="520" cy="424"/>
              </a:xfrm>
              <a:prstGeom prst="rect">
                <a:avLst/>
              </a:prstGeom>
              <a:solidFill>
                <a:srgbClr val="CC3300"/>
              </a:solidFill>
              <a:ln w="12700">
                <a:solidFill>
                  <a:schemeClr val="bg2"/>
                </a:solidFill>
                <a:miter lim="800000"/>
                <a:headEnd/>
                <a:tailEnd/>
              </a:ln>
              <a:effectLst/>
            </p:spPr>
            <p:txBody>
              <a:bodyPr wrap="none" anchor="ctr"/>
              <a:lstStyle/>
              <a:p>
                <a:endParaRPr lang="en-US"/>
              </a:p>
            </p:txBody>
          </p:sp>
          <p:sp>
            <p:nvSpPr>
              <p:cNvPr id="853011" name="Rectangle 19"/>
              <p:cNvSpPr>
                <a:spLocks noChangeArrowheads="1"/>
              </p:cNvSpPr>
              <p:nvPr/>
            </p:nvSpPr>
            <p:spPr bwMode="auto">
              <a:xfrm>
                <a:off x="3081" y="603"/>
                <a:ext cx="2353" cy="1096"/>
              </a:xfrm>
              <a:prstGeom prst="rect">
                <a:avLst/>
              </a:prstGeom>
              <a:noFill/>
              <a:ln w="12700">
                <a:solidFill>
                  <a:schemeClr val="accent2"/>
                </a:solidFill>
                <a:miter lim="800000"/>
                <a:headEnd/>
                <a:tailEnd/>
              </a:ln>
              <a:effectLst/>
            </p:spPr>
            <p:txBody>
              <a:bodyPr wrap="none" anchor="ctr"/>
              <a:lstStyle/>
              <a:p>
                <a:endParaRPr lang="en-US"/>
              </a:p>
            </p:txBody>
          </p:sp>
          <p:sp>
            <p:nvSpPr>
              <p:cNvPr id="853012" name="Rectangle 20"/>
              <p:cNvSpPr>
                <a:spLocks noChangeArrowheads="1"/>
              </p:cNvSpPr>
              <p:nvPr/>
            </p:nvSpPr>
            <p:spPr bwMode="auto">
              <a:xfrm>
                <a:off x="3184" y="1499"/>
                <a:ext cx="2147" cy="79"/>
              </a:xfrm>
              <a:prstGeom prst="rect">
                <a:avLst/>
              </a:prstGeom>
              <a:solidFill>
                <a:schemeClr val="accent2"/>
              </a:solidFill>
              <a:ln w="9525">
                <a:noFill/>
                <a:miter lim="800000"/>
                <a:headEnd/>
                <a:tailEnd/>
              </a:ln>
              <a:effectLst/>
            </p:spPr>
            <p:txBody>
              <a:bodyPr wrap="none" anchor="ctr"/>
              <a:lstStyle/>
              <a:p>
                <a:endParaRPr lang="en-US"/>
              </a:p>
            </p:txBody>
          </p:sp>
        </p:grpSp>
      </p:grpSp>
      <p:sp>
        <p:nvSpPr>
          <p:cNvPr id="853013" name="Rectangle 21"/>
          <p:cNvSpPr>
            <a:spLocks noGrp="1" noChangeArrowheads="1"/>
          </p:cNvSpPr>
          <p:nvPr>
            <p:ph type="body" idx="1"/>
          </p:nvPr>
        </p:nvSpPr>
        <p:spPr>
          <a:xfrm>
            <a:off x="263525" y="717550"/>
            <a:ext cx="5122863" cy="2297113"/>
          </a:xfrm>
          <a:noFill/>
          <a:ln/>
        </p:spPr>
        <p:txBody>
          <a:bodyPr>
            <a:normAutofit fontScale="70000" lnSpcReduction="20000"/>
          </a:bodyPr>
          <a:lstStyle/>
          <a:p>
            <a:pPr marL="401638" indent="-401638">
              <a:lnSpc>
                <a:spcPct val="140000"/>
              </a:lnSpc>
              <a:spcBef>
                <a:spcPct val="50000"/>
              </a:spcBef>
              <a:buFont typeface="Monotype Sorts" pitchFamily="48" charset="2"/>
              <a:buNone/>
            </a:pPr>
            <a:r>
              <a:rPr lang="en-US" b="1"/>
              <a:t>	On a frictionless surface, a sliding box collides and sticks to a second identical box that is initially at rest.   What is the final KE of the system in terms of the initial KE?</a:t>
            </a:r>
            <a:endParaRPr lang="en-US" sz="2200" b="1"/>
          </a:p>
        </p:txBody>
      </p:sp>
      <p:grpSp>
        <p:nvGrpSpPr>
          <p:cNvPr id="5" name="Group 29"/>
          <p:cNvGrpSpPr>
            <a:grpSpLocks/>
          </p:cNvGrpSpPr>
          <p:nvPr/>
        </p:nvGrpSpPr>
        <p:grpSpPr bwMode="auto">
          <a:xfrm>
            <a:off x="6070600" y="704850"/>
            <a:ext cx="2843213" cy="2365375"/>
            <a:chOff x="3824" y="444"/>
            <a:chExt cx="1791" cy="1490"/>
          </a:xfrm>
        </p:grpSpPr>
        <p:sp>
          <p:nvSpPr>
            <p:cNvPr id="853015" name="Rectangle 23"/>
            <p:cNvSpPr>
              <a:spLocks noChangeArrowheads="1"/>
            </p:cNvSpPr>
            <p:nvPr/>
          </p:nvSpPr>
          <p:spPr bwMode="auto">
            <a:xfrm>
              <a:off x="3824" y="444"/>
              <a:ext cx="1791" cy="1490"/>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1)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endParaRPr lang="en-US" sz="2000" b="1">
                <a:solidFill>
                  <a:schemeClr val="tx2"/>
                </a:solidFill>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2)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rPr>
                <a:t>4</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3)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sym typeface="Symbol" pitchFamily="48" charset="2"/>
                </a:rPr>
                <a:t> 2</a:t>
              </a:r>
              <a:r>
                <a:rPr lang="en-US" sz="2000" b="1">
                  <a:solidFill>
                    <a:schemeClr val="tx2"/>
                  </a:solidFill>
                  <a:latin typeface="Arial" charset="0"/>
                </a:rPr>
                <a:t>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4)  KE</a:t>
              </a:r>
              <a:r>
                <a:rPr lang="en-US" sz="2000" b="1" baseline="-25000">
                  <a:solidFill>
                    <a:schemeClr val="tx2"/>
                  </a:solidFill>
                  <a:latin typeface="Arial" charset="0"/>
                </a:rPr>
                <a:t>f</a:t>
              </a:r>
              <a:r>
                <a:rPr lang="en-US" sz="2000" b="1">
                  <a:solidFill>
                    <a:schemeClr val="tx2"/>
                  </a:solidFill>
                  <a:latin typeface="Arial" charset="0"/>
                </a:rPr>
                <a:t>  =  KE</a:t>
              </a:r>
              <a:r>
                <a:rPr lang="en-US" sz="2000" b="1" baseline="-25000">
                  <a:solidFill>
                    <a:schemeClr val="tx2"/>
                  </a:solidFill>
                  <a:latin typeface="Arial" charset="0"/>
                </a:rPr>
                <a:t>i </a:t>
              </a:r>
              <a:r>
                <a:rPr lang="en-US" sz="2000" b="1">
                  <a:solidFill>
                    <a:schemeClr val="tx2"/>
                  </a:solidFill>
                  <a:latin typeface="Arial" charset="0"/>
                </a:rPr>
                <a:t>/</a:t>
              </a:r>
              <a:r>
                <a:rPr lang="en-US" sz="2000" b="1" baseline="-25000">
                  <a:solidFill>
                    <a:schemeClr val="tx2"/>
                  </a:solidFill>
                  <a:latin typeface="Arial" charset="0"/>
                </a:rPr>
                <a:t> </a:t>
              </a:r>
              <a:r>
                <a:rPr lang="en-US" sz="2000" b="1">
                  <a:solidFill>
                    <a:schemeClr val="tx2"/>
                  </a:solidFill>
                  <a:latin typeface="Arial" charset="0"/>
                </a:rPr>
                <a:t>2 </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5)  KE</a:t>
              </a:r>
              <a:r>
                <a:rPr lang="en-US" sz="2000" b="1" baseline="-25000">
                  <a:solidFill>
                    <a:schemeClr val="tx2"/>
                  </a:solidFill>
                  <a:latin typeface="Arial" charset="0"/>
                </a:rPr>
                <a:t>f</a:t>
              </a:r>
              <a:r>
                <a:rPr lang="en-US" sz="2000" b="1">
                  <a:solidFill>
                    <a:schemeClr val="tx2"/>
                  </a:solidFill>
                  <a:latin typeface="Arial" charset="0"/>
                </a:rPr>
                <a:t>  = </a:t>
              </a:r>
              <a:r>
                <a:rPr lang="en-US" sz="2000" b="1">
                  <a:solidFill>
                    <a:schemeClr val="tx2"/>
                  </a:solidFill>
                  <a:latin typeface="Arial" charset="0"/>
                  <a:sym typeface="Symbol" pitchFamily="48" charset="2"/>
                </a:rPr>
                <a:t> 2</a:t>
              </a:r>
              <a:r>
                <a:rPr lang="en-US" sz="2000" b="1">
                  <a:solidFill>
                    <a:schemeClr val="tx2"/>
                  </a:solidFill>
                  <a:latin typeface="Arial" charset="0"/>
                </a:rPr>
                <a:t> KE</a:t>
              </a:r>
              <a:r>
                <a:rPr lang="en-US" sz="2000" b="1" baseline="-25000">
                  <a:solidFill>
                    <a:schemeClr val="tx2"/>
                  </a:solidFill>
                  <a:latin typeface="Arial" charset="0"/>
                </a:rPr>
                <a:t>i</a:t>
              </a:r>
              <a:r>
                <a:rPr lang="en-US" sz="2200" b="1" baseline="-25000">
                  <a:solidFill>
                    <a:schemeClr val="tx2"/>
                  </a:solidFill>
                  <a:latin typeface="Arial" charset="0"/>
                </a:rPr>
                <a:t> </a:t>
              </a:r>
              <a:endParaRPr lang="en-US" sz="2200" b="1">
                <a:solidFill>
                  <a:schemeClr val="tx2"/>
                </a:solidFill>
                <a:latin typeface="Arial" charset="0"/>
              </a:endParaRPr>
            </a:p>
          </p:txBody>
        </p:sp>
        <p:sp>
          <p:nvSpPr>
            <p:cNvPr id="853016" name="Line 24"/>
            <p:cNvSpPr>
              <a:spLocks noChangeShapeType="1"/>
            </p:cNvSpPr>
            <p:nvPr/>
          </p:nvSpPr>
          <p:spPr bwMode="auto">
            <a:xfrm flipV="1">
              <a:off x="5086" y="1091"/>
              <a:ext cx="188" cy="4"/>
            </a:xfrm>
            <a:prstGeom prst="line">
              <a:avLst/>
            </a:prstGeom>
            <a:noFill/>
            <a:ln w="28575">
              <a:solidFill>
                <a:schemeClr val="tx2"/>
              </a:solidFill>
              <a:round/>
              <a:headEnd type="none" w="sm" len="sm"/>
              <a:tailEnd type="none" w="sm" len="sm"/>
            </a:ln>
            <a:effectLst/>
          </p:spPr>
          <p:txBody>
            <a:bodyPr wrap="none" anchor="ctr"/>
            <a:lstStyle/>
            <a:p>
              <a:endParaRPr lang="en-US"/>
            </a:p>
          </p:txBody>
        </p:sp>
        <p:sp>
          <p:nvSpPr>
            <p:cNvPr id="853017" name="Line 25"/>
            <p:cNvSpPr>
              <a:spLocks noChangeShapeType="1"/>
            </p:cNvSpPr>
            <p:nvPr/>
          </p:nvSpPr>
          <p:spPr bwMode="auto">
            <a:xfrm flipV="1">
              <a:off x="4685" y="1685"/>
              <a:ext cx="188" cy="4"/>
            </a:xfrm>
            <a:prstGeom prst="line">
              <a:avLst/>
            </a:prstGeom>
            <a:noFill/>
            <a:ln w="28575">
              <a:solidFill>
                <a:schemeClr val="tx2"/>
              </a:solidFill>
              <a:round/>
              <a:headEnd type="none" w="sm" len="sm"/>
              <a:tailEnd type="none" w="sm" len="sm"/>
            </a:ln>
            <a:effectLst/>
          </p:spPr>
          <p:txBody>
            <a:bodyPr wrap="none" anchor="ctr"/>
            <a:lstStyle/>
            <a:p>
              <a:endParaRPr lang="en-US"/>
            </a:p>
          </p:txBody>
        </p:sp>
      </p:grpSp>
      <p:sp>
        <p:nvSpPr>
          <p:cNvPr id="853018" name="Text Box 26"/>
          <p:cNvSpPr txBox="1">
            <a:spLocks noChangeArrowheads="1"/>
          </p:cNvSpPr>
          <p:nvPr/>
        </p:nvSpPr>
        <p:spPr bwMode="auto">
          <a:xfrm>
            <a:off x="603250" y="3155950"/>
            <a:ext cx="4922838" cy="885825"/>
          </a:xfrm>
          <a:prstGeom prst="rect">
            <a:avLst/>
          </a:prstGeom>
          <a:noFill/>
          <a:ln w="38100">
            <a:noFill/>
            <a:miter lim="800000"/>
            <a:headEnd/>
            <a:tailEnd/>
          </a:ln>
          <a:effectLst/>
        </p:spPr>
        <p:txBody>
          <a:bodyPr>
            <a:spAutoFit/>
          </a:bodyPr>
          <a:lstStyle/>
          <a:p>
            <a:pPr>
              <a:lnSpc>
                <a:spcPct val="130000"/>
              </a:lnSpc>
              <a:tabLst>
                <a:tab pos="3657600" algn="l"/>
              </a:tabLst>
            </a:pPr>
            <a:r>
              <a:rPr lang="en-US" sz="2000" b="1" u="sng">
                <a:solidFill>
                  <a:schemeClr val="bg2"/>
                </a:solidFill>
                <a:latin typeface="Arial" charset="0"/>
              </a:rPr>
              <a:t>Momentum</a:t>
            </a:r>
            <a:r>
              <a:rPr lang="en-US" sz="2000" b="1">
                <a:solidFill>
                  <a:schemeClr val="bg2"/>
                </a:solidFill>
                <a:latin typeface="Arial" charset="0"/>
              </a:rPr>
              <a:t>:     </a:t>
            </a:r>
            <a:r>
              <a:rPr lang="en-US" sz="2000" b="1" i="1">
                <a:solidFill>
                  <a:schemeClr val="bg2"/>
                </a:solidFill>
                <a:latin typeface="Arial" charset="0"/>
              </a:rPr>
              <a:t>mv</a:t>
            </a:r>
            <a:r>
              <a:rPr lang="en-US" sz="2000" b="1" i="1" baseline="-25000">
                <a:solidFill>
                  <a:schemeClr val="bg2"/>
                </a:solidFill>
                <a:latin typeface="Arial" charset="0"/>
              </a:rPr>
              <a:t>i</a:t>
            </a:r>
            <a:r>
              <a:rPr lang="en-US" sz="2000" b="1">
                <a:solidFill>
                  <a:schemeClr val="bg2"/>
                </a:solidFill>
                <a:latin typeface="Arial" charset="0"/>
              </a:rPr>
              <a:t> + 0  =  (2</a:t>
            </a:r>
            <a:r>
              <a:rPr lang="en-US" sz="2000" b="1" i="1">
                <a:solidFill>
                  <a:schemeClr val="bg2"/>
                </a:solidFill>
                <a:latin typeface="Arial" charset="0"/>
              </a:rPr>
              <a:t>m</a:t>
            </a:r>
            <a:r>
              <a:rPr lang="en-US" sz="2000" b="1">
                <a:solidFill>
                  <a:schemeClr val="bg2"/>
                </a:solidFill>
                <a:latin typeface="Arial" charset="0"/>
              </a:rPr>
              <a:t>)</a:t>
            </a:r>
            <a:r>
              <a:rPr lang="en-US" sz="2000" b="1" i="1">
                <a:solidFill>
                  <a:schemeClr val="bg2"/>
                </a:solidFill>
                <a:latin typeface="Arial" charset="0"/>
              </a:rPr>
              <a:t>v</a:t>
            </a:r>
            <a:r>
              <a:rPr lang="en-US" sz="2000" b="1" i="1" baseline="-25000">
                <a:solidFill>
                  <a:schemeClr val="bg2"/>
                </a:solidFill>
                <a:latin typeface="Arial" charset="0"/>
              </a:rPr>
              <a:t>f</a:t>
            </a:r>
            <a:endParaRPr lang="en-US" sz="2000" b="1" i="1">
              <a:solidFill>
                <a:schemeClr val="bg2"/>
              </a:solidFill>
              <a:latin typeface="Arial" charset="0"/>
            </a:endParaRPr>
          </a:p>
          <a:p>
            <a:pPr>
              <a:lnSpc>
                <a:spcPct val="130000"/>
              </a:lnSpc>
              <a:tabLst>
                <a:tab pos="3657600" algn="l"/>
              </a:tabLst>
            </a:pPr>
            <a:r>
              <a:rPr lang="en-US" sz="2000" b="1">
                <a:solidFill>
                  <a:schemeClr val="bg2"/>
                </a:solidFill>
                <a:latin typeface="Arial" charset="0"/>
              </a:rPr>
              <a:t>So we see that:       </a:t>
            </a:r>
            <a:r>
              <a:rPr lang="en-US" sz="2000" b="1" i="1">
                <a:solidFill>
                  <a:srgbClr val="FC0128"/>
                </a:solidFill>
                <a:effectLst>
                  <a:outerShdw blurRad="38100" dist="38100" dir="2700000" algn="tl">
                    <a:srgbClr val="000000"/>
                  </a:outerShdw>
                </a:effectLst>
                <a:latin typeface="Arial" charset="0"/>
              </a:rPr>
              <a:t>v</a:t>
            </a:r>
            <a:r>
              <a:rPr lang="en-US" sz="2000" b="1" i="1" baseline="-25000">
                <a:solidFill>
                  <a:srgbClr val="FC0128"/>
                </a:solidFill>
                <a:effectLst>
                  <a:outerShdw blurRad="38100" dist="38100" dir="2700000" algn="tl">
                    <a:srgbClr val="000000"/>
                  </a:outerShdw>
                </a:effectLst>
                <a:latin typeface="Arial" charset="0"/>
              </a:rPr>
              <a:t>f</a:t>
            </a:r>
            <a:r>
              <a:rPr lang="en-US" sz="2000" b="1" i="1">
                <a:solidFill>
                  <a:srgbClr val="FC0128"/>
                </a:solidFill>
                <a:effectLst>
                  <a:outerShdw blurRad="38100" dist="38100" dir="2700000" algn="tl">
                    <a:srgbClr val="000000"/>
                  </a:outerShdw>
                </a:effectLst>
                <a:latin typeface="Arial" charset="0"/>
              </a:rPr>
              <a:t> </a:t>
            </a:r>
            <a:r>
              <a:rPr lang="en-US" sz="2000" b="1">
                <a:solidFill>
                  <a:srgbClr val="FC0128"/>
                </a:solidFill>
                <a:effectLst>
                  <a:outerShdw blurRad="38100" dist="38100" dir="2700000" algn="tl">
                    <a:srgbClr val="000000"/>
                  </a:outerShdw>
                </a:effectLst>
                <a:latin typeface="Arial" charset="0"/>
              </a:rPr>
              <a:t> =     </a:t>
            </a:r>
            <a:r>
              <a:rPr lang="en-US" sz="2000" b="1" i="1">
                <a:solidFill>
                  <a:srgbClr val="FC0128"/>
                </a:solidFill>
                <a:effectLst>
                  <a:outerShdw blurRad="38100" dist="38100" dir="2700000" algn="tl">
                    <a:srgbClr val="000000"/>
                  </a:outerShdw>
                </a:effectLst>
                <a:latin typeface="Arial" charset="0"/>
              </a:rPr>
              <a:t>v</a:t>
            </a:r>
            <a:r>
              <a:rPr lang="en-US" sz="2000" b="1" i="1" baseline="-25000">
                <a:solidFill>
                  <a:srgbClr val="FC0128"/>
                </a:solidFill>
                <a:effectLst>
                  <a:outerShdw blurRad="38100" dist="38100" dir="2700000" algn="tl">
                    <a:srgbClr val="000000"/>
                  </a:outerShdw>
                </a:effectLst>
                <a:latin typeface="Arial" charset="0"/>
              </a:rPr>
              <a:t>i</a:t>
            </a:r>
            <a:endParaRPr lang="en-US" sz="2200" b="1" i="1" baseline="30000">
              <a:solidFill>
                <a:srgbClr val="FC0128"/>
              </a:solidFill>
              <a:effectLst>
                <a:outerShdw blurRad="38100" dist="38100" dir="2700000" algn="tl">
                  <a:srgbClr val="000000"/>
                </a:outerShdw>
              </a:effectLst>
              <a:latin typeface="Arial" charset="0"/>
            </a:endParaRPr>
          </a:p>
        </p:txBody>
      </p:sp>
      <p:sp>
        <p:nvSpPr>
          <p:cNvPr id="853019" name="Text Box 27"/>
          <p:cNvSpPr txBox="1">
            <a:spLocks noChangeArrowheads="1"/>
          </p:cNvSpPr>
          <p:nvPr/>
        </p:nvSpPr>
        <p:spPr bwMode="auto">
          <a:xfrm>
            <a:off x="762000" y="4049713"/>
            <a:ext cx="3538538" cy="2687637"/>
          </a:xfrm>
          <a:prstGeom prst="rect">
            <a:avLst/>
          </a:prstGeom>
          <a:noFill/>
          <a:ln w="38100">
            <a:noFill/>
            <a:miter lim="800000"/>
            <a:headEnd/>
            <a:tailEnd/>
          </a:ln>
          <a:effectLst/>
        </p:spPr>
        <p:txBody>
          <a:bodyPr wrap="none">
            <a:spAutoFit/>
          </a:bodyPr>
          <a:lstStyle/>
          <a:p>
            <a:pPr>
              <a:tabLst>
                <a:tab pos="1320800" algn="l"/>
              </a:tabLst>
            </a:pPr>
            <a:r>
              <a:rPr lang="en-US" sz="2000" b="1">
                <a:solidFill>
                  <a:srgbClr val="0000FF"/>
                </a:solidFill>
                <a:effectLst>
                  <a:outerShdw blurRad="38100" dist="38100" dir="2700000" algn="tl">
                    <a:srgbClr val="000000"/>
                  </a:outerShdw>
                </a:effectLst>
                <a:latin typeface="Arial" charset="0"/>
              </a:rPr>
              <a:t>Now, look at </a:t>
            </a:r>
            <a:r>
              <a:rPr lang="en-US" sz="2000" b="1" u="sng">
                <a:solidFill>
                  <a:srgbClr val="0000FF"/>
                </a:solidFill>
                <a:effectLst>
                  <a:outerShdw blurRad="38100" dist="38100" dir="2700000" algn="tl">
                    <a:srgbClr val="000000"/>
                  </a:outerShdw>
                </a:effectLst>
                <a:latin typeface="Arial" charset="0"/>
              </a:rPr>
              <a:t>kinetic energy</a:t>
            </a:r>
            <a:r>
              <a:rPr lang="en-US" sz="2000" b="1">
                <a:solidFill>
                  <a:srgbClr val="0000FF"/>
                </a:solidFill>
                <a:effectLst>
                  <a:outerShdw blurRad="38100" dist="38100" dir="2700000" algn="tl">
                    <a:srgbClr val="000000"/>
                  </a:outerShdw>
                </a:effectLst>
                <a:latin typeface="Arial" charset="0"/>
              </a:rPr>
              <a:t>:</a:t>
            </a:r>
          </a:p>
          <a:p>
            <a:pPr>
              <a:tabLst>
                <a:tab pos="1320800" algn="l"/>
              </a:tabLst>
            </a:pPr>
            <a:endParaRPr lang="en-US" sz="1600" b="1">
              <a:solidFill>
                <a:srgbClr val="0000FF"/>
              </a:solidFill>
              <a:effectLst>
                <a:outerShdw blurRad="38100" dist="38100" dir="2700000" algn="tl">
                  <a:srgbClr val="000000"/>
                </a:outerShdw>
              </a:effectLst>
              <a:latin typeface="Arial" charset="0"/>
            </a:endParaRPr>
          </a:p>
          <a:p>
            <a:pPr>
              <a:tabLst>
                <a:tab pos="1320800" algn="l"/>
              </a:tabLst>
            </a:pPr>
            <a:r>
              <a:rPr lang="en-US" sz="2000" b="1">
                <a:solidFill>
                  <a:srgbClr val="0000FF"/>
                </a:solidFill>
                <a:effectLst>
                  <a:outerShdw blurRad="38100" dist="38100" dir="2700000" algn="tl">
                    <a:srgbClr val="000000"/>
                  </a:outerShdw>
                </a:effectLst>
                <a:latin typeface="Arial" charset="0"/>
              </a:rPr>
              <a:t>First,  KE</a:t>
            </a:r>
            <a:r>
              <a:rPr lang="en-US" sz="2000" b="1" baseline="-25000">
                <a:solidFill>
                  <a:srgbClr val="0000FF"/>
                </a:solidFill>
                <a:effectLst>
                  <a:outerShdw blurRad="38100" dist="38100" dir="2700000" algn="tl">
                    <a:srgbClr val="000000"/>
                  </a:outerShdw>
                </a:effectLst>
                <a:latin typeface="Arial" charset="0"/>
              </a:rPr>
              <a:t>i</a:t>
            </a:r>
            <a:r>
              <a:rPr lang="en-US" sz="2000" b="1">
                <a:solidFill>
                  <a:srgbClr val="0000FF"/>
                </a:solidFill>
                <a:effectLst>
                  <a:outerShdw blurRad="38100" dist="38100" dir="2700000" algn="tl">
                    <a:srgbClr val="000000"/>
                  </a:outerShdw>
                </a:effectLst>
                <a:latin typeface="Arial" charset="0"/>
              </a:rPr>
              <a:t>	 =    </a:t>
            </a:r>
            <a:r>
              <a:rPr lang="en-US" sz="2000" b="1" i="1">
                <a:solidFill>
                  <a:srgbClr val="0000FF"/>
                </a:solidFill>
                <a:effectLst>
                  <a:outerShdw blurRad="38100" dist="38100" dir="2700000" algn="tl">
                    <a:srgbClr val="000000"/>
                  </a:outerShdw>
                </a:effectLst>
                <a:latin typeface="Arial" charset="0"/>
              </a:rPr>
              <a:t>mv</a:t>
            </a:r>
            <a:r>
              <a:rPr lang="en-US" sz="2000" b="1" i="1" baseline="-25000">
                <a:solidFill>
                  <a:srgbClr val="0000FF"/>
                </a:solidFill>
                <a:effectLst>
                  <a:outerShdw blurRad="38100" dist="38100" dir="2700000" algn="tl">
                    <a:srgbClr val="000000"/>
                  </a:outerShdw>
                </a:effectLst>
                <a:latin typeface="Arial" charset="0"/>
              </a:rPr>
              <a:t>i</a:t>
            </a:r>
            <a:r>
              <a:rPr lang="en-US" sz="2000" b="1" i="1" baseline="30000">
                <a:solidFill>
                  <a:srgbClr val="0000FF"/>
                </a:solidFill>
                <a:effectLst>
                  <a:outerShdw blurRad="38100" dist="38100" dir="2700000" algn="tl">
                    <a:srgbClr val="000000"/>
                  </a:outerShdw>
                </a:effectLst>
                <a:latin typeface="Arial" charset="0"/>
              </a:rPr>
              <a:t>2</a:t>
            </a:r>
            <a:endParaRPr lang="en-US" sz="2000" b="1" i="1">
              <a:solidFill>
                <a:srgbClr val="0000FF"/>
              </a:solidFill>
              <a:effectLst>
                <a:outerShdw blurRad="38100" dist="38100" dir="2700000" algn="tl">
                  <a:srgbClr val="000000"/>
                </a:outerShdw>
              </a:effectLst>
              <a:latin typeface="Arial" charset="0"/>
            </a:endParaRPr>
          </a:p>
          <a:p>
            <a:pPr>
              <a:tabLst>
                <a:tab pos="1320800" algn="l"/>
              </a:tabLst>
            </a:pPr>
            <a:endParaRPr lang="en-US" sz="1600" b="1">
              <a:solidFill>
                <a:srgbClr val="0000FF"/>
              </a:solidFill>
              <a:effectLst>
                <a:outerShdw blurRad="38100" dist="38100" dir="2700000" algn="tl">
                  <a:srgbClr val="000000"/>
                </a:outerShdw>
              </a:effectLst>
              <a:latin typeface="Arial" charset="0"/>
            </a:endParaRPr>
          </a:p>
          <a:p>
            <a:pPr>
              <a:lnSpc>
                <a:spcPct val="120000"/>
              </a:lnSpc>
              <a:tabLst>
                <a:tab pos="1320800" algn="l"/>
              </a:tabLst>
            </a:pPr>
            <a:r>
              <a:rPr lang="en-US" sz="2000" b="1">
                <a:solidFill>
                  <a:srgbClr val="0000FF"/>
                </a:solidFill>
                <a:effectLst>
                  <a:outerShdw blurRad="38100" dist="38100" dir="2700000" algn="tl">
                    <a:srgbClr val="000000"/>
                  </a:outerShdw>
                </a:effectLst>
                <a:latin typeface="Arial" charset="0"/>
              </a:rPr>
              <a:t>So:     KE</a:t>
            </a:r>
            <a:r>
              <a:rPr lang="en-US" sz="2000" b="1" baseline="-25000">
                <a:solidFill>
                  <a:srgbClr val="0000FF"/>
                </a:solidFill>
                <a:effectLst>
                  <a:outerShdw blurRad="38100" dist="38100" dir="2700000" algn="tl">
                    <a:srgbClr val="000000"/>
                  </a:outerShdw>
                </a:effectLst>
                <a:latin typeface="Arial" charset="0"/>
              </a:rPr>
              <a:t>f</a:t>
            </a:r>
            <a:r>
              <a:rPr lang="en-US" sz="2000" b="1">
                <a:solidFill>
                  <a:srgbClr val="0000FF"/>
                </a:solidFill>
                <a:effectLst>
                  <a:outerShdw blurRad="38100" dist="38100" dir="2700000" algn="tl">
                    <a:srgbClr val="000000"/>
                  </a:outerShdw>
                </a:effectLst>
                <a:latin typeface="Arial" charset="0"/>
              </a:rPr>
              <a:t>	 =    </a:t>
            </a:r>
            <a:r>
              <a:rPr lang="en-US" sz="2000" b="1" i="1">
                <a:solidFill>
                  <a:srgbClr val="0000FF"/>
                </a:solidFill>
                <a:effectLst>
                  <a:outerShdw blurRad="38100" dist="38100" dir="2700000" algn="tl">
                    <a:srgbClr val="000000"/>
                  </a:outerShdw>
                </a:effectLst>
                <a:latin typeface="Arial" charset="0"/>
              </a:rPr>
              <a:t>m</a:t>
            </a:r>
            <a:r>
              <a:rPr lang="en-US" sz="2000" b="1" i="1" baseline="-25000">
                <a:solidFill>
                  <a:srgbClr val="0000FF"/>
                </a:solidFill>
                <a:effectLst>
                  <a:outerShdw blurRad="38100" dist="38100" dir="2700000" algn="tl">
                    <a:srgbClr val="000000"/>
                  </a:outerShdw>
                </a:effectLst>
                <a:latin typeface="Arial" charset="0"/>
              </a:rPr>
              <a:t>f </a:t>
            </a:r>
            <a:r>
              <a:rPr lang="en-US" sz="2000" b="1" i="1">
                <a:solidFill>
                  <a:srgbClr val="0000FF"/>
                </a:solidFill>
                <a:effectLst>
                  <a:outerShdw blurRad="38100" dist="38100" dir="2700000" algn="tl">
                    <a:srgbClr val="000000"/>
                  </a:outerShdw>
                </a:effectLst>
                <a:latin typeface="Arial" charset="0"/>
              </a:rPr>
              <a:t>v</a:t>
            </a:r>
            <a:r>
              <a:rPr lang="en-US" sz="2000" b="1" i="1" baseline="-25000">
                <a:solidFill>
                  <a:srgbClr val="0000FF"/>
                </a:solidFill>
                <a:effectLst>
                  <a:outerShdw blurRad="38100" dist="38100" dir="2700000" algn="tl">
                    <a:srgbClr val="000000"/>
                  </a:outerShdw>
                </a:effectLst>
                <a:latin typeface="Arial" charset="0"/>
              </a:rPr>
              <a:t>f</a:t>
            </a:r>
            <a:r>
              <a:rPr lang="en-US" sz="2000" b="1" i="1" baseline="30000">
                <a:solidFill>
                  <a:srgbClr val="0000FF"/>
                </a:solidFill>
                <a:effectLst>
                  <a:outerShdw blurRad="38100" dist="38100" dir="2700000" algn="tl">
                    <a:srgbClr val="000000"/>
                  </a:outerShdw>
                </a:effectLst>
                <a:latin typeface="Arial" charset="0"/>
              </a:rPr>
              <a:t>2</a:t>
            </a:r>
            <a:endParaRPr lang="en-US" sz="2000" b="1" i="1">
              <a:solidFill>
                <a:srgbClr val="0000FF"/>
              </a:solidFill>
              <a:effectLst>
                <a:outerShdw blurRad="38100" dist="38100" dir="2700000" algn="tl">
                  <a:srgbClr val="000000"/>
                </a:outerShdw>
              </a:effectLst>
              <a:latin typeface="Arial" charset="0"/>
            </a:endParaRPr>
          </a:p>
          <a:p>
            <a:pPr>
              <a:lnSpc>
                <a:spcPct val="120000"/>
              </a:lnSpc>
              <a:tabLst>
                <a:tab pos="1320800" algn="l"/>
              </a:tabLst>
            </a:pPr>
            <a:r>
              <a:rPr lang="en-US" sz="2000" b="1">
                <a:solidFill>
                  <a:srgbClr val="0000FF"/>
                </a:solidFill>
                <a:effectLst>
                  <a:outerShdw blurRad="38100" dist="38100" dir="2700000" algn="tl">
                    <a:srgbClr val="000000"/>
                  </a:outerShdw>
                </a:effectLst>
                <a:latin typeface="Arial" charset="0"/>
              </a:rPr>
              <a:t>	 =    (2</a:t>
            </a:r>
            <a:r>
              <a:rPr lang="en-US" sz="2000" b="1" i="1">
                <a:solidFill>
                  <a:srgbClr val="0000FF"/>
                </a:solidFill>
                <a:effectLst>
                  <a:outerShdw blurRad="38100" dist="38100" dir="2700000" algn="tl">
                    <a:srgbClr val="000000"/>
                  </a:outerShdw>
                </a:effectLst>
                <a:latin typeface="Arial" charset="0"/>
              </a:rPr>
              <a:t>m</a:t>
            </a:r>
            <a:r>
              <a:rPr lang="en-US" sz="2000" b="1">
                <a:solidFill>
                  <a:srgbClr val="0000FF"/>
                </a:solidFill>
                <a:effectLst>
                  <a:outerShdw blurRad="38100" dist="38100" dir="2700000" algn="tl">
                    <a:srgbClr val="000000"/>
                  </a:outerShdw>
                </a:effectLst>
                <a:latin typeface="Arial" charset="0"/>
              </a:rPr>
              <a:t>) (1/2 </a:t>
            </a:r>
            <a:r>
              <a:rPr lang="en-US" sz="2000" b="1" i="1">
                <a:solidFill>
                  <a:srgbClr val="0000FF"/>
                </a:solidFill>
                <a:effectLst>
                  <a:outerShdw blurRad="38100" dist="38100" dir="2700000" algn="tl">
                    <a:srgbClr val="000000"/>
                  </a:outerShdw>
                </a:effectLst>
                <a:latin typeface="Arial" charset="0"/>
              </a:rPr>
              <a:t>v</a:t>
            </a:r>
            <a:r>
              <a:rPr lang="en-US" sz="2000" b="1" i="1" baseline="-25000">
                <a:solidFill>
                  <a:srgbClr val="0000FF"/>
                </a:solidFill>
                <a:effectLst>
                  <a:outerShdw blurRad="38100" dist="38100" dir="2700000" algn="tl">
                    <a:srgbClr val="000000"/>
                  </a:outerShdw>
                </a:effectLst>
                <a:latin typeface="Arial" charset="0"/>
              </a:rPr>
              <a:t>i</a:t>
            </a:r>
            <a:r>
              <a:rPr lang="en-US" sz="2000" b="1">
                <a:solidFill>
                  <a:srgbClr val="0000FF"/>
                </a:solidFill>
                <a:effectLst>
                  <a:outerShdw blurRad="38100" dist="38100" dir="2700000" algn="tl">
                    <a:srgbClr val="000000"/>
                  </a:outerShdw>
                </a:effectLst>
                <a:latin typeface="Arial" charset="0"/>
              </a:rPr>
              <a:t>)</a:t>
            </a:r>
            <a:r>
              <a:rPr lang="en-US" sz="2000" b="1" baseline="30000">
                <a:solidFill>
                  <a:srgbClr val="0000FF"/>
                </a:solidFill>
                <a:effectLst>
                  <a:outerShdw blurRad="38100" dist="38100" dir="2700000" algn="tl">
                    <a:srgbClr val="000000"/>
                  </a:outerShdw>
                </a:effectLst>
                <a:latin typeface="Arial" charset="0"/>
              </a:rPr>
              <a:t>2</a:t>
            </a:r>
          </a:p>
          <a:p>
            <a:pPr>
              <a:lnSpc>
                <a:spcPct val="120000"/>
              </a:lnSpc>
              <a:tabLst>
                <a:tab pos="1320800" algn="l"/>
              </a:tabLst>
            </a:pPr>
            <a:r>
              <a:rPr lang="en-US" sz="2000" b="1">
                <a:solidFill>
                  <a:srgbClr val="0000FF"/>
                </a:solidFill>
                <a:effectLst>
                  <a:outerShdw blurRad="38100" dist="38100" dir="2700000" algn="tl">
                    <a:srgbClr val="000000"/>
                  </a:outerShdw>
                </a:effectLst>
                <a:latin typeface="Arial" charset="0"/>
              </a:rPr>
              <a:t>	 =</a:t>
            </a:r>
            <a:r>
              <a:rPr lang="en-US" sz="2000" b="1" baseline="30000">
                <a:solidFill>
                  <a:srgbClr val="0000FF"/>
                </a:solidFill>
                <a:effectLst>
                  <a:outerShdw blurRad="38100" dist="38100" dir="2700000" algn="tl">
                    <a:srgbClr val="000000"/>
                  </a:outerShdw>
                </a:effectLst>
                <a:latin typeface="Arial" charset="0"/>
              </a:rPr>
              <a:t> </a:t>
            </a:r>
            <a:r>
              <a:rPr lang="en-US" sz="2000" b="1">
                <a:solidFill>
                  <a:srgbClr val="0000FF"/>
                </a:solidFill>
                <a:effectLst>
                  <a:outerShdw blurRad="38100" dist="38100" dir="2700000" algn="tl">
                    <a:srgbClr val="000000"/>
                  </a:outerShdw>
                </a:effectLst>
                <a:latin typeface="Arial" charset="0"/>
              </a:rPr>
              <a:t>   ( 1/2 </a:t>
            </a:r>
            <a:r>
              <a:rPr lang="en-US" sz="2000" b="1" i="1">
                <a:solidFill>
                  <a:srgbClr val="0000FF"/>
                </a:solidFill>
                <a:effectLst>
                  <a:outerShdw blurRad="38100" dist="38100" dir="2700000" algn="tl">
                    <a:srgbClr val="000000"/>
                  </a:outerShdw>
                </a:effectLst>
                <a:latin typeface="Arial" charset="0"/>
              </a:rPr>
              <a:t>mv</a:t>
            </a:r>
            <a:r>
              <a:rPr lang="en-US" sz="2000" b="1" i="1" baseline="-25000">
                <a:solidFill>
                  <a:srgbClr val="0000FF"/>
                </a:solidFill>
                <a:effectLst>
                  <a:outerShdw blurRad="38100" dist="38100" dir="2700000" algn="tl">
                    <a:srgbClr val="000000"/>
                  </a:outerShdw>
                </a:effectLst>
                <a:latin typeface="Arial" charset="0"/>
              </a:rPr>
              <a:t>i</a:t>
            </a:r>
            <a:r>
              <a:rPr lang="en-US" sz="2000" b="1" i="1" baseline="30000">
                <a:solidFill>
                  <a:srgbClr val="0000FF"/>
                </a:solidFill>
                <a:effectLst>
                  <a:outerShdw blurRad="38100" dist="38100" dir="2700000" algn="tl">
                    <a:srgbClr val="000000"/>
                  </a:outerShdw>
                </a:effectLst>
                <a:latin typeface="Arial" charset="0"/>
              </a:rPr>
              <a:t>2</a:t>
            </a:r>
            <a:r>
              <a:rPr lang="en-US" sz="2000" b="1" baseline="30000">
                <a:solidFill>
                  <a:srgbClr val="0000FF"/>
                </a:solidFill>
                <a:effectLst>
                  <a:outerShdw blurRad="38100" dist="38100" dir="2700000" algn="tl">
                    <a:srgbClr val="000000"/>
                  </a:outerShdw>
                </a:effectLst>
                <a:latin typeface="Arial" charset="0"/>
              </a:rPr>
              <a:t> </a:t>
            </a:r>
            <a:r>
              <a:rPr lang="en-US" sz="2000" b="1">
                <a:solidFill>
                  <a:srgbClr val="0000FF"/>
                </a:solidFill>
                <a:effectLst>
                  <a:outerShdw blurRad="38100" dist="38100" dir="2700000" algn="tl">
                    <a:srgbClr val="000000"/>
                  </a:outerShdw>
                </a:effectLst>
                <a:latin typeface="Arial" charset="0"/>
              </a:rPr>
              <a:t>)</a:t>
            </a:r>
          </a:p>
          <a:p>
            <a:pPr>
              <a:lnSpc>
                <a:spcPct val="120000"/>
              </a:lnSpc>
              <a:tabLst>
                <a:tab pos="1320800" algn="l"/>
              </a:tabLst>
            </a:pPr>
            <a:r>
              <a:rPr lang="en-US" sz="2000" b="1">
                <a:solidFill>
                  <a:srgbClr val="0066FF"/>
                </a:solidFill>
                <a:effectLst>
                  <a:outerShdw blurRad="38100" dist="38100" dir="2700000" algn="tl">
                    <a:srgbClr val="000000"/>
                  </a:outerShdw>
                </a:effectLst>
                <a:latin typeface="Arial" charset="0"/>
              </a:rPr>
              <a:t>	 </a:t>
            </a:r>
            <a:r>
              <a:rPr lang="en-US" sz="2000" b="1">
                <a:solidFill>
                  <a:srgbClr val="FC0128"/>
                </a:solidFill>
                <a:effectLst>
                  <a:outerShdw blurRad="38100" dist="38100" dir="2700000" algn="tl">
                    <a:srgbClr val="000000"/>
                  </a:outerShdw>
                </a:effectLst>
                <a:latin typeface="Arial" charset="0"/>
              </a:rPr>
              <a:t>=    KE</a:t>
            </a:r>
            <a:r>
              <a:rPr lang="en-US" sz="2000" b="1" baseline="-25000">
                <a:solidFill>
                  <a:srgbClr val="FC0128"/>
                </a:solidFill>
                <a:effectLst>
                  <a:outerShdw blurRad="38100" dist="38100" dir="2700000" algn="tl">
                    <a:srgbClr val="000000"/>
                  </a:outerShdw>
                </a:effectLst>
                <a:latin typeface="Arial" charset="0"/>
              </a:rPr>
              <a:t>i</a:t>
            </a:r>
            <a:r>
              <a:rPr lang="en-US" sz="2200" b="1">
                <a:solidFill>
                  <a:srgbClr val="0066FF"/>
                </a:solidFill>
                <a:effectLst>
                  <a:outerShdw blurRad="38100" dist="38100" dir="2700000" algn="tl">
                    <a:srgbClr val="000000"/>
                  </a:outerShdw>
                </a:effectLst>
                <a:latin typeface="Arial" charset="0"/>
              </a:rPr>
              <a:t> </a:t>
            </a:r>
          </a:p>
        </p:txBody>
      </p:sp>
      <p:sp>
        <p:nvSpPr>
          <p:cNvPr id="853020" name="Oval 28"/>
          <p:cNvSpPr>
            <a:spLocks noChangeArrowheads="1"/>
          </p:cNvSpPr>
          <p:nvPr/>
        </p:nvSpPr>
        <p:spPr bwMode="auto">
          <a:xfrm>
            <a:off x="5697538" y="2098675"/>
            <a:ext cx="2879725" cy="481013"/>
          </a:xfrm>
          <a:prstGeom prst="ellipse">
            <a:avLst/>
          </a:prstGeom>
          <a:noFill/>
          <a:ln w="38100">
            <a:solidFill>
              <a:schemeClr val="accent1"/>
            </a:solidFill>
            <a:round/>
            <a:headEnd type="none" w="sm" len="sm"/>
            <a:tailEnd type="none" w="sm" len="sm"/>
          </a:ln>
          <a:effectLst/>
        </p:spPr>
        <p:txBody>
          <a:bodyPr wrap="none" anchor="ctr"/>
          <a:lstStyle/>
          <a:p>
            <a:endParaRPr lang="en-US"/>
          </a:p>
        </p:txBody>
      </p:sp>
      <p:graphicFrame>
        <p:nvGraphicFramePr>
          <p:cNvPr id="853022" name="Object 30"/>
          <p:cNvGraphicFramePr>
            <a:graphicFrameLocks noChangeAspect="1"/>
          </p:cNvGraphicFramePr>
          <p:nvPr/>
        </p:nvGraphicFramePr>
        <p:xfrm>
          <a:off x="3703638" y="3636963"/>
          <a:ext cx="147637" cy="374650"/>
        </p:xfrm>
        <a:graphic>
          <a:graphicData uri="http://schemas.openxmlformats.org/presentationml/2006/ole">
            <p:oleObj spid="_x0000_s93186" name="Equation" r:id="rId4" imgW="152280" imgH="393480" progId="Equation.DSMT4">
              <p:embed/>
            </p:oleObj>
          </a:graphicData>
        </a:graphic>
      </p:graphicFrame>
      <p:graphicFrame>
        <p:nvGraphicFramePr>
          <p:cNvPr id="853023" name="Object 31"/>
          <p:cNvGraphicFramePr>
            <a:graphicFrameLocks noChangeAspect="1"/>
          </p:cNvGraphicFramePr>
          <p:nvPr/>
        </p:nvGraphicFramePr>
        <p:xfrm>
          <a:off x="2495550" y="6340475"/>
          <a:ext cx="147638" cy="374650"/>
        </p:xfrm>
        <a:graphic>
          <a:graphicData uri="http://schemas.openxmlformats.org/presentationml/2006/ole">
            <p:oleObj spid="_x0000_s93187" name="Equation" r:id="rId5" imgW="152280" imgH="393480" progId="Equation.DSMT4">
              <p:embed/>
            </p:oleObj>
          </a:graphicData>
        </a:graphic>
      </p:graphicFrame>
      <p:graphicFrame>
        <p:nvGraphicFramePr>
          <p:cNvPr id="853024" name="Object 32"/>
          <p:cNvGraphicFramePr>
            <a:graphicFrameLocks noChangeAspect="1"/>
          </p:cNvGraphicFramePr>
          <p:nvPr/>
        </p:nvGraphicFramePr>
        <p:xfrm>
          <a:off x="2498725" y="4627563"/>
          <a:ext cx="149225" cy="381000"/>
        </p:xfrm>
        <a:graphic>
          <a:graphicData uri="http://schemas.openxmlformats.org/presentationml/2006/ole">
            <p:oleObj spid="_x0000_s93188" name="Equation" r:id="rId6" imgW="152280" imgH="393480" progId="Equation.DSMT4">
              <p:embed/>
            </p:oleObj>
          </a:graphicData>
        </a:graphic>
      </p:graphicFrame>
      <p:graphicFrame>
        <p:nvGraphicFramePr>
          <p:cNvPr id="853025" name="Object 33"/>
          <p:cNvGraphicFramePr>
            <a:graphicFrameLocks noChangeAspect="1"/>
          </p:cNvGraphicFramePr>
          <p:nvPr/>
        </p:nvGraphicFramePr>
        <p:xfrm>
          <a:off x="2487613" y="5208588"/>
          <a:ext cx="149225" cy="381000"/>
        </p:xfrm>
        <a:graphic>
          <a:graphicData uri="http://schemas.openxmlformats.org/presentationml/2006/ole">
            <p:oleObj spid="_x0000_s93189" name="Equation" r:id="rId7" imgW="152280" imgH="393480" progId="Equation.DSMT4">
              <p:embed/>
            </p:oleObj>
          </a:graphicData>
        </a:graphic>
      </p:graphicFrame>
      <p:graphicFrame>
        <p:nvGraphicFramePr>
          <p:cNvPr id="853026" name="Object 34"/>
          <p:cNvGraphicFramePr>
            <a:graphicFrameLocks noChangeAspect="1"/>
          </p:cNvGraphicFramePr>
          <p:nvPr/>
        </p:nvGraphicFramePr>
        <p:xfrm>
          <a:off x="2487613" y="5580063"/>
          <a:ext cx="149225" cy="381000"/>
        </p:xfrm>
        <a:graphic>
          <a:graphicData uri="http://schemas.openxmlformats.org/presentationml/2006/ole">
            <p:oleObj spid="_x0000_s93190" name="Equation" r:id="rId8" imgW="152280" imgH="393480" progId="Equation.DSMT4">
              <p:embed/>
            </p:oleObj>
          </a:graphicData>
        </a:graphic>
      </p:graphicFrame>
      <p:graphicFrame>
        <p:nvGraphicFramePr>
          <p:cNvPr id="853027" name="Object 35"/>
          <p:cNvGraphicFramePr>
            <a:graphicFrameLocks noChangeAspect="1"/>
          </p:cNvGraphicFramePr>
          <p:nvPr/>
        </p:nvGraphicFramePr>
        <p:xfrm>
          <a:off x="2487613" y="5961063"/>
          <a:ext cx="149225" cy="381000"/>
        </p:xfrm>
        <a:graphic>
          <a:graphicData uri="http://schemas.openxmlformats.org/presentationml/2006/ole">
            <p:oleObj spid="_x0000_s93191" name="Equation" r:id="rId9" imgW="152280" imgH="393480" progId="Equation.DSMT4">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853018"/>
                                        </p:tgtEl>
                                        <p:attrNameLst>
                                          <p:attrName>style.visibility</p:attrName>
                                        </p:attrNameLst>
                                      </p:cBhvr>
                                      <p:to>
                                        <p:strVal val="visible"/>
                                      </p:to>
                                    </p:set>
                                    <p:animEffect transition="in" filter="wipe(up)">
                                      <p:cBhvr>
                                        <p:cTn id="7" dur="500"/>
                                        <p:tgtEl>
                                          <p:spTgt spid="8530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53019"/>
                                        </p:tgtEl>
                                        <p:attrNameLst>
                                          <p:attrName>style.visibility</p:attrName>
                                        </p:attrNameLst>
                                      </p:cBhvr>
                                      <p:to>
                                        <p:strVal val="visible"/>
                                      </p:to>
                                    </p:set>
                                    <p:animEffect transition="in" filter="wipe(up)">
                                      <p:cBhvr>
                                        <p:cTn id="12" dur="500"/>
                                        <p:tgtEl>
                                          <p:spTgt spid="8530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3018" grpId="0" autoUpdateAnimBg="0"/>
      <p:bldP spid="853019"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5042"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55043"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9.13a</a:t>
            </a:r>
            <a:r>
              <a:rPr lang="en-US" sz="2800" i="1">
                <a:solidFill>
                  <a:srgbClr val="000000"/>
                </a:solidFill>
                <a:effectLst/>
              </a:rPr>
              <a:t>   </a:t>
            </a:r>
            <a:r>
              <a:rPr lang="en-US" sz="2800">
                <a:solidFill>
                  <a:schemeClr val="accent2"/>
                </a:solidFill>
              </a:rPr>
              <a:t>Nuclear Fission I</a:t>
            </a:r>
          </a:p>
        </p:txBody>
      </p:sp>
      <p:sp>
        <p:nvSpPr>
          <p:cNvPr id="855044" name="Rectangle 4"/>
          <p:cNvSpPr>
            <a:spLocks noGrp="1" noChangeArrowheads="1"/>
          </p:cNvSpPr>
          <p:nvPr>
            <p:ph type="body" idx="1"/>
          </p:nvPr>
        </p:nvSpPr>
        <p:spPr>
          <a:xfrm>
            <a:off x="0" y="795338"/>
            <a:ext cx="4195763" cy="2498725"/>
          </a:xfrm>
          <a:noFill/>
          <a:ln/>
        </p:spPr>
        <p:txBody>
          <a:bodyPr>
            <a:normAutofit fontScale="77500" lnSpcReduction="20000"/>
          </a:bodyPr>
          <a:lstStyle/>
          <a:p>
            <a:pPr marL="401638" indent="-401638">
              <a:lnSpc>
                <a:spcPct val="120000"/>
              </a:lnSpc>
              <a:spcBef>
                <a:spcPct val="50000"/>
              </a:spcBef>
              <a:buFont typeface="Monotype Sorts" pitchFamily="48" charset="2"/>
              <a:buNone/>
            </a:pPr>
            <a:r>
              <a:rPr lang="en-US" b="1"/>
              <a:t>	A uranium nucleus (at rest) undergoes fission and splits into two fragments, one heavy and the other light.  Which fragment has the greater momentum?</a:t>
            </a:r>
            <a:r>
              <a:rPr lang="en-US" sz="2200" b="1"/>
              <a:t>  </a:t>
            </a:r>
          </a:p>
        </p:txBody>
      </p:sp>
      <p:sp>
        <p:nvSpPr>
          <p:cNvPr id="855045" name="Rectangle 5"/>
          <p:cNvSpPr>
            <a:spLocks noChangeArrowheads="1"/>
          </p:cNvSpPr>
          <p:nvPr/>
        </p:nvSpPr>
        <p:spPr bwMode="auto">
          <a:xfrm>
            <a:off x="4657725" y="863600"/>
            <a:ext cx="4486275" cy="22875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heavy one</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the light one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both have the same momentum</a:t>
            </a:r>
            <a:endParaRPr lang="en-US" sz="2000">
              <a:solidFill>
                <a:schemeClr val="tx2"/>
              </a:solidFill>
              <a:effectLst>
                <a:outerShdw blurRad="38100" dist="38100" dir="2700000" algn="tl">
                  <a:srgbClr val="000000"/>
                </a:outerShdw>
              </a:effectLst>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grpSp>
        <p:nvGrpSpPr>
          <p:cNvPr id="2" name="Group 6"/>
          <p:cNvGrpSpPr>
            <a:grpSpLocks/>
          </p:cNvGrpSpPr>
          <p:nvPr/>
        </p:nvGrpSpPr>
        <p:grpSpPr bwMode="auto">
          <a:xfrm>
            <a:off x="5292725" y="3724275"/>
            <a:ext cx="3851275" cy="2462213"/>
            <a:chOff x="2400" y="2172"/>
            <a:chExt cx="3051" cy="1798"/>
          </a:xfrm>
        </p:grpSpPr>
        <p:sp>
          <p:nvSpPr>
            <p:cNvPr id="855047" name="Rectangle 7"/>
            <p:cNvSpPr>
              <a:spLocks noChangeArrowheads="1"/>
            </p:cNvSpPr>
            <p:nvPr/>
          </p:nvSpPr>
          <p:spPr bwMode="auto">
            <a:xfrm>
              <a:off x="2400" y="2172"/>
              <a:ext cx="3051" cy="1758"/>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8"/>
            <p:cNvGrpSpPr>
              <a:grpSpLocks/>
            </p:cNvGrpSpPr>
            <p:nvPr/>
          </p:nvGrpSpPr>
          <p:grpSpPr bwMode="auto">
            <a:xfrm>
              <a:off x="3508" y="2199"/>
              <a:ext cx="768" cy="756"/>
              <a:chOff x="2577" y="575"/>
              <a:chExt cx="768" cy="756"/>
            </a:xfrm>
          </p:grpSpPr>
          <p:sp>
            <p:nvSpPr>
              <p:cNvPr id="855049" name="Oval 9"/>
              <p:cNvSpPr>
                <a:spLocks noChangeArrowheads="1"/>
              </p:cNvSpPr>
              <p:nvPr/>
            </p:nvSpPr>
            <p:spPr bwMode="auto">
              <a:xfrm>
                <a:off x="2577" y="575"/>
                <a:ext cx="768" cy="756"/>
              </a:xfrm>
              <a:prstGeom prst="ellipse">
                <a:avLst/>
              </a:prstGeom>
              <a:noFill/>
              <a:ln w="28575">
                <a:solidFill>
                  <a:srgbClr val="DDDDDD"/>
                </a:solidFill>
                <a:round/>
                <a:headEnd/>
                <a:tailEnd/>
              </a:ln>
              <a:effectLst/>
            </p:spPr>
            <p:txBody>
              <a:bodyPr wrap="none" anchor="ctr">
                <a:spAutoFit/>
              </a:bodyPr>
              <a:lstStyle/>
              <a:p>
                <a:endParaRPr lang="en-US"/>
              </a:p>
            </p:txBody>
          </p:sp>
          <p:sp>
            <p:nvSpPr>
              <p:cNvPr id="855050" name="Oval 10"/>
              <p:cNvSpPr>
                <a:spLocks noChangeArrowheads="1"/>
              </p:cNvSpPr>
              <p:nvPr/>
            </p:nvSpPr>
            <p:spPr bwMode="auto">
              <a:xfrm>
                <a:off x="2679" y="67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51" name="Oval 11"/>
              <p:cNvSpPr>
                <a:spLocks noChangeArrowheads="1"/>
              </p:cNvSpPr>
              <p:nvPr/>
            </p:nvSpPr>
            <p:spPr bwMode="auto">
              <a:xfrm>
                <a:off x="2679" y="978"/>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52" name="Oval 12"/>
              <p:cNvSpPr>
                <a:spLocks noChangeArrowheads="1"/>
              </p:cNvSpPr>
              <p:nvPr/>
            </p:nvSpPr>
            <p:spPr bwMode="auto">
              <a:xfrm>
                <a:off x="3089"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53" name="Oval 13"/>
              <p:cNvSpPr>
                <a:spLocks noChangeArrowheads="1"/>
              </p:cNvSpPr>
              <p:nvPr/>
            </p:nvSpPr>
            <p:spPr bwMode="auto">
              <a:xfrm>
                <a:off x="2833"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54" name="Oval 14"/>
              <p:cNvSpPr>
                <a:spLocks noChangeArrowheads="1"/>
              </p:cNvSpPr>
              <p:nvPr/>
            </p:nvSpPr>
            <p:spPr bwMode="auto">
              <a:xfrm>
                <a:off x="2833"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55" name="Oval 15"/>
              <p:cNvSpPr>
                <a:spLocks noChangeArrowheads="1"/>
              </p:cNvSpPr>
              <p:nvPr/>
            </p:nvSpPr>
            <p:spPr bwMode="auto">
              <a:xfrm>
                <a:off x="2935" y="877"/>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56" name="Oval 16"/>
              <p:cNvSpPr>
                <a:spLocks noChangeArrowheads="1"/>
              </p:cNvSpPr>
              <p:nvPr/>
            </p:nvSpPr>
            <p:spPr bwMode="auto">
              <a:xfrm>
                <a:off x="3038" y="102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57" name="Oval 17"/>
              <p:cNvSpPr>
                <a:spLocks noChangeArrowheads="1"/>
              </p:cNvSpPr>
              <p:nvPr/>
            </p:nvSpPr>
            <p:spPr bwMode="auto">
              <a:xfrm>
                <a:off x="2833" y="1079"/>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58" name="Oval 18"/>
              <p:cNvSpPr>
                <a:spLocks noChangeArrowheads="1"/>
              </p:cNvSpPr>
              <p:nvPr/>
            </p:nvSpPr>
            <p:spPr bwMode="auto">
              <a:xfrm>
                <a:off x="2634" y="800"/>
                <a:ext cx="205" cy="202"/>
              </a:xfrm>
              <a:prstGeom prst="ellipse">
                <a:avLst/>
              </a:prstGeom>
              <a:gradFill rotWithShape="0">
                <a:gsLst>
                  <a:gs pos="0">
                    <a:srgbClr val="FF3300"/>
                  </a:gs>
                  <a:gs pos="100000">
                    <a:srgbClr val="FF3300">
                      <a:gamma/>
                      <a:shade val="46275"/>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59" name="Oval 19"/>
              <p:cNvSpPr>
                <a:spLocks noChangeArrowheads="1"/>
              </p:cNvSpPr>
              <p:nvPr/>
            </p:nvSpPr>
            <p:spPr bwMode="auto">
              <a:xfrm>
                <a:off x="3089" y="77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60" name="Oval 20"/>
              <p:cNvSpPr>
                <a:spLocks noChangeArrowheads="1"/>
              </p:cNvSpPr>
              <p:nvPr/>
            </p:nvSpPr>
            <p:spPr bwMode="auto">
              <a:xfrm>
                <a:off x="2833" y="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61" name="Oval 21"/>
              <p:cNvSpPr>
                <a:spLocks noChangeArrowheads="1"/>
              </p:cNvSpPr>
              <p:nvPr/>
            </p:nvSpPr>
            <p:spPr bwMode="auto">
              <a:xfrm>
                <a:off x="2987"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grpSp>
        <p:grpSp>
          <p:nvGrpSpPr>
            <p:cNvPr id="4" name="Group 22"/>
            <p:cNvGrpSpPr>
              <a:grpSpLocks/>
            </p:cNvGrpSpPr>
            <p:nvPr/>
          </p:nvGrpSpPr>
          <p:grpSpPr bwMode="auto">
            <a:xfrm>
              <a:off x="2592" y="3199"/>
              <a:ext cx="2674" cy="771"/>
              <a:chOff x="1630" y="1575"/>
              <a:chExt cx="2674" cy="771"/>
            </a:xfrm>
          </p:grpSpPr>
          <p:sp>
            <p:nvSpPr>
              <p:cNvPr id="855063" name="Oval 23"/>
              <p:cNvSpPr>
                <a:spLocks noChangeArrowheads="1"/>
              </p:cNvSpPr>
              <p:nvPr/>
            </p:nvSpPr>
            <p:spPr bwMode="auto">
              <a:xfrm>
                <a:off x="219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64" name="Oval 24"/>
              <p:cNvSpPr>
                <a:spLocks noChangeArrowheads="1"/>
              </p:cNvSpPr>
              <p:nvPr/>
            </p:nvSpPr>
            <p:spPr bwMode="auto">
              <a:xfrm>
                <a:off x="2078" y="1840"/>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65" name="Oval 25"/>
              <p:cNvSpPr>
                <a:spLocks noChangeArrowheads="1"/>
              </p:cNvSpPr>
              <p:nvPr/>
            </p:nvSpPr>
            <p:spPr bwMode="auto">
              <a:xfrm>
                <a:off x="2136" y="1676"/>
                <a:ext cx="204"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66" name="Oval 26"/>
              <p:cNvSpPr>
                <a:spLocks noChangeArrowheads="1"/>
              </p:cNvSpPr>
              <p:nvPr/>
            </p:nvSpPr>
            <p:spPr bwMode="auto">
              <a:xfrm>
                <a:off x="2276" y="1720"/>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67" name="Oval 27"/>
              <p:cNvSpPr>
                <a:spLocks noChangeArrowheads="1"/>
              </p:cNvSpPr>
              <p:nvPr/>
            </p:nvSpPr>
            <p:spPr bwMode="auto">
              <a:xfrm>
                <a:off x="2040" y="1651"/>
                <a:ext cx="460" cy="453"/>
              </a:xfrm>
              <a:prstGeom prst="ellipse">
                <a:avLst/>
              </a:prstGeom>
              <a:noFill/>
              <a:ln w="28575">
                <a:solidFill>
                  <a:srgbClr val="DDDDDD"/>
                </a:solidFill>
                <a:round/>
                <a:headEnd/>
                <a:tailEnd/>
              </a:ln>
              <a:effectLst/>
            </p:spPr>
            <p:txBody>
              <a:bodyPr anchor="ctr">
                <a:spAutoFit/>
              </a:bodyPr>
              <a:lstStyle/>
              <a:p>
                <a:endParaRPr lang="en-US"/>
              </a:p>
            </p:txBody>
          </p:sp>
          <p:sp>
            <p:nvSpPr>
              <p:cNvPr id="855068" name="Oval 28"/>
              <p:cNvSpPr>
                <a:spLocks noChangeArrowheads="1"/>
              </p:cNvSpPr>
              <p:nvPr/>
            </p:nvSpPr>
            <p:spPr bwMode="auto">
              <a:xfrm>
                <a:off x="3607" y="1651"/>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69" name="Oval 29"/>
              <p:cNvSpPr>
                <a:spLocks noChangeArrowheads="1"/>
              </p:cNvSpPr>
              <p:nvPr/>
            </p:nvSpPr>
            <p:spPr bwMode="auto">
              <a:xfrm>
                <a:off x="3626" y="1777"/>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70" name="Oval 30"/>
              <p:cNvSpPr>
                <a:spLocks noChangeArrowheads="1"/>
              </p:cNvSpPr>
              <p:nvPr/>
            </p:nvSpPr>
            <p:spPr bwMode="auto">
              <a:xfrm>
                <a:off x="3319" y="1878"/>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71" name="Oval 31"/>
              <p:cNvSpPr>
                <a:spLocks noChangeArrowheads="1"/>
              </p:cNvSpPr>
              <p:nvPr/>
            </p:nvSpPr>
            <p:spPr bwMode="auto">
              <a:xfrm>
                <a:off x="3319" y="1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72" name="Oval 32"/>
              <p:cNvSpPr>
                <a:spLocks noChangeArrowheads="1"/>
              </p:cNvSpPr>
              <p:nvPr/>
            </p:nvSpPr>
            <p:spPr bwMode="auto">
              <a:xfrm>
                <a:off x="361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73" name="Oval 33"/>
              <p:cNvSpPr>
                <a:spLocks noChangeArrowheads="1"/>
              </p:cNvSpPr>
              <p:nvPr/>
            </p:nvSpPr>
            <p:spPr bwMode="auto">
              <a:xfrm>
                <a:off x="3268" y="1575"/>
                <a:ext cx="614" cy="605"/>
              </a:xfrm>
              <a:prstGeom prst="ellipse">
                <a:avLst/>
              </a:prstGeom>
              <a:noFill/>
              <a:ln w="28575">
                <a:solidFill>
                  <a:srgbClr val="DDDDDD"/>
                </a:solidFill>
                <a:round/>
                <a:headEnd/>
                <a:tailEnd/>
              </a:ln>
              <a:effectLst/>
            </p:spPr>
            <p:txBody>
              <a:bodyPr wrap="none" anchor="ctr">
                <a:spAutoFit/>
              </a:bodyPr>
              <a:lstStyle/>
              <a:p>
                <a:endParaRPr lang="en-US"/>
              </a:p>
            </p:txBody>
          </p:sp>
          <p:sp>
            <p:nvSpPr>
              <p:cNvPr id="855074" name="Oval 34"/>
              <p:cNvSpPr>
                <a:spLocks noChangeArrowheads="1"/>
              </p:cNvSpPr>
              <p:nvPr/>
            </p:nvSpPr>
            <p:spPr bwMode="auto">
              <a:xfrm>
                <a:off x="3441" y="1739"/>
                <a:ext cx="204"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5075" name="Oval 35"/>
              <p:cNvSpPr>
                <a:spLocks noChangeArrowheads="1"/>
              </p:cNvSpPr>
              <p:nvPr/>
            </p:nvSpPr>
            <p:spPr bwMode="auto">
              <a:xfrm>
                <a:off x="3447" y="195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76" name="Oval 36"/>
              <p:cNvSpPr>
                <a:spLocks noChangeArrowheads="1"/>
              </p:cNvSpPr>
              <p:nvPr/>
            </p:nvSpPr>
            <p:spPr bwMode="auto">
              <a:xfrm>
                <a:off x="3447" y="1588"/>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5077" name="AutoShape 37"/>
              <p:cNvSpPr>
                <a:spLocks noChangeArrowheads="1"/>
              </p:cNvSpPr>
              <p:nvPr/>
            </p:nvSpPr>
            <p:spPr bwMode="auto">
              <a:xfrm>
                <a:off x="1630"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5078" name="AutoShape 38"/>
              <p:cNvSpPr>
                <a:spLocks noChangeArrowheads="1"/>
              </p:cNvSpPr>
              <p:nvPr/>
            </p:nvSpPr>
            <p:spPr bwMode="auto">
              <a:xfrm flipH="1">
                <a:off x="3894"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5079" name="Text Box 39"/>
              <p:cNvSpPr txBox="1">
                <a:spLocks noChangeArrowheads="1"/>
              </p:cNvSpPr>
              <p:nvPr/>
            </p:nvSpPr>
            <p:spPr bwMode="auto">
              <a:xfrm>
                <a:off x="2462" y="2001"/>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1</a:t>
                </a:r>
              </a:p>
            </p:txBody>
          </p:sp>
          <p:sp>
            <p:nvSpPr>
              <p:cNvPr id="855080" name="Text Box 40"/>
              <p:cNvSpPr txBox="1">
                <a:spLocks noChangeArrowheads="1"/>
              </p:cNvSpPr>
              <p:nvPr/>
            </p:nvSpPr>
            <p:spPr bwMode="auto">
              <a:xfrm>
                <a:off x="3814" y="2007"/>
                <a:ext cx="307" cy="339"/>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2</a:t>
                </a:r>
              </a:p>
            </p:txBody>
          </p:sp>
        </p:gr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09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5709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9.13a</a:t>
            </a:r>
            <a:r>
              <a:rPr lang="en-US" sz="2800" i="1">
                <a:solidFill>
                  <a:srgbClr val="000000"/>
                </a:solidFill>
                <a:effectLst/>
              </a:rPr>
              <a:t>   </a:t>
            </a:r>
            <a:r>
              <a:rPr lang="en-US" sz="2800">
                <a:solidFill>
                  <a:schemeClr val="accent2"/>
                </a:solidFill>
              </a:rPr>
              <a:t>Nuclear Fission I</a:t>
            </a:r>
          </a:p>
        </p:txBody>
      </p:sp>
      <p:sp>
        <p:nvSpPr>
          <p:cNvPr id="857092" name="Rectangle 4"/>
          <p:cNvSpPr>
            <a:spLocks noGrp="1" noChangeArrowheads="1"/>
          </p:cNvSpPr>
          <p:nvPr>
            <p:ph type="body" idx="1"/>
          </p:nvPr>
        </p:nvSpPr>
        <p:spPr>
          <a:xfrm>
            <a:off x="0" y="795338"/>
            <a:ext cx="4195763" cy="2498725"/>
          </a:xfrm>
          <a:noFill/>
          <a:ln/>
        </p:spPr>
        <p:txBody>
          <a:bodyPr>
            <a:normAutofit fontScale="77500" lnSpcReduction="20000"/>
          </a:bodyPr>
          <a:lstStyle/>
          <a:p>
            <a:pPr marL="401638" indent="-401638">
              <a:lnSpc>
                <a:spcPct val="120000"/>
              </a:lnSpc>
              <a:spcBef>
                <a:spcPct val="50000"/>
              </a:spcBef>
              <a:buFont typeface="Monotype Sorts" pitchFamily="48" charset="2"/>
              <a:buNone/>
            </a:pPr>
            <a:r>
              <a:rPr lang="en-US" b="1"/>
              <a:t>	A uranium nucleus (at rest) undergoes fission and splits into two fragments, one heavy and the other light.  Which fragment has the greater momentum?</a:t>
            </a:r>
            <a:r>
              <a:rPr lang="en-US" sz="2200" b="1"/>
              <a:t>  </a:t>
            </a:r>
          </a:p>
        </p:txBody>
      </p:sp>
      <p:sp>
        <p:nvSpPr>
          <p:cNvPr id="857093" name="Rectangle 5"/>
          <p:cNvSpPr>
            <a:spLocks noChangeArrowheads="1"/>
          </p:cNvSpPr>
          <p:nvPr/>
        </p:nvSpPr>
        <p:spPr bwMode="auto">
          <a:xfrm>
            <a:off x="4657725" y="863600"/>
            <a:ext cx="4486275" cy="22875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heavy one</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the light one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both have the same momentum</a:t>
            </a:r>
            <a:endParaRPr lang="en-US" sz="2000">
              <a:solidFill>
                <a:schemeClr val="tx2"/>
              </a:solidFill>
              <a:effectLst>
                <a:outerShdw blurRad="38100" dist="38100" dir="2700000" algn="tl">
                  <a:srgbClr val="000000"/>
                </a:outerShdw>
              </a:effectLst>
              <a:latin typeface="Arial" charset="0"/>
            </a:endParaRP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sp>
        <p:nvSpPr>
          <p:cNvPr id="857094" name="Oval 6"/>
          <p:cNvSpPr>
            <a:spLocks noChangeArrowheads="1"/>
          </p:cNvSpPr>
          <p:nvPr/>
        </p:nvSpPr>
        <p:spPr bwMode="auto">
          <a:xfrm>
            <a:off x="4246563" y="1854200"/>
            <a:ext cx="4849812" cy="557213"/>
          </a:xfrm>
          <a:prstGeom prst="ellipse">
            <a:avLst/>
          </a:prstGeom>
          <a:noFill/>
          <a:ln w="38100">
            <a:solidFill>
              <a:schemeClr val="accent1"/>
            </a:solidFill>
            <a:round/>
            <a:headEnd/>
            <a:tailEnd/>
          </a:ln>
          <a:effectLst/>
        </p:spPr>
        <p:txBody>
          <a:bodyPr anchor="ctr">
            <a:spAutoFit/>
          </a:bodyPr>
          <a:lstStyle/>
          <a:p>
            <a:endParaRPr lang="en-US"/>
          </a:p>
        </p:txBody>
      </p:sp>
      <p:grpSp>
        <p:nvGrpSpPr>
          <p:cNvPr id="2" name="Group 7"/>
          <p:cNvGrpSpPr>
            <a:grpSpLocks/>
          </p:cNvGrpSpPr>
          <p:nvPr/>
        </p:nvGrpSpPr>
        <p:grpSpPr bwMode="auto">
          <a:xfrm>
            <a:off x="5292725" y="3724275"/>
            <a:ext cx="3851275" cy="2462213"/>
            <a:chOff x="2400" y="2172"/>
            <a:chExt cx="3051" cy="1798"/>
          </a:xfrm>
        </p:grpSpPr>
        <p:sp>
          <p:nvSpPr>
            <p:cNvPr id="857096" name="Rectangle 8"/>
            <p:cNvSpPr>
              <a:spLocks noChangeArrowheads="1"/>
            </p:cNvSpPr>
            <p:nvPr/>
          </p:nvSpPr>
          <p:spPr bwMode="auto">
            <a:xfrm>
              <a:off x="2400" y="2172"/>
              <a:ext cx="3051" cy="1758"/>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9"/>
            <p:cNvGrpSpPr>
              <a:grpSpLocks/>
            </p:cNvGrpSpPr>
            <p:nvPr/>
          </p:nvGrpSpPr>
          <p:grpSpPr bwMode="auto">
            <a:xfrm>
              <a:off x="3508" y="2199"/>
              <a:ext cx="768" cy="756"/>
              <a:chOff x="2577" y="575"/>
              <a:chExt cx="768" cy="756"/>
            </a:xfrm>
          </p:grpSpPr>
          <p:sp>
            <p:nvSpPr>
              <p:cNvPr id="857098" name="Oval 10"/>
              <p:cNvSpPr>
                <a:spLocks noChangeArrowheads="1"/>
              </p:cNvSpPr>
              <p:nvPr/>
            </p:nvSpPr>
            <p:spPr bwMode="auto">
              <a:xfrm>
                <a:off x="2577" y="575"/>
                <a:ext cx="768" cy="756"/>
              </a:xfrm>
              <a:prstGeom prst="ellipse">
                <a:avLst/>
              </a:prstGeom>
              <a:noFill/>
              <a:ln w="28575">
                <a:solidFill>
                  <a:srgbClr val="DDDDDD"/>
                </a:solidFill>
                <a:round/>
                <a:headEnd/>
                <a:tailEnd/>
              </a:ln>
              <a:effectLst/>
            </p:spPr>
            <p:txBody>
              <a:bodyPr wrap="none" anchor="ctr">
                <a:spAutoFit/>
              </a:bodyPr>
              <a:lstStyle/>
              <a:p>
                <a:endParaRPr lang="en-US"/>
              </a:p>
            </p:txBody>
          </p:sp>
          <p:sp>
            <p:nvSpPr>
              <p:cNvPr id="857099" name="Oval 11"/>
              <p:cNvSpPr>
                <a:spLocks noChangeArrowheads="1"/>
              </p:cNvSpPr>
              <p:nvPr/>
            </p:nvSpPr>
            <p:spPr bwMode="auto">
              <a:xfrm>
                <a:off x="2679" y="67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00" name="Oval 12"/>
              <p:cNvSpPr>
                <a:spLocks noChangeArrowheads="1"/>
              </p:cNvSpPr>
              <p:nvPr/>
            </p:nvSpPr>
            <p:spPr bwMode="auto">
              <a:xfrm>
                <a:off x="2679" y="978"/>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01" name="Oval 13"/>
              <p:cNvSpPr>
                <a:spLocks noChangeArrowheads="1"/>
              </p:cNvSpPr>
              <p:nvPr/>
            </p:nvSpPr>
            <p:spPr bwMode="auto">
              <a:xfrm>
                <a:off x="3089"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02" name="Oval 14"/>
              <p:cNvSpPr>
                <a:spLocks noChangeArrowheads="1"/>
              </p:cNvSpPr>
              <p:nvPr/>
            </p:nvSpPr>
            <p:spPr bwMode="auto">
              <a:xfrm>
                <a:off x="2833"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03" name="Oval 15"/>
              <p:cNvSpPr>
                <a:spLocks noChangeArrowheads="1"/>
              </p:cNvSpPr>
              <p:nvPr/>
            </p:nvSpPr>
            <p:spPr bwMode="auto">
              <a:xfrm>
                <a:off x="2833"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04" name="Oval 16"/>
              <p:cNvSpPr>
                <a:spLocks noChangeArrowheads="1"/>
              </p:cNvSpPr>
              <p:nvPr/>
            </p:nvSpPr>
            <p:spPr bwMode="auto">
              <a:xfrm>
                <a:off x="2935" y="877"/>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05" name="Oval 17"/>
              <p:cNvSpPr>
                <a:spLocks noChangeArrowheads="1"/>
              </p:cNvSpPr>
              <p:nvPr/>
            </p:nvSpPr>
            <p:spPr bwMode="auto">
              <a:xfrm>
                <a:off x="3038" y="102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06" name="Oval 18"/>
              <p:cNvSpPr>
                <a:spLocks noChangeArrowheads="1"/>
              </p:cNvSpPr>
              <p:nvPr/>
            </p:nvSpPr>
            <p:spPr bwMode="auto">
              <a:xfrm>
                <a:off x="2833" y="1079"/>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07" name="Oval 19"/>
              <p:cNvSpPr>
                <a:spLocks noChangeArrowheads="1"/>
              </p:cNvSpPr>
              <p:nvPr/>
            </p:nvSpPr>
            <p:spPr bwMode="auto">
              <a:xfrm>
                <a:off x="2634" y="800"/>
                <a:ext cx="205" cy="202"/>
              </a:xfrm>
              <a:prstGeom prst="ellipse">
                <a:avLst/>
              </a:prstGeom>
              <a:gradFill rotWithShape="0">
                <a:gsLst>
                  <a:gs pos="0">
                    <a:srgbClr val="FF3300"/>
                  </a:gs>
                  <a:gs pos="100000">
                    <a:srgbClr val="FF3300">
                      <a:gamma/>
                      <a:shade val="46275"/>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08" name="Oval 20"/>
              <p:cNvSpPr>
                <a:spLocks noChangeArrowheads="1"/>
              </p:cNvSpPr>
              <p:nvPr/>
            </p:nvSpPr>
            <p:spPr bwMode="auto">
              <a:xfrm>
                <a:off x="3089" y="77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09" name="Oval 21"/>
              <p:cNvSpPr>
                <a:spLocks noChangeArrowheads="1"/>
              </p:cNvSpPr>
              <p:nvPr/>
            </p:nvSpPr>
            <p:spPr bwMode="auto">
              <a:xfrm>
                <a:off x="2833" y="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10" name="Oval 22"/>
              <p:cNvSpPr>
                <a:spLocks noChangeArrowheads="1"/>
              </p:cNvSpPr>
              <p:nvPr/>
            </p:nvSpPr>
            <p:spPr bwMode="auto">
              <a:xfrm>
                <a:off x="2987"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grpSp>
        <p:grpSp>
          <p:nvGrpSpPr>
            <p:cNvPr id="4" name="Group 23"/>
            <p:cNvGrpSpPr>
              <a:grpSpLocks/>
            </p:cNvGrpSpPr>
            <p:nvPr/>
          </p:nvGrpSpPr>
          <p:grpSpPr bwMode="auto">
            <a:xfrm>
              <a:off x="2592" y="3199"/>
              <a:ext cx="2674" cy="771"/>
              <a:chOff x="1630" y="1575"/>
              <a:chExt cx="2674" cy="771"/>
            </a:xfrm>
          </p:grpSpPr>
          <p:sp>
            <p:nvSpPr>
              <p:cNvPr id="857112" name="Oval 24"/>
              <p:cNvSpPr>
                <a:spLocks noChangeArrowheads="1"/>
              </p:cNvSpPr>
              <p:nvPr/>
            </p:nvSpPr>
            <p:spPr bwMode="auto">
              <a:xfrm>
                <a:off x="219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13" name="Oval 25"/>
              <p:cNvSpPr>
                <a:spLocks noChangeArrowheads="1"/>
              </p:cNvSpPr>
              <p:nvPr/>
            </p:nvSpPr>
            <p:spPr bwMode="auto">
              <a:xfrm>
                <a:off x="2078" y="1840"/>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14" name="Oval 26"/>
              <p:cNvSpPr>
                <a:spLocks noChangeArrowheads="1"/>
              </p:cNvSpPr>
              <p:nvPr/>
            </p:nvSpPr>
            <p:spPr bwMode="auto">
              <a:xfrm>
                <a:off x="2136" y="1676"/>
                <a:ext cx="204"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15" name="Oval 27"/>
              <p:cNvSpPr>
                <a:spLocks noChangeArrowheads="1"/>
              </p:cNvSpPr>
              <p:nvPr/>
            </p:nvSpPr>
            <p:spPr bwMode="auto">
              <a:xfrm>
                <a:off x="2276" y="1720"/>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16" name="Oval 28"/>
              <p:cNvSpPr>
                <a:spLocks noChangeArrowheads="1"/>
              </p:cNvSpPr>
              <p:nvPr/>
            </p:nvSpPr>
            <p:spPr bwMode="auto">
              <a:xfrm>
                <a:off x="2040" y="1651"/>
                <a:ext cx="460" cy="453"/>
              </a:xfrm>
              <a:prstGeom prst="ellipse">
                <a:avLst/>
              </a:prstGeom>
              <a:noFill/>
              <a:ln w="28575">
                <a:solidFill>
                  <a:srgbClr val="DDDDDD"/>
                </a:solidFill>
                <a:round/>
                <a:headEnd/>
                <a:tailEnd/>
              </a:ln>
              <a:effectLst/>
            </p:spPr>
            <p:txBody>
              <a:bodyPr anchor="ctr">
                <a:spAutoFit/>
              </a:bodyPr>
              <a:lstStyle/>
              <a:p>
                <a:endParaRPr lang="en-US"/>
              </a:p>
            </p:txBody>
          </p:sp>
          <p:sp>
            <p:nvSpPr>
              <p:cNvPr id="857117" name="Oval 29"/>
              <p:cNvSpPr>
                <a:spLocks noChangeArrowheads="1"/>
              </p:cNvSpPr>
              <p:nvPr/>
            </p:nvSpPr>
            <p:spPr bwMode="auto">
              <a:xfrm>
                <a:off x="3607" y="1651"/>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18" name="Oval 30"/>
              <p:cNvSpPr>
                <a:spLocks noChangeArrowheads="1"/>
              </p:cNvSpPr>
              <p:nvPr/>
            </p:nvSpPr>
            <p:spPr bwMode="auto">
              <a:xfrm>
                <a:off x="3626" y="1777"/>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19" name="Oval 31"/>
              <p:cNvSpPr>
                <a:spLocks noChangeArrowheads="1"/>
              </p:cNvSpPr>
              <p:nvPr/>
            </p:nvSpPr>
            <p:spPr bwMode="auto">
              <a:xfrm>
                <a:off x="3319" y="1878"/>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20" name="Oval 32"/>
              <p:cNvSpPr>
                <a:spLocks noChangeArrowheads="1"/>
              </p:cNvSpPr>
              <p:nvPr/>
            </p:nvSpPr>
            <p:spPr bwMode="auto">
              <a:xfrm>
                <a:off x="3319" y="1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21" name="Oval 33"/>
              <p:cNvSpPr>
                <a:spLocks noChangeArrowheads="1"/>
              </p:cNvSpPr>
              <p:nvPr/>
            </p:nvSpPr>
            <p:spPr bwMode="auto">
              <a:xfrm>
                <a:off x="361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22" name="Oval 34"/>
              <p:cNvSpPr>
                <a:spLocks noChangeArrowheads="1"/>
              </p:cNvSpPr>
              <p:nvPr/>
            </p:nvSpPr>
            <p:spPr bwMode="auto">
              <a:xfrm>
                <a:off x="3268" y="1575"/>
                <a:ext cx="614" cy="605"/>
              </a:xfrm>
              <a:prstGeom prst="ellipse">
                <a:avLst/>
              </a:prstGeom>
              <a:noFill/>
              <a:ln w="28575">
                <a:solidFill>
                  <a:srgbClr val="DDDDDD"/>
                </a:solidFill>
                <a:round/>
                <a:headEnd/>
                <a:tailEnd/>
              </a:ln>
              <a:effectLst/>
            </p:spPr>
            <p:txBody>
              <a:bodyPr wrap="none" anchor="ctr">
                <a:spAutoFit/>
              </a:bodyPr>
              <a:lstStyle/>
              <a:p>
                <a:endParaRPr lang="en-US"/>
              </a:p>
            </p:txBody>
          </p:sp>
          <p:sp>
            <p:nvSpPr>
              <p:cNvPr id="857123" name="Oval 35"/>
              <p:cNvSpPr>
                <a:spLocks noChangeArrowheads="1"/>
              </p:cNvSpPr>
              <p:nvPr/>
            </p:nvSpPr>
            <p:spPr bwMode="auto">
              <a:xfrm>
                <a:off x="3441" y="1739"/>
                <a:ext cx="204"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7124" name="Oval 36"/>
              <p:cNvSpPr>
                <a:spLocks noChangeArrowheads="1"/>
              </p:cNvSpPr>
              <p:nvPr/>
            </p:nvSpPr>
            <p:spPr bwMode="auto">
              <a:xfrm>
                <a:off x="3447" y="195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25" name="Oval 37"/>
              <p:cNvSpPr>
                <a:spLocks noChangeArrowheads="1"/>
              </p:cNvSpPr>
              <p:nvPr/>
            </p:nvSpPr>
            <p:spPr bwMode="auto">
              <a:xfrm>
                <a:off x="3447" y="1588"/>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7126" name="AutoShape 38"/>
              <p:cNvSpPr>
                <a:spLocks noChangeArrowheads="1"/>
              </p:cNvSpPr>
              <p:nvPr/>
            </p:nvSpPr>
            <p:spPr bwMode="auto">
              <a:xfrm>
                <a:off x="1630"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7127" name="AutoShape 39"/>
              <p:cNvSpPr>
                <a:spLocks noChangeArrowheads="1"/>
              </p:cNvSpPr>
              <p:nvPr/>
            </p:nvSpPr>
            <p:spPr bwMode="auto">
              <a:xfrm flipH="1">
                <a:off x="3894"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7128" name="Text Box 40"/>
              <p:cNvSpPr txBox="1">
                <a:spLocks noChangeArrowheads="1"/>
              </p:cNvSpPr>
              <p:nvPr/>
            </p:nvSpPr>
            <p:spPr bwMode="auto">
              <a:xfrm>
                <a:off x="2462" y="2000"/>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1</a:t>
                </a:r>
              </a:p>
            </p:txBody>
          </p:sp>
          <p:sp>
            <p:nvSpPr>
              <p:cNvPr id="857129" name="Text Box 41"/>
              <p:cNvSpPr txBox="1">
                <a:spLocks noChangeArrowheads="1"/>
              </p:cNvSpPr>
              <p:nvPr/>
            </p:nvSpPr>
            <p:spPr bwMode="auto">
              <a:xfrm>
                <a:off x="3814" y="2008"/>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2</a:t>
                </a:r>
              </a:p>
            </p:txBody>
          </p:sp>
        </p:grpSp>
      </p:grpSp>
      <p:sp>
        <p:nvSpPr>
          <p:cNvPr id="857130" name="AutoShape 42"/>
          <p:cNvSpPr>
            <a:spLocks noChangeArrowheads="1"/>
          </p:cNvSpPr>
          <p:nvPr/>
        </p:nvSpPr>
        <p:spPr bwMode="auto">
          <a:xfrm>
            <a:off x="0" y="3760788"/>
            <a:ext cx="5368925" cy="2297112"/>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57131" name="Rectangle 43"/>
          <p:cNvSpPr>
            <a:spLocks noChangeArrowheads="1"/>
          </p:cNvSpPr>
          <p:nvPr/>
        </p:nvSpPr>
        <p:spPr bwMode="auto">
          <a:xfrm>
            <a:off x="0" y="3840163"/>
            <a:ext cx="5287963" cy="2076450"/>
          </a:xfrm>
          <a:prstGeom prst="rect">
            <a:avLst/>
          </a:prstGeom>
          <a:noFill/>
          <a:ln w="9525">
            <a:noFill/>
            <a:miter lim="800000"/>
            <a:headEnd/>
            <a:tailEnd/>
          </a:ln>
          <a:effectLst/>
        </p:spPr>
        <p:txBody>
          <a:bodyPr lIns="92075" tIns="46038" rIns="92075" bIns="46038">
            <a:spAutoFit/>
          </a:bodyPr>
          <a:lstStyle/>
          <a:p>
            <a:pPr marL="285750" indent="-285750">
              <a:lnSpc>
                <a:spcPct val="130000"/>
              </a:lnSpc>
              <a:spcBef>
                <a:spcPct val="50000"/>
              </a:spcBef>
            </a:pPr>
            <a:r>
              <a:rPr lang="en-US" sz="2000" b="1">
                <a:solidFill>
                  <a:schemeClr val="bg2"/>
                </a:solidFill>
                <a:latin typeface="Arial" charset="0"/>
              </a:rPr>
              <a:t>	The initial momentum of the uranium was zero, so the final total momentum of the two fragments must also be zero.  </a:t>
            </a:r>
            <a:r>
              <a:rPr lang="en-US" sz="2000" b="1">
                <a:solidFill>
                  <a:srgbClr val="FC0128"/>
                </a:solidFill>
                <a:effectLst>
                  <a:outerShdw blurRad="38100" dist="38100" dir="2700000" algn="tl">
                    <a:srgbClr val="000000"/>
                  </a:outerShdw>
                </a:effectLst>
                <a:latin typeface="Arial" charset="0"/>
              </a:rPr>
              <a:t>Thus the individual momenta are equal  in magnitude and opposite in direction.</a:t>
            </a:r>
            <a:endParaRPr lang="en-US" sz="2100" b="1">
              <a:solidFill>
                <a:srgbClr val="FC0128"/>
              </a:solidFill>
              <a:latin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59139"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9.13b</a:t>
            </a:r>
            <a:r>
              <a:rPr lang="en-US" sz="2800" i="1">
                <a:solidFill>
                  <a:srgbClr val="000000"/>
                </a:solidFill>
                <a:effectLst/>
              </a:rPr>
              <a:t>   </a:t>
            </a:r>
            <a:r>
              <a:rPr lang="en-US" sz="2800">
                <a:solidFill>
                  <a:schemeClr val="accent2"/>
                </a:solidFill>
              </a:rPr>
              <a:t>Nuclear Fission II</a:t>
            </a:r>
          </a:p>
        </p:txBody>
      </p:sp>
      <p:sp>
        <p:nvSpPr>
          <p:cNvPr id="859140" name="Rectangle 4"/>
          <p:cNvSpPr>
            <a:spLocks noChangeArrowheads="1"/>
          </p:cNvSpPr>
          <p:nvPr/>
        </p:nvSpPr>
        <p:spPr bwMode="auto">
          <a:xfrm>
            <a:off x="4800601" y="849313"/>
            <a:ext cx="4057650" cy="22875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heavy one</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the light one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both have the </a:t>
            </a:r>
            <a:r>
              <a:rPr lang="en-US" sz="2000" b="1">
                <a:solidFill>
                  <a:schemeClr val="tx2"/>
                </a:solidFill>
                <a:effectLst>
                  <a:outerShdw blurRad="38100" dist="38100" dir="2700000" algn="tl">
                    <a:srgbClr val="000000"/>
                  </a:outerShdw>
                </a:effectLst>
                <a:latin typeface="Arial" charset="0"/>
              </a:rPr>
              <a:t>same </a:t>
            </a:r>
            <a:r>
              <a:rPr lang="en-US" sz="2000" b="1" smtClean="0">
                <a:solidFill>
                  <a:schemeClr val="tx2"/>
                </a:solidFill>
                <a:effectLst>
                  <a:outerShdw blurRad="38100" dist="38100" dir="2700000" algn="tl">
                    <a:srgbClr val="000000"/>
                  </a:outerShdw>
                </a:effectLst>
                <a:latin typeface="Arial" charset="0"/>
              </a:rPr>
              <a:t>energy</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grpSp>
        <p:nvGrpSpPr>
          <p:cNvPr id="2" name="Group 5"/>
          <p:cNvGrpSpPr>
            <a:grpSpLocks/>
          </p:cNvGrpSpPr>
          <p:nvPr/>
        </p:nvGrpSpPr>
        <p:grpSpPr bwMode="auto">
          <a:xfrm>
            <a:off x="5287963" y="3924300"/>
            <a:ext cx="3851275" cy="2460625"/>
            <a:chOff x="2400" y="2172"/>
            <a:chExt cx="3051" cy="1797"/>
          </a:xfrm>
        </p:grpSpPr>
        <p:sp>
          <p:nvSpPr>
            <p:cNvPr id="859142" name="Rectangle 6"/>
            <p:cNvSpPr>
              <a:spLocks noChangeArrowheads="1"/>
            </p:cNvSpPr>
            <p:nvPr/>
          </p:nvSpPr>
          <p:spPr bwMode="auto">
            <a:xfrm>
              <a:off x="2400" y="2172"/>
              <a:ext cx="3051" cy="1758"/>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7"/>
            <p:cNvGrpSpPr>
              <a:grpSpLocks/>
            </p:cNvGrpSpPr>
            <p:nvPr/>
          </p:nvGrpSpPr>
          <p:grpSpPr bwMode="auto">
            <a:xfrm>
              <a:off x="3508" y="2199"/>
              <a:ext cx="768" cy="756"/>
              <a:chOff x="2577" y="575"/>
              <a:chExt cx="768" cy="756"/>
            </a:xfrm>
          </p:grpSpPr>
          <p:sp>
            <p:nvSpPr>
              <p:cNvPr id="859144" name="Oval 8"/>
              <p:cNvSpPr>
                <a:spLocks noChangeArrowheads="1"/>
              </p:cNvSpPr>
              <p:nvPr/>
            </p:nvSpPr>
            <p:spPr bwMode="auto">
              <a:xfrm>
                <a:off x="2577" y="575"/>
                <a:ext cx="768" cy="756"/>
              </a:xfrm>
              <a:prstGeom prst="ellipse">
                <a:avLst/>
              </a:prstGeom>
              <a:noFill/>
              <a:ln w="28575">
                <a:solidFill>
                  <a:srgbClr val="DDDDDD"/>
                </a:solidFill>
                <a:round/>
                <a:headEnd/>
                <a:tailEnd/>
              </a:ln>
              <a:effectLst/>
            </p:spPr>
            <p:txBody>
              <a:bodyPr wrap="none" anchor="ctr">
                <a:spAutoFit/>
              </a:bodyPr>
              <a:lstStyle/>
              <a:p>
                <a:endParaRPr lang="en-US"/>
              </a:p>
            </p:txBody>
          </p:sp>
          <p:sp>
            <p:nvSpPr>
              <p:cNvPr id="859145" name="Oval 9"/>
              <p:cNvSpPr>
                <a:spLocks noChangeArrowheads="1"/>
              </p:cNvSpPr>
              <p:nvPr/>
            </p:nvSpPr>
            <p:spPr bwMode="auto">
              <a:xfrm>
                <a:off x="2679" y="67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46" name="Oval 10"/>
              <p:cNvSpPr>
                <a:spLocks noChangeArrowheads="1"/>
              </p:cNvSpPr>
              <p:nvPr/>
            </p:nvSpPr>
            <p:spPr bwMode="auto">
              <a:xfrm>
                <a:off x="2679" y="978"/>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47" name="Oval 11"/>
              <p:cNvSpPr>
                <a:spLocks noChangeArrowheads="1"/>
              </p:cNvSpPr>
              <p:nvPr/>
            </p:nvSpPr>
            <p:spPr bwMode="auto">
              <a:xfrm>
                <a:off x="3089"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48" name="Oval 12"/>
              <p:cNvSpPr>
                <a:spLocks noChangeArrowheads="1"/>
              </p:cNvSpPr>
              <p:nvPr/>
            </p:nvSpPr>
            <p:spPr bwMode="auto">
              <a:xfrm>
                <a:off x="2833"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49" name="Oval 13"/>
              <p:cNvSpPr>
                <a:spLocks noChangeArrowheads="1"/>
              </p:cNvSpPr>
              <p:nvPr/>
            </p:nvSpPr>
            <p:spPr bwMode="auto">
              <a:xfrm>
                <a:off x="2833"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50" name="Oval 14"/>
              <p:cNvSpPr>
                <a:spLocks noChangeArrowheads="1"/>
              </p:cNvSpPr>
              <p:nvPr/>
            </p:nvSpPr>
            <p:spPr bwMode="auto">
              <a:xfrm>
                <a:off x="2935" y="877"/>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1" name="Oval 15"/>
              <p:cNvSpPr>
                <a:spLocks noChangeArrowheads="1"/>
              </p:cNvSpPr>
              <p:nvPr/>
            </p:nvSpPr>
            <p:spPr bwMode="auto">
              <a:xfrm>
                <a:off x="3038" y="102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2" name="Oval 16"/>
              <p:cNvSpPr>
                <a:spLocks noChangeArrowheads="1"/>
              </p:cNvSpPr>
              <p:nvPr/>
            </p:nvSpPr>
            <p:spPr bwMode="auto">
              <a:xfrm>
                <a:off x="2833" y="1079"/>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53" name="Oval 17"/>
              <p:cNvSpPr>
                <a:spLocks noChangeArrowheads="1"/>
              </p:cNvSpPr>
              <p:nvPr/>
            </p:nvSpPr>
            <p:spPr bwMode="auto">
              <a:xfrm>
                <a:off x="2634" y="800"/>
                <a:ext cx="205" cy="202"/>
              </a:xfrm>
              <a:prstGeom prst="ellipse">
                <a:avLst/>
              </a:prstGeom>
              <a:gradFill rotWithShape="0">
                <a:gsLst>
                  <a:gs pos="0">
                    <a:srgbClr val="FF3300"/>
                  </a:gs>
                  <a:gs pos="100000">
                    <a:srgbClr val="FF3300">
                      <a:gamma/>
                      <a:shade val="46275"/>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4" name="Oval 18"/>
              <p:cNvSpPr>
                <a:spLocks noChangeArrowheads="1"/>
              </p:cNvSpPr>
              <p:nvPr/>
            </p:nvSpPr>
            <p:spPr bwMode="auto">
              <a:xfrm>
                <a:off x="3089" y="77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5" name="Oval 19"/>
              <p:cNvSpPr>
                <a:spLocks noChangeArrowheads="1"/>
              </p:cNvSpPr>
              <p:nvPr/>
            </p:nvSpPr>
            <p:spPr bwMode="auto">
              <a:xfrm>
                <a:off x="2833" y="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6" name="Oval 20"/>
              <p:cNvSpPr>
                <a:spLocks noChangeArrowheads="1"/>
              </p:cNvSpPr>
              <p:nvPr/>
            </p:nvSpPr>
            <p:spPr bwMode="auto">
              <a:xfrm>
                <a:off x="2987"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grpSp>
        <p:grpSp>
          <p:nvGrpSpPr>
            <p:cNvPr id="4" name="Group 21"/>
            <p:cNvGrpSpPr>
              <a:grpSpLocks/>
            </p:cNvGrpSpPr>
            <p:nvPr/>
          </p:nvGrpSpPr>
          <p:grpSpPr bwMode="auto">
            <a:xfrm>
              <a:off x="2592" y="3199"/>
              <a:ext cx="2674" cy="770"/>
              <a:chOff x="1630" y="1575"/>
              <a:chExt cx="2674" cy="770"/>
            </a:xfrm>
          </p:grpSpPr>
          <p:sp>
            <p:nvSpPr>
              <p:cNvPr id="859158" name="Oval 22"/>
              <p:cNvSpPr>
                <a:spLocks noChangeArrowheads="1"/>
              </p:cNvSpPr>
              <p:nvPr/>
            </p:nvSpPr>
            <p:spPr bwMode="auto">
              <a:xfrm>
                <a:off x="219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59" name="Oval 23"/>
              <p:cNvSpPr>
                <a:spLocks noChangeArrowheads="1"/>
              </p:cNvSpPr>
              <p:nvPr/>
            </p:nvSpPr>
            <p:spPr bwMode="auto">
              <a:xfrm>
                <a:off x="2078" y="1840"/>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60" name="Oval 24"/>
              <p:cNvSpPr>
                <a:spLocks noChangeArrowheads="1"/>
              </p:cNvSpPr>
              <p:nvPr/>
            </p:nvSpPr>
            <p:spPr bwMode="auto">
              <a:xfrm>
                <a:off x="2136" y="1676"/>
                <a:ext cx="204"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61" name="Oval 25"/>
              <p:cNvSpPr>
                <a:spLocks noChangeArrowheads="1"/>
              </p:cNvSpPr>
              <p:nvPr/>
            </p:nvSpPr>
            <p:spPr bwMode="auto">
              <a:xfrm>
                <a:off x="2276" y="1720"/>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62" name="Oval 26"/>
              <p:cNvSpPr>
                <a:spLocks noChangeArrowheads="1"/>
              </p:cNvSpPr>
              <p:nvPr/>
            </p:nvSpPr>
            <p:spPr bwMode="auto">
              <a:xfrm>
                <a:off x="2040" y="1651"/>
                <a:ext cx="460" cy="453"/>
              </a:xfrm>
              <a:prstGeom prst="ellipse">
                <a:avLst/>
              </a:prstGeom>
              <a:noFill/>
              <a:ln w="28575">
                <a:solidFill>
                  <a:srgbClr val="DDDDDD"/>
                </a:solidFill>
                <a:round/>
                <a:headEnd/>
                <a:tailEnd/>
              </a:ln>
              <a:effectLst/>
            </p:spPr>
            <p:txBody>
              <a:bodyPr anchor="ctr">
                <a:spAutoFit/>
              </a:bodyPr>
              <a:lstStyle/>
              <a:p>
                <a:endParaRPr lang="en-US"/>
              </a:p>
            </p:txBody>
          </p:sp>
          <p:sp>
            <p:nvSpPr>
              <p:cNvPr id="859163" name="Oval 27"/>
              <p:cNvSpPr>
                <a:spLocks noChangeArrowheads="1"/>
              </p:cNvSpPr>
              <p:nvPr/>
            </p:nvSpPr>
            <p:spPr bwMode="auto">
              <a:xfrm>
                <a:off x="3607" y="1651"/>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64" name="Oval 28"/>
              <p:cNvSpPr>
                <a:spLocks noChangeArrowheads="1"/>
              </p:cNvSpPr>
              <p:nvPr/>
            </p:nvSpPr>
            <p:spPr bwMode="auto">
              <a:xfrm>
                <a:off x="3626" y="1777"/>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65" name="Oval 29"/>
              <p:cNvSpPr>
                <a:spLocks noChangeArrowheads="1"/>
              </p:cNvSpPr>
              <p:nvPr/>
            </p:nvSpPr>
            <p:spPr bwMode="auto">
              <a:xfrm>
                <a:off x="3319" y="1878"/>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66" name="Oval 30"/>
              <p:cNvSpPr>
                <a:spLocks noChangeArrowheads="1"/>
              </p:cNvSpPr>
              <p:nvPr/>
            </p:nvSpPr>
            <p:spPr bwMode="auto">
              <a:xfrm>
                <a:off x="3319" y="1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67" name="Oval 31"/>
              <p:cNvSpPr>
                <a:spLocks noChangeArrowheads="1"/>
              </p:cNvSpPr>
              <p:nvPr/>
            </p:nvSpPr>
            <p:spPr bwMode="auto">
              <a:xfrm>
                <a:off x="361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68" name="Oval 32"/>
              <p:cNvSpPr>
                <a:spLocks noChangeArrowheads="1"/>
              </p:cNvSpPr>
              <p:nvPr/>
            </p:nvSpPr>
            <p:spPr bwMode="auto">
              <a:xfrm>
                <a:off x="3268" y="1575"/>
                <a:ext cx="614" cy="605"/>
              </a:xfrm>
              <a:prstGeom prst="ellipse">
                <a:avLst/>
              </a:prstGeom>
              <a:noFill/>
              <a:ln w="28575">
                <a:solidFill>
                  <a:srgbClr val="DDDDDD"/>
                </a:solidFill>
                <a:round/>
                <a:headEnd/>
                <a:tailEnd/>
              </a:ln>
              <a:effectLst/>
            </p:spPr>
            <p:txBody>
              <a:bodyPr wrap="none" anchor="ctr">
                <a:spAutoFit/>
              </a:bodyPr>
              <a:lstStyle/>
              <a:p>
                <a:endParaRPr lang="en-US"/>
              </a:p>
            </p:txBody>
          </p:sp>
          <p:sp>
            <p:nvSpPr>
              <p:cNvPr id="859169" name="Oval 33"/>
              <p:cNvSpPr>
                <a:spLocks noChangeArrowheads="1"/>
              </p:cNvSpPr>
              <p:nvPr/>
            </p:nvSpPr>
            <p:spPr bwMode="auto">
              <a:xfrm>
                <a:off x="3441" y="1739"/>
                <a:ext cx="204"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59170" name="Oval 34"/>
              <p:cNvSpPr>
                <a:spLocks noChangeArrowheads="1"/>
              </p:cNvSpPr>
              <p:nvPr/>
            </p:nvSpPr>
            <p:spPr bwMode="auto">
              <a:xfrm>
                <a:off x="3447" y="195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71" name="Oval 35"/>
              <p:cNvSpPr>
                <a:spLocks noChangeArrowheads="1"/>
              </p:cNvSpPr>
              <p:nvPr/>
            </p:nvSpPr>
            <p:spPr bwMode="auto">
              <a:xfrm>
                <a:off x="3447" y="1588"/>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59172" name="AutoShape 36"/>
              <p:cNvSpPr>
                <a:spLocks noChangeArrowheads="1"/>
              </p:cNvSpPr>
              <p:nvPr/>
            </p:nvSpPr>
            <p:spPr bwMode="auto">
              <a:xfrm>
                <a:off x="1630"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9173" name="AutoShape 37"/>
              <p:cNvSpPr>
                <a:spLocks noChangeArrowheads="1"/>
              </p:cNvSpPr>
              <p:nvPr/>
            </p:nvSpPr>
            <p:spPr bwMode="auto">
              <a:xfrm flipH="1">
                <a:off x="3894"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59174" name="Text Box 38"/>
              <p:cNvSpPr txBox="1">
                <a:spLocks noChangeArrowheads="1"/>
              </p:cNvSpPr>
              <p:nvPr/>
            </p:nvSpPr>
            <p:spPr bwMode="auto">
              <a:xfrm>
                <a:off x="2462" y="2000"/>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1</a:t>
                </a:r>
              </a:p>
            </p:txBody>
          </p:sp>
          <p:sp>
            <p:nvSpPr>
              <p:cNvPr id="859175" name="Text Box 39"/>
              <p:cNvSpPr txBox="1">
                <a:spLocks noChangeArrowheads="1"/>
              </p:cNvSpPr>
              <p:nvPr/>
            </p:nvSpPr>
            <p:spPr bwMode="auto">
              <a:xfrm>
                <a:off x="3814" y="2007"/>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2</a:t>
                </a:r>
              </a:p>
            </p:txBody>
          </p:sp>
        </p:grpSp>
      </p:grpSp>
      <p:sp>
        <p:nvSpPr>
          <p:cNvPr id="859176" name="Rectangle 40"/>
          <p:cNvSpPr>
            <a:spLocks noGrp="1" noChangeArrowheads="1"/>
          </p:cNvSpPr>
          <p:nvPr>
            <p:ph type="body" idx="1"/>
          </p:nvPr>
        </p:nvSpPr>
        <p:spPr>
          <a:xfrm>
            <a:off x="0" y="795338"/>
            <a:ext cx="4195763" cy="2498725"/>
          </a:xfrm>
          <a:noFill/>
          <a:ln/>
        </p:spPr>
        <p:txBody>
          <a:bodyPr>
            <a:normAutofit fontScale="77500" lnSpcReduction="20000"/>
          </a:bodyPr>
          <a:lstStyle/>
          <a:p>
            <a:pPr marL="401638" indent="-401638">
              <a:lnSpc>
                <a:spcPct val="120000"/>
              </a:lnSpc>
              <a:spcBef>
                <a:spcPct val="50000"/>
              </a:spcBef>
              <a:buFont typeface="Monotype Sorts" pitchFamily="48" charset="2"/>
              <a:buNone/>
            </a:pPr>
            <a:r>
              <a:rPr lang="en-US" b="1"/>
              <a:t>	A uranium nucleus (at rest) undergoes fission and splits into two fragments, one heavy and the other light.  Which fragment has the </a:t>
            </a:r>
            <a:r>
              <a:rPr lang="en-US" b="1"/>
              <a:t>greater </a:t>
            </a:r>
            <a:r>
              <a:rPr lang="en-US" b="1" smtClean="0">
                <a:solidFill>
                  <a:srgbClr val="FFFF00"/>
                </a:solidFill>
              </a:rPr>
              <a:t>energy</a:t>
            </a:r>
            <a:r>
              <a:rPr lang="en-US" b="1" smtClean="0"/>
              <a:t>?</a:t>
            </a:r>
            <a:r>
              <a:rPr lang="en-US" sz="2200" b="1" smtClean="0"/>
              <a:t>  </a:t>
            </a:r>
            <a:endParaRPr lang="en-US" sz="2200" b="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1186" name="AutoShape 2"/>
          <p:cNvSpPr>
            <a:spLocks noChangeArrowheads="1"/>
          </p:cNvSpPr>
          <p:nvPr/>
        </p:nvSpPr>
        <p:spPr bwMode="auto">
          <a:xfrm>
            <a:off x="152400" y="3598863"/>
            <a:ext cx="4791075" cy="3119437"/>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61187" name="AutoShape 3"/>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61188"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9.13b</a:t>
            </a:r>
            <a:r>
              <a:rPr lang="en-US" sz="2800" i="1">
                <a:solidFill>
                  <a:srgbClr val="000000"/>
                </a:solidFill>
                <a:effectLst/>
              </a:rPr>
              <a:t>   </a:t>
            </a:r>
            <a:r>
              <a:rPr lang="en-US" sz="2800">
                <a:solidFill>
                  <a:schemeClr val="accent2"/>
                </a:solidFill>
              </a:rPr>
              <a:t>Nuclear Fission II</a:t>
            </a:r>
          </a:p>
        </p:txBody>
      </p:sp>
      <p:sp>
        <p:nvSpPr>
          <p:cNvPr id="861189" name="Oval 5"/>
          <p:cNvSpPr>
            <a:spLocks noChangeArrowheads="1"/>
          </p:cNvSpPr>
          <p:nvPr/>
        </p:nvSpPr>
        <p:spPr bwMode="auto">
          <a:xfrm>
            <a:off x="4784725" y="1319213"/>
            <a:ext cx="3030538" cy="501650"/>
          </a:xfrm>
          <a:prstGeom prst="ellipse">
            <a:avLst/>
          </a:prstGeom>
          <a:noFill/>
          <a:ln w="38100">
            <a:solidFill>
              <a:schemeClr val="accent1"/>
            </a:solidFill>
            <a:round/>
            <a:headEnd/>
            <a:tailEnd/>
          </a:ln>
          <a:effectLst/>
        </p:spPr>
        <p:txBody>
          <a:bodyPr anchor="ctr">
            <a:spAutoFit/>
          </a:bodyPr>
          <a:lstStyle/>
          <a:p>
            <a:endParaRPr lang="en-US"/>
          </a:p>
        </p:txBody>
      </p:sp>
      <p:sp>
        <p:nvSpPr>
          <p:cNvPr id="861190" name="Rectangle 6"/>
          <p:cNvSpPr>
            <a:spLocks noChangeArrowheads="1"/>
          </p:cNvSpPr>
          <p:nvPr/>
        </p:nvSpPr>
        <p:spPr bwMode="auto">
          <a:xfrm>
            <a:off x="182563" y="3673475"/>
            <a:ext cx="4945062" cy="1047083"/>
          </a:xfrm>
          <a:prstGeom prst="rect">
            <a:avLst/>
          </a:prstGeom>
          <a:noFill/>
          <a:ln w="9525">
            <a:noFill/>
            <a:miter lim="800000"/>
            <a:headEnd/>
            <a:tailEnd/>
          </a:ln>
          <a:effectLst/>
        </p:spPr>
        <p:txBody>
          <a:bodyPr lIns="92075" tIns="46038" rIns="92075" bIns="46038">
            <a:spAutoFit/>
          </a:bodyPr>
          <a:lstStyle/>
          <a:p>
            <a:pPr marL="285750" indent="-285750">
              <a:lnSpc>
                <a:spcPct val="130000"/>
              </a:lnSpc>
              <a:spcBef>
                <a:spcPct val="50000"/>
              </a:spcBef>
            </a:pPr>
            <a:r>
              <a:rPr lang="en-US" sz="2000" b="1">
                <a:solidFill>
                  <a:schemeClr val="bg2"/>
                </a:solidFill>
                <a:latin typeface="Arial" charset="0"/>
              </a:rPr>
              <a:t>  </a:t>
            </a:r>
            <a:r>
              <a:rPr lang="en-US" sz="2000" b="1">
                <a:solidFill>
                  <a:schemeClr val="bg2"/>
                </a:solidFill>
                <a:latin typeface="Arial" charset="0"/>
              </a:rPr>
              <a:t>	</a:t>
            </a:r>
            <a:r>
              <a:rPr lang="en-US" sz="2000" b="1" i="1" smtClean="0">
                <a:solidFill>
                  <a:schemeClr val="bg2"/>
                </a:solidFill>
                <a:latin typeface="Arial" charset="0"/>
              </a:rPr>
              <a:t>MV</a:t>
            </a:r>
            <a:r>
              <a:rPr lang="en-US" sz="2000" b="1" smtClean="0">
                <a:solidFill>
                  <a:schemeClr val="bg2"/>
                </a:solidFill>
                <a:latin typeface="Arial" charset="0"/>
              </a:rPr>
              <a:t> =</a:t>
            </a:r>
            <a:r>
              <a:rPr lang="en-US" sz="2000" b="1" i="1" smtClean="0">
                <a:solidFill>
                  <a:schemeClr val="bg2"/>
                </a:solidFill>
                <a:latin typeface="Arial" charset="0"/>
              </a:rPr>
              <a:t>mv</a:t>
            </a:r>
            <a:r>
              <a:rPr lang="en-US" sz="2000" b="1" smtClean="0">
                <a:solidFill>
                  <a:schemeClr val="bg2"/>
                </a:solidFill>
                <a:latin typeface="Arial" charset="0"/>
              </a:rPr>
              <a:t>, </a:t>
            </a:r>
            <a:r>
              <a:rPr lang="en-US" sz="2000" b="1" i="1" smtClean="0">
                <a:solidFill>
                  <a:schemeClr val="bg2"/>
                </a:solidFill>
                <a:latin typeface="Arial" charset="0"/>
              </a:rPr>
              <a:t>M</a:t>
            </a:r>
            <a:r>
              <a:rPr lang="en-US" sz="2000" b="1" smtClean="0">
                <a:solidFill>
                  <a:schemeClr val="bg2"/>
                </a:solidFill>
                <a:latin typeface="Arial" charset="0"/>
              </a:rPr>
              <a:t> &gt; </a:t>
            </a:r>
            <a:r>
              <a:rPr lang="en-US" sz="2000" b="1" i="1" smtClean="0">
                <a:solidFill>
                  <a:schemeClr val="bg2"/>
                </a:solidFill>
                <a:latin typeface="Arial" charset="0"/>
              </a:rPr>
              <a:t>m</a:t>
            </a:r>
            <a:r>
              <a:rPr lang="en-US" sz="2000" b="1" smtClean="0">
                <a:solidFill>
                  <a:schemeClr val="bg2"/>
                </a:solidFill>
                <a:latin typeface="Arial" charset="0"/>
              </a:rPr>
              <a:t> so v &gt; V, therefore</a:t>
            </a:r>
          </a:p>
          <a:p>
            <a:pPr marL="285750" indent="-285750">
              <a:lnSpc>
                <a:spcPct val="130000"/>
              </a:lnSpc>
              <a:spcBef>
                <a:spcPct val="50000"/>
              </a:spcBef>
            </a:pPr>
            <a:r>
              <a:rPr lang="en-US" sz="2000" b="1" smtClean="0">
                <a:solidFill>
                  <a:schemeClr val="bg2"/>
                </a:solidFill>
                <a:latin typeface="Arial" charset="0"/>
              </a:rPr>
              <a:t>                ½ </a:t>
            </a:r>
            <a:r>
              <a:rPr lang="en-US" sz="2000" b="1" i="1" smtClean="0">
                <a:solidFill>
                  <a:schemeClr val="bg2"/>
                </a:solidFill>
                <a:latin typeface="Arial" charset="0"/>
              </a:rPr>
              <a:t>MV </a:t>
            </a:r>
            <a:r>
              <a:rPr lang="en-US" sz="2000" b="1" baseline="30000" smtClean="0">
                <a:solidFill>
                  <a:schemeClr val="bg2"/>
                </a:solidFill>
                <a:latin typeface="Arial" charset="0"/>
              </a:rPr>
              <a:t>2</a:t>
            </a:r>
            <a:r>
              <a:rPr lang="en-US" sz="2000" b="1" smtClean="0">
                <a:solidFill>
                  <a:schemeClr val="bg2"/>
                </a:solidFill>
                <a:latin typeface="Arial" charset="0"/>
              </a:rPr>
              <a:t> &lt; ½ </a:t>
            </a:r>
            <a:r>
              <a:rPr lang="en-US" sz="2000" b="1" i="1" smtClean="0">
                <a:solidFill>
                  <a:schemeClr val="bg2"/>
                </a:solidFill>
                <a:latin typeface="Arial" charset="0"/>
              </a:rPr>
              <a:t>mv</a:t>
            </a:r>
            <a:r>
              <a:rPr lang="en-US" sz="2000" b="1" baseline="30000" smtClean="0">
                <a:solidFill>
                  <a:schemeClr val="bg2"/>
                </a:solidFill>
                <a:latin typeface="Arial" charset="0"/>
              </a:rPr>
              <a:t>2</a:t>
            </a:r>
            <a:r>
              <a:rPr lang="en-US" sz="2000" b="1" smtClean="0">
                <a:solidFill>
                  <a:schemeClr val="bg2"/>
                </a:solidFill>
                <a:latin typeface="Arial" charset="0"/>
              </a:rPr>
              <a:t>.</a:t>
            </a:r>
            <a:endParaRPr lang="en-US" sz="2100" b="1">
              <a:solidFill>
                <a:schemeClr val="bg2"/>
              </a:solidFill>
              <a:latin typeface="Arial" charset="0"/>
            </a:endParaRPr>
          </a:p>
        </p:txBody>
      </p:sp>
      <p:sp>
        <p:nvSpPr>
          <p:cNvPr id="861191" name="Rectangle 7"/>
          <p:cNvSpPr>
            <a:spLocks noChangeArrowheads="1"/>
          </p:cNvSpPr>
          <p:nvPr/>
        </p:nvSpPr>
        <p:spPr bwMode="auto">
          <a:xfrm>
            <a:off x="4800601" y="849313"/>
            <a:ext cx="4057650" cy="2287587"/>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the heavy one</a:t>
            </a:r>
            <a:r>
              <a:rPr lang="en-US" sz="2000" b="1">
                <a:solidFill>
                  <a:schemeClr val="tx2"/>
                </a:solidFill>
                <a:latin typeface="Arial" charset="0"/>
              </a:rPr>
              <a:t> </a:t>
            </a:r>
            <a:endParaRPr lang="en-US" sz="2000" b="1">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the light one</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both have the </a:t>
            </a:r>
            <a:r>
              <a:rPr lang="en-US" sz="2000" b="1">
                <a:solidFill>
                  <a:schemeClr val="tx2"/>
                </a:solidFill>
                <a:effectLst>
                  <a:outerShdw blurRad="38100" dist="38100" dir="2700000" algn="tl">
                    <a:srgbClr val="000000"/>
                  </a:outerShdw>
                </a:effectLst>
                <a:latin typeface="Arial" charset="0"/>
              </a:rPr>
              <a:t>same </a:t>
            </a:r>
            <a:r>
              <a:rPr lang="en-US" sz="2000" b="1" smtClean="0">
                <a:solidFill>
                  <a:schemeClr val="tx2"/>
                </a:solidFill>
                <a:effectLst>
                  <a:outerShdw blurRad="38100" dist="38100" dir="2700000" algn="tl">
                    <a:srgbClr val="000000"/>
                  </a:outerShdw>
                </a:effectLst>
                <a:latin typeface="Arial" charset="0"/>
              </a:rPr>
              <a:t>energy</a:t>
            </a:r>
            <a:endParaRPr lang="en-US" sz="2000">
              <a:solidFill>
                <a:schemeClr val="tx2"/>
              </a:solidFill>
              <a:effectLst>
                <a:outerShdw blurRad="38100" dist="38100" dir="2700000" algn="tl">
                  <a:srgbClr val="000000"/>
                </a:outerShdw>
              </a:effectLst>
              <a:latin typeface="Arial" charset="0"/>
            </a:endParaRP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impossible to say</a:t>
            </a:r>
            <a:endParaRPr lang="en-US" sz="2200" b="1">
              <a:solidFill>
                <a:schemeClr val="tx2"/>
              </a:solidFill>
              <a:effectLst>
                <a:outerShdw blurRad="38100" dist="38100" dir="2700000" algn="tl">
                  <a:srgbClr val="000000"/>
                </a:outerShdw>
              </a:effectLst>
              <a:latin typeface="Arial" charset="0"/>
            </a:endParaRPr>
          </a:p>
        </p:txBody>
      </p:sp>
      <p:grpSp>
        <p:nvGrpSpPr>
          <p:cNvPr id="2" name="Group 8"/>
          <p:cNvGrpSpPr>
            <a:grpSpLocks/>
          </p:cNvGrpSpPr>
          <p:nvPr/>
        </p:nvGrpSpPr>
        <p:grpSpPr bwMode="auto">
          <a:xfrm>
            <a:off x="5287963" y="3924300"/>
            <a:ext cx="3851275" cy="2459038"/>
            <a:chOff x="2400" y="2172"/>
            <a:chExt cx="3051" cy="1796"/>
          </a:xfrm>
        </p:grpSpPr>
        <p:sp>
          <p:nvSpPr>
            <p:cNvPr id="861193" name="Rectangle 9"/>
            <p:cNvSpPr>
              <a:spLocks noChangeArrowheads="1"/>
            </p:cNvSpPr>
            <p:nvPr/>
          </p:nvSpPr>
          <p:spPr bwMode="auto">
            <a:xfrm>
              <a:off x="2400" y="2172"/>
              <a:ext cx="3051" cy="1758"/>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10"/>
            <p:cNvGrpSpPr>
              <a:grpSpLocks/>
            </p:cNvGrpSpPr>
            <p:nvPr/>
          </p:nvGrpSpPr>
          <p:grpSpPr bwMode="auto">
            <a:xfrm>
              <a:off x="3508" y="2199"/>
              <a:ext cx="768" cy="756"/>
              <a:chOff x="2577" y="575"/>
              <a:chExt cx="768" cy="756"/>
            </a:xfrm>
          </p:grpSpPr>
          <p:sp>
            <p:nvSpPr>
              <p:cNvPr id="861195" name="Oval 11"/>
              <p:cNvSpPr>
                <a:spLocks noChangeArrowheads="1"/>
              </p:cNvSpPr>
              <p:nvPr/>
            </p:nvSpPr>
            <p:spPr bwMode="auto">
              <a:xfrm>
                <a:off x="2577" y="575"/>
                <a:ext cx="768" cy="756"/>
              </a:xfrm>
              <a:prstGeom prst="ellipse">
                <a:avLst/>
              </a:prstGeom>
              <a:noFill/>
              <a:ln w="28575">
                <a:solidFill>
                  <a:srgbClr val="DDDDDD"/>
                </a:solidFill>
                <a:round/>
                <a:headEnd/>
                <a:tailEnd/>
              </a:ln>
              <a:effectLst/>
            </p:spPr>
            <p:txBody>
              <a:bodyPr wrap="none" anchor="ctr">
                <a:spAutoFit/>
              </a:bodyPr>
              <a:lstStyle/>
              <a:p>
                <a:endParaRPr lang="en-US"/>
              </a:p>
            </p:txBody>
          </p:sp>
          <p:sp>
            <p:nvSpPr>
              <p:cNvPr id="861196" name="Oval 12"/>
              <p:cNvSpPr>
                <a:spLocks noChangeArrowheads="1"/>
              </p:cNvSpPr>
              <p:nvPr/>
            </p:nvSpPr>
            <p:spPr bwMode="auto">
              <a:xfrm>
                <a:off x="2679" y="67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197" name="Oval 13"/>
              <p:cNvSpPr>
                <a:spLocks noChangeArrowheads="1"/>
              </p:cNvSpPr>
              <p:nvPr/>
            </p:nvSpPr>
            <p:spPr bwMode="auto">
              <a:xfrm>
                <a:off x="2679" y="978"/>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198" name="Oval 14"/>
              <p:cNvSpPr>
                <a:spLocks noChangeArrowheads="1"/>
              </p:cNvSpPr>
              <p:nvPr/>
            </p:nvSpPr>
            <p:spPr bwMode="auto">
              <a:xfrm>
                <a:off x="3089"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199" name="Oval 15"/>
              <p:cNvSpPr>
                <a:spLocks noChangeArrowheads="1"/>
              </p:cNvSpPr>
              <p:nvPr/>
            </p:nvSpPr>
            <p:spPr bwMode="auto">
              <a:xfrm>
                <a:off x="2833" y="877"/>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00" name="Oval 16"/>
              <p:cNvSpPr>
                <a:spLocks noChangeArrowheads="1"/>
              </p:cNvSpPr>
              <p:nvPr/>
            </p:nvSpPr>
            <p:spPr bwMode="auto">
              <a:xfrm>
                <a:off x="2833"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01" name="Oval 17"/>
              <p:cNvSpPr>
                <a:spLocks noChangeArrowheads="1"/>
              </p:cNvSpPr>
              <p:nvPr/>
            </p:nvSpPr>
            <p:spPr bwMode="auto">
              <a:xfrm>
                <a:off x="2935" y="877"/>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02" name="Oval 18"/>
              <p:cNvSpPr>
                <a:spLocks noChangeArrowheads="1"/>
              </p:cNvSpPr>
              <p:nvPr/>
            </p:nvSpPr>
            <p:spPr bwMode="auto">
              <a:xfrm>
                <a:off x="3038" y="102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03" name="Oval 19"/>
              <p:cNvSpPr>
                <a:spLocks noChangeArrowheads="1"/>
              </p:cNvSpPr>
              <p:nvPr/>
            </p:nvSpPr>
            <p:spPr bwMode="auto">
              <a:xfrm>
                <a:off x="2833" y="1079"/>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04" name="Oval 20"/>
              <p:cNvSpPr>
                <a:spLocks noChangeArrowheads="1"/>
              </p:cNvSpPr>
              <p:nvPr/>
            </p:nvSpPr>
            <p:spPr bwMode="auto">
              <a:xfrm>
                <a:off x="2634" y="800"/>
                <a:ext cx="205" cy="202"/>
              </a:xfrm>
              <a:prstGeom prst="ellipse">
                <a:avLst/>
              </a:prstGeom>
              <a:gradFill rotWithShape="0">
                <a:gsLst>
                  <a:gs pos="0">
                    <a:srgbClr val="FF3300"/>
                  </a:gs>
                  <a:gs pos="100000">
                    <a:srgbClr val="FF3300">
                      <a:gamma/>
                      <a:shade val="46275"/>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05" name="Oval 21"/>
              <p:cNvSpPr>
                <a:spLocks noChangeArrowheads="1"/>
              </p:cNvSpPr>
              <p:nvPr/>
            </p:nvSpPr>
            <p:spPr bwMode="auto">
              <a:xfrm>
                <a:off x="3089" y="77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06" name="Oval 22"/>
              <p:cNvSpPr>
                <a:spLocks noChangeArrowheads="1"/>
              </p:cNvSpPr>
              <p:nvPr/>
            </p:nvSpPr>
            <p:spPr bwMode="auto">
              <a:xfrm>
                <a:off x="2833" y="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07" name="Oval 23"/>
              <p:cNvSpPr>
                <a:spLocks noChangeArrowheads="1"/>
              </p:cNvSpPr>
              <p:nvPr/>
            </p:nvSpPr>
            <p:spPr bwMode="auto">
              <a:xfrm>
                <a:off x="2987" y="625"/>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grpSp>
        <p:grpSp>
          <p:nvGrpSpPr>
            <p:cNvPr id="4" name="Group 24"/>
            <p:cNvGrpSpPr>
              <a:grpSpLocks/>
            </p:cNvGrpSpPr>
            <p:nvPr/>
          </p:nvGrpSpPr>
          <p:grpSpPr bwMode="auto">
            <a:xfrm>
              <a:off x="2592" y="3199"/>
              <a:ext cx="2674" cy="769"/>
              <a:chOff x="1630" y="1575"/>
              <a:chExt cx="2674" cy="769"/>
            </a:xfrm>
          </p:grpSpPr>
          <p:sp>
            <p:nvSpPr>
              <p:cNvPr id="861209" name="Oval 25"/>
              <p:cNvSpPr>
                <a:spLocks noChangeArrowheads="1"/>
              </p:cNvSpPr>
              <p:nvPr/>
            </p:nvSpPr>
            <p:spPr bwMode="auto">
              <a:xfrm>
                <a:off x="219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10" name="Oval 26"/>
              <p:cNvSpPr>
                <a:spLocks noChangeArrowheads="1"/>
              </p:cNvSpPr>
              <p:nvPr/>
            </p:nvSpPr>
            <p:spPr bwMode="auto">
              <a:xfrm>
                <a:off x="2078" y="1840"/>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11" name="Oval 27"/>
              <p:cNvSpPr>
                <a:spLocks noChangeArrowheads="1"/>
              </p:cNvSpPr>
              <p:nvPr/>
            </p:nvSpPr>
            <p:spPr bwMode="auto">
              <a:xfrm>
                <a:off x="2136" y="1676"/>
                <a:ext cx="204"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12" name="Oval 28"/>
              <p:cNvSpPr>
                <a:spLocks noChangeArrowheads="1"/>
              </p:cNvSpPr>
              <p:nvPr/>
            </p:nvSpPr>
            <p:spPr bwMode="auto">
              <a:xfrm>
                <a:off x="2276" y="1720"/>
                <a:ext cx="205"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13" name="Oval 29"/>
              <p:cNvSpPr>
                <a:spLocks noChangeArrowheads="1"/>
              </p:cNvSpPr>
              <p:nvPr/>
            </p:nvSpPr>
            <p:spPr bwMode="auto">
              <a:xfrm>
                <a:off x="2040" y="1651"/>
                <a:ext cx="460" cy="453"/>
              </a:xfrm>
              <a:prstGeom prst="ellipse">
                <a:avLst/>
              </a:prstGeom>
              <a:noFill/>
              <a:ln w="28575">
                <a:solidFill>
                  <a:srgbClr val="DDDDDD"/>
                </a:solidFill>
                <a:round/>
                <a:headEnd/>
                <a:tailEnd/>
              </a:ln>
              <a:effectLst/>
            </p:spPr>
            <p:txBody>
              <a:bodyPr anchor="ctr">
                <a:spAutoFit/>
              </a:bodyPr>
              <a:lstStyle/>
              <a:p>
                <a:endParaRPr lang="en-US"/>
              </a:p>
            </p:txBody>
          </p:sp>
          <p:sp>
            <p:nvSpPr>
              <p:cNvPr id="861214" name="Oval 30"/>
              <p:cNvSpPr>
                <a:spLocks noChangeArrowheads="1"/>
              </p:cNvSpPr>
              <p:nvPr/>
            </p:nvSpPr>
            <p:spPr bwMode="auto">
              <a:xfrm>
                <a:off x="3607" y="1651"/>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15" name="Oval 31"/>
              <p:cNvSpPr>
                <a:spLocks noChangeArrowheads="1"/>
              </p:cNvSpPr>
              <p:nvPr/>
            </p:nvSpPr>
            <p:spPr bwMode="auto">
              <a:xfrm>
                <a:off x="3626" y="1777"/>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16" name="Oval 32"/>
              <p:cNvSpPr>
                <a:spLocks noChangeArrowheads="1"/>
              </p:cNvSpPr>
              <p:nvPr/>
            </p:nvSpPr>
            <p:spPr bwMode="auto">
              <a:xfrm>
                <a:off x="3319" y="1878"/>
                <a:ext cx="205" cy="201"/>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17" name="Oval 33"/>
              <p:cNvSpPr>
                <a:spLocks noChangeArrowheads="1"/>
              </p:cNvSpPr>
              <p:nvPr/>
            </p:nvSpPr>
            <p:spPr bwMode="auto">
              <a:xfrm>
                <a:off x="3319" y="1726"/>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18" name="Oval 34"/>
              <p:cNvSpPr>
                <a:spLocks noChangeArrowheads="1"/>
              </p:cNvSpPr>
              <p:nvPr/>
            </p:nvSpPr>
            <p:spPr bwMode="auto">
              <a:xfrm>
                <a:off x="3613" y="1903"/>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19" name="Oval 35"/>
              <p:cNvSpPr>
                <a:spLocks noChangeArrowheads="1"/>
              </p:cNvSpPr>
              <p:nvPr/>
            </p:nvSpPr>
            <p:spPr bwMode="auto">
              <a:xfrm>
                <a:off x="3268" y="1575"/>
                <a:ext cx="614" cy="605"/>
              </a:xfrm>
              <a:prstGeom prst="ellipse">
                <a:avLst/>
              </a:prstGeom>
              <a:noFill/>
              <a:ln w="28575">
                <a:solidFill>
                  <a:srgbClr val="DDDDDD"/>
                </a:solidFill>
                <a:round/>
                <a:headEnd/>
                <a:tailEnd/>
              </a:ln>
              <a:effectLst/>
            </p:spPr>
            <p:txBody>
              <a:bodyPr wrap="none" anchor="ctr">
                <a:spAutoFit/>
              </a:bodyPr>
              <a:lstStyle/>
              <a:p>
                <a:endParaRPr lang="en-US"/>
              </a:p>
            </p:txBody>
          </p:sp>
          <p:sp>
            <p:nvSpPr>
              <p:cNvPr id="861220" name="Oval 36"/>
              <p:cNvSpPr>
                <a:spLocks noChangeArrowheads="1"/>
              </p:cNvSpPr>
              <p:nvPr/>
            </p:nvSpPr>
            <p:spPr bwMode="auto">
              <a:xfrm>
                <a:off x="3441" y="1739"/>
                <a:ext cx="204" cy="202"/>
              </a:xfrm>
              <a:prstGeom prst="ellipse">
                <a:avLst/>
              </a:prstGeom>
              <a:gradFill rotWithShape="0">
                <a:gsLst>
                  <a:gs pos="0">
                    <a:srgbClr val="66CCFF"/>
                  </a:gs>
                  <a:gs pos="100000">
                    <a:srgbClr val="66CCFF">
                      <a:gamma/>
                      <a:shade val="46275"/>
                      <a:invGamma/>
                    </a:srgbClr>
                  </a:gs>
                </a:gsLst>
                <a:path path="rect">
                  <a:fillToRect l="100000" t="100000"/>
                </a:path>
              </a:gradFill>
              <a:ln w="19050">
                <a:solidFill>
                  <a:srgbClr val="66CCFF"/>
                </a:solidFill>
                <a:round/>
                <a:headEnd/>
                <a:tailEnd/>
              </a:ln>
              <a:effectLst/>
            </p:spPr>
            <p:txBody>
              <a:bodyPr wrap="none" anchor="ctr">
                <a:spAutoFit/>
              </a:bodyPr>
              <a:lstStyle/>
              <a:p>
                <a:endParaRPr lang="en-US"/>
              </a:p>
            </p:txBody>
          </p:sp>
          <p:sp>
            <p:nvSpPr>
              <p:cNvPr id="861221" name="Oval 37"/>
              <p:cNvSpPr>
                <a:spLocks noChangeArrowheads="1"/>
              </p:cNvSpPr>
              <p:nvPr/>
            </p:nvSpPr>
            <p:spPr bwMode="auto">
              <a:xfrm>
                <a:off x="3447" y="1959"/>
                <a:ext cx="205" cy="202"/>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22" name="Oval 38"/>
              <p:cNvSpPr>
                <a:spLocks noChangeArrowheads="1"/>
              </p:cNvSpPr>
              <p:nvPr/>
            </p:nvSpPr>
            <p:spPr bwMode="auto">
              <a:xfrm>
                <a:off x="3447" y="1588"/>
                <a:ext cx="205" cy="201"/>
              </a:xfrm>
              <a:prstGeom prst="ellipse">
                <a:avLst/>
              </a:prstGeom>
              <a:gradFill rotWithShape="0">
                <a:gsLst>
                  <a:gs pos="0">
                    <a:srgbClr val="FF3300"/>
                  </a:gs>
                  <a:gs pos="100000">
                    <a:srgbClr val="FF3300">
                      <a:gamma/>
                      <a:shade val="46667"/>
                      <a:invGamma/>
                    </a:srgbClr>
                  </a:gs>
                </a:gsLst>
                <a:path path="rect">
                  <a:fillToRect r="100000" b="100000"/>
                </a:path>
              </a:gradFill>
              <a:ln w="19050">
                <a:solidFill>
                  <a:srgbClr val="FF3300"/>
                </a:solidFill>
                <a:round/>
                <a:headEnd/>
                <a:tailEnd/>
              </a:ln>
              <a:effectLst/>
            </p:spPr>
            <p:txBody>
              <a:bodyPr wrap="none" anchor="ctr">
                <a:spAutoFit/>
              </a:bodyPr>
              <a:lstStyle/>
              <a:p>
                <a:endParaRPr lang="en-US"/>
              </a:p>
            </p:txBody>
          </p:sp>
          <p:sp>
            <p:nvSpPr>
              <p:cNvPr id="861223" name="AutoShape 39"/>
              <p:cNvSpPr>
                <a:spLocks noChangeArrowheads="1"/>
              </p:cNvSpPr>
              <p:nvPr/>
            </p:nvSpPr>
            <p:spPr bwMode="auto">
              <a:xfrm>
                <a:off x="1630"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61224" name="AutoShape 40"/>
              <p:cNvSpPr>
                <a:spLocks noChangeArrowheads="1"/>
              </p:cNvSpPr>
              <p:nvPr/>
            </p:nvSpPr>
            <p:spPr bwMode="auto">
              <a:xfrm flipH="1">
                <a:off x="3894" y="1777"/>
                <a:ext cx="410" cy="201"/>
              </a:xfrm>
              <a:prstGeom prst="leftArrow">
                <a:avLst>
                  <a:gd name="adj1" fmla="val 50000"/>
                  <a:gd name="adj2" fmla="val 50995"/>
                </a:avLst>
              </a:prstGeom>
              <a:noFill/>
              <a:ln w="28575">
                <a:solidFill>
                  <a:srgbClr val="DDDDDD"/>
                </a:solidFill>
                <a:miter lim="800000"/>
                <a:headEnd/>
                <a:tailEnd/>
              </a:ln>
              <a:effectLst/>
            </p:spPr>
            <p:txBody>
              <a:bodyPr wrap="none" anchor="ctr">
                <a:spAutoFit/>
              </a:bodyPr>
              <a:lstStyle/>
              <a:p>
                <a:endParaRPr lang="en-US"/>
              </a:p>
            </p:txBody>
          </p:sp>
          <p:sp>
            <p:nvSpPr>
              <p:cNvPr id="861225" name="Text Box 41"/>
              <p:cNvSpPr txBox="1">
                <a:spLocks noChangeArrowheads="1"/>
              </p:cNvSpPr>
              <p:nvPr/>
            </p:nvSpPr>
            <p:spPr bwMode="auto">
              <a:xfrm>
                <a:off x="2462" y="2000"/>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1</a:t>
                </a:r>
              </a:p>
            </p:txBody>
          </p:sp>
          <p:sp>
            <p:nvSpPr>
              <p:cNvPr id="861226" name="Text Box 42"/>
              <p:cNvSpPr txBox="1">
                <a:spLocks noChangeArrowheads="1"/>
              </p:cNvSpPr>
              <p:nvPr/>
            </p:nvSpPr>
            <p:spPr bwMode="auto">
              <a:xfrm>
                <a:off x="3814" y="2006"/>
                <a:ext cx="307" cy="338"/>
              </a:xfrm>
              <a:prstGeom prst="rect">
                <a:avLst/>
              </a:prstGeom>
              <a:noFill/>
              <a:ln w="19050">
                <a:noFill/>
                <a:miter lim="800000"/>
                <a:headEnd/>
                <a:tailEnd/>
              </a:ln>
              <a:effectLst/>
            </p:spPr>
            <p:txBody>
              <a:bodyPr wrap="none" lIns="96661" tIns="48331" rIns="96661" bIns="48331">
                <a:spAutoFit/>
              </a:bodyPr>
              <a:lstStyle/>
              <a:p>
                <a:pPr defTabSz="966788"/>
                <a:r>
                  <a:rPr lang="en-US" b="1">
                    <a:latin typeface="Tahoma" pitchFamily="48" charset="0"/>
                  </a:rPr>
                  <a:t>2</a:t>
                </a:r>
              </a:p>
            </p:txBody>
          </p:sp>
        </p:grpSp>
      </p:grpSp>
      <p:sp>
        <p:nvSpPr>
          <p:cNvPr id="861227" name="Rectangle 43"/>
          <p:cNvSpPr>
            <a:spLocks noGrp="1" noChangeArrowheads="1"/>
          </p:cNvSpPr>
          <p:nvPr>
            <p:ph type="body" idx="1"/>
          </p:nvPr>
        </p:nvSpPr>
        <p:spPr>
          <a:xfrm>
            <a:off x="0" y="795338"/>
            <a:ext cx="4195763" cy="2498725"/>
          </a:xfrm>
          <a:noFill/>
          <a:ln/>
        </p:spPr>
        <p:txBody>
          <a:bodyPr>
            <a:normAutofit fontScale="77500" lnSpcReduction="20000"/>
          </a:bodyPr>
          <a:lstStyle/>
          <a:p>
            <a:pPr marL="401638" indent="-401638">
              <a:lnSpc>
                <a:spcPct val="120000"/>
              </a:lnSpc>
              <a:spcBef>
                <a:spcPct val="50000"/>
              </a:spcBef>
              <a:buFont typeface="Monotype Sorts" pitchFamily="48" charset="2"/>
              <a:buNone/>
            </a:pPr>
            <a:r>
              <a:rPr lang="en-US" b="1"/>
              <a:t>	A uranium nucleus (at rest) undergoes fission and splits into two fragments, one heavy and the other light.  Which fragment has the </a:t>
            </a:r>
            <a:r>
              <a:rPr lang="en-US" b="1"/>
              <a:t>greater </a:t>
            </a:r>
            <a:r>
              <a:rPr lang="en-US" b="1" smtClean="0"/>
              <a:t>energy?</a:t>
            </a:r>
            <a:r>
              <a:rPr lang="en-US" sz="2200" b="1" smtClean="0"/>
              <a:t>  </a:t>
            </a:r>
            <a:endParaRPr lang="en-US" sz="22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Center of Mass and Center of Gravity</a:t>
            </a:r>
            <a:endParaRPr lang="en-US">
              <a:solidFill>
                <a:srgbClr val="FFFF00"/>
              </a:solidFill>
            </a:endParaRPr>
          </a:p>
        </p:txBody>
      </p:sp>
      <p:sp>
        <p:nvSpPr>
          <p:cNvPr id="3" name="Content Placeholder 2"/>
          <p:cNvSpPr>
            <a:spLocks noGrp="1"/>
          </p:cNvSpPr>
          <p:nvPr>
            <p:ph sz="half" idx="1"/>
          </p:nvPr>
        </p:nvSpPr>
        <p:spPr>
          <a:xfrm>
            <a:off x="228600" y="1510047"/>
            <a:ext cx="4267200" cy="5105400"/>
          </a:xfrm>
        </p:spPr>
        <p:txBody>
          <a:bodyPr>
            <a:normAutofit/>
          </a:bodyPr>
          <a:lstStyle/>
          <a:p>
            <a:r>
              <a:rPr lang="en-US" sz="2400" smtClean="0"/>
              <a:t>Everyone knows that if one kid has twice the weight, the other kid must sit twice as far from the axle to balance.</a:t>
            </a:r>
          </a:p>
          <a:p>
            <a:r>
              <a:rPr lang="en-US" sz="2400" smtClean="0"/>
              <a:t>Each kid then has the same </a:t>
            </a:r>
            <a:r>
              <a:rPr lang="en-US" sz="2400" smtClean="0">
                <a:solidFill>
                  <a:srgbClr val="FF0000"/>
                </a:solidFill>
              </a:rPr>
              <a:t>torque</a:t>
            </a:r>
            <a:r>
              <a:rPr lang="en-US" sz="2400" smtClean="0"/>
              <a:t> about the axle:</a:t>
            </a:r>
          </a:p>
          <a:p>
            <a:r>
              <a:rPr lang="en-US" sz="2400" b="1" smtClean="0">
                <a:solidFill>
                  <a:srgbClr val="FFFF00"/>
                </a:solidFill>
              </a:rPr>
              <a:t>Torque = force x distance from the axle of the force’s line of action.</a:t>
            </a:r>
          </a:p>
          <a:p>
            <a:r>
              <a:rPr lang="en-US" sz="2400" smtClean="0">
                <a:solidFill>
                  <a:schemeClr val="bg1"/>
                </a:solidFill>
              </a:rPr>
              <a:t>The gravitational forces balance about the axle: it’s at the </a:t>
            </a:r>
            <a:r>
              <a:rPr lang="en-US" sz="2400" smtClean="0">
                <a:solidFill>
                  <a:srgbClr val="FFFF00"/>
                </a:solidFill>
              </a:rPr>
              <a:t>center of gravity—aka the center of mass.</a:t>
            </a:r>
            <a:endParaRPr lang="en-US" sz="2400">
              <a:solidFill>
                <a:srgbClr val="FFFF00"/>
              </a:solidFill>
            </a:endParaRPr>
          </a:p>
        </p:txBody>
      </p:sp>
      <p:sp>
        <p:nvSpPr>
          <p:cNvPr id="4" name="Content Placeholder 3"/>
          <p:cNvSpPr>
            <a:spLocks noGrp="1"/>
          </p:cNvSpPr>
          <p:nvPr>
            <p:ph sz="half" idx="2"/>
          </p:nvPr>
        </p:nvSpPr>
        <p:spPr/>
        <p:txBody>
          <a:bodyPr>
            <a:normAutofit/>
          </a:bodyPr>
          <a:lstStyle/>
          <a:p>
            <a:r>
              <a:rPr lang="en-US" smtClean="0">
                <a:solidFill>
                  <a:schemeClr val="bg2">
                    <a:lumMod val="50000"/>
                  </a:schemeClr>
                </a:solidFill>
              </a:rPr>
              <a:t>Kids on seesaw</a:t>
            </a:r>
            <a:endParaRPr lang="en-US">
              <a:solidFill>
                <a:schemeClr val="bg2">
                  <a:lumMod val="50000"/>
                </a:schemeClr>
              </a:solidFill>
            </a:endParaRPr>
          </a:p>
        </p:txBody>
      </p:sp>
      <p:grpSp>
        <p:nvGrpSpPr>
          <p:cNvPr id="18" name="Group 17"/>
          <p:cNvGrpSpPr/>
          <p:nvPr/>
        </p:nvGrpSpPr>
        <p:grpSpPr>
          <a:xfrm>
            <a:off x="5410200" y="2438400"/>
            <a:ext cx="2870916" cy="1881390"/>
            <a:chOff x="5410200" y="2438400"/>
            <a:chExt cx="2870916" cy="1881390"/>
          </a:xfrm>
        </p:grpSpPr>
        <p:sp>
          <p:nvSpPr>
            <p:cNvPr id="5" name="Rectangle 4"/>
            <p:cNvSpPr/>
            <p:nvPr/>
          </p:nvSpPr>
          <p:spPr>
            <a:xfrm>
              <a:off x="5410200" y="29718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miley Face 5"/>
            <p:cNvSpPr/>
            <p:nvPr/>
          </p:nvSpPr>
          <p:spPr>
            <a:xfrm>
              <a:off x="5791200" y="24384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miley Face 6"/>
            <p:cNvSpPr/>
            <p:nvPr/>
          </p:nvSpPr>
          <p:spPr>
            <a:xfrm>
              <a:off x="7900116" y="2590800"/>
              <a:ext cx="381000" cy="3810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6477000" y="30243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320000" flipH="1">
              <a:off x="7804866" y="3257550"/>
              <a:ext cx="609600" cy="38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440000" flipH="1">
              <a:off x="5549184" y="3464952"/>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84195" y="3276600"/>
              <a:ext cx="762000" cy="1588"/>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819363" y="3276600"/>
              <a:ext cx="1295400" cy="1588"/>
            </a:xfrm>
            <a:prstGeom prst="straightConnector1">
              <a:avLst/>
            </a:prstGeom>
            <a:ln w="31750">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grpSp>
      <p:sp>
        <p:nvSpPr>
          <p:cNvPr id="19" name="TextBox 18"/>
          <p:cNvSpPr txBox="1"/>
          <p:nvPr/>
        </p:nvSpPr>
        <p:spPr>
          <a:xfrm>
            <a:off x="6324600" y="3200400"/>
            <a:ext cx="381000" cy="400110"/>
          </a:xfrm>
          <a:prstGeom prst="rect">
            <a:avLst/>
          </a:prstGeom>
          <a:noFill/>
        </p:spPr>
        <p:txBody>
          <a:bodyPr wrap="square" rtlCol="0">
            <a:spAutoFit/>
          </a:bodyPr>
          <a:lstStyle/>
          <a:p>
            <a:r>
              <a:rPr lang="en-US" sz="2000" i="1" smtClean="0"/>
              <a:t>x</a:t>
            </a:r>
            <a:endParaRPr lang="en-US" sz="2000" i="1"/>
          </a:p>
        </p:txBody>
      </p:sp>
      <p:sp>
        <p:nvSpPr>
          <p:cNvPr id="20" name="TextBox 19"/>
          <p:cNvSpPr txBox="1"/>
          <p:nvPr/>
        </p:nvSpPr>
        <p:spPr>
          <a:xfrm>
            <a:off x="5715000" y="3911958"/>
            <a:ext cx="762000" cy="400110"/>
          </a:xfrm>
          <a:prstGeom prst="rect">
            <a:avLst/>
          </a:prstGeom>
          <a:noFill/>
        </p:spPr>
        <p:txBody>
          <a:bodyPr wrap="square" rtlCol="0">
            <a:spAutoFit/>
          </a:bodyPr>
          <a:lstStyle/>
          <a:p>
            <a:r>
              <a:rPr lang="en-US" sz="2000" smtClean="0"/>
              <a:t>2</a:t>
            </a:r>
            <a:r>
              <a:rPr lang="en-US" sz="2000" i="1" smtClean="0"/>
              <a:t>mg</a:t>
            </a:r>
            <a:endParaRPr lang="en-US" sz="2000" i="1"/>
          </a:p>
        </p:txBody>
      </p:sp>
      <p:sp>
        <p:nvSpPr>
          <p:cNvPr id="21" name="TextBox 20"/>
          <p:cNvSpPr txBox="1"/>
          <p:nvPr/>
        </p:nvSpPr>
        <p:spPr>
          <a:xfrm>
            <a:off x="6539247" y="2638233"/>
            <a:ext cx="685800" cy="400110"/>
          </a:xfrm>
          <a:prstGeom prst="rect">
            <a:avLst/>
          </a:prstGeom>
          <a:noFill/>
        </p:spPr>
        <p:txBody>
          <a:bodyPr wrap="square" rtlCol="0">
            <a:spAutoFit/>
          </a:bodyPr>
          <a:lstStyle/>
          <a:p>
            <a:r>
              <a:rPr lang="en-US" sz="2000" smtClean="0"/>
              <a:t>CM</a:t>
            </a:r>
            <a:endParaRPr lang="en-US" sz="2000"/>
          </a:p>
        </p:txBody>
      </p:sp>
      <p:sp>
        <p:nvSpPr>
          <p:cNvPr id="22" name="TextBox 21"/>
          <p:cNvSpPr txBox="1"/>
          <p:nvPr/>
        </p:nvSpPr>
        <p:spPr>
          <a:xfrm>
            <a:off x="7302321" y="3197178"/>
            <a:ext cx="533400" cy="400110"/>
          </a:xfrm>
          <a:prstGeom prst="rect">
            <a:avLst/>
          </a:prstGeom>
          <a:noFill/>
        </p:spPr>
        <p:txBody>
          <a:bodyPr wrap="square" rtlCol="0">
            <a:spAutoFit/>
          </a:bodyPr>
          <a:lstStyle/>
          <a:p>
            <a:r>
              <a:rPr lang="en-US" sz="2000" smtClean="0"/>
              <a:t>2</a:t>
            </a:r>
            <a:r>
              <a:rPr lang="en-US" sz="2000" i="1" smtClean="0"/>
              <a:t>x</a:t>
            </a:r>
            <a:endParaRPr lang="en-US" sz="2000" i="1"/>
          </a:p>
        </p:txBody>
      </p:sp>
      <p:sp>
        <p:nvSpPr>
          <p:cNvPr id="23" name="TextBox 22"/>
          <p:cNvSpPr txBox="1"/>
          <p:nvPr/>
        </p:nvSpPr>
        <p:spPr>
          <a:xfrm>
            <a:off x="7886163" y="3480516"/>
            <a:ext cx="609600" cy="400110"/>
          </a:xfrm>
          <a:prstGeom prst="rect">
            <a:avLst/>
          </a:prstGeom>
          <a:noFill/>
        </p:spPr>
        <p:txBody>
          <a:bodyPr wrap="square" rtlCol="0">
            <a:spAutoFit/>
          </a:bodyPr>
          <a:lstStyle/>
          <a:p>
            <a:r>
              <a:rPr lang="en-US" sz="2000" i="1" smtClean="0"/>
              <a:t>mg</a:t>
            </a:r>
            <a:endParaRPr lang="en-US" sz="2000" i="1"/>
          </a:p>
        </p:txBody>
      </p:sp>
      <p:sp>
        <p:nvSpPr>
          <p:cNvPr id="24" name="Rectangle 23"/>
          <p:cNvSpPr/>
          <p:nvPr/>
        </p:nvSpPr>
        <p:spPr>
          <a:xfrm>
            <a:off x="252209" y="3899079"/>
            <a:ext cx="3976353" cy="11054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5522" name="AutoShape 2"/>
          <p:cNvSpPr>
            <a:spLocks noChangeArrowheads="1"/>
          </p:cNvSpPr>
          <p:nvPr/>
        </p:nvSpPr>
        <p:spPr bwMode="auto">
          <a:xfrm>
            <a:off x="0" y="0"/>
            <a:ext cx="9144000" cy="319881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75523" name="Rectangle 3"/>
          <p:cNvSpPr>
            <a:spLocks noGrp="1" noChangeArrowheads="1"/>
          </p:cNvSpPr>
          <p:nvPr>
            <p:ph type="title"/>
          </p:nvPr>
        </p:nvSpPr>
        <p:spPr>
          <a:xfrm>
            <a:off x="931863" y="0"/>
            <a:ext cx="7294562" cy="838200"/>
          </a:xfrm>
          <a:noFill/>
          <a:ln/>
        </p:spPr>
        <p:txBody>
          <a:bodyPr/>
          <a:lstStyle/>
          <a:p>
            <a:pPr>
              <a:lnSpc>
                <a:spcPct val="90000"/>
              </a:lnSpc>
            </a:pPr>
            <a:r>
              <a:rPr lang="en-US" sz="2800" i="1"/>
              <a:t>ConcepTest 9.16a</a:t>
            </a:r>
            <a:r>
              <a:rPr lang="en-US" sz="2800" i="1">
                <a:solidFill>
                  <a:srgbClr val="000000"/>
                </a:solidFill>
                <a:effectLst/>
              </a:rPr>
              <a:t>   </a:t>
            </a:r>
            <a:r>
              <a:rPr lang="en-US" sz="2800">
                <a:solidFill>
                  <a:schemeClr val="accent2"/>
                </a:solidFill>
              </a:rPr>
              <a:t>Crash Cars I</a:t>
            </a:r>
          </a:p>
        </p:txBody>
      </p:sp>
      <p:pic>
        <p:nvPicPr>
          <p:cNvPr id="875524" name="Picture 4"/>
          <p:cNvPicPr>
            <a:picLocks noChangeAspect="1" noChangeArrowheads="1"/>
          </p:cNvPicPr>
          <p:nvPr/>
        </p:nvPicPr>
        <p:blipFill>
          <a:blip r:embed="rId3" cstate="print">
            <a:lum bright="-12000" contrast="18000"/>
          </a:blip>
          <a:srcRect t="17342" b="42139"/>
          <a:stretch>
            <a:fillRect/>
          </a:stretch>
        </p:blipFill>
        <p:spPr bwMode="auto">
          <a:xfrm>
            <a:off x="3802063" y="3498850"/>
            <a:ext cx="5341937" cy="2959100"/>
          </a:xfrm>
          <a:prstGeom prst="rect">
            <a:avLst/>
          </a:prstGeom>
          <a:noFill/>
          <a:ln w="12699">
            <a:noFill/>
            <a:miter lim="800000"/>
            <a:headEnd/>
            <a:tailEnd/>
          </a:ln>
          <a:effectLst/>
        </p:spPr>
      </p:pic>
      <p:sp>
        <p:nvSpPr>
          <p:cNvPr id="875525" name="Rectangle 5"/>
          <p:cNvSpPr>
            <a:spLocks noChangeArrowheads="1"/>
          </p:cNvSpPr>
          <p:nvPr/>
        </p:nvSpPr>
        <p:spPr bwMode="auto">
          <a:xfrm>
            <a:off x="5783263" y="814388"/>
            <a:ext cx="2843212" cy="22955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I </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I  and  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II  and  III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all three</a:t>
            </a:r>
            <a:endParaRPr lang="en-US" b="1">
              <a:solidFill>
                <a:schemeClr val="tx2"/>
              </a:solidFill>
            </a:endParaRPr>
          </a:p>
        </p:txBody>
      </p:sp>
      <p:sp>
        <p:nvSpPr>
          <p:cNvPr id="875526" name="Rectangle 6"/>
          <p:cNvSpPr>
            <a:spLocks noGrp="1" noChangeArrowheads="1"/>
          </p:cNvSpPr>
          <p:nvPr>
            <p:ph type="body" idx="1"/>
          </p:nvPr>
        </p:nvSpPr>
        <p:spPr>
          <a:xfrm>
            <a:off x="306388" y="882650"/>
            <a:ext cx="4370387" cy="1931988"/>
          </a:xfrm>
          <a:noFill/>
          <a:ln/>
        </p:spPr>
        <p:txBody>
          <a:bodyPr>
            <a:normAutofit fontScale="70000" lnSpcReduction="20000"/>
          </a:bodyPr>
          <a:lstStyle/>
          <a:p>
            <a:pPr marL="401638" indent="-401638">
              <a:lnSpc>
                <a:spcPct val="150000"/>
              </a:lnSpc>
              <a:spcBef>
                <a:spcPct val="50000"/>
              </a:spcBef>
              <a:buFont typeface="Monotype Sorts" pitchFamily="48" charset="2"/>
              <a:buNone/>
            </a:pPr>
            <a:r>
              <a:rPr lang="en-US" b="1"/>
              <a:t>	If all three collisions below are </a:t>
            </a:r>
            <a:r>
              <a:rPr lang="en-US" b="1">
                <a:solidFill>
                  <a:schemeClr val="tx2"/>
                </a:solidFill>
              </a:rPr>
              <a:t>totally inelastic</a:t>
            </a:r>
            <a:r>
              <a:rPr lang="en-US" b="1"/>
              <a:t>, which one(s) will bring the car on the left to a complete halt?</a:t>
            </a:r>
            <a:endParaRPr lang="en-US" sz="1400" b="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7570" name="AutoShape 2"/>
          <p:cNvSpPr>
            <a:spLocks noChangeArrowheads="1"/>
          </p:cNvSpPr>
          <p:nvPr/>
        </p:nvSpPr>
        <p:spPr bwMode="auto">
          <a:xfrm>
            <a:off x="0" y="0"/>
            <a:ext cx="9144000" cy="319881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77571" name="Rectangle 3"/>
          <p:cNvSpPr>
            <a:spLocks noGrp="1" noChangeArrowheads="1"/>
          </p:cNvSpPr>
          <p:nvPr>
            <p:ph type="title"/>
          </p:nvPr>
        </p:nvSpPr>
        <p:spPr>
          <a:xfrm>
            <a:off x="931863" y="0"/>
            <a:ext cx="7294562" cy="838200"/>
          </a:xfrm>
          <a:noFill/>
          <a:ln/>
        </p:spPr>
        <p:txBody>
          <a:bodyPr/>
          <a:lstStyle/>
          <a:p>
            <a:pPr>
              <a:lnSpc>
                <a:spcPct val="90000"/>
              </a:lnSpc>
            </a:pPr>
            <a:r>
              <a:rPr lang="en-US" sz="2800" i="1"/>
              <a:t>ConcepTest 9.16a</a:t>
            </a:r>
            <a:r>
              <a:rPr lang="en-US" sz="2800" i="1">
                <a:solidFill>
                  <a:srgbClr val="000000"/>
                </a:solidFill>
                <a:effectLst/>
              </a:rPr>
              <a:t>   </a:t>
            </a:r>
            <a:r>
              <a:rPr lang="en-US" sz="2800">
                <a:solidFill>
                  <a:schemeClr val="accent2"/>
                </a:solidFill>
              </a:rPr>
              <a:t>Crash Cars I</a:t>
            </a:r>
          </a:p>
        </p:txBody>
      </p:sp>
      <p:pic>
        <p:nvPicPr>
          <p:cNvPr id="877572" name="Picture 4"/>
          <p:cNvPicPr>
            <a:picLocks noChangeAspect="1" noChangeArrowheads="1"/>
          </p:cNvPicPr>
          <p:nvPr/>
        </p:nvPicPr>
        <p:blipFill>
          <a:blip r:embed="rId3" cstate="print">
            <a:lum bright="-12000" contrast="18000"/>
          </a:blip>
          <a:srcRect t="17342" b="42139"/>
          <a:stretch>
            <a:fillRect/>
          </a:stretch>
        </p:blipFill>
        <p:spPr bwMode="auto">
          <a:xfrm>
            <a:off x="3802063" y="3498850"/>
            <a:ext cx="5341937" cy="2959100"/>
          </a:xfrm>
          <a:prstGeom prst="rect">
            <a:avLst/>
          </a:prstGeom>
          <a:noFill/>
          <a:ln w="12699">
            <a:noFill/>
            <a:miter lim="800000"/>
            <a:headEnd/>
            <a:tailEnd/>
          </a:ln>
          <a:effectLst/>
        </p:spPr>
      </p:pic>
      <p:sp>
        <p:nvSpPr>
          <p:cNvPr id="877573" name="Oval 5"/>
          <p:cNvSpPr>
            <a:spLocks noChangeArrowheads="1"/>
          </p:cNvSpPr>
          <p:nvPr/>
        </p:nvSpPr>
        <p:spPr bwMode="auto">
          <a:xfrm>
            <a:off x="5386388" y="2490788"/>
            <a:ext cx="2684462" cy="496887"/>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877574" name="AutoShape 6"/>
          <p:cNvSpPr>
            <a:spLocks noChangeArrowheads="1"/>
          </p:cNvSpPr>
          <p:nvPr/>
        </p:nvSpPr>
        <p:spPr bwMode="auto">
          <a:xfrm>
            <a:off x="0" y="3289300"/>
            <a:ext cx="3879850" cy="33464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77575" name="Rectangle 7"/>
          <p:cNvSpPr>
            <a:spLocks noChangeArrowheads="1"/>
          </p:cNvSpPr>
          <p:nvPr/>
        </p:nvSpPr>
        <p:spPr bwMode="auto">
          <a:xfrm>
            <a:off x="0" y="3363913"/>
            <a:ext cx="3800475" cy="3165475"/>
          </a:xfrm>
          <a:prstGeom prst="rect">
            <a:avLst/>
          </a:prstGeom>
          <a:noFill/>
          <a:ln w="9525">
            <a:noFill/>
            <a:miter lim="800000"/>
            <a:headEnd/>
            <a:tailEnd/>
          </a:ln>
          <a:effectLst/>
        </p:spPr>
        <p:txBody>
          <a:bodyPr lIns="92075" tIns="46038" rIns="92075" bIns="46038">
            <a:spAutoFit/>
          </a:bodyPr>
          <a:lstStyle/>
          <a:p>
            <a:pPr marL="285750" indent="-285750">
              <a:lnSpc>
                <a:spcPct val="120000"/>
              </a:lnSpc>
              <a:spcBef>
                <a:spcPct val="50000"/>
              </a:spcBef>
            </a:pPr>
            <a:r>
              <a:rPr lang="en-US" sz="2000" b="1">
                <a:solidFill>
                  <a:schemeClr val="bg2"/>
                </a:solidFill>
                <a:latin typeface="Arial" charset="0"/>
              </a:rPr>
              <a:t>	In case </a:t>
            </a:r>
            <a:r>
              <a:rPr lang="en-US" sz="2000" b="1">
                <a:solidFill>
                  <a:schemeClr val="bg2"/>
                </a:solidFill>
                <a:latin typeface="Arial" charset="0"/>
                <a:cs typeface="Arial" charset="0"/>
              </a:rPr>
              <a:t>I</a:t>
            </a:r>
            <a:r>
              <a:rPr lang="en-US" sz="2000" b="1">
                <a:solidFill>
                  <a:schemeClr val="bg2"/>
                </a:solidFill>
                <a:latin typeface="Arial" charset="0"/>
              </a:rPr>
              <a:t>, the solid wall clearly stops the car.   </a:t>
            </a:r>
          </a:p>
          <a:p>
            <a:pPr marL="285750" indent="-285750">
              <a:lnSpc>
                <a:spcPct val="120000"/>
              </a:lnSpc>
              <a:spcBef>
                <a:spcPct val="50000"/>
              </a:spcBef>
            </a:pPr>
            <a:r>
              <a:rPr lang="en-US" sz="2000" b="1">
                <a:solidFill>
                  <a:schemeClr val="bg2"/>
                </a:solidFill>
                <a:latin typeface="Arial" charset="0"/>
              </a:rPr>
              <a:t>	In cases </a:t>
            </a:r>
            <a:r>
              <a:rPr lang="en-US" sz="2000" b="1">
                <a:solidFill>
                  <a:schemeClr val="bg2"/>
                </a:solidFill>
                <a:latin typeface="Arial" charset="0"/>
                <a:cs typeface="Arial" charset="0"/>
              </a:rPr>
              <a:t>II</a:t>
            </a:r>
            <a:r>
              <a:rPr lang="en-US" sz="2000" b="1">
                <a:solidFill>
                  <a:schemeClr val="bg2"/>
                </a:solidFill>
                <a:latin typeface="Arial" charset="0"/>
              </a:rPr>
              <a:t> and </a:t>
            </a:r>
            <a:r>
              <a:rPr lang="en-US" sz="2000" b="1">
                <a:solidFill>
                  <a:schemeClr val="bg2"/>
                </a:solidFill>
                <a:latin typeface="Arial" charset="0"/>
                <a:cs typeface="Arial" charset="0"/>
              </a:rPr>
              <a:t>III</a:t>
            </a:r>
            <a:r>
              <a:rPr lang="en-US" sz="2000" b="1">
                <a:solidFill>
                  <a:schemeClr val="bg2"/>
                </a:solidFill>
                <a:latin typeface="Arial" charset="0"/>
              </a:rPr>
              <a:t>, because</a:t>
            </a:r>
            <a:r>
              <a:rPr lang="en-US" sz="2000" b="1">
                <a:solidFill>
                  <a:srgbClr val="0000FF"/>
                </a:solidFill>
                <a:effectLst>
                  <a:outerShdw blurRad="38100" dist="38100" dir="2700000" algn="tl">
                    <a:srgbClr val="000000"/>
                  </a:outerShdw>
                </a:effectLst>
                <a:latin typeface="Arial" charset="0"/>
              </a:rPr>
              <a:t> </a:t>
            </a:r>
            <a:r>
              <a:rPr lang="en-US" sz="2000" b="1" i="1">
                <a:solidFill>
                  <a:srgbClr val="0000FF"/>
                </a:solidFill>
                <a:effectLst>
                  <a:outerShdw blurRad="38100" dist="38100" dir="2700000" algn="tl">
                    <a:srgbClr val="000000"/>
                  </a:outerShdw>
                </a:effectLst>
                <a:latin typeface="Arial" charset="0"/>
              </a:rPr>
              <a:t>p</a:t>
            </a:r>
            <a:r>
              <a:rPr lang="en-US" sz="2000" b="1" i="1" baseline="-25000">
                <a:solidFill>
                  <a:srgbClr val="0000FF"/>
                </a:solidFill>
                <a:effectLst>
                  <a:outerShdw blurRad="38100" dist="38100" dir="2700000" algn="tl">
                    <a:srgbClr val="000000"/>
                  </a:outerShdw>
                </a:effectLst>
                <a:latin typeface="Arial" charset="0"/>
              </a:rPr>
              <a:t>tot</a:t>
            </a:r>
            <a:r>
              <a:rPr lang="en-US" sz="2000" b="1">
                <a:solidFill>
                  <a:srgbClr val="0000FF"/>
                </a:solidFill>
                <a:effectLst>
                  <a:outerShdw blurRad="38100" dist="38100" dir="2700000" algn="tl">
                    <a:srgbClr val="000000"/>
                  </a:outerShdw>
                </a:effectLst>
                <a:latin typeface="Arial" charset="0"/>
              </a:rPr>
              <a:t> = 0 before the collision</a:t>
            </a:r>
            <a:r>
              <a:rPr lang="en-US" sz="2000" b="1">
                <a:solidFill>
                  <a:schemeClr val="bg2"/>
                </a:solidFill>
                <a:latin typeface="Arial" charset="0"/>
              </a:rPr>
              <a:t>, then </a:t>
            </a:r>
            <a:r>
              <a:rPr lang="en-US" sz="2000" b="1" i="1">
                <a:solidFill>
                  <a:srgbClr val="FC0128"/>
                </a:solidFill>
                <a:effectLst>
                  <a:outerShdw blurRad="38100" dist="38100" dir="2700000" algn="tl">
                    <a:srgbClr val="000000"/>
                  </a:outerShdw>
                </a:effectLst>
                <a:latin typeface="Arial" charset="0"/>
              </a:rPr>
              <a:t>p</a:t>
            </a:r>
            <a:r>
              <a:rPr lang="en-US" sz="2000" b="1" i="1" baseline="-25000">
                <a:solidFill>
                  <a:srgbClr val="FC0128"/>
                </a:solidFill>
                <a:effectLst>
                  <a:outerShdw blurRad="38100" dist="38100" dir="2700000" algn="tl">
                    <a:srgbClr val="000000"/>
                  </a:outerShdw>
                </a:effectLst>
                <a:latin typeface="Arial" charset="0"/>
              </a:rPr>
              <a:t>tot</a:t>
            </a:r>
            <a:r>
              <a:rPr lang="en-US" sz="2000" b="1">
                <a:solidFill>
                  <a:srgbClr val="FC0128"/>
                </a:solidFill>
                <a:effectLst>
                  <a:outerShdw blurRad="38100" dist="38100" dir="2700000" algn="tl">
                    <a:srgbClr val="000000"/>
                  </a:outerShdw>
                </a:effectLst>
                <a:latin typeface="Arial" charset="0"/>
              </a:rPr>
              <a:t> must also be zero after the collision</a:t>
            </a:r>
            <a:r>
              <a:rPr lang="en-US" sz="2000" b="1">
                <a:solidFill>
                  <a:schemeClr val="bg2"/>
                </a:solidFill>
                <a:latin typeface="Arial" charset="0"/>
              </a:rPr>
              <a:t>, which means that the car comes to a halt in all three cases.</a:t>
            </a:r>
            <a:endParaRPr lang="en-US" sz="2200" b="1">
              <a:solidFill>
                <a:schemeClr val="bg2"/>
              </a:solidFill>
              <a:latin typeface="Arial" charset="0"/>
            </a:endParaRPr>
          </a:p>
        </p:txBody>
      </p:sp>
      <p:sp>
        <p:nvSpPr>
          <p:cNvPr id="877576" name="Rectangle 8"/>
          <p:cNvSpPr>
            <a:spLocks noChangeArrowheads="1"/>
          </p:cNvSpPr>
          <p:nvPr/>
        </p:nvSpPr>
        <p:spPr bwMode="auto">
          <a:xfrm>
            <a:off x="5783263" y="814388"/>
            <a:ext cx="2843212" cy="2295525"/>
          </a:xfrm>
          <a:prstGeom prst="rect">
            <a:avLst/>
          </a:prstGeom>
          <a:noFill/>
          <a:ln w="9525">
            <a:noFill/>
            <a:miter lim="800000"/>
            <a:headEnd/>
            <a:tailEnd/>
          </a:ln>
          <a:effectLst/>
        </p:spPr>
        <p:txBody>
          <a:bodyPr lIns="90488" tIns="44450" rIns="90488" bIns="44450"/>
          <a:lstStyle/>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1)  I </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2)  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3)  I  and  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4)  II  and  III</a:t>
            </a:r>
          </a:p>
          <a:p>
            <a:pPr marL="401638" indent="-401638">
              <a:lnSpc>
                <a:spcPct val="110000"/>
              </a:lnSpc>
              <a:spcBef>
                <a:spcPct val="30000"/>
              </a:spcBef>
              <a:buClr>
                <a:schemeClr val="accent1"/>
              </a:buClr>
              <a:buSzPct val="75000"/>
              <a:buFont typeface="Monotype Sorts" pitchFamily="48" charset="2"/>
              <a:buNone/>
            </a:pPr>
            <a:r>
              <a:rPr lang="en-US" sz="2000" b="1">
                <a:solidFill>
                  <a:schemeClr val="tx2"/>
                </a:solidFill>
                <a:latin typeface="Arial" charset="0"/>
              </a:rPr>
              <a:t>5)  all three</a:t>
            </a:r>
            <a:endParaRPr lang="en-US" b="1">
              <a:solidFill>
                <a:schemeClr val="tx2"/>
              </a:solidFill>
            </a:endParaRPr>
          </a:p>
        </p:txBody>
      </p:sp>
      <p:sp>
        <p:nvSpPr>
          <p:cNvPr id="877577" name="Rectangle 9"/>
          <p:cNvSpPr>
            <a:spLocks noGrp="1" noChangeArrowheads="1"/>
          </p:cNvSpPr>
          <p:nvPr>
            <p:ph type="body" idx="1"/>
          </p:nvPr>
        </p:nvSpPr>
        <p:spPr>
          <a:xfrm>
            <a:off x="306388" y="882650"/>
            <a:ext cx="4370387" cy="1931988"/>
          </a:xfrm>
          <a:noFill/>
          <a:ln/>
        </p:spPr>
        <p:txBody>
          <a:bodyPr>
            <a:normAutofit fontScale="70000" lnSpcReduction="20000"/>
          </a:bodyPr>
          <a:lstStyle/>
          <a:p>
            <a:pPr marL="401638" indent="-401638">
              <a:lnSpc>
                <a:spcPct val="150000"/>
              </a:lnSpc>
              <a:spcBef>
                <a:spcPct val="50000"/>
              </a:spcBef>
              <a:buFont typeface="Monotype Sorts" pitchFamily="48" charset="2"/>
              <a:buNone/>
            </a:pPr>
            <a:r>
              <a:rPr lang="en-US" b="1"/>
              <a:t>	If all three collisions below are </a:t>
            </a:r>
            <a:r>
              <a:rPr lang="en-US" b="1">
                <a:solidFill>
                  <a:schemeClr val="tx2"/>
                </a:solidFill>
              </a:rPr>
              <a:t>totally inelastic</a:t>
            </a:r>
            <a:r>
              <a:rPr lang="en-US" b="1"/>
              <a:t>, which one(s) will bring the car on the left to a complete halt?</a:t>
            </a:r>
            <a:endParaRPr lang="en-US" sz="1400"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6002"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96003" name="Rectangle 3"/>
          <p:cNvSpPr>
            <a:spLocks noChangeArrowheads="1"/>
          </p:cNvSpPr>
          <p:nvPr/>
        </p:nvSpPr>
        <p:spPr bwMode="auto">
          <a:xfrm>
            <a:off x="933450" y="0"/>
            <a:ext cx="729456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9.20</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Center of Mass</a:t>
            </a:r>
          </a:p>
        </p:txBody>
      </p:sp>
      <p:grpSp>
        <p:nvGrpSpPr>
          <p:cNvPr id="2" name="Group 4"/>
          <p:cNvGrpSpPr>
            <a:grpSpLocks/>
          </p:cNvGrpSpPr>
          <p:nvPr/>
        </p:nvGrpSpPr>
        <p:grpSpPr bwMode="auto">
          <a:xfrm>
            <a:off x="4070350" y="3832225"/>
            <a:ext cx="5073650" cy="2200275"/>
            <a:chOff x="2421" y="2358"/>
            <a:chExt cx="3196" cy="1386"/>
          </a:xfrm>
        </p:grpSpPr>
        <p:sp>
          <p:nvSpPr>
            <p:cNvPr id="896005" name="Rectangle 5"/>
            <p:cNvSpPr>
              <a:spLocks noChangeArrowheads="1"/>
            </p:cNvSpPr>
            <p:nvPr/>
          </p:nvSpPr>
          <p:spPr bwMode="auto">
            <a:xfrm>
              <a:off x="2421" y="2358"/>
              <a:ext cx="3196" cy="1386"/>
            </a:xfrm>
            <a:prstGeom prst="rect">
              <a:avLst/>
            </a:prstGeom>
            <a:solidFill>
              <a:srgbClr val="0066FF"/>
            </a:solidFill>
            <a:ln w="9525">
              <a:noFill/>
              <a:miter lim="800000"/>
              <a:headEnd type="none" w="sm" len="sm"/>
              <a:tailEnd type="none" w="sm" len="sm"/>
            </a:ln>
            <a:effectLst/>
          </p:spPr>
          <p:txBody>
            <a:bodyPr wrap="none" anchor="ctr"/>
            <a:lstStyle/>
            <a:p>
              <a:endParaRPr lang="en-US"/>
            </a:p>
          </p:txBody>
        </p:sp>
        <p:sp>
          <p:nvSpPr>
            <p:cNvPr id="896006" name="Rectangle 6"/>
            <p:cNvSpPr>
              <a:spLocks noChangeArrowheads="1"/>
            </p:cNvSpPr>
            <p:nvPr/>
          </p:nvSpPr>
          <p:spPr bwMode="auto">
            <a:xfrm>
              <a:off x="3002" y="2419"/>
              <a:ext cx="309" cy="229"/>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50000"/>
                </a:spcBef>
              </a:pPr>
              <a:r>
                <a:rPr lang="en-US" sz="2000" b="1">
                  <a:solidFill>
                    <a:srgbClr val="000000"/>
                  </a:solidFill>
                  <a:latin typeface="Arial" charset="0"/>
                </a:rPr>
                <a:t>(1)</a:t>
              </a:r>
            </a:p>
          </p:txBody>
        </p:sp>
        <p:sp>
          <p:nvSpPr>
            <p:cNvPr id="896007" name="Oval 7"/>
            <p:cNvSpPr>
              <a:spLocks noChangeArrowheads="1"/>
            </p:cNvSpPr>
            <p:nvPr/>
          </p:nvSpPr>
          <p:spPr bwMode="auto">
            <a:xfrm>
              <a:off x="3947" y="2791"/>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6008" name="Rectangle 8"/>
            <p:cNvSpPr>
              <a:spLocks noChangeArrowheads="1"/>
            </p:cNvSpPr>
            <p:nvPr/>
          </p:nvSpPr>
          <p:spPr bwMode="auto">
            <a:xfrm>
              <a:off x="3944" y="2788"/>
              <a:ext cx="882" cy="428"/>
            </a:xfrm>
            <a:prstGeom prst="rect">
              <a:avLst/>
            </a:prstGeom>
            <a:solidFill>
              <a:srgbClr val="0066FF"/>
            </a:solidFill>
            <a:ln w="12700">
              <a:noFill/>
              <a:miter lim="800000"/>
              <a:headEnd/>
              <a:tailEnd/>
            </a:ln>
            <a:effectLst/>
          </p:spPr>
          <p:txBody>
            <a:bodyPr wrap="none" anchor="ctr"/>
            <a:lstStyle/>
            <a:p>
              <a:endParaRPr lang="en-US"/>
            </a:p>
          </p:txBody>
        </p:sp>
        <p:sp>
          <p:nvSpPr>
            <p:cNvPr id="896009" name="Line 9"/>
            <p:cNvSpPr>
              <a:spLocks noChangeShapeType="1"/>
            </p:cNvSpPr>
            <p:nvPr/>
          </p:nvSpPr>
          <p:spPr bwMode="auto">
            <a:xfrm>
              <a:off x="3948" y="3216"/>
              <a:ext cx="875" cy="0"/>
            </a:xfrm>
            <a:prstGeom prst="line">
              <a:avLst/>
            </a:prstGeom>
            <a:noFill/>
            <a:ln w="12700">
              <a:solidFill>
                <a:schemeClr val="bg2"/>
              </a:solidFill>
              <a:round/>
              <a:headEnd/>
              <a:tailEnd/>
            </a:ln>
            <a:effectLst/>
          </p:spPr>
          <p:txBody>
            <a:bodyPr wrap="none" anchor="ctr"/>
            <a:lstStyle/>
            <a:p>
              <a:endParaRPr lang="en-US"/>
            </a:p>
          </p:txBody>
        </p:sp>
        <p:sp>
          <p:nvSpPr>
            <p:cNvPr id="896010" name="Oval 10"/>
            <p:cNvSpPr>
              <a:spLocks noChangeArrowheads="1"/>
            </p:cNvSpPr>
            <p:nvPr/>
          </p:nvSpPr>
          <p:spPr bwMode="auto">
            <a:xfrm>
              <a:off x="3947" y="2364"/>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6011" name="Rectangle 11"/>
            <p:cNvSpPr>
              <a:spLocks noChangeArrowheads="1"/>
            </p:cNvSpPr>
            <p:nvPr/>
          </p:nvSpPr>
          <p:spPr bwMode="auto">
            <a:xfrm>
              <a:off x="3944" y="2361"/>
              <a:ext cx="882" cy="427"/>
            </a:xfrm>
            <a:prstGeom prst="rect">
              <a:avLst/>
            </a:prstGeom>
            <a:solidFill>
              <a:srgbClr val="0066FF"/>
            </a:solidFill>
            <a:ln w="12700">
              <a:noFill/>
              <a:miter lim="800000"/>
              <a:headEnd/>
              <a:tailEnd/>
            </a:ln>
            <a:effectLst/>
          </p:spPr>
          <p:txBody>
            <a:bodyPr wrap="none" anchor="ctr"/>
            <a:lstStyle/>
            <a:p>
              <a:endParaRPr lang="en-US"/>
            </a:p>
          </p:txBody>
        </p:sp>
        <p:sp>
          <p:nvSpPr>
            <p:cNvPr id="896012" name="Line 12"/>
            <p:cNvSpPr>
              <a:spLocks noChangeShapeType="1"/>
            </p:cNvSpPr>
            <p:nvPr/>
          </p:nvSpPr>
          <p:spPr bwMode="auto">
            <a:xfrm>
              <a:off x="3948" y="2788"/>
              <a:ext cx="875" cy="0"/>
            </a:xfrm>
            <a:prstGeom prst="line">
              <a:avLst/>
            </a:prstGeom>
            <a:noFill/>
            <a:ln w="12700">
              <a:solidFill>
                <a:schemeClr val="bg2"/>
              </a:solidFill>
              <a:round/>
              <a:headEnd/>
              <a:tailEnd/>
            </a:ln>
            <a:effectLst/>
          </p:spPr>
          <p:txBody>
            <a:bodyPr wrap="none" anchor="ctr"/>
            <a:lstStyle/>
            <a:p>
              <a:endParaRPr lang="en-US"/>
            </a:p>
          </p:txBody>
        </p:sp>
        <p:sp>
          <p:nvSpPr>
            <p:cNvPr id="896013" name="Oval 13"/>
            <p:cNvSpPr>
              <a:spLocks noChangeArrowheads="1"/>
            </p:cNvSpPr>
            <p:nvPr/>
          </p:nvSpPr>
          <p:spPr bwMode="auto">
            <a:xfrm>
              <a:off x="2735" y="2791"/>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6014" name="Line 14"/>
            <p:cNvSpPr>
              <a:spLocks noChangeShapeType="1"/>
            </p:cNvSpPr>
            <p:nvPr/>
          </p:nvSpPr>
          <p:spPr bwMode="auto">
            <a:xfrm>
              <a:off x="2552" y="3216"/>
              <a:ext cx="2895" cy="0"/>
            </a:xfrm>
            <a:prstGeom prst="line">
              <a:avLst/>
            </a:prstGeom>
            <a:noFill/>
            <a:ln w="12700">
              <a:solidFill>
                <a:schemeClr val="tx2"/>
              </a:solidFill>
              <a:prstDash val="dash"/>
              <a:round/>
              <a:headEnd/>
              <a:tailEnd/>
            </a:ln>
            <a:effectLst/>
          </p:spPr>
          <p:txBody>
            <a:bodyPr wrap="none" anchor="ctr"/>
            <a:lstStyle/>
            <a:p>
              <a:endParaRPr lang="en-US"/>
            </a:p>
          </p:txBody>
        </p:sp>
        <p:sp>
          <p:nvSpPr>
            <p:cNvPr id="896015" name="Rectangle 15"/>
            <p:cNvSpPr>
              <a:spLocks noChangeArrowheads="1"/>
            </p:cNvSpPr>
            <p:nvPr/>
          </p:nvSpPr>
          <p:spPr bwMode="auto">
            <a:xfrm>
              <a:off x="3009" y="3138"/>
              <a:ext cx="363" cy="402"/>
            </a:xfrm>
            <a:prstGeom prst="rect">
              <a:avLst/>
            </a:prstGeom>
            <a:noFill/>
            <a:ln w="12700">
              <a:noFill/>
              <a:miter lim="800000"/>
              <a:headEnd/>
              <a:tailEnd/>
            </a:ln>
            <a:effectLst/>
          </p:spPr>
          <p:txBody>
            <a:bodyPr wrap="none" lIns="90488" tIns="44450" rIns="90488" bIns="44450">
              <a:spAutoFit/>
            </a:bodyPr>
            <a:lstStyle/>
            <a:p>
              <a:pPr algn="ctr">
                <a:lnSpc>
                  <a:spcPct val="90000"/>
                </a:lnSpc>
                <a:spcBef>
                  <a:spcPct val="50000"/>
                </a:spcBef>
              </a:pPr>
              <a:r>
                <a:rPr lang="en-US" sz="2000" b="1">
                  <a:solidFill>
                    <a:srgbClr val="FF0033"/>
                  </a:solidFill>
                  <a:latin typeface="Arial" charset="0"/>
                </a:rPr>
                <a:t>X</a:t>
              </a:r>
              <a:r>
                <a:rPr lang="en-US" sz="2000">
                  <a:latin typeface="Arial" charset="0"/>
                </a:rPr>
                <a:t/>
              </a:r>
              <a:br>
                <a:rPr lang="en-US" sz="2000">
                  <a:latin typeface="Arial" charset="0"/>
                </a:rPr>
              </a:br>
              <a:r>
                <a:rPr lang="en-US" sz="2000">
                  <a:solidFill>
                    <a:srgbClr val="000000"/>
                  </a:solidFill>
                  <a:latin typeface="Arial" charset="0"/>
                </a:rPr>
                <a:t>CM</a:t>
              </a:r>
              <a:endParaRPr lang="en-US" sz="2000">
                <a:latin typeface="Arial" charset="0"/>
              </a:endParaRPr>
            </a:p>
          </p:txBody>
        </p:sp>
        <p:sp>
          <p:nvSpPr>
            <p:cNvPr id="896016" name="Line 16"/>
            <p:cNvSpPr>
              <a:spLocks noChangeShapeType="1"/>
            </p:cNvSpPr>
            <p:nvPr/>
          </p:nvSpPr>
          <p:spPr bwMode="auto">
            <a:xfrm>
              <a:off x="2557" y="3638"/>
              <a:ext cx="2895" cy="0"/>
            </a:xfrm>
            <a:prstGeom prst="line">
              <a:avLst/>
            </a:prstGeom>
            <a:noFill/>
            <a:ln w="12700">
              <a:solidFill>
                <a:schemeClr val="accent1"/>
              </a:solidFill>
              <a:round/>
              <a:headEnd/>
              <a:tailEnd/>
            </a:ln>
            <a:effectLst/>
          </p:spPr>
          <p:txBody>
            <a:bodyPr wrap="none" anchor="ctr"/>
            <a:lstStyle/>
            <a:p>
              <a:endParaRPr lang="en-US"/>
            </a:p>
          </p:txBody>
        </p:sp>
        <p:sp>
          <p:nvSpPr>
            <p:cNvPr id="896017" name="Rectangle 17"/>
            <p:cNvSpPr>
              <a:spLocks noChangeArrowheads="1"/>
            </p:cNvSpPr>
            <p:nvPr/>
          </p:nvSpPr>
          <p:spPr bwMode="auto">
            <a:xfrm>
              <a:off x="4204" y="2440"/>
              <a:ext cx="309" cy="229"/>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50000"/>
                </a:spcBef>
              </a:pPr>
              <a:r>
                <a:rPr lang="en-US" sz="2000" b="1">
                  <a:solidFill>
                    <a:srgbClr val="000000"/>
                  </a:solidFill>
                  <a:latin typeface="Arial" charset="0"/>
                </a:rPr>
                <a:t>(2)</a:t>
              </a:r>
            </a:p>
          </p:txBody>
        </p:sp>
      </p:grpSp>
      <p:sp>
        <p:nvSpPr>
          <p:cNvPr id="896018" name="Rectangle 18"/>
          <p:cNvSpPr>
            <a:spLocks noChangeArrowheads="1"/>
          </p:cNvSpPr>
          <p:nvPr/>
        </p:nvSpPr>
        <p:spPr bwMode="auto">
          <a:xfrm>
            <a:off x="5621338" y="865188"/>
            <a:ext cx="3522662" cy="2238375"/>
          </a:xfrm>
          <a:prstGeom prst="rect">
            <a:avLst/>
          </a:prstGeom>
          <a:noFill/>
          <a:ln w="9525">
            <a:noFill/>
            <a:miter lim="800000"/>
            <a:headEnd/>
            <a:tailEnd/>
          </a:ln>
          <a:effectLst/>
        </p:spPr>
        <p:txBody>
          <a:bodyPr lIns="90488" tIns="44450" rIns="90488" bIns="44450"/>
          <a:lstStyle/>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higher</a:t>
            </a:r>
            <a:endParaRPr lang="en-US" sz="2000" b="1">
              <a:solidFill>
                <a:schemeClr val="tx2"/>
              </a:solidFill>
              <a:latin typeface="Arial" charset="0"/>
            </a:endParaRP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lower</a:t>
            </a: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at the same place</a:t>
            </a:r>
            <a:endParaRPr lang="en-US" sz="2000">
              <a:solidFill>
                <a:schemeClr val="tx2"/>
              </a:solidFill>
              <a:effectLst>
                <a:outerShdw blurRad="38100" dist="38100" dir="2700000" algn="tl">
                  <a:srgbClr val="000000"/>
                </a:outerShdw>
              </a:effectLst>
              <a:latin typeface="Arial" charset="0"/>
            </a:endParaRP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there is no definable CM in this case</a:t>
            </a:r>
          </a:p>
        </p:txBody>
      </p:sp>
      <p:sp>
        <p:nvSpPr>
          <p:cNvPr id="896019" name="Rectangle 19"/>
          <p:cNvSpPr>
            <a:spLocks noGrp="1" noChangeArrowheads="1"/>
          </p:cNvSpPr>
          <p:nvPr>
            <p:ph type="body" idx="1"/>
          </p:nvPr>
        </p:nvSpPr>
        <p:spPr>
          <a:xfrm>
            <a:off x="0" y="777875"/>
            <a:ext cx="4956175" cy="2452688"/>
          </a:xfrm>
          <a:noFill/>
          <a:ln/>
        </p:spPr>
        <p:txBody>
          <a:bodyPr>
            <a:normAutofit fontScale="70000" lnSpcReduction="20000"/>
          </a:bodyPr>
          <a:lstStyle/>
          <a:p>
            <a:pPr marL="401638" indent="-401638">
              <a:lnSpc>
                <a:spcPct val="110000"/>
              </a:lnSpc>
              <a:buFont typeface="Monotype Sorts" pitchFamily="48" charset="2"/>
              <a:buNone/>
            </a:pPr>
            <a:r>
              <a:rPr lang="en-US" b="1"/>
              <a:t>	The disk shown below in </a:t>
            </a:r>
            <a:r>
              <a:rPr lang="en-US" b="1">
                <a:solidFill>
                  <a:schemeClr val="tx2"/>
                </a:solidFill>
              </a:rPr>
              <a:t>(1)</a:t>
            </a:r>
            <a:r>
              <a:rPr lang="en-US" b="1"/>
              <a:t> clearly has its center of mass at the center.</a:t>
            </a:r>
          </a:p>
          <a:p>
            <a:pPr marL="401638" indent="-401638">
              <a:lnSpc>
                <a:spcPct val="110000"/>
              </a:lnSpc>
              <a:buFont typeface="Monotype Sorts" pitchFamily="48" charset="2"/>
              <a:buNone/>
            </a:pPr>
            <a:r>
              <a:rPr lang="en-US" b="1"/>
              <a:t>	Suppose the disk is cut in half and the pieces arranged as shown in </a:t>
            </a:r>
            <a:r>
              <a:rPr lang="en-US" b="1">
                <a:solidFill>
                  <a:schemeClr val="tx2"/>
                </a:solidFill>
              </a:rPr>
              <a:t>(2)</a:t>
            </a:r>
            <a:r>
              <a:rPr lang="en-US" b="1"/>
              <a:t>.</a:t>
            </a:r>
            <a:br>
              <a:rPr lang="en-US" b="1"/>
            </a:br>
            <a:r>
              <a:rPr lang="en-US" b="1">
                <a:solidFill>
                  <a:schemeClr val="accent2"/>
                </a:solidFill>
              </a:rPr>
              <a:t>Where is the center of mass of</a:t>
            </a:r>
            <a:r>
              <a:rPr lang="en-US" b="1"/>
              <a:t> </a:t>
            </a:r>
            <a:r>
              <a:rPr lang="en-US" b="1">
                <a:solidFill>
                  <a:schemeClr val="tx2"/>
                </a:solidFill>
              </a:rPr>
              <a:t>(2) </a:t>
            </a:r>
            <a:r>
              <a:rPr lang="en-US" b="1">
                <a:solidFill>
                  <a:schemeClr val="accent2"/>
                </a:solidFill>
              </a:rPr>
              <a:t>as</a:t>
            </a:r>
            <a:r>
              <a:rPr lang="en-US" b="1"/>
              <a:t> </a:t>
            </a:r>
            <a:r>
              <a:rPr lang="en-US" b="1">
                <a:solidFill>
                  <a:schemeClr val="accent2"/>
                </a:solidFill>
              </a:rPr>
              <a:t>compared to</a:t>
            </a:r>
            <a:r>
              <a:rPr lang="en-US" b="1"/>
              <a:t> </a:t>
            </a:r>
            <a:r>
              <a:rPr lang="en-US" b="1">
                <a:solidFill>
                  <a:schemeClr val="tx2"/>
                </a:solidFill>
              </a:rPr>
              <a:t>(1) </a:t>
            </a:r>
            <a:r>
              <a:rPr lang="en-US" b="1">
                <a:solidFill>
                  <a:schemeClr val="accent2"/>
                </a:solidFill>
              </a:rPr>
              <a:t>?</a:t>
            </a:r>
            <a:endParaRPr lang="en-US" b="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805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898051" name="Oval 3"/>
          <p:cNvSpPr>
            <a:spLocks noChangeArrowheads="1"/>
          </p:cNvSpPr>
          <p:nvPr/>
        </p:nvSpPr>
        <p:spPr bwMode="auto">
          <a:xfrm>
            <a:off x="5330825" y="874713"/>
            <a:ext cx="2366963" cy="479425"/>
          </a:xfrm>
          <a:prstGeom prst="ellipse">
            <a:avLst/>
          </a:prstGeom>
          <a:noFill/>
          <a:ln w="38100">
            <a:solidFill>
              <a:schemeClr val="accent1"/>
            </a:solidFill>
            <a:round/>
            <a:headEnd/>
            <a:tailEnd/>
          </a:ln>
          <a:effectLst/>
        </p:spPr>
        <p:txBody>
          <a:bodyPr anchor="ctr">
            <a:spAutoFit/>
          </a:bodyPr>
          <a:lstStyle/>
          <a:p>
            <a:endParaRPr lang="en-US"/>
          </a:p>
        </p:txBody>
      </p:sp>
      <p:sp>
        <p:nvSpPr>
          <p:cNvPr id="898052" name="Rectangle 4"/>
          <p:cNvSpPr>
            <a:spLocks noChangeArrowheads="1"/>
          </p:cNvSpPr>
          <p:nvPr/>
        </p:nvSpPr>
        <p:spPr bwMode="auto">
          <a:xfrm>
            <a:off x="933450" y="0"/>
            <a:ext cx="7294563" cy="838200"/>
          </a:xfrm>
          <a:prstGeom prst="rect">
            <a:avLst/>
          </a:prstGeom>
          <a:noFill/>
          <a:ln w="9525">
            <a:noFill/>
            <a:miter lim="800000"/>
            <a:headEnd/>
            <a:tailEnd/>
          </a:ln>
          <a:effectLst/>
        </p:spPr>
        <p:txBody>
          <a:bodyPr lIns="90488" tIns="44450" rIns="90488" bIns="44450" anchor="ctr"/>
          <a:lstStyle/>
          <a:p>
            <a:pPr algn="ctr">
              <a:lnSpc>
                <a:spcPct val="90000"/>
              </a:lnSpc>
            </a:pPr>
            <a:r>
              <a:rPr lang="en-US" sz="2800" b="1" i="1">
                <a:solidFill>
                  <a:schemeClr val="tx2"/>
                </a:solidFill>
                <a:effectLst>
                  <a:outerShdw blurRad="38100" dist="38100" dir="2700000" algn="tl">
                    <a:srgbClr val="000000"/>
                  </a:outerShdw>
                </a:effectLst>
                <a:latin typeface="Arial" charset="0"/>
              </a:rPr>
              <a:t>ConcepTest 9.20</a:t>
            </a:r>
            <a:r>
              <a:rPr lang="en-US" sz="2800" b="1" i="1">
                <a:solidFill>
                  <a:srgbClr val="000000"/>
                </a:solidFill>
                <a:latin typeface="Arial" charset="0"/>
              </a:rPr>
              <a:t>   </a:t>
            </a:r>
            <a:r>
              <a:rPr lang="en-US" sz="2800" b="1">
                <a:solidFill>
                  <a:schemeClr val="accent2"/>
                </a:solidFill>
                <a:effectLst>
                  <a:outerShdw blurRad="38100" dist="38100" dir="2700000" algn="tl">
                    <a:srgbClr val="000000"/>
                  </a:outerShdw>
                </a:effectLst>
                <a:latin typeface="Arial" charset="0"/>
              </a:rPr>
              <a:t>Center of Mass</a:t>
            </a:r>
          </a:p>
        </p:txBody>
      </p:sp>
      <p:grpSp>
        <p:nvGrpSpPr>
          <p:cNvPr id="2" name="Group 5"/>
          <p:cNvGrpSpPr>
            <a:grpSpLocks/>
          </p:cNvGrpSpPr>
          <p:nvPr/>
        </p:nvGrpSpPr>
        <p:grpSpPr bwMode="auto">
          <a:xfrm>
            <a:off x="4070350" y="3743325"/>
            <a:ext cx="5073650" cy="2200275"/>
            <a:chOff x="2421" y="2358"/>
            <a:chExt cx="3196" cy="1386"/>
          </a:xfrm>
        </p:grpSpPr>
        <p:sp>
          <p:nvSpPr>
            <p:cNvPr id="898054" name="Rectangle 6"/>
            <p:cNvSpPr>
              <a:spLocks noChangeArrowheads="1"/>
            </p:cNvSpPr>
            <p:nvPr/>
          </p:nvSpPr>
          <p:spPr bwMode="auto">
            <a:xfrm>
              <a:off x="2421" y="2358"/>
              <a:ext cx="3196" cy="1386"/>
            </a:xfrm>
            <a:prstGeom prst="rect">
              <a:avLst/>
            </a:prstGeom>
            <a:solidFill>
              <a:srgbClr val="0066FF"/>
            </a:solidFill>
            <a:ln w="9525">
              <a:noFill/>
              <a:miter lim="800000"/>
              <a:headEnd type="none" w="sm" len="sm"/>
              <a:tailEnd type="none" w="sm" len="sm"/>
            </a:ln>
            <a:effectLst/>
          </p:spPr>
          <p:txBody>
            <a:bodyPr wrap="none" anchor="ctr"/>
            <a:lstStyle/>
            <a:p>
              <a:endParaRPr lang="en-US"/>
            </a:p>
          </p:txBody>
        </p:sp>
        <p:sp>
          <p:nvSpPr>
            <p:cNvPr id="898055" name="Rectangle 7"/>
            <p:cNvSpPr>
              <a:spLocks noChangeArrowheads="1"/>
            </p:cNvSpPr>
            <p:nvPr/>
          </p:nvSpPr>
          <p:spPr bwMode="auto">
            <a:xfrm>
              <a:off x="3002" y="2419"/>
              <a:ext cx="309" cy="229"/>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50000"/>
                </a:spcBef>
              </a:pPr>
              <a:r>
                <a:rPr lang="en-US" sz="2000" b="1">
                  <a:solidFill>
                    <a:srgbClr val="000000"/>
                  </a:solidFill>
                  <a:latin typeface="Arial" charset="0"/>
                </a:rPr>
                <a:t>(1)</a:t>
              </a:r>
            </a:p>
          </p:txBody>
        </p:sp>
        <p:sp>
          <p:nvSpPr>
            <p:cNvPr id="898056" name="Oval 8"/>
            <p:cNvSpPr>
              <a:spLocks noChangeArrowheads="1"/>
            </p:cNvSpPr>
            <p:nvPr/>
          </p:nvSpPr>
          <p:spPr bwMode="auto">
            <a:xfrm>
              <a:off x="3947" y="2791"/>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8057" name="Rectangle 9"/>
            <p:cNvSpPr>
              <a:spLocks noChangeArrowheads="1"/>
            </p:cNvSpPr>
            <p:nvPr/>
          </p:nvSpPr>
          <p:spPr bwMode="auto">
            <a:xfrm>
              <a:off x="3944" y="2788"/>
              <a:ext cx="882" cy="428"/>
            </a:xfrm>
            <a:prstGeom prst="rect">
              <a:avLst/>
            </a:prstGeom>
            <a:solidFill>
              <a:srgbClr val="0066FF"/>
            </a:solidFill>
            <a:ln w="12700">
              <a:noFill/>
              <a:miter lim="800000"/>
              <a:headEnd/>
              <a:tailEnd/>
            </a:ln>
            <a:effectLst/>
          </p:spPr>
          <p:txBody>
            <a:bodyPr wrap="none" anchor="ctr"/>
            <a:lstStyle/>
            <a:p>
              <a:endParaRPr lang="en-US"/>
            </a:p>
          </p:txBody>
        </p:sp>
        <p:sp>
          <p:nvSpPr>
            <p:cNvPr id="898058" name="Line 10"/>
            <p:cNvSpPr>
              <a:spLocks noChangeShapeType="1"/>
            </p:cNvSpPr>
            <p:nvPr/>
          </p:nvSpPr>
          <p:spPr bwMode="auto">
            <a:xfrm>
              <a:off x="3948" y="3216"/>
              <a:ext cx="875" cy="0"/>
            </a:xfrm>
            <a:prstGeom prst="line">
              <a:avLst/>
            </a:prstGeom>
            <a:noFill/>
            <a:ln w="12700">
              <a:solidFill>
                <a:schemeClr val="bg2"/>
              </a:solidFill>
              <a:round/>
              <a:headEnd/>
              <a:tailEnd/>
            </a:ln>
            <a:effectLst/>
          </p:spPr>
          <p:txBody>
            <a:bodyPr wrap="none" anchor="ctr"/>
            <a:lstStyle/>
            <a:p>
              <a:endParaRPr lang="en-US"/>
            </a:p>
          </p:txBody>
        </p:sp>
        <p:sp>
          <p:nvSpPr>
            <p:cNvPr id="898059" name="Oval 11"/>
            <p:cNvSpPr>
              <a:spLocks noChangeArrowheads="1"/>
            </p:cNvSpPr>
            <p:nvPr/>
          </p:nvSpPr>
          <p:spPr bwMode="auto">
            <a:xfrm>
              <a:off x="3947" y="2364"/>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8060" name="Rectangle 12"/>
            <p:cNvSpPr>
              <a:spLocks noChangeArrowheads="1"/>
            </p:cNvSpPr>
            <p:nvPr/>
          </p:nvSpPr>
          <p:spPr bwMode="auto">
            <a:xfrm>
              <a:off x="3944" y="2361"/>
              <a:ext cx="882" cy="427"/>
            </a:xfrm>
            <a:prstGeom prst="rect">
              <a:avLst/>
            </a:prstGeom>
            <a:solidFill>
              <a:srgbClr val="0066FF"/>
            </a:solidFill>
            <a:ln w="12700">
              <a:noFill/>
              <a:miter lim="800000"/>
              <a:headEnd/>
              <a:tailEnd/>
            </a:ln>
            <a:effectLst/>
          </p:spPr>
          <p:txBody>
            <a:bodyPr wrap="none" anchor="ctr"/>
            <a:lstStyle/>
            <a:p>
              <a:endParaRPr lang="en-US"/>
            </a:p>
          </p:txBody>
        </p:sp>
        <p:sp>
          <p:nvSpPr>
            <p:cNvPr id="898061" name="Line 13"/>
            <p:cNvSpPr>
              <a:spLocks noChangeShapeType="1"/>
            </p:cNvSpPr>
            <p:nvPr/>
          </p:nvSpPr>
          <p:spPr bwMode="auto">
            <a:xfrm>
              <a:off x="3948" y="2788"/>
              <a:ext cx="875" cy="0"/>
            </a:xfrm>
            <a:prstGeom prst="line">
              <a:avLst/>
            </a:prstGeom>
            <a:noFill/>
            <a:ln w="12700">
              <a:solidFill>
                <a:schemeClr val="bg2"/>
              </a:solidFill>
              <a:round/>
              <a:headEnd/>
              <a:tailEnd/>
            </a:ln>
            <a:effectLst/>
          </p:spPr>
          <p:txBody>
            <a:bodyPr wrap="none" anchor="ctr"/>
            <a:lstStyle/>
            <a:p>
              <a:endParaRPr lang="en-US"/>
            </a:p>
          </p:txBody>
        </p:sp>
        <p:sp>
          <p:nvSpPr>
            <p:cNvPr id="898062" name="Oval 14"/>
            <p:cNvSpPr>
              <a:spLocks noChangeArrowheads="1"/>
            </p:cNvSpPr>
            <p:nvPr/>
          </p:nvSpPr>
          <p:spPr bwMode="auto">
            <a:xfrm>
              <a:off x="2735" y="2791"/>
              <a:ext cx="876" cy="849"/>
            </a:xfrm>
            <a:prstGeom prst="ellipse">
              <a:avLst/>
            </a:prstGeom>
            <a:solidFill>
              <a:srgbClr val="FF9900"/>
            </a:solidFill>
            <a:ln w="12700">
              <a:solidFill>
                <a:srgbClr val="000000"/>
              </a:solidFill>
              <a:round/>
              <a:headEnd/>
              <a:tailEnd/>
            </a:ln>
            <a:effectLst/>
          </p:spPr>
          <p:txBody>
            <a:bodyPr wrap="none" anchor="ctr"/>
            <a:lstStyle/>
            <a:p>
              <a:endParaRPr lang="en-US"/>
            </a:p>
          </p:txBody>
        </p:sp>
        <p:sp>
          <p:nvSpPr>
            <p:cNvPr id="898063" name="Line 15"/>
            <p:cNvSpPr>
              <a:spLocks noChangeShapeType="1"/>
            </p:cNvSpPr>
            <p:nvPr/>
          </p:nvSpPr>
          <p:spPr bwMode="auto">
            <a:xfrm>
              <a:off x="2552" y="3216"/>
              <a:ext cx="2895" cy="0"/>
            </a:xfrm>
            <a:prstGeom prst="line">
              <a:avLst/>
            </a:prstGeom>
            <a:noFill/>
            <a:ln w="12700">
              <a:solidFill>
                <a:schemeClr val="tx2"/>
              </a:solidFill>
              <a:prstDash val="dash"/>
              <a:round/>
              <a:headEnd/>
              <a:tailEnd/>
            </a:ln>
            <a:effectLst/>
          </p:spPr>
          <p:txBody>
            <a:bodyPr wrap="none" anchor="ctr"/>
            <a:lstStyle/>
            <a:p>
              <a:endParaRPr lang="en-US"/>
            </a:p>
          </p:txBody>
        </p:sp>
        <p:sp>
          <p:nvSpPr>
            <p:cNvPr id="898064" name="Rectangle 16"/>
            <p:cNvSpPr>
              <a:spLocks noChangeArrowheads="1"/>
            </p:cNvSpPr>
            <p:nvPr/>
          </p:nvSpPr>
          <p:spPr bwMode="auto">
            <a:xfrm>
              <a:off x="3009" y="3138"/>
              <a:ext cx="363" cy="402"/>
            </a:xfrm>
            <a:prstGeom prst="rect">
              <a:avLst/>
            </a:prstGeom>
            <a:noFill/>
            <a:ln w="12700">
              <a:noFill/>
              <a:miter lim="800000"/>
              <a:headEnd/>
              <a:tailEnd/>
            </a:ln>
            <a:effectLst/>
          </p:spPr>
          <p:txBody>
            <a:bodyPr wrap="none" lIns="90488" tIns="44450" rIns="90488" bIns="44450">
              <a:spAutoFit/>
            </a:bodyPr>
            <a:lstStyle/>
            <a:p>
              <a:pPr algn="ctr">
                <a:lnSpc>
                  <a:spcPct val="90000"/>
                </a:lnSpc>
                <a:spcBef>
                  <a:spcPct val="50000"/>
                </a:spcBef>
              </a:pPr>
              <a:r>
                <a:rPr lang="en-US" sz="2000" b="1">
                  <a:solidFill>
                    <a:srgbClr val="FF0033"/>
                  </a:solidFill>
                  <a:effectLst>
                    <a:outerShdw blurRad="38100" dist="38100" dir="2700000" algn="tl">
                      <a:srgbClr val="000000"/>
                    </a:outerShdw>
                  </a:effectLst>
                  <a:latin typeface="Arial" charset="0"/>
                </a:rPr>
                <a:t>X</a:t>
              </a:r>
              <a:r>
                <a:rPr lang="en-US" sz="2000">
                  <a:latin typeface="Arial" charset="0"/>
                </a:rPr>
                <a:t/>
              </a:r>
              <a:br>
                <a:rPr lang="en-US" sz="2000">
                  <a:latin typeface="Arial" charset="0"/>
                </a:rPr>
              </a:br>
              <a:r>
                <a:rPr lang="en-US" sz="2000">
                  <a:solidFill>
                    <a:srgbClr val="000000"/>
                  </a:solidFill>
                  <a:latin typeface="Arial" charset="0"/>
                </a:rPr>
                <a:t>CM</a:t>
              </a:r>
              <a:endParaRPr lang="en-US" sz="2000">
                <a:latin typeface="Arial" charset="0"/>
              </a:endParaRPr>
            </a:p>
          </p:txBody>
        </p:sp>
        <p:sp>
          <p:nvSpPr>
            <p:cNvPr id="898065" name="Line 17"/>
            <p:cNvSpPr>
              <a:spLocks noChangeShapeType="1"/>
            </p:cNvSpPr>
            <p:nvPr/>
          </p:nvSpPr>
          <p:spPr bwMode="auto">
            <a:xfrm>
              <a:off x="2557" y="3638"/>
              <a:ext cx="2895" cy="0"/>
            </a:xfrm>
            <a:prstGeom prst="line">
              <a:avLst/>
            </a:prstGeom>
            <a:noFill/>
            <a:ln w="12700">
              <a:solidFill>
                <a:schemeClr val="accent1"/>
              </a:solidFill>
              <a:round/>
              <a:headEnd/>
              <a:tailEnd/>
            </a:ln>
            <a:effectLst/>
          </p:spPr>
          <p:txBody>
            <a:bodyPr wrap="none" anchor="ctr"/>
            <a:lstStyle/>
            <a:p>
              <a:endParaRPr lang="en-US"/>
            </a:p>
          </p:txBody>
        </p:sp>
        <p:sp>
          <p:nvSpPr>
            <p:cNvPr id="898066" name="Rectangle 18"/>
            <p:cNvSpPr>
              <a:spLocks noChangeArrowheads="1"/>
            </p:cNvSpPr>
            <p:nvPr/>
          </p:nvSpPr>
          <p:spPr bwMode="auto">
            <a:xfrm>
              <a:off x="4204" y="2440"/>
              <a:ext cx="309" cy="229"/>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50000"/>
                </a:spcBef>
              </a:pPr>
              <a:r>
                <a:rPr lang="en-US" sz="2000" b="1">
                  <a:solidFill>
                    <a:srgbClr val="000000"/>
                  </a:solidFill>
                  <a:latin typeface="Arial" charset="0"/>
                </a:rPr>
                <a:t>(2)</a:t>
              </a:r>
            </a:p>
          </p:txBody>
        </p:sp>
      </p:grpSp>
      <p:sp>
        <p:nvSpPr>
          <p:cNvPr id="898067" name="AutoShape 19"/>
          <p:cNvSpPr>
            <a:spLocks noChangeArrowheads="1"/>
          </p:cNvSpPr>
          <p:nvPr/>
        </p:nvSpPr>
        <p:spPr bwMode="auto">
          <a:xfrm>
            <a:off x="0" y="3481388"/>
            <a:ext cx="4184650" cy="3008312"/>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898068" name="Rectangle 20"/>
          <p:cNvSpPr>
            <a:spLocks noChangeArrowheads="1"/>
          </p:cNvSpPr>
          <p:nvPr/>
        </p:nvSpPr>
        <p:spPr bwMode="auto">
          <a:xfrm>
            <a:off x="0" y="3611563"/>
            <a:ext cx="4051300" cy="2647950"/>
          </a:xfrm>
          <a:prstGeom prst="rect">
            <a:avLst/>
          </a:prstGeom>
          <a:noFill/>
          <a:ln w="9525">
            <a:noFill/>
            <a:miter lim="800000"/>
            <a:headEnd/>
            <a:tailEnd/>
          </a:ln>
          <a:effectLst/>
        </p:spPr>
        <p:txBody>
          <a:bodyPr lIns="92075" tIns="46038" rIns="92075" bIns="46038">
            <a:spAutoFit/>
          </a:bodyPr>
          <a:lstStyle/>
          <a:p>
            <a:pPr marL="285750" indent="-285750">
              <a:lnSpc>
                <a:spcPct val="120000"/>
              </a:lnSpc>
              <a:spcBef>
                <a:spcPct val="50000"/>
              </a:spcBef>
            </a:pPr>
            <a:r>
              <a:rPr lang="en-US" sz="2000" b="1">
                <a:solidFill>
                  <a:schemeClr val="bg1"/>
                </a:solidFill>
                <a:latin typeface="Arial" charset="0"/>
              </a:rPr>
              <a:t>	</a:t>
            </a:r>
            <a:r>
              <a:rPr lang="en-US" sz="2000" b="1">
                <a:solidFill>
                  <a:srgbClr val="FC0128"/>
                </a:solidFill>
                <a:effectLst>
                  <a:outerShdw blurRad="38100" dist="38100" dir="2700000" algn="tl">
                    <a:srgbClr val="000000"/>
                  </a:outerShdw>
                </a:effectLst>
                <a:latin typeface="Arial" charset="0"/>
              </a:rPr>
              <a:t>The CM of each half is closer to the top of the semicircle</a:t>
            </a:r>
            <a:r>
              <a:rPr lang="en-US" sz="2000" b="1">
                <a:solidFill>
                  <a:schemeClr val="bg2"/>
                </a:solidFill>
                <a:latin typeface="Arial" charset="0"/>
              </a:rPr>
              <a:t> than the bottom. The CM of the whole system is located at the </a:t>
            </a:r>
            <a:r>
              <a:rPr lang="en-US" sz="2000" b="1">
                <a:solidFill>
                  <a:srgbClr val="0000FF"/>
                </a:solidFill>
                <a:effectLst>
                  <a:outerShdw blurRad="38100" dist="38100" dir="2700000" algn="tl">
                    <a:srgbClr val="000000"/>
                  </a:outerShdw>
                </a:effectLst>
                <a:latin typeface="Arial" charset="0"/>
              </a:rPr>
              <a:t>midpoint of the two semicircle CMs</a:t>
            </a:r>
            <a:r>
              <a:rPr lang="en-US" sz="2000" b="1">
                <a:solidFill>
                  <a:schemeClr val="bg2"/>
                </a:solidFill>
                <a:latin typeface="Arial" charset="0"/>
              </a:rPr>
              <a:t>, which is </a:t>
            </a:r>
            <a:r>
              <a:rPr lang="en-US" sz="2000" b="1">
                <a:solidFill>
                  <a:srgbClr val="0000FF"/>
                </a:solidFill>
                <a:effectLst>
                  <a:outerShdw blurRad="38100" dist="38100" dir="2700000" algn="tl">
                    <a:srgbClr val="000000"/>
                  </a:outerShdw>
                </a:effectLst>
                <a:latin typeface="Arial" charset="0"/>
              </a:rPr>
              <a:t>higher</a:t>
            </a:r>
            <a:r>
              <a:rPr lang="en-US" sz="2000" b="1">
                <a:solidFill>
                  <a:schemeClr val="bg2"/>
                </a:solidFill>
                <a:latin typeface="Arial" charset="0"/>
              </a:rPr>
              <a:t> than the yellow line.</a:t>
            </a:r>
          </a:p>
        </p:txBody>
      </p:sp>
      <p:sp>
        <p:nvSpPr>
          <p:cNvPr id="898069" name="Rectangle 21"/>
          <p:cNvSpPr>
            <a:spLocks noChangeArrowheads="1"/>
          </p:cNvSpPr>
          <p:nvPr/>
        </p:nvSpPr>
        <p:spPr bwMode="auto">
          <a:xfrm>
            <a:off x="5621338" y="865188"/>
            <a:ext cx="3522662" cy="2238375"/>
          </a:xfrm>
          <a:prstGeom prst="rect">
            <a:avLst/>
          </a:prstGeom>
          <a:noFill/>
          <a:ln w="9525">
            <a:noFill/>
            <a:miter lim="800000"/>
            <a:headEnd/>
            <a:tailEnd/>
          </a:ln>
          <a:effectLst/>
        </p:spPr>
        <p:txBody>
          <a:bodyPr lIns="90488" tIns="44450" rIns="90488" bIns="44450"/>
          <a:lstStyle/>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higher</a:t>
            </a:r>
            <a:endParaRPr lang="en-US" sz="2000" b="1">
              <a:solidFill>
                <a:schemeClr val="tx2"/>
              </a:solidFill>
              <a:latin typeface="Arial" charset="0"/>
            </a:endParaRP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lower</a:t>
            </a: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at the same place</a:t>
            </a:r>
            <a:endParaRPr lang="en-US" sz="2000">
              <a:solidFill>
                <a:schemeClr val="tx2"/>
              </a:solidFill>
              <a:effectLst>
                <a:outerShdw blurRad="38100" dist="38100" dir="2700000" algn="tl">
                  <a:srgbClr val="000000"/>
                </a:outerShdw>
              </a:effectLst>
              <a:latin typeface="Arial" charset="0"/>
            </a:endParaRPr>
          </a:p>
          <a:p>
            <a:pPr marL="425450" indent="-425450">
              <a:lnSpc>
                <a:spcPct val="11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there is no definable CM in this case</a:t>
            </a:r>
          </a:p>
        </p:txBody>
      </p:sp>
      <p:sp>
        <p:nvSpPr>
          <p:cNvPr id="898070" name="Oval 22"/>
          <p:cNvSpPr>
            <a:spLocks noChangeArrowheads="1"/>
          </p:cNvSpPr>
          <p:nvPr/>
        </p:nvSpPr>
        <p:spPr bwMode="auto">
          <a:xfrm>
            <a:off x="7105650" y="5214938"/>
            <a:ext cx="130175" cy="114300"/>
          </a:xfrm>
          <a:prstGeom prst="ellipse">
            <a:avLst/>
          </a:prstGeom>
          <a:solidFill>
            <a:schemeClr val="bg2"/>
          </a:solidFill>
          <a:ln w="9525">
            <a:solidFill>
              <a:schemeClr val="bg2"/>
            </a:solidFill>
            <a:round/>
            <a:headEnd type="none" w="sm" len="sm"/>
            <a:tailEnd type="none" w="sm" len="sm"/>
          </a:ln>
          <a:effectLst/>
        </p:spPr>
        <p:txBody>
          <a:bodyPr wrap="none" anchor="ctr"/>
          <a:lstStyle/>
          <a:p>
            <a:endParaRPr lang="en-US"/>
          </a:p>
        </p:txBody>
      </p:sp>
      <p:sp>
        <p:nvSpPr>
          <p:cNvPr id="898071" name="Oval 23"/>
          <p:cNvSpPr>
            <a:spLocks noChangeArrowheads="1"/>
          </p:cNvSpPr>
          <p:nvPr/>
        </p:nvSpPr>
        <p:spPr bwMode="auto">
          <a:xfrm>
            <a:off x="7099300" y="4537075"/>
            <a:ext cx="130175" cy="114300"/>
          </a:xfrm>
          <a:prstGeom prst="ellipse">
            <a:avLst/>
          </a:prstGeom>
          <a:solidFill>
            <a:schemeClr val="bg2"/>
          </a:solidFill>
          <a:ln w="9525">
            <a:solidFill>
              <a:schemeClr val="bg2"/>
            </a:solidFill>
            <a:round/>
            <a:headEnd type="none" w="sm" len="sm"/>
            <a:tailEnd type="none" w="sm" len="sm"/>
          </a:ln>
          <a:effectLst/>
        </p:spPr>
        <p:txBody>
          <a:bodyPr wrap="none" anchor="ctr"/>
          <a:lstStyle/>
          <a:p>
            <a:endParaRPr lang="en-US"/>
          </a:p>
        </p:txBody>
      </p:sp>
      <p:sp>
        <p:nvSpPr>
          <p:cNvPr id="898072" name="Oval 24"/>
          <p:cNvSpPr>
            <a:spLocks noChangeArrowheads="1"/>
          </p:cNvSpPr>
          <p:nvPr/>
        </p:nvSpPr>
        <p:spPr bwMode="auto">
          <a:xfrm>
            <a:off x="7100888" y="4857750"/>
            <a:ext cx="130175" cy="114300"/>
          </a:xfrm>
          <a:prstGeom prst="ellipse">
            <a:avLst/>
          </a:prstGeom>
          <a:solidFill>
            <a:schemeClr val="bg2"/>
          </a:solidFill>
          <a:ln w="9525">
            <a:solidFill>
              <a:schemeClr val="bg2"/>
            </a:solidFill>
            <a:round/>
            <a:headEnd type="none" w="sm" len="sm"/>
            <a:tailEnd type="none" w="sm" len="sm"/>
          </a:ln>
          <a:effectLst/>
        </p:spPr>
        <p:txBody>
          <a:bodyPr wrap="none" anchor="ctr"/>
          <a:lstStyle/>
          <a:p>
            <a:endParaRPr lang="en-US"/>
          </a:p>
        </p:txBody>
      </p:sp>
      <p:sp>
        <p:nvSpPr>
          <p:cNvPr id="898073" name="Line 25"/>
          <p:cNvSpPr>
            <a:spLocks noChangeShapeType="1"/>
          </p:cNvSpPr>
          <p:nvPr/>
        </p:nvSpPr>
        <p:spPr bwMode="auto">
          <a:xfrm>
            <a:off x="7091363" y="4824413"/>
            <a:ext cx="147637" cy="166687"/>
          </a:xfrm>
          <a:prstGeom prst="line">
            <a:avLst/>
          </a:prstGeom>
          <a:noFill/>
          <a:ln w="38100">
            <a:solidFill>
              <a:srgbClr val="FF0000"/>
            </a:solidFill>
            <a:round/>
            <a:headEnd type="none" w="sm" len="sm"/>
            <a:tailEnd type="none" w="sm" len="sm"/>
          </a:ln>
          <a:effectLst/>
        </p:spPr>
        <p:txBody>
          <a:bodyPr wrap="none" anchor="ctr"/>
          <a:lstStyle/>
          <a:p>
            <a:endParaRPr lang="en-US"/>
          </a:p>
        </p:txBody>
      </p:sp>
      <p:sp>
        <p:nvSpPr>
          <p:cNvPr id="898074" name="Line 26"/>
          <p:cNvSpPr>
            <a:spLocks noChangeShapeType="1"/>
          </p:cNvSpPr>
          <p:nvPr/>
        </p:nvSpPr>
        <p:spPr bwMode="auto">
          <a:xfrm rot="-5400000">
            <a:off x="7086600" y="4829175"/>
            <a:ext cx="147638" cy="166688"/>
          </a:xfrm>
          <a:prstGeom prst="line">
            <a:avLst/>
          </a:prstGeom>
          <a:noFill/>
          <a:ln w="38100">
            <a:solidFill>
              <a:srgbClr val="FF0000"/>
            </a:solidFill>
            <a:round/>
            <a:headEnd type="none" w="sm" len="sm"/>
            <a:tailEnd type="none" w="sm" len="sm"/>
          </a:ln>
          <a:effectLst/>
        </p:spPr>
        <p:txBody>
          <a:bodyPr wrap="none" anchor="ctr"/>
          <a:lstStyle/>
          <a:p>
            <a:endParaRPr lang="en-US"/>
          </a:p>
        </p:txBody>
      </p:sp>
      <p:sp>
        <p:nvSpPr>
          <p:cNvPr id="898075" name="Text Box 27"/>
          <p:cNvSpPr txBox="1">
            <a:spLocks noChangeArrowheads="1"/>
          </p:cNvSpPr>
          <p:nvPr/>
        </p:nvSpPr>
        <p:spPr bwMode="auto">
          <a:xfrm>
            <a:off x="8485188" y="4667250"/>
            <a:ext cx="658812" cy="457200"/>
          </a:xfrm>
          <a:prstGeom prst="rect">
            <a:avLst/>
          </a:prstGeom>
          <a:noFill/>
          <a:ln w="9525">
            <a:noFill/>
            <a:miter lim="800000"/>
            <a:headEnd type="none" w="sm" len="sm"/>
            <a:tailEnd type="none" w="sm" len="sm"/>
          </a:ln>
          <a:effectLst/>
        </p:spPr>
        <p:txBody>
          <a:bodyPr wrap="none">
            <a:spAutoFit/>
          </a:bodyPr>
          <a:lstStyle/>
          <a:p>
            <a:r>
              <a:rPr lang="en-US">
                <a:latin typeface="Arial" charset="0"/>
              </a:rPr>
              <a:t>CM</a:t>
            </a:r>
          </a:p>
        </p:txBody>
      </p:sp>
      <p:sp>
        <p:nvSpPr>
          <p:cNvPr id="898076" name="Line 28"/>
          <p:cNvSpPr>
            <a:spLocks noChangeShapeType="1"/>
          </p:cNvSpPr>
          <p:nvPr/>
        </p:nvSpPr>
        <p:spPr bwMode="auto">
          <a:xfrm flipH="1">
            <a:off x="7456488" y="4894263"/>
            <a:ext cx="996950" cy="1587"/>
          </a:xfrm>
          <a:prstGeom prst="line">
            <a:avLst/>
          </a:prstGeom>
          <a:noFill/>
          <a:ln w="76200">
            <a:solidFill>
              <a:schemeClr val="bg2"/>
            </a:solidFill>
            <a:round/>
            <a:headEnd type="none" w="sm" len="sm"/>
            <a:tailEnd type="stealth" w="med" len="med"/>
          </a:ln>
          <a:effectLst/>
        </p:spPr>
        <p:txBody>
          <a:bodyPr wrap="none" anchor="ctr"/>
          <a:lstStyle/>
          <a:p>
            <a:endParaRPr lang="en-US"/>
          </a:p>
        </p:txBody>
      </p:sp>
      <p:sp>
        <p:nvSpPr>
          <p:cNvPr id="898077" name="Rectangle 29"/>
          <p:cNvSpPr>
            <a:spLocks noGrp="1" noChangeArrowheads="1"/>
          </p:cNvSpPr>
          <p:nvPr>
            <p:ph type="body" idx="1"/>
          </p:nvPr>
        </p:nvSpPr>
        <p:spPr>
          <a:xfrm>
            <a:off x="0" y="777875"/>
            <a:ext cx="4956175" cy="2452688"/>
          </a:xfrm>
          <a:noFill/>
          <a:ln/>
        </p:spPr>
        <p:txBody>
          <a:bodyPr>
            <a:normAutofit fontScale="70000" lnSpcReduction="20000"/>
          </a:bodyPr>
          <a:lstStyle/>
          <a:p>
            <a:pPr marL="401638" indent="-401638">
              <a:lnSpc>
                <a:spcPct val="110000"/>
              </a:lnSpc>
              <a:buFont typeface="Monotype Sorts" pitchFamily="48" charset="2"/>
              <a:buNone/>
            </a:pPr>
            <a:r>
              <a:rPr lang="en-US" b="1"/>
              <a:t>	The disk shown below in </a:t>
            </a:r>
            <a:r>
              <a:rPr lang="en-US" b="1">
                <a:solidFill>
                  <a:schemeClr val="tx2"/>
                </a:solidFill>
              </a:rPr>
              <a:t>(1)</a:t>
            </a:r>
            <a:r>
              <a:rPr lang="en-US" b="1"/>
              <a:t> clearly has its center of mass at the center.</a:t>
            </a:r>
          </a:p>
          <a:p>
            <a:pPr marL="401638" indent="-401638">
              <a:lnSpc>
                <a:spcPct val="110000"/>
              </a:lnSpc>
              <a:buFont typeface="Monotype Sorts" pitchFamily="48" charset="2"/>
              <a:buNone/>
            </a:pPr>
            <a:r>
              <a:rPr lang="en-US" b="1"/>
              <a:t>	Suppose the disk is cut in half and the pieces arranged as shown in </a:t>
            </a:r>
            <a:r>
              <a:rPr lang="en-US" b="1">
                <a:solidFill>
                  <a:schemeClr val="tx2"/>
                </a:solidFill>
              </a:rPr>
              <a:t>(2)</a:t>
            </a:r>
            <a:r>
              <a:rPr lang="en-US" b="1"/>
              <a:t>.</a:t>
            </a:r>
          </a:p>
          <a:p>
            <a:pPr marL="401638" indent="-401638">
              <a:lnSpc>
                <a:spcPct val="110000"/>
              </a:lnSpc>
              <a:buFont typeface="Monotype Sorts" pitchFamily="48" charset="2"/>
              <a:buNone/>
            </a:pPr>
            <a:r>
              <a:rPr lang="en-US" b="1"/>
              <a:t>	</a:t>
            </a:r>
            <a:r>
              <a:rPr lang="en-US" b="1">
                <a:solidFill>
                  <a:schemeClr val="accent2"/>
                </a:solidFill>
              </a:rPr>
              <a:t>Where is the center of mass of</a:t>
            </a:r>
            <a:r>
              <a:rPr lang="en-US" b="1"/>
              <a:t> </a:t>
            </a:r>
            <a:r>
              <a:rPr lang="en-US" b="1">
                <a:solidFill>
                  <a:schemeClr val="tx2"/>
                </a:solidFill>
              </a:rPr>
              <a:t>(2) </a:t>
            </a:r>
            <a:r>
              <a:rPr lang="en-US" b="1">
                <a:solidFill>
                  <a:schemeClr val="accent2"/>
                </a:solidFill>
              </a:rPr>
              <a:t>as</a:t>
            </a:r>
            <a:r>
              <a:rPr lang="en-US" b="1"/>
              <a:t> </a:t>
            </a:r>
            <a:r>
              <a:rPr lang="en-US" b="1">
                <a:solidFill>
                  <a:schemeClr val="accent2"/>
                </a:solidFill>
              </a:rPr>
              <a:t>compared to</a:t>
            </a:r>
            <a:r>
              <a:rPr lang="en-US" b="1"/>
              <a:t> </a:t>
            </a:r>
            <a:r>
              <a:rPr lang="en-US" b="1">
                <a:solidFill>
                  <a:schemeClr val="tx2"/>
                </a:solidFill>
              </a:rPr>
              <a:t>(1) </a:t>
            </a:r>
            <a:r>
              <a:rPr lang="en-US" b="1">
                <a:solidFill>
                  <a:schemeClr val="accent2"/>
                </a:solidFill>
              </a:rPr>
              <a:t>?</a:t>
            </a: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Center of Mass in One Dimension</a:t>
            </a:r>
            <a:endParaRPr lang="en-US">
              <a:solidFill>
                <a:srgbClr val="FFFF00"/>
              </a:solidFill>
            </a:endParaRPr>
          </a:p>
        </p:txBody>
      </p:sp>
      <p:sp>
        <p:nvSpPr>
          <p:cNvPr id="3" name="Content Placeholder 2"/>
          <p:cNvSpPr>
            <a:spLocks noGrp="1"/>
          </p:cNvSpPr>
          <p:nvPr>
            <p:ph idx="1"/>
          </p:nvPr>
        </p:nvSpPr>
        <p:spPr>
          <a:xfrm>
            <a:off x="457200" y="1600200"/>
            <a:ext cx="8229600" cy="4953000"/>
          </a:xfrm>
        </p:spPr>
        <p:txBody>
          <a:bodyPr>
            <a:normAutofit fontScale="92500"/>
          </a:bodyPr>
          <a:lstStyle/>
          <a:p>
            <a:r>
              <a:rPr lang="en-US" smtClean="0"/>
              <a:t>Recall the center of mass of two objects is defined by  </a:t>
            </a:r>
          </a:p>
          <a:p>
            <a:endParaRPr lang="en-US" smtClean="0"/>
          </a:p>
          <a:p>
            <a:endParaRPr lang="en-US" smtClean="0"/>
          </a:p>
          <a:p>
            <a:r>
              <a:rPr lang="en-US" smtClean="0"/>
              <a:t>Notice that </a:t>
            </a:r>
            <a:r>
              <a:rPr lang="en-US" smtClean="0">
                <a:solidFill>
                  <a:srgbClr val="FFFF00"/>
                </a:solidFill>
              </a:rPr>
              <a:t>if we take x</a:t>
            </a:r>
            <a:r>
              <a:rPr lang="en-US" baseline="-25000" smtClean="0">
                <a:solidFill>
                  <a:srgbClr val="FFFF00"/>
                </a:solidFill>
              </a:rPr>
              <a:t>CM</a:t>
            </a:r>
            <a:r>
              <a:rPr lang="en-US" smtClean="0">
                <a:solidFill>
                  <a:srgbClr val="FFFF00"/>
                </a:solidFill>
              </a:rPr>
              <a:t> as the origin </a:t>
            </a:r>
            <a:r>
              <a:rPr lang="en-US" smtClean="0"/>
              <a:t>(the </a:t>
            </a:r>
            <a:r>
              <a:rPr lang="en-US" smtClean="0">
                <a:solidFill>
                  <a:srgbClr val="FFFF00"/>
                </a:solidFill>
              </a:rPr>
              <a:t>center of mass frame</a:t>
            </a:r>
            <a:r>
              <a:rPr lang="en-US" smtClean="0"/>
              <a:t>) then the equation is just </a:t>
            </a:r>
          </a:p>
          <a:p>
            <a:endParaRPr lang="en-US" smtClean="0"/>
          </a:p>
          <a:p>
            <a:pPr>
              <a:buNone/>
            </a:pPr>
            <a:r>
              <a:rPr lang="en-US" smtClean="0"/>
              <a:t> precisely the balance equation from before (one of those </a:t>
            </a:r>
            <a:r>
              <a:rPr lang="en-US" i="1" smtClean="0"/>
              <a:t>x</a:t>
            </a:r>
            <a:r>
              <a:rPr lang="en-US" smtClean="0"/>
              <a:t>’s is negative, of course).                                   </a:t>
            </a:r>
            <a:endParaRPr lang="en-US"/>
          </a:p>
        </p:txBody>
      </p:sp>
      <p:graphicFrame>
        <p:nvGraphicFramePr>
          <p:cNvPr id="4" name="Object 3"/>
          <p:cNvGraphicFramePr>
            <a:graphicFrameLocks noChangeAspect="1"/>
          </p:cNvGraphicFramePr>
          <p:nvPr/>
        </p:nvGraphicFramePr>
        <p:xfrm>
          <a:off x="1974850" y="2717800"/>
          <a:ext cx="5778500" cy="558800"/>
        </p:xfrm>
        <a:graphic>
          <a:graphicData uri="http://schemas.openxmlformats.org/presentationml/2006/ole">
            <p:oleObj spid="_x0000_s62466" name="Equation" r:id="rId4" imgW="5778360" imgH="558720" progId="Equation.DSMT4">
              <p:embed/>
            </p:oleObj>
          </a:graphicData>
        </a:graphic>
      </p:graphicFrame>
      <p:graphicFrame>
        <p:nvGraphicFramePr>
          <p:cNvPr id="6" name="Object 5"/>
          <p:cNvGraphicFramePr>
            <a:graphicFrameLocks noChangeAspect="1"/>
          </p:cNvGraphicFramePr>
          <p:nvPr/>
        </p:nvGraphicFramePr>
        <p:xfrm>
          <a:off x="2895600" y="4622541"/>
          <a:ext cx="3276600" cy="635259"/>
        </p:xfrm>
        <a:graphic>
          <a:graphicData uri="http://schemas.openxmlformats.org/presentationml/2006/ole">
            <p:oleObj spid="_x0000_s62468" name="Equation" r:id="rId5" imgW="2489040" imgH="482400" progId="Equation.DSMT4">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fontScale="90000"/>
          </a:bodyPr>
          <a:lstStyle/>
          <a:p>
            <a:r>
              <a:rPr lang="en-US" smtClean="0">
                <a:solidFill>
                  <a:srgbClr val="FFFF00"/>
                </a:solidFill>
              </a:rPr>
              <a:t>CM of Several Objects in One Dimension</a:t>
            </a:r>
            <a:endParaRPr lang="en-US">
              <a:solidFill>
                <a:srgbClr val="FFFF00"/>
              </a:solidFill>
            </a:endParaRPr>
          </a:p>
        </p:txBody>
      </p:sp>
      <p:sp>
        <p:nvSpPr>
          <p:cNvPr id="3" name="Content Placeholder 2"/>
          <p:cNvSpPr>
            <a:spLocks noGrp="1"/>
          </p:cNvSpPr>
          <p:nvPr>
            <p:ph idx="1"/>
          </p:nvPr>
        </p:nvSpPr>
        <p:spPr/>
        <p:txBody>
          <a:bodyPr/>
          <a:lstStyle/>
          <a:p>
            <a:r>
              <a:rPr lang="en-US" smtClean="0"/>
              <a:t>The general formula is:</a:t>
            </a:r>
          </a:p>
          <a:p>
            <a:endParaRPr lang="en-US" smtClean="0"/>
          </a:p>
          <a:p>
            <a:endParaRPr lang="en-US" smtClean="0"/>
          </a:p>
          <a:p>
            <a:endParaRPr lang="en-US" smtClean="0"/>
          </a:p>
          <a:p>
            <a:endParaRPr lang="en-US" smtClean="0"/>
          </a:p>
          <a:p>
            <a:r>
              <a:rPr lang="en-US" smtClean="0"/>
              <a:t>But before putting in numbers, it’s worth staring at the system to see if it’s symmetric about any point!</a:t>
            </a:r>
          </a:p>
          <a:p>
            <a:endParaRPr lang="en-US"/>
          </a:p>
        </p:txBody>
      </p:sp>
      <p:graphicFrame>
        <p:nvGraphicFramePr>
          <p:cNvPr id="4" name="Object 3"/>
          <p:cNvGraphicFramePr>
            <a:graphicFrameLocks noChangeAspect="1"/>
          </p:cNvGraphicFramePr>
          <p:nvPr/>
        </p:nvGraphicFramePr>
        <p:xfrm>
          <a:off x="2362200" y="2209800"/>
          <a:ext cx="3898900" cy="2133600"/>
        </p:xfrm>
        <a:graphic>
          <a:graphicData uri="http://schemas.openxmlformats.org/presentationml/2006/ole">
            <p:oleObj spid="_x0000_s63490" name="Equation" r:id="rId4" imgW="3898800" imgH="21333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Add Another Kid to the Seesaw…</a:t>
            </a:r>
            <a:endParaRPr lang="en-US">
              <a:solidFill>
                <a:srgbClr val="FFFF00"/>
              </a:solidFill>
            </a:endParaRPr>
          </a:p>
        </p:txBody>
      </p:sp>
      <p:sp>
        <p:nvSpPr>
          <p:cNvPr id="3" name="Content Placeholder 2"/>
          <p:cNvSpPr>
            <a:spLocks noGrp="1"/>
          </p:cNvSpPr>
          <p:nvPr>
            <p:ph sz="half" idx="1"/>
          </p:nvPr>
        </p:nvSpPr>
        <p:spPr>
          <a:xfrm>
            <a:off x="228600" y="1510047"/>
            <a:ext cx="4267200" cy="5105400"/>
          </a:xfrm>
        </p:spPr>
        <p:txBody>
          <a:bodyPr>
            <a:normAutofit fontScale="92500"/>
          </a:bodyPr>
          <a:lstStyle/>
          <a:p>
            <a:r>
              <a:rPr lang="en-US" smtClean="0">
                <a:solidFill>
                  <a:schemeClr val="bg1"/>
                </a:solidFill>
              </a:rPr>
              <a:t>For the three to be in balance, the sum of the torques about the axle must be zero, so:</a:t>
            </a:r>
          </a:p>
          <a:p>
            <a:endParaRPr lang="en-US" smtClean="0">
              <a:solidFill>
                <a:schemeClr val="bg1"/>
              </a:solidFill>
            </a:endParaRPr>
          </a:p>
          <a:p>
            <a:r>
              <a:rPr lang="en-US" smtClean="0">
                <a:solidFill>
                  <a:schemeClr val="bg1"/>
                </a:solidFill>
              </a:rPr>
              <a:t>That is to say, the </a:t>
            </a:r>
            <a:r>
              <a:rPr lang="en-US" i="1" smtClean="0">
                <a:solidFill>
                  <a:schemeClr val="bg1"/>
                </a:solidFill>
              </a:rPr>
              <a:t>x</a:t>
            </a:r>
            <a:r>
              <a:rPr lang="en-US" smtClean="0">
                <a:solidFill>
                  <a:schemeClr val="bg1"/>
                </a:solidFill>
              </a:rPr>
              <a:t> coordinate of the center of mass must be the same as the </a:t>
            </a:r>
            <a:r>
              <a:rPr lang="en-US" i="1" smtClean="0">
                <a:solidFill>
                  <a:schemeClr val="bg1"/>
                </a:solidFill>
              </a:rPr>
              <a:t>x</a:t>
            </a:r>
            <a:r>
              <a:rPr lang="en-US" smtClean="0">
                <a:solidFill>
                  <a:schemeClr val="bg1"/>
                </a:solidFill>
              </a:rPr>
              <a:t>-coordinate of the axle.</a:t>
            </a:r>
          </a:p>
          <a:p>
            <a:r>
              <a:rPr lang="en-US" smtClean="0">
                <a:solidFill>
                  <a:schemeClr val="bg1"/>
                </a:solidFill>
              </a:rPr>
              <a:t>This is clearly extendable to </a:t>
            </a:r>
            <a:r>
              <a:rPr lang="en-US" i="1" smtClean="0">
                <a:solidFill>
                  <a:schemeClr val="bg1"/>
                </a:solidFill>
              </a:rPr>
              <a:t>any</a:t>
            </a:r>
            <a:r>
              <a:rPr lang="en-US" smtClean="0">
                <a:solidFill>
                  <a:schemeClr val="bg1"/>
                </a:solidFill>
              </a:rPr>
              <a:t> number of masses ….</a:t>
            </a:r>
          </a:p>
          <a:p>
            <a:endParaRPr lang="en-US" sz="2400">
              <a:solidFill>
                <a:srgbClr val="FFFF00"/>
              </a:solidFill>
            </a:endParaRPr>
          </a:p>
        </p:txBody>
      </p:sp>
      <p:sp>
        <p:nvSpPr>
          <p:cNvPr id="4" name="Content Placeholder 3"/>
          <p:cNvSpPr>
            <a:spLocks noGrp="1"/>
          </p:cNvSpPr>
          <p:nvPr>
            <p:ph sz="half" idx="2"/>
          </p:nvPr>
        </p:nvSpPr>
        <p:spPr/>
        <p:txBody>
          <a:bodyPr>
            <a:normAutofit fontScale="92500"/>
          </a:bodyPr>
          <a:lstStyle/>
          <a:p>
            <a:r>
              <a:rPr lang="en-US" smtClean="0">
                <a:solidFill>
                  <a:schemeClr val="bg2">
                    <a:lumMod val="50000"/>
                  </a:schemeClr>
                </a:solidFill>
              </a:rPr>
              <a:t>Kids on seesaw</a:t>
            </a:r>
            <a:endParaRPr lang="en-US">
              <a:solidFill>
                <a:schemeClr val="bg2">
                  <a:lumMod val="50000"/>
                </a:schemeClr>
              </a:solidFill>
            </a:endParaRPr>
          </a:p>
        </p:txBody>
      </p:sp>
      <p:grpSp>
        <p:nvGrpSpPr>
          <p:cNvPr id="40" name="Group 39"/>
          <p:cNvGrpSpPr/>
          <p:nvPr/>
        </p:nvGrpSpPr>
        <p:grpSpPr>
          <a:xfrm>
            <a:off x="4876800" y="2514600"/>
            <a:ext cx="3962400" cy="2286000"/>
            <a:chOff x="5302872" y="1834374"/>
            <a:chExt cx="3231528" cy="1899426"/>
          </a:xfrm>
        </p:grpSpPr>
        <p:sp>
          <p:nvSpPr>
            <p:cNvPr id="19" name="TextBox 18"/>
            <p:cNvSpPr txBox="1"/>
            <p:nvPr/>
          </p:nvSpPr>
          <p:spPr>
            <a:xfrm>
              <a:off x="8127642" y="2343090"/>
              <a:ext cx="381000" cy="400110"/>
            </a:xfrm>
            <a:prstGeom prst="rect">
              <a:avLst/>
            </a:prstGeom>
            <a:noFill/>
          </p:spPr>
          <p:txBody>
            <a:bodyPr wrap="square" rtlCol="0">
              <a:spAutoFit/>
            </a:bodyPr>
            <a:lstStyle/>
            <a:p>
              <a:r>
                <a:rPr lang="en-US" sz="2000" i="1" smtClean="0"/>
                <a:t>x</a:t>
              </a:r>
              <a:r>
                <a:rPr lang="en-US" sz="2000" baseline="-25000" smtClean="0"/>
                <a:t>2</a:t>
              </a:r>
              <a:endParaRPr lang="en-US" sz="2000" baseline="-25000"/>
            </a:p>
          </p:txBody>
        </p:sp>
        <p:sp>
          <p:nvSpPr>
            <p:cNvPr id="36" name="TextBox 35"/>
            <p:cNvSpPr txBox="1"/>
            <p:nvPr/>
          </p:nvSpPr>
          <p:spPr>
            <a:xfrm>
              <a:off x="7772400" y="2936376"/>
              <a:ext cx="762000" cy="400110"/>
            </a:xfrm>
            <a:prstGeom prst="rect">
              <a:avLst/>
            </a:prstGeom>
            <a:noFill/>
          </p:spPr>
          <p:txBody>
            <a:bodyPr wrap="square" rtlCol="0">
              <a:spAutoFit/>
            </a:bodyPr>
            <a:lstStyle/>
            <a:p>
              <a:r>
                <a:rPr lang="en-US" sz="2000" i="1" smtClean="0"/>
                <a:t>m</a:t>
              </a:r>
              <a:r>
                <a:rPr lang="en-US" sz="2000" baseline="-25000" smtClean="0"/>
                <a:t>2</a:t>
              </a:r>
              <a:r>
                <a:rPr lang="en-US" sz="2000" i="1" smtClean="0"/>
                <a:t>g</a:t>
              </a:r>
              <a:endParaRPr lang="en-US" sz="2000" i="1"/>
            </a:p>
          </p:txBody>
        </p:sp>
        <p:grpSp>
          <p:nvGrpSpPr>
            <p:cNvPr id="39" name="Group 38"/>
            <p:cNvGrpSpPr/>
            <p:nvPr/>
          </p:nvGrpSpPr>
          <p:grpSpPr>
            <a:xfrm>
              <a:off x="5302872" y="1834374"/>
              <a:ext cx="3054444" cy="1899426"/>
              <a:chOff x="5302872" y="2438400"/>
              <a:chExt cx="3054444" cy="1899426"/>
            </a:xfrm>
          </p:grpSpPr>
          <p:sp>
            <p:nvSpPr>
              <p:cNvPr id="5" name="Rectangle 4"/>
              <p:cNvSpPr/>
              <p:nvPr/>
            </p:nvSpPr>
            <p:spPr>
              <a:xfrm>
                <a:off x="5410200" y="29718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miley Face 5"/>
              <p:cNvSpPr/>
              <p:nvPr/>
            </p:nvSpPr>
            <p:spPr>
              <a:xfrm>
                <a:off x="5340435" y="24384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miley Face 6"/>
              <p:cNvSpPr/>
              <p:nvPr/>
            </p:nvSpPr>
            <p:spPr>
              <a:xfrm>
                <a:off x="7900116" y="2514600"/>
                <a:ext cx="457200" cy="4572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6477000" y="30243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rot="16380000" flipH="1">
                <a:off x="7814243" y="3297184"/>
                <a:ext cx="637985" cy="3818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440000" flipH="1">
                <a:off x="5091537" y="3464952"/>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302872" y="3937716"/>
                <a:ext cx="762000" cy="400110"/>
              </a:xfrm>
              <a:prstGeom prst="rect">
                <a:avLst/>
              </a:prstGeom>
              <a:noFill/>
            </p:spPr>
            <p:txBody>
              <a:bodyPr wrap="square" rtlCol="0">
                <a:spAutoFit/>
              </a:bodyPr>
              <a:lstStyle/>
              <a:p>
                <a:r>
                  <a:rPr lang="en-US" sz="2000" i="1" smtClean="0"/>
                  <a:t>m</a:t>
                </a:r>
                <a:r>
                  <a:rPr lang="en-US" sz="2000" baseline="-25000" smtClean="0"/>
                  <a:t>1</a:t>
                </a:r>
                <a:r>
                  <a:rPr lang="en-US" sz="2000" i="1" smtClean="0"/>
                  <a:t>g</a:t>
                </a:r>
                <a:endParaRPr lang="en-US" sz="2000" i="1"/>
              </a:p>
            </p:txBody>
          </p:sp>
          <p:sp>
            <p:nvSpPr>
              <p:cNvPr id="21" name="TextBox 20"/>
              <p:cNvSpPr txBox="1"/>
              <p:nvPr/>
            </p:nvSpPr>
            <p:spPr>
              <a:xfrm>
                <a:off x="6539247" y="2638233"/>
                <a:ext cx="685800" cy="400110"/>
              </a:xfrm>
              <a:prstGeom prst="rect">
                <a:avLst/>
              </a:prstGeom>
              <a:noFill/>
            </p:spPr>
            <p:txBody>
              <a:bodyPr wrap="square" rtlCol="0">
                <a:spAutoFit/>
              </a:bodyPr>
              <a:lstStyle/>
              <a:p>
                <a:r>
                  <a:rPr lang="en-US" sz="2000" smtClean="0"/>
                  <a:t>CM</a:t>
                </a:r>
                <a:endParaRPr lang="en-US" sz="2000"/>
              </a:p>
            </p:txBody>
          </p:sp>
          <p:sp>
            <p:nvSpPr>
              <p:cNvPr id="22" name="TextBox 21"/>
              <p:cNvSpPr txBox="1"/>
              <p:nvPr/>
            </p:nvSpPr>
            <p:spPr>
              <a:xfrm>
                <a:off x="7315200" y="2944968"/>
                <a:ext cx="533400" cy="400110"/>
              </a:xfrm>
              <a:prstGeom prst="rect">
                <a:avLst/>
              </a:prstGeom>
              <a:noFill/>
            </p:spPr>
            <p:txBody>
              <a:bodyPr wrap="square" rtlCol="0">
                <a:spAutoFit/>
              </a:bodyPr>
              <a:lstStyle/>
              <a:p>
                <a:r>
                  <a:rPr lang="en-US" sz="2000" i="1" smtClean="0"/>
                  <a:t>x</a:t>
                </a:r>
                <a:r>
                  <a:rPr lang="en-US" sz="2000" baseline="-25000" smtClean="0"/>
                  <a:t>3</a:t>
                </a:r>
                <a:endParaRPr lang="en-US" sz="2000" baseline="-25000"/>
              </a:p>
            </p:txBody>
          </p:sp>
          <p:sp>
            <p:nvSpPr>
              <p:cNvPr id="25" name="Smiley Face 24"/>
              <p:cNvSpPr/>
              <p:nvPr/>
            </p:nvSpPr>
            <p:spPr>
              <a:xfrm>
                <a:off x="7164948" y="2580069"/>
                <a:ext cx="381000" cy="3810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056546" y="3407538"/>
                <a:ext cx="762000" cy="400110"/>
              </a:xfrm>
              <a:prstGeom prst="rect">
                <a:avLst/>
              </a:prstGeom>
              <a:noFill/>
            </p:spPr>
            <p:txBody>
              <a:bodyPr wrap="square" rtlCol="0">
                <a:spAutoFit/>
              </a:bodyPr>
              <a:lstStyle/>
              <a:p>
                <a:r>
                  <a:rPr lang="en-US" sz="2000" i="1" smtClean="0"/>
                  <a:t>m</a:t>
                </a:r>
                <a:r>
                  <a:rPr lang="en-US" sz="2000" baseline="-25000" smtClean="0"/>
                  <a:t>3</a:t>
                </a:r>
                <a:r>
                  <a:rPr lang="en-US" sz="2000" i="1" smtClean="0"/>
                  <a:t>g</a:t>
                </a:r>
                <a:endParaRPr lang="en-US" sz="2000" i="1"/>
              </a:p>
            </p:txBody>
          </p:sp>
          <p:cxnSp>
            <p:nvCxnSpPr>
              <p:cNvPr id="29" name="Straight Arrow Connector 28"/>
              <p:cNvCxnSpPr/>
              <p:nvPr/>
            </p:nvCxnSpPr>
            <p:spPr>
              <a:xfrm rot="16200000" flipH="1">
                <a:off x="7137042" y="3276600"/>
                <a:ext cx="457202"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599089" y="2929941"/>
                <a:ext cx="609600" cy="400110"/>
              </a:xfrm>
              <a:prstGeom prst="rect">
                <a:avLst/>
              </a:prstGeom>
              <a:noFill/>
            </p:spPr>
            <p:txBody>
              <a:bodyPr wrap="square" rtlCol="0">
                <a:spAutoFit/>
              </a:bodyPr>
              <a:lstStyle/>
              <a:p>
                <a:r>
                  <a:rPr lang="en-US" sz="2000" i="1" smtClean="0"/>
                  <a:t>x</a:t>
                </a:r>
                <a:r>
                  <a:rPr lang="en-US" sz="2000" baseline="-25000" smtClean="0"/>
                  <a:t>1</a:t>
                </a:r>
                <a:endParaRPr lang="en-US" sz="2000" baseline="-25000"/>
              </a:p>
            </p:txBody>
          </p:sp>
          <p:sp>
            <p:nvSpPr>
              <p:cNvPr id="37" name="TextBox 36"/>
              <p:cNvSpPr txBox="1"/>
              <p:nvPr/>
            </p:nvSpPr>
            <p:spPr>
              <a:xfrm>
                <a:off x="6493101" y="2971800"/>
                <a:ext cx="609600" cy="400110"/>
              </a:xfrm>
              <a:prstGeom prst="rect">
                <a:avLst/>
              </a:prstGeom>
              <a:noFill/>
            </p:spPr>
            <p:txBody>
              <a:bodyPr wrap="square" rtlCol="0">
                <a:spAutoFit/>
              </a:bodyPr>
              <a:lstStyle/>
              <a:p>
                <a:r>
                  <a:rPr lang="en-US" sz="2000" smtClean="0"/>
                  <a:t>O</a:t>
                </a:r>
                <a:endParaRPr lang="en-US" sz="2000" baseline="-25000"/>
              </a:p>
            </p:txBody>
          </p:sp>
        </p:grpSp>
      </p:grpSp>
      <p:graphicFrame>
        <p:nvGraphicFramePr>
          <p:cNvPr id="38" name="Object 37"/>
          <p:cNvGraphicFramePr>
            <a:graphicFrameLocks noChangeAspect="1"/>
          </p:cNvGraphicFramePr>
          <p:nvPr/>
        </p:nvGraphicFramePr>
        <p:xfrm>
          <a:off x="660400" y="3175000"/>
          <a:ext cx="3606800" cy="482600"/>
        </p:xfrm>
        <a:graphic>
          <a:graphicData uri="http://schemas.openxmlformats.org/presentationml/2006/ole">
            <p:oleObj spid="_x0000_s64514" name="Equation" r:id="rId4" imgW="3606480" imgH="48240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solidFill>
                  <a:srgbClr val="FFFF00"/>
                </a:solidFill>
              </a:rPr>
              <a:t>Some Gymnastics</a:t>
            </a:r>
            <a:endParaRPr lang="en-US">
              <a:solidFill>
                <a:srgbClr val="FFFF00"/>
              </a:solidFill>
            </a:endParaRPr>
          </a:p>
        </p:txBody>
      </p:sp>
      <p:sp>
        <p:nvSpPr>
          <p:cNvPr id="3" name="Content Placeholder 2"/>
          <p:cNvSpPr>
            <a:spLocks noGrp="1"/>
          </p:cNvSpPr>
          <p:nvPr>
            <p:ph sz="half" idx="1"/>
          </p:nvPr>
        </p:nvSpPr>
        <p:spPr>
          <a:xfrm>
            <a:off x="228600" y="1510047"/>
            <a:ext cx="4267200" cy="5105400"/>
          </a:xfrm>
        </p:spPr>
        <p:txBody>
          <a:bodyPr>
            <a:normAutofit/>
          </a:bodyPr>
          <a:lstStyle/>
          <a:p>
            <a:r>
              <a:rPr lang="en-US" smtClean="0">
                <a:solidFill>
                  <a:schemeClr val="bg1"/>
                </a:solidFill>
              </a:rPr>
              <a:t>The equation</a:t>
            </a:r>
          </a:p>
          <a:p>
            <a:endParaRPr lang="en-US" smtClean="0">
              <a:solidFill>
                <a:schemeClr val="bg1"/>
              </a:solidFill>
            </a:endParaRPr>
          </a:p>
          <a:p>
            <a:pPr>
              <a:buNone/>
            </a:pPr>
            <a:r>
              <a:rPr lang="en-US" smtClean="0">
                <a:solidFill>
                  <a:schemeClr val="bg1"/>
                </a:solidFill>
              </a:rPr>
              <a:t>	is still correct even if one kid is hanging by his hands below the seesaw! </a:t>
            </a:r>
          </a:p>
          <a:p>
            <a:r>
              <a:rPr lang="en-US" smtClean="0">
                <a:solidFill>
                  <a:schemeClr val="bg1"/>
                </a:solidFill>
              </a:rPr>
              <a:t>The center of mass is not </a:t>
            </a:r>
            <a:r>
              <a:rPr lang="en-US" i="1" smtClean="0">
                <a:solidFill>
                  <a:schemeClr val="bg1"/>
                </a:solidFill>
              </a:rPr>
              <a:t>at</a:t>
            </a:r>
            <a:r>
              <a:rPr lang="en-US" smtClean="0">
                <a:solidFill>
                  <a:schemeClr val="bg1"/>
                </a:solidFill>
              </a:rPr>
              <a:t> the balance point (the axle) but </a:t>
            </a:r>
            <a:r>
              <a:rPr lang="en-US" i="1" smtClean="0">
                <a:solidFill>
                  <a:schemeClr val="bg1"/>
                </a:solidFill>
              </a:rPr>
              <a:t>is in the same vertical straight line</a:t>
            </a:r>
            <a:r>
              <a:rPr lang="en-US" smtClean="0">
                <a:solidFill>
                  <a:schemeClr val="bg1"/>
                </a:solidFill>
              </a:rPr>
              <a:t>.</a:t>
            </a:r>
          </a:p>
          <a:p>
            <a:endParaRPr lang="en-US" sz="2400">
              <a:solidFill>
                <a:srgbClr val="FFFF00"/>
              </a:solidFill>
            </a:endParaRPr>
          </a:p>
        </p:txBody>
      </p:sp>
      <p:sp>
        <p:nvSpPr>
          <p:cNvPr id="4" name="Content Placeholder 3"/>
          <p:cNvSpPr>
            <a:spLocks noGrp="1"/>
          </p:cNvSpPr>
          <p:nvPr>
            <p:ph sz="half" idx="2"/>
          </p:nvPr>
        </p:nvSpPr>
        <p:spPr>
          <a:xfrm>
            <a:off x="4724400" y="2743200"/>
            <a:ext cx="4038600" cy="3154363"/>
          </a:xfrm>
        </p:spPr>
        <p:txBody>
          <a:bodyPr>
            <a:normAutofit/>
          </a:bodyPr>
          <a:lstStyle/>
          <a:p>
            <a:r>
              <a:rPr lang="en-US" smtClean="0">
                <a:solidFill>
                  <a:schemeClr val="bg2">
                    <a:lumMod val="50000"/>
                  </a:schemeClr>
                </a:solidFill>
              </a:rPr>
              <a:t>Kids on seesaw</a:t>
            </a:r>
            <a:endParaRPr lang="en-US">
              <a:solidFill>
                <a:schemeClr val="bg2">
                  <a:lumMod val="50000"/>
                </a:schemeClr>
              </a:solidFill>
            </a:endParaRPr>
          </a:p>
        </p:txBody>
      </p:sp>
      <p:graphicFrame>
        <p:nvGraphicFramePr>
          <p:cNvPr id="38" name="Object 37"/>
          <p:cNvGraphicFramePr>
            <a:graphicFrameLocks noChangeAspect="1"/>
          </p:cNvGraphicFramePr>
          <p:nvPr/>
        </p:nvGraphicFramePr>
        <p:xfrm>
          <a:off x="609600" y="1981200"/>
          <a:ext cx="3606800" cy="482600"/>
        </p:xfrm>
        <a:graphic>
          <a:graphicData uri="http://schemas.openxmlformats.org/presentationml/2006/ole">
            <p:oleObj spid="_x0000_s65538" name="Equation" r:id="rId4" imgW="3606480" imgH="482400" progId="Equation.DSMT4">
              <p:embed/>
            </p:oleObj>
          </a:graphicData>
        </a:graphic>
      </p:graphicFrame>
      <p:sp>
        <p:nvSpPr>
          <p:cNvPr id="42" name="TextBox 41"/>
          <p:cNvSpPr txBox="1"/>
          <p:nvPr/>
        </p:nvSpPr>
        <p:spPr>
          <a:xfrm>
            <a:off x="8082570" y="3099516"/>
            <a:ext cx="381000" cy="400110"/>
          </a:xfrm>
          <a:prstGeom prst="rect">
            <a:avLst/>
          </a:prstGeom>
          <a:noFill/>
        </p:spPr>
        <p:txBody>
          <a:bodyPr wrap="square" rtlCol="0">
            <a:spAutoFit/>
          </a:bodyPr>
          <a:lstStyle/>
          <a:p>
            <a:r>
              <a:rPr lang="en-US" sz="2000" i="1" smtClean="0"/>
              <a:t>x</a:t>
            </a:r>
            <a:r>
              <a:rPr lang="en-US" sz="2000" baseline="-25000" smtClean="0"/>
              <a:t>2</a:t>
            </a:r>
            <a:endParaRPr lang="en-US" sz="2000" baseline="-25000"/>
          </a:p>
        </p:txBody>
      </p:sp>
      <p:sp>
        <p:nvSpPr>
          <p:cNvPr id="43" name="TextBox 42"/>
          <p:cNvSpPr txBox="1"/>
          <p:nvPr/>
        </p:nvSpPr>
        <p:spPr>
          <a:xfrm>
            <a:off x="7727328" y="3692802"/>
            <a:ext cx="762000" cy="400110"/>
          </a:xfrm>
          <a:prstGeom prst="rect">
            <a:avLst/>
          </a:prstGeom>
          <a:noFill/>
        </p:spPr>
        <p:txBody>
          <a:bodyPr wrap="square" rtlCol="0">
            <a:spAutoFit/>
          </a:bodyPr>
          <a:lstStyle/>
          <a:p>
            <a:r>
              <a:rPr lang="en-US" sz="2000" i="1" smtClean="0"/>
              <a:t>m</a:t>
            </a:r>
            <a:r>
              <a:rPr lang="en-US" sz="2000" baseline="-25000" smtClean="0"/>
              <a:t>2</a:t>
            </a:r>
            <a:r>
              <a:rPr lang="en-US" sz="2000" i="1" smtClean="0"/>
              <a:t>g</a:t>
            </a:r>
            <a:endParaRPr lang="en-US" sz="2000" i="1"/>
          </a:p>
        </p:txBody>
      </p:sp>
      <p:sp>
        <p:nvSpPr>
          <p:cNvPr id="45" name="Rectangle 44"/>
          <p:cNvSpPr/>
          <p:nvPr/>
        </p:nvSpPr>
        <p:spPr>
          <a:xfrm>
            <a:off x="5365128" y="3124200"/>
            <a:ext cx="2743200" cy="76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Smiley Face 45"/>
          <p:cNvSpPr/>
          <p:nvPr/>
        </p:nvSpPr>
        <p:spPr>
          <a:xfrm>
            <a:off x="5295363" y="3200400"/>
            <a:ext cx="533400" cy="5334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Smiley Face 46"/>
          <p:cNvSpPr/>
          <p:nvPr/>
        </p:nvSpPr>
        <p:spPr>
          <a:xfrm>
            <a:off x="7855044" y="2667000"/>
            <a:ext cx="457200" cy="4572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a:off x="6431928" y="3176790"/>
            <a:ext cx="679704" cy="1295400"/>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16380000" flipH="1">
            <a:off x="7769171" y="3449584"/>
            <a:ext cx="637985" cy="3818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6440000" flipH="1">
            <a:off x="5046465" y="4230459"/>
            <a:ext cx="1066800" cy="76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5257800" y="4705290"/>
            <a:ext cx="762000" cy="400110"/>
          </a:xfrm>
          <a:prstGeom prst="rect">
            <a:avLst/>
          </a:prstGeom>
          <a:noFill/>
        </p:spPr>
        <p:txBody>
          <a:bodyPr wrap="square" rtlCol="0">
            <a:spAutoFit/>
          </a:bodyPr>
          <a:lstStyle/>
          <a:p>
            <a:r>
              <a:rPr lang="en-US" sz="2000" i="1" smtClean="0"/>
              <a:t>m</a:t>
            </a:r>
            <a:r>
              <a:rPr lang="en-US" sz="2000" baseline="-25000" smtClean="0"/>
              <a:t>1</a:t>
            </a:r>
            <a:r>
              <a:rPr lang="en-US" sz="2000" i="1" smtClean="0"/>
              <a:t>g</a:t>
            </a:r>
            <a:endParaRPr lang="en-US" sz="2000" i="1"/>
          </a:p>
        </p:txBody>
      </p:sp>
      <p:sp>
        <p:nvSpPr>
          <p:cNvPr id="52" name="TextBox 51"/>
          <p:cNvSpPr txBox="1"/>
          <p:nvPr/>
        </p:nvSpPr>
        <p:spPr>
          <a:xfrm>
            <a:off x="5688168" y="1676400"/>
            <a:ext cx="2286000" cy="707886"/>
          </a:xfrm>
          <a:prstGeom prst="rect">
            <a:avLst/>
          </a:prstGeom>
          <a:noFill/>
        </p:spPr>
        <p:txBody>
          <a:bodyPr wrap="square" rtlCol="0">
            <a:spAutoFit/>
          </a:bodyPr>
          <a:lstStyle/>
          <a:p>
            <a:r>
              <a:rPr lang="en-US" sz="2000" smtClean="0"/>
              <a:t>CM somewhere on this line:</a:t>
            </a:r>
            <a:endParaRPr lang="en-US" sz="2000"/>
          </a:p>
        </p:txBody>
      </p:sp>
      <p:sp>
        <p:nvSpPr>
          <p:cNvPr id="53" name="TextBox 52"/>
          <p:cNvSpPr txBox="1"/>
          <p:nvPr/>
        </p:nvSpPr>
        <p:spPr>
          <a:xfrm>
            <a:off x="7270128" y="3097368"/>
            <a:ext cx="533400" cy="400110"/>
          </a:xfrm>
          <a:prstGeom prst="rect">
            <a:avLst/>
          </a:prstGeom>
          <a:noFill/>
        </p:spPr>
        <p:txBody>
          <a:bodyPr wrap="square" rtlCol="0">
            <a:spAutoFit/>
          </a:bodyPr>
          <a:lstStyle/>
          <a:p>
            <a:r>
              <a:rPr lang="en-US" sz="2000" i="1" smtClean="0"/>
              <a:t>x</a:t>
            </a:r>
            <a:r>
              <a:rPr lang="en-US" sz="2000" baseline="-25000" smtClean="0"/>
              <a:t>3</a:t>
            </a:r>
            <a:endParaRPr lang="en-US" sz="2000" baseline="-25000"/>
          </a:p>
        </p:txBody>
      </p:sp>
      <p:sp>
        <p:nvSpPr>
          <p:cNvPr id="54" name="Smiley Face 53"/>
          <p:cNvSpPr/>
          <p:nvPr/>
        </p:nvSpPr>
        <p:spPr>
          <a:xfrm>
            <a:off x="7119876" y="2732469"/>
            <a:ext cx="381000" cy="381000"/>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7011474" y="3559938"/>
            <a:ext cx="762000" cy="400110"/>
          </a:xfrm>
          <a:prstGeom prst="rect">
            <a:avLst/>
          </a:prstGeom>
          <a:noFill/>
        </p:spPr>
        <p:txBody>
          <a:bodyPr wrap="square" rtlCol="0">
            <a:spAutoFit/>
          </a:bodyPr>
          <a:lstStyle/>
          <a:p>
            <a:r>
              <a:rPr lang="en-US" sz="2000" i="1" smtClean="0"/>
              <a:t>m</a:t>
            </a:r>
            <a:r>
              <a:rPr lang="en-US" sz="2000" baseline="-25000" smtClean="0"/>
              <a:t>3</a:t>
            </a:r>
            <a:r>
              <a:rPr lang="en-US" sz="2000" i="1" smtClean="0"/>
              <a:t>g</a:t>
            </a:r>
            <a:endParaRPr lang="en-US" sz="2000" i="1"/>
          </a:p>
        </p:txBody>
      </p:sp>
      <p:cxnSp>
        <p:nvCxnSpPr>
          <p:cNvPr id="56" name="Straight Arrow Connector 55"/>
          <p:cNvCxnSpPr/>
          <p:nvPr/>
        </p:nvCxnSpPr>
        <p:spPr>
          <a:xfrm rot="16200000" flipH="1">
            <a:off x="7091970" y="3429000"/>
            <a:ext cx="457202" cy="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96247" y="2767884"/>
            <a:ext cx="609600" cy="400110"/>
          </a:xfrm>
          <a:prstGeom prst="rect">
            <a:avLst/>
          </a:prstGeom>
          <a:noFill/>
        </p:spPr>
        <p:txBody>
          <a:bodyPr wrap="square" rtlCol="0">
            <a:spAutoFit/>
          </a:bodyPr>
          <a:lstStyle/>
          <a:p>
            <a:r>
              <a:rPr lang="en-US" sz="2000" i="1" smtClean="0"/>
              <a:t>x</a:t>
            </a:r>
            <a:r>
              <a:rPr lang="en-US" sz="2000" baseline="-25000" smtClean="0"/>
              <a:t>1</a:t>
            </a:r>
            <a:endParaRPr lang="en-US" sz="2000" baseline="-25000"/>
          </a:p>
        </p:txBody>
      </p:sp>
      <p:sp>
        <p:nvSpPr>
          <p:cNvPr id="58" name="TextBox 57"/>
          <p:cNvSpPr txBox="1"/>
          <p:nvPr/>
        </p:nvSpPr>
        <p:spPr>
          <a:xfrm>
            <a:off x="6448029" y="3124200"/>
            <a:ext cx="609600" cy="400110"/>
          </a:xfrm>
          <a:prstGeom prst="rect">
            <a:avLst/>
          </a:prstGeom>
          <a:noFill/>
        </p:spPr>
        <p:txBody>
          <a:bodyPr wrap="square" rtlCol="0">
            <a:spAutoFit/>
          </a:bodyPr>
          <a:lstStyle/>
          <a:p>
            <a:r>
              <a:rPr lang="en-US" sz="2000" smtClean="0"/>
              <a:t>O</a:t>
            </a:r>
            <a:endParaRPr lang="en-US" sz="2000" baseline="-25000"/>
          </a:p>
        </p:txBody>
      </p:sp>
      <p:cxnSp>
        <p:nvCxnSpPr>
          <p:cNvPr id="44" name="Straight Connector 43"/>
          <p:cNvCxnSpPr/>
          <p:nvPr/>
        </p:nvCxnSpPr>
        <p:spPr>
          <a:xfrm rot="5400000" flipH="1" flipV="1">
            <a:off x="4723326" y="4267200"/>
            <a:ext cx="4114800"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05800" cy="1143000"/>
          </a:xfrm>
        </p:spPr>
        <p:txBody>
          <a:bodyPr>
            <a:normAutofit fontScale="90000"/>
          </a:bodyPr>
          <a:lstStyle/>
          <a:p>
            <a:r>
              <a:rPr lang="en-US" smtClean="0">
                <a:solidFill>
                  <a:srgbClr val="FFFF00"/>
                </a:solidFill>
              </a:rPr>
              <a:t>Center of Mass of a Two-Dimensional Object</a:t>
            </a:r>
            <a:endParaRPr lang="en-US">
              <a:solidFill>
                <a:srgbClr val="FFFF00"/>
              </a:solidFill>
            </a:endParaRPr>
          </a:p>
        </p:txBody>
      </p:sp>
      <p:sp>
        <p:nvSpPr>
          <p:cNvPr id="3" name="Content Placeholder 2"/>
          <p:cNvSpPr>
            <a:spLocks noGrp="1"/>
          </p:cNvSpPr>
          <p:nvPr>
            <p:ph sz="half" idx="1"/>
          </p:nvPr>
        </p:nvSpPr>
        <p:spPr>
          <a:xfrm>
            <a:off x="457200" y="1600200"/>
            <a:ext cx="4572000" cy="5029200"/>
          </a:xfrm>
        </p:spPr>
        <p:txBody>
          <a:bodyPr>
            <a:normAutofit fontScale="92500" lnSpcReduction="10000"/>
          </a:bodyPr>
          <a:lstStyle/>
          <a:p>
            <a:r>
              <a:rPr lang="en-US" smtClean="0"/>
              <a:t>Think of some shape cut out of cardboard.  </a:t>
            </a:r>
          </a:p>
          <a:p>
            <a:r>
              <a:rPr lang="en-US" smtClean="0"/>
              <a:t>Hang it vertically by pushing a pin through some point. </a:t>
            </a:r>
          </a:p>
          <a:p>
            <a:r>
              <a:rPr lang="en-US" smtClean="0"/>
              <a:t>Think of it as made up of many small </a:t>
            </a:r>
            <a:r>
              <a:rPr lang="en-US" smtClean="0">
                <a:solidFill>
                  <a:srgbClr val="FFFF00"/>
                </a:solidFill>
              </a:rPr>
              <a:t>masses—when it’s hanging at rest, the center of mass will be somewhere on the vertical line through the pin. </a:t>
            </a:r>
            <a:r>
              <a:rPr lang="en-US" smtClean="0">
                <a:solidFill>
                  <a:srgbClr val="FFFF00"/>
                </a:solidFill>
              </a:rPr>
              <a:t>  </a:t>
            </a:r>
            <a:r>
              <a:rPr lang="en-US" u="sng" smtClean="0">
                <a:solidFill>
                  <a:srgbClr val="FFFF00"/>
                </a:solidFill>
              </a:rPr>
              <a:t>Draw </a:t>
            </a:r>
            <a:r>
              <a:rPr lang="en-US" u="sng" smtClean="0">
                <a:solidFill>
                  <a:srgbClr val="FFFF00"/>
                </a:solidFill>
              </a:rPr>
              <a:t>the line.</a:t>
            </a:r>
          </a:p>
          <a:p>
            <a:r>
              <a:rPr lang="en-US" smtClean="0"/>
              <a:t>Repeat with the pin somewhere else: the lines </a:t>
            </a:r>
            <a:r>
              <a:rPr lang="en-US" smtClean="0"/>
              <a:t>you drew meet </a:t>
            </a:r>
            <a:r>
              <a:rPr lang="en-US" smtClean="0"/>
              <a:t>at the CM.</a:t>
            </a:r>
            <a:endParaRPr lang="en-US"/>
          </a:p>
        </p:txBody>
      </p:sp>
      <p:sp>
        <p:nvSpPr>
          <p:cNvPr id="4" name="Content Placeholder 3"/>
          <p:cNvSpPr>
            <a:spLocks noGrp="1"/>
          </p:cNvSpPr>
          <p:nvPr>
            <p:ph sz="half" idx="2"/>
          </p:nvPr>
        </p:nvSpPr>
        <p:spPr>
          <a:xfrm>
            <a:off x="5334000" y="1600200"/>
            <a:ext cx="3352800" cy="4525963"/>
          </a:xfrm>
        </p:spPr>
        <p:txBody>
          <a:bodyPr>
            <a:normAutofit fontScale="92500" lnSpcReduction="10000"/>
          </a:bodyPr>
          <a:lstStyle/>
          <a:p>
            <a:r>
              <a:rPr lang="en-US" smtClean="0">
                <a:solidFill>
                  <a:schemeClr val="bg2">
                    <a:lumMod val="50000"/>
                  </a:schemeClr>
                </a:solidFill>
              </a:rPr>
              <a:t>A</a:t>
            </a:r>
          </a:p>
          <a:p>
            <a:endParaRPr lang="en-US"/>
          </a:p>
        </p:txBody>
      </p:sp>
      <p:sp>
        <p:nvSpPr>
          <p:cNvPr id="5" name="Moon 4"/>
          <p:cNvSpPr/>
          <p:nvPr/>
        </p:nvSpPr>
        <p:spPr>
          <a:xfrm rot="19043348">
            <a:off x="6061138" y="2665087"/>
            <a:ext cx="1583937" cy="2290010"/>
          </a:xfrm>
          <a:prstGeom prst="moon">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rot="10800000">
            <a:off x="6515637" y="2362200"/>
            <a:ext cx="152400" cy="76200"/>
          </a:xfrm>
          <a:prstGeom prst="straightConnector1">
            <a:avLst/>
          </a:prstGeom>
          <a:ln w="31750">
            <a:solidFill>
              <a:srgbClr val="FF0000"/>
            </a:solidFill>
            <a:tailEnd type="ova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5289460" y="3815903"/>
            <a:ext cx="2731398"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405904" y="5369415"/>
            <a:ext cx="3429000" cy="1015663"/>
          </a:xfrm>
          <a:prstGeom prst="rect">
            <a:avLst/>
          </a:prstGeom>
          <a:noFill/>
          <a:ln w="25400">
            <a:solidFill>
              <a:srgbClr val="FF0000"/>
            </a:solidFill>
          </a:ln>
        </p:spPr>
        <p:txBody>
          <a:bodyPr wrap="square" rtlCol="0">
            <a:spAutoFit/>
          </a:bodyPr>
          <a:lstStyle/>
          <a:p>
            <a:r>
              <a:rPr lang="en-US" sz="2000" i="1" smtClean="0">
                <a:solidFill>
                  <a:srgbClr val="FF0000"/>
                </a:solidFill>
              </a:rPr>
              <a:t>Tip</a:t>
            </a:r>
            <a:r>
              <a:rPr lang="en-US" sz="2000" smtClean="0">
                <a:solidFill>
                  <a:srgbClr val="FF0000"/>
                </a:solidFill>
              </a:rPr>
              <a:t>:  if the object is symmetric about some line, the center of mass will be </a:t>
            </a:r>
            <a:r>
              <a:rPr lang="en-US" sz="2000" i="1" smtClean="0">
                <a:solidFill>
                  <a:srgbClr val="FF0000"/>
                </a:solidFill>
              </a:rPr>
              <a:t>on that line</a:t>
            </a:r>
            <a:r>
              <a:rPr lang="en-US" sz="2000" smtClean="0">
                <a:solidFill>
                  <a:srgbClr val="FF0000"/>
                </a:solidFill>
              </a:rPr>
              <a:t>!</a:t>
            </a:r>
            <a:endParaRPr lang="en-US" sz="200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Three Equal Masses</a:t>
            </a:r>
            <a:endParaRPr lang="en-US">
              <a:solidFill>
                <a:srgbClr val="FFFF00"/>
              </a:solidFill>
            </a:endParaRPr>
          </a:p>
        </p:txBody>
      </p:sp>
      <p:sp>
        <p:nvSpPr>
          <p:cNvPr id="3" name="Content Placeholder 2"/>
          <p:cNvSpPr>
            <a:spLocks noGrp="1"/>
          </p:cNvSpPr>
          <p:nvPr>
            <p:ph sz="half" idx="1"/>
          </p:nvPr>
        </p:nvSpPr>
        <p:spPr>
          <a:xfrm>
            <a:off x="457200" y="1600200"/>
            <a:ext cx="5029200" cy="4800600"/>
          </a:xfrm>
        </p:spPr>
        <p:txBody>
          <a:bodyPr>
            <a:normAutofit/>
          </a:bodyPr>
          <a:lstStyle/>
          <a:p>
            <a:r>
              <a:rPr lang="en-US" sz="2400" smtClean="0"/>
              <a:t>If we have three equal masses at the corners of a triangle, </a:t>
            </a:r>
            <a:r>
              <a:rPr lang="en-US" sz="2400" smtClean="0">
                <a:solidFill>
                  <a:srgbClr val="FFFF00"/>
                </a:solidFill>
              </a:rPr>
              <a:t>the center of mass of two of them is the half-way point on the side joining them</a:t>
            </a:r>
            <a:r>
              <a:rPr lang="en-US" sz="2400" smtClean="0"/>
              <a:t>.</a:t>
            </a:r>
          </a:p>
          <a:p>
            <a:r>
              <a:rPr lang="en-US" sz="2400" smtClean="0">
                <a:solidFill>
                  <a:srgbClr val="FFFF00"/>
                </a:solidFill>
              </a:rPr>
              <a:t>We can replace them by a mass 2</a:t>
            </a:r>
            <a:r>
              <a:rPr lang="en-US" sz="2400" i="1" smtClean="0">
                <a:solidFill>
                  <a:srgbClr val="FFFF00"/>
                </a:solidFill>
              </a:rPr>
              <a:t>m</a:t>
            </a:r>
            <a:r>
              <a:rPr lang="en-US" sz="2400" smtClean="0">
                <a:solidFill>
                  <a:srgbClr val="FFFF00"/>
                </a:solidFill>
              </a:rPr>
              <a:t> at that point</a:t>
            </a:r>
            <a:r>
              <a:rPr lang="en-US" sz="2400" smtClean="0"/>
              <a:t>, then the CM of </a:t>
            </a:r>
            <a:r>
              <a:rPr lang="en-US" sz="2400" i="1" smtClean="0"/>
              <a:t>all three masses </a:t>
            </a:r>
            <a:r>
              <a:rPr lang="en-US" sz="2400" smtClean="0"/>
              <a:t>is on the line from the other vertex to that point, one-third of the way up.</a:t>
            </a:r>
          </a:p>
          <a:p>
            <a:r>
              <a:rPr lang="en-US" sz="2400" smtClean="0"/>
              <a:t>This is the </a:t>
            </a:r>
            <a:r>
              <a:rPr lang="en-US" sz="2400" smtClean="0">
                <a:solidFill>
                  <a:srgbClr val="FF0000"/>
                </a:solidFill>
              </a:rPr>
              <a:t>centroid</a:t>
            </a:r>
            <a:r>
              <a:rPr lang="en-US" sz="2400" smtClean="0"/>
              <a:t> of the triangle, and is at </a:t>
            </a:r>
          </a:p>
        </p:txBody>
      </p:sp>
      <p:sp>
        <p:nvSpPr>
          <p:cNvPr id="4" name="Content Placeholder 3"/>
          <p:cNvSpPr>
            <a:spLocks noGrp="1"/>
          </p:cNvSpPr>
          <p:nvPr>
            <p:ph sz="half" idx="2"/>
          </p:nvPr>
        </p:nvSpPr>
        <p:spPr>
          <a:xfrm>
            <a:off x="5791200" y="1600200"/>
            <a:ext cx="3048000" cy="4525963"/>
          </a:xfrm>
        </p:spPr>
        <p:txBody>
          <a:bodyPr>
            <a:normAutofit/>
          </a:bodyPr>
          <a:lstStyle/>
          <a:p>
            <a:pPr>
              <a:buNone/>
            </a:pPr>
            <a:r>
              <a:rPr lang="en-US" smtClean="0">
                <a:solidFill>
                  <a:schemeClr val="bg2">
                    <a:lumMod val="50000"/>
                  </a:schemeClr>
                </a:solidFill>
              </a:rPr>
              <a:t>q</a:t>
            </a:r>
            <a:endParaRPr lang="en-US">
              <a:solidFill>
                <a:schemeClr val="bg2">
                  <a:lumMod val="50000"/>
                </a:schemeClr>
              </a:solidFill>
            </a:endParaRPr>
          </a:p>
        </p:txBody>
      </p:sp>
      <p:sp>
        <p:nvSpPr>
          <p:cNvPr id="6" name="Oval 5"/>
          <p:cNvSpPr/>
          <p:nvPr/>
        </p:nvSpPr>
        <p:spPr>
          <a:xfrm>
            <a:off x="5943600" y="39624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629400" y="27432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8382000" y="3733800"/>
            <a:ext cx="304800" cy="3048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flipV="1">
            <a:off x="6096000" y="3886200"/>
            <a:ext cx="2438400" cy="228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7086600" y="3746679"/>
            <a:ext cx="533400" cy="53340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16200000" flipH="1">
            <a:off x="6527979" y="3188058"/>
            <a:ext cx="1066800" cy="53340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543800" y="2895600"/>
            <a:ext cx="609600" cy="400110"/>
          </a:xfrm>
          <a:prstGeom prst="rect">
            <a:avLst/>
          </a:prstGeom>
          <a:noFill/>
        </p:spPr>
        <p:txBody>
          <a:bodyPr wrap="square" rtlCol="0">
            <a:spAutoFit/>
          </a:bodyPr>
          <a:lstStyle/>
          <a:p>
            <a:r>
              <a:rPr lang="en-US" sz="2000" smtClean="0"/>
              <a:t>CM</a:t>
            </a:r>
            <a:endParaRPr lang="en-US" sz="2000"/>
          </a:p>
        </p:txBody>
      </p:sp>
      <p:sp>
        <p:nvSpPr>
          <p:cNvPr id="18" name="TextBox 17"/>
          <p:cNvSpPr txBox="1"/>
          <p:nvPr/>
        </p:nvSpPr>
        <p:spPr>
          <a:xfrm>
            <a:off x="6781800" y="2438400"/>
            <a:ext cx="609600" cy="400110"/>
          </a:xfrm>
          <a:prstGeom prst="rect">
            <a:avLst/>
          </a:prstGeom>
          <a:noFill/>
        </p:spPr>
        <p:txBody>
          <a:bodyPr wrap="square" rtlCol="0">
            <a:spAutoFit/>
          </a:bodyPr>
          <a:lstStyle/>
          <a:p>
            <a:r>
              <a:rPr lang="en-US" sz="2000" i="1" smtClean="0"/>
              <a:t>m</a:t>
            </a:r>
            <a:endParaRPr lang="en-US" sz="2000" i="1"/>
          </a:p>
        </p:txBody>
      </p:sp>
      <p:sp>
        <p:nvSpPr>
          <p:cNvPr id="19" name="TextBox 18"/>
          <p:cNvSpPr txBox="1"/>
          <p:nvPr/>
        </p:nvSpPr>
        <p:spPr>
          <a:xfrm>
            <a:off x="5791200" y="4267200"/>
            <a:ext cx="609600" cy="400110"/>
          </a:xfrm>
          <a:prstGeom prst="rect">
            <a:avLst/>
          </a:prstGeom>
          <a:noFill/>
        </p:spPr>
        <p:txBody>
          <a:bodyPr wrap="square" rtlCol="0">
            <a:spAutoFit/>
          </a:bodyPr>
          <a:lstStyle/>
          <a:p>
            <a:r>
              <a:rPr lang="en-US" sz="2000" i="1" smtClean="0"/>
              <a:t>m</a:t>
            </a:r>
            <a:endParaRPr lang="en-US" sz="2000" i="1"/>
          </a:p>
        </p:txBody>
      </p:sp>
      <p:sp>
        <p:nvSpPr>
          <p:cNvPr id="20" name="TextBox 19"/>
          <p:cNvSpPr txBox="1"/>
          <p:nvPr/>
        </p:nvSpPr>
        <p:spPr>
          <a:xfrm>
            <a:off x="8382000" y="4038600"/>
            <a:ext cx="609600" cy="400110"/>
          </a:xfrm>
          <a:prstGeom prst="rect">
            <a:avLst/>
          </a:prstGeom>
          <a:noFill/>
        </p:spPr>
        <p:txBody>
          <a:bodyPr wrap="square" rtlCol="0">
            <a:spAutoFit/>
          </a:bodyPr>
          <a:lstStyle/>
          <a:p>
            <a:r>
              <a:rPr lang="en-US" sz="2000" i="1" smtClean="0"/>
              <a:t>m</a:t>
            </a:r>
            <a:endParaRPr lang="en-US" sz="2000" i="1"/>
          </a:p>
        </p:txBody>
      </p:sp>
      <p:sp>
        <p:nvSpPr>
          <p:cNvPr id="21" name="TextBox 20"/>
          <p:cNvSpPr txBox="1"/>
          <p:nvPr/>
        </p:nvSpPr>
        <p:spPr>
          <a:xfrm>
            <a:off x="7111284" y="4227489"/>
            <a:ext cx="838200" cy="400110"/>
          </a:xfrm>
          <a:prstGeom prst="rect">
            <a:avLst/>
          </a:prstGeom>
          <a:noFill/>
        </p:spPr>
        <p:txBody>
          <a:bodyPr wrap="square" rtlCol="0">
            <a:spAutoFit/>
          </a:bodyPr>
          <a:lstStyle/>
          <a:p>
            <a:r>
              <a:rPr lang="en-US" sz="2000" smtClean="0"/>
              <a:t>(2</a:t>
            </a:r>
            <a:r>
              <a:rPr lang="en-US" sz="2000" i="1" smtClean="0"/>
              <a:t>m</a:t>
            </a:r>
            <a:r>
              <a:rPr lang="en-US" sz="2000" smtClean="0"/>
              <a:t>)</a:t>
            </a:r>
            <a:endParaRPr lang="en-US" sz="2000"/>
          </a:p>
        </p:txBody>
      </p:sp>
      <p:cxnSp>
        <p:nvCxnSpPr>
          <p:cNvPr id="23" name="Straight Arrow Connector 22"/>
          <p:cNvCxnSpPr/>
          <p:nvPr/>
        </p:nvCxnSpPr>
        <p:spPr>
          <a:xfrm rot="10800000" flipV="1">
            <a:off x="7162800" y="3276600"/>
            <a:ext cx="457200" cy="3048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4" name="Object 23"/>
          <p:cNvGraphicFramePr>
            <a:graphicFrameLocks noChangeAspect="1"/>
          </p:cNvGraphicFramePr>
          <p:nvPr/>
        </p:nvGraphicFramePr>
        <p:xfrm>
          <a:off x="2286000" y="5512158"/>
          <a:ext cx="2057400" cy="883403"/>
        </p:xfrm>
        <a:graphic>
          <a:graphicData uri="http://schemas.openxmlformats.org/presentationml/2006/ole">
            <p:oleObj spid="_x0000_s66563" name="Equation" r:id="rId4" imgW="2247840" imgH="96516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solidFill>
                  <a:srgbClr val="FFFF00"/>
                </a:solidFill>
              </a:rPr>
              <a:t>Center of Mass of a Solid Triangle</a:t>
            </a:r>
            <a:endParaRPr lang="en-US">
              <a:solidFill>
                <a:srgbClr val="FFFF00"/>
              </a:solidFill>
            </a:endParaRPr>
          </a:p>
        </p:txBody>
      </p:sp>
      <p:sp>
        <p:nvSpPr>
          <p:cNvPr id="3" name="Content Placeholder 2"/>
          <p:cNvSpPr>
            <a:spLocks noGrp="1"/>
          </p:cNvSpPr>
          <p:nvPr>
            <p:ph sz="half" idx="1"/>
          </p:nvPr>
        </p:nvSpPr>
        <p:spPr>
          <a:xfrm>
            <a:off x="457200" y="1143000"/>
            <a:ext cx="4419600" cy="5562600"/>
          </a:xfrm>
        </p:spPr>
        <p:txBody>
          <a:bodyPr>
            <a:normAutofit/>
          </a:bodyPr>
          <a:lstStyle/>
          <a:p>
            <a:r>
              <a:rPr lang="en-US" sz="2000" smtClean="0"/>
              <a:t>We’ll take a right-angled triangle.  The  </a:t>
            </a:r>
            <a:r>
              <a:rPr lang="en-US" sz="2000" i="1" smtClean="0"/>
              <a:t>x</a:t>
            </a:r>
            <a:r>
              <a:rPr lang="en-US" sz="2000" smtClean="0"/>
              <a:t>-coordinate of the CM is found by the integral generalization of the sum                               </a:t>
            </a:r>
          </a:p>
          <a:p>
            <a:endParaRPr lang="en-US" sz="2000" smtClean="0"/>
          </a:p>
          <a:p>
            <a:r>
              <a:rPr lang="en-US" sz="2000" smtClean="0"/>
              <a:t>If the triangle has area mass density </a:t>
            </a:r>
            <a:r>
              <a:rPr lang="el-GR" sz="2000" i="1" smtClean="0"/>
              <a:t>ρ</a:t>
            </a:r>
            <a:r>
              <a:rPr lang="en-US" sz="2000" smtClean="0"/>
              <a:t> kg/m</a:t>
            </a:r>
            <a:r>
              <a:rPr lang="en-US" sz="2000" baseline="30000" smtClean="0"/>
              <a:t>2</a:t>
            </a:r>
            <a:r>
              <a:rPr lang="en-US" sz="2000" smtClean="0"/>
              <a:t>, the strip shown has mass </a:t>
            </a:r>
            <a:r>
              <a:rPr lang="el-GR" sz="2000" i="1" smtClean="0"/>
              <a:t>ρ</a:t>
            </a:r>
            <a:r>
              <a:rPr lang="en-US" sz="2000" i="1" smtClean="0"/>
              <a:t>y</a:t>
            </a:r>
            <a:r>
              <a:rPr lang="el-GR" sz="2000" smtClean="0"/>
              <a:t>Δ</a:t>
            </a:r>
            <a:r>
              <a:rPr lang="en-US" sz="2000" i="1" smtClean="0"/>
              <a:t>x, </a:t>
            </a:r>
            <a:r>
              <a:rPr lang="en-US" sz="2000" smtClean="0"/>
              <a:t>and </a:t>
            </a:r>
            <a:r>
              <a:rPr lang="en-US" sz="2000" i="1" smtClean="0"/>
              <a:t>M</a:t>
            </a:r>
            <a:r>
              <a:rPr lang="en-US" sz="2000" smtClean="0"/>
              <a:t> = ½ </a:t>
            </a:r>
            <a:r>
              <a:rPr lang="el-GR" sz="2000" i="1" smtClean="0"/>
              <a:t>ρ</a:t>
            </a:r>
            <a:r>
              <a:rPr lang="en-US" sz="2000" i="1" smtClean="0"/>
              <a:t>ab, </a:t>
            </a:r>
            <a:r>
              <a:rPr lang="en-US" sz="2000" smtClean="0"/>
              <a:t>so</a:t>
            </a:r>
          </a:p>
          <a:p>
            <a:endParaRPr lang="en-US" sz="2000" smtClean="0"/>
          </a:p>
          <a:p>
            <a:endParaRPr lang="en-US" sz="2000" smtClean="0"/>
          </a:p>
          <a:p>
            <a:pPr>
              <a:buNone/>
            </a:pPr>
            <a:r>
              <a:rPr lang="en-US" sz="2000" smtClean="0"/>
              <a:t>	from which the CM is at (2/3)</a:t>
            </a:r>
            <a:r>
              <a:rPr lang="en-US" sz="2000" i="1" smtClean="0"/>
              <a:t>a</a:t>
            </a:r>
            <a:r>
              <a:rPr lang="en-US" sz="2000" smtClean="0"/>
              <a:t>.</a:t>
            </a:r>
          </a:p>
          <a:p>
            <a:pPr>
              <a:buNone/>
            </a:pPr>
            <a:endParaRPr lang="en-US" sz="2000" smtClean="0"/>
          </a:p>
          <a:p>
            <a:r>
              <a:rPr lang="en-US" sz="2000" smtClean="0">
                <a:solidFill>
                  <a:srgbClr val="FF0000"/>
                </a:solidFill>
              </a:rPr>
              <a:t>Bottom line: the CM of the solid triangle is at the same point as the CM of three equal masses at the corners!</a:t>
            </a:r>
          </a:p>
          <a:p>
            <a:endParaRPr lang="en-US" sz="2400"/>
          </a:p>
        </p:txBody>
      </p:sp>
      <p:sp>
        <p:nvSpPr>
          <p:cNvPr id="4" name="Content Placeholder 3"/>
          <p:cNvSpPr>
            <a:spLocks noGrp="1"/>
          </p:cNvSpPr>
          <p:nvPr>
            <p:ph sz="half" idx="2"/>
          </p:nvPr>
        </p:nvSpPr>
        <p:spPr>
          <a:xfrm>
            <a:off x="4876800" y="1600200"/>
            <a:ext cx="3810000" cy="4800600"/>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sp>
        <p:nvSpPr>
          <p:cNvPr id="5" name="Right Triangle 4"/>
          <p:cNvSpPr/>
          <p:nvPr/>
        </p:nvSpPr>
        <p:spPr>
          <a:xfrm flipH="1">
            <a:off x="5257800" y="3124200"/>
            <a:ext cx="2743200" cy="1371600"/>
          </a:xfrm>
          <a:prstGeom prst="r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7586" name="Object 2"/>
          <p:cNvGraphicFramePr>
            <a:graphicFrameLocks noChangeAspect="1"/>
          </p:cNvGraphicFramePr>
          <p:nvPr/>
        </p:nvGraphicFramePr>
        <p:xfrm>
          <a:off x="1666743" y="2003026"/>
          <a:ext cx="1981200" cy="816374"/>
        </p:xfrm>
        <a:graphic>
          <a:graphicData uri="http://schemas.openxmlformats.org/presentationml/2006/ole">
            <p:oleObj spid="_x0000_s67586" name="Equation" r:id="rId4" imgW="2527200" imgH="1041120" progId="Equation.DSMT4">
              <p:embed/>
            </p:oleObj>
          </a:graphicData>
        </a:graphic>
      </p:graphicFrame>
      <p:cxnSp>
        <p:nvCxnSpPr>
          <p:cNvPr id="8" name="Straight Arrow Connector 7"/>
          <p:cNvCxnSpPr/>
          <p:nvPr/>
        </p:nvCxnSpPr>
        <p:spPr>
          <a:xfrm flipV="1">
            <a:off x="5105400" y="4709887"/>
            <a:ext cx="2947116" cy="14513"/>
          </a:xfrm>
          <a:prstGeom prst="straightConnector1">
            <a:avLst/>
          </a:prstGeom>
          <a:ln w="22225">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7443547" y="3822202"/>
            <a:ext cx="1523206" cy="1588"/>
          </a:xfrm>
          <a:prstGeom prst="straightConnector1">
            <a:avLst/>
          </a:prstGeom>
          <a:ln w="22225">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961032" y="4202805"/>
            <a:ext cx="457200" cy="400110"/>
          </a:xfrm>
          <a:prstGeom prst="rect">
            <a:avLst/>
          </a:prstGeom>
          <a:noFill/>
        </p:spPr>
        <p:txBody>
          <a:bodyPr wrap="square" rtlCol="0">
            <a:spAutoFit/>
          </a:bodyPr>
          <a:lstStyle/>
          <a:p>
            <a:r>
              <a:rPr lang="en-US" sz="2000" i="1" smtClean="0"/>
              <a:t>x</a:t>
            </a:r>
            <a:endParaRPr lang="en-US" sz="2000" i="1"/>
          </a:p>
        </p:txBody>
      </p:sp>
      <p:sp>
        <p:nvSpPr>
          <p:cNvPr id="15" name="TextBox 14"/>
          <p:cNvSpPr txBox="1"/>
          <p:nvPr/>
        </p:nvSpPr>
        <p:spPr>
          <a:xfrm>
            <a:off x="8215647" y="3618963"/>
            <a:ext cx="457200" cy="400110"/>
          </a:xfrm>
          <a:prstGeom prst="rect">
            <a:avLst/>
          </a:prstGeom>
          <a:noFill/>
        </p:spPr>
        <p:txBody>
          <a:bodyPr wrap="square" rtlCol="0">
            <a:spAutoFit/>
          </a:bodyPr>
          <a:lstStyle/>
          <a:p>
            <a:r>
              <a:rPr lang="en-US" sz="2000" i="1" smtClean="0"/>
              <a:t>b</a:t>
            </a:r>
            <a:endParaRPr lang="en-US" sz="2000" i="1"/>
          </a:p>
        </p:txBody>
      </p:sp>
      <p:sp>
        <p:nvSpPr>
          <p:cNvPr id="16" name="TextBox 15"/>
          <p:cNvSpPr txBox="1"/>
          <p:nvPr/>
        </p:nvSpPr>
        <p:spPr>
          <a:xfrm>
            <a:off x="6553200" y="4800600"/>
            <a:ext cx="457200" cy="400110"/>
          </a:xfrm>
          <a:prstGeom prst="rect">
            <a:avLst/>
          </a:prstGeom>
          <a:noFill/>
        </p:spPr>
        <p:txBody>
          <a:bodyPr wrap="square" rtlCol="0">
            <a:spAutoFit/>
          </a:bodyPr>
          <a:lstStyle/>
          <a:p>
            <a:r>
              <a:rPr lang="en-US" sz="2000" i="1" smtClean="0"/>
              <a:t>a</a:t>
            </a:r>
            <a:endParaRPr lang="en-US" sz="2000" i="1"/>
          </a:p>
        </p:txBody>
      </p:sp>
      <p:sp>
        <p:nvSpPr>
          <p:cNvPr id="18" name="TextBox 17"/>
          <p:cNvSpPr txBox="1"/>
          <p:nvPr/>
        </p:nvSpPr>
        <p:spPr>
          <a:xfrm>
            <a:off x="4930464" y="4230711"/>
            <a:ext cx="457200" cy="400110"/>
          </a:xfrm>
          <a:prstGeom prst="rect">
            <a:avLst/>
          </a:prstGeom>
          <a:noFill/>
        </p:spPr>
        <p:txBody>
          <a:bodyPr wrap="square" rtlCol="0">
            <a:spAutoFit/>
          </a:bodyPr>
          <a:lstStyle/>
          <a:p>
            <a:r>
              <a:rPr lang="en-US" sz="2000" smtClean="0"/>
              <a:t>O</a:t>
            </a:r>
            <a:endParaRPr lang="en-US" sz="2000"/>
          </a:p>
        </p:txBody>
      </p:sp>
      <p:cxnSp>
        <p:nvCxnSpPr>
          <p:cNvPr id="20" name="Straight Connector 19"/>
          <p:cNvCxnSpPr/>
          <p:nvPr/>
        </p:nvCxnSpPr>
        <p:spPr>
          <a:xfrm rot="5400000" flipH="1" flipV="1">
            <a:off x="6707211" y="4000500"/>
            <a:ext cx="9906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flipH="1" flipV="1">
            <a:off x="6821511" y="3962400"/>
            <a:ext cx="10668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315200" y="4191000"/>
            <a:ext cx="914400" cy="400110"/>
          </a:xfrm>
          <a:prstGeom prst="rect">
            <a:avLst/>
          </a:prstGeom>
          <a:noFill/>
        </p:spPr>
        <p:txBody>
          <a:bodyPr wrap="square" rtlCol="0">
            <a:spAutoFit/>
          </a:bodyPr>
          <a:lstStyle/>
          <a:p>
            <a:r>
              <a:rPr lang="en-US" sz="2000" i="1" smtClean="0"/>
              <a:t>x </a:t>
            </a:r>
            <a:r>
              <a:rPr lang="en-US" sz="2000" smtClean="0"/>
              <a:t>+</a:t>
            </a:r>
            <a:r>
              <a:rPr lang="el-GR" sz="2000" smtClean="0"/>
              <a:t>Δ</a:t>
            </a:r>
            <a:r>
              <a:rPr lang="en-US" sz="2000" i="1" smtClean="0"/>
              <a:t>x </a:t>
            </a:r>
            <a:endParaRPr lang="en-US" sz="2000" i="1"/>
          </a:p>
        </p:txBody>
      </p:sp>
      <p:sp>
        <p:nvSpPr>
          <p:cNvPr id="24" name="TextBox 23"/>
          <p:cNvSpPr txBox="1"/>
          <p:nvPr/>
        </p:nvSpPr>
        <p:spPr>
          <a:xfrm>
            <a:off x="5562600" y="5334000"/>
            <a:ext cx="3352800" cy="1015663"/>
          </a:xfrm>
          <a:prstGeom prst="rect">
            <a:avLst/>
          </a:prstGeom>
          <a:noFill/>
        </p:spPr>
        <p:txBody>
          <a:bodyPr wrap="square" rtlCol="0">
            <a:spAutoFit/>
          </a:bodyPr>
          <a:lstStyle/>
          <a:p>
            <a:r>
              <a:rPr lang="en-US" sz="2000" smtClean="0"/>
              <a:t>The height </a:t>
            </a:r>
            <a:r>
              <a:rPr lang="en-US" sz="2000" i="1" smtClean="0"/>
              <a:t>y</a:t>
            </a:r>
            <a:r>
              <a:rPr lang="en-US" sz="2000" smtClean="0"/>
              <a:t> of the strip at </a:t>
            </a:r>
            <a:r>
              <a:rPr lang="en-US" sz="2000" i="1" smtClean="0"/>
              <a:t>x</a:t>
            </a:r>
            <a:r>
              <a:rPr lang="en-US" sz="2000" smtClean="0"/>
              <a:t> is given by </a:t>
            </a:r>
            <a:r>
              <a:rPr lang="en-US" sz="2000" i="1" smtClean="0"/>
              <a:t>y</a:t>
            </a:r>
            <a:r>
              <a:rPr lang="en-US" sz="2000" smtClean="0"/>
              <a:t>/</a:t>
            </a:r>
            <a:r>
              <a:rPr lang="en-US" sz="2000" i="1" smtClean="0"/>
              <a:t>b</a:t>
            </a:r>
            <a:r>
              <a:rPr lang="en-US" sz="2000" smtClean="0"/>
              <a:t> = </a:t>
            </a:r>
            <a:r>
              <a:rPr lang="en-US" sz="2000" i="1" smtClean="0"/>
              <a:t>x</a:t>
            </a:r>
            <a:r>
              <a:rPr lang="en-US" sz="2000" smtClean="0"/>
              <a:t>/</a:t>
            </a:r>
            <a:r>
              <a:rPr lang="en-US" sz="2000" i="1" smtClean="0"/>
              <a:t>a, </a:t>
            </a:r>
            <a:r>
              <a:rPr lang="en-US" sz="2000" smtClean="0"/>
              <a:t>from similar triangles.</a:t>
            </a:r>
            <a:endParaRPr lang="en-US" sz="2000"/>
          </a:p>
        </p:txBody>
      </p:sp>
      <p:cxnSp>
        <p:nvCxnSpPr>
          <p:cNvPr id="25" name="Straight Arrow Connector 24"/>
          <p:cNvCxnSpPr/>
          <p:nvPr/>
        </p:nvCxnSpPr>
        <p:spPr>
          <a:xfrm rot="5400000">
            <a:off x="6769715" y="3974485"/>
            <a:ext cx="1066800" cy="1588"/>
          </a:xfrm>
          <a:prstGeom prst="straightConnector1">
            <a:avLst/>
          </a:prstGeom>
          <a:ln w="22225">
            <a:solidFill>
              <a:schemeClr val="bg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7290516" y="3714690"/>
            <a:ext cx="457200" cy="400110"/>
          </a:xfrm>
          <a:prstGeom prst="rect">
            <a:avLst/>
          </a:prstGeom>
          <a:noFill/>
        </p:spPr>
        <p:txBody>
          <a:bodyPr wrap="square" rtlCol="0">
            <a:spAutoFit/>
          </a:bodyPr>
          <a:lstStyle/>
          <a:p>
            <a:r>
              <a:rPr lang="en-US" sz="2000" i="1" smtClean="0"/>
              <a:t>y</a:t>
            </a:r>
            <a:endParaRPr lang="en-US" sz="2000" i="1"/>
          </a:p>
        </p:txBody>
      </p:sp>
      <p:graphicFrame>
        <p:nvGraphicFramePr>
          <p:cNvPr id="28" name="Object 27"/>
          <p:cNvGraphicFramePr>
            <a:graphicFrameLocks noChangeAspect="1"/>
          </p:cNvGraphicFramePr>
          <p:nvPr/>
        </p:nvGraphicFramePr>
        <p:xfrm>
          <a:off x="228600" y="3733801"/>
          <a:ext cx="4876800" cy="768962"/>
        </p:xfrm>
        <a:graphic>
          <a:graphicData uri="http://schemas.openxmlformats.org/presentationml/2006/ole">
            <p:oleObj spid="_x0000_s67587" name="Equation" r:id="rId5" imgW="7251480" imgH="1143000" progId="Equation.DSMT4">
              <p:embed/>
            </p:oleObj>
          </a:graphicData>
        </a:graphic>
      </p:graphicFrame>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1040</TotalTime>
  <Words>1008</Words>
  <Application>Microsoft Office PowerPoint</Application>
  <PresentationFormat>On-screen Show (4:3)</PresentationFormat>
  <Paragraphs>257</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26" baseType="lpstr">
      <vt:lpstr>Office Theme</vt:lpstr>
      <vt:lpstr>Equation</vt:lpstr>
      <vt:lpstr>MathType 5.0 Equation</vt:lpstr>
      <vt:lpstr>Center of Mass </vt:lpstr>
      <vt:lpstr>Center of Mass and Center of Gravity</vt:lpstr>
      <vt:lpstr>Center of Mass in One Dimension</vt:lpstr>
      <vt:lpstr>CM of Several Objects in One Dimension</vt:lpstr>
      <vt:lpstr>Add Another Kid to the Seesaw…</vt:lpstr>
      <vt:lpstr>Some Gymnastics</vt:lpstr>
      <vt:lpstr>Center of Mass of a Two-Dimensional Object</vt:lpstr>
      <vt:lpstr>Three Equal Masses</vt:lpstr>
      <vt:lpstr>Center of Mass of a Solid Triangle</vt:lpstr>
      <vt:lpstr>ConcepTest 9.10a   Elastic Collisions I</vt:lpstr>
      <vt:lpstr>ConcepTest 9.10a   Elastic Collisions I</vt:lpstr>
      <vt:lpstr>ConcepTest 9.11   Golf Anyone?</vt:lpstr>
      <vt:lpstr>ConcepTest 9.11   Golf Anyone?</vt:lpstr>
      <vt:lpstr>ConcepTest 9.12b   Inelastic Collisions II</vt:lpstr>
      <vt:lpstr>ConcepTest 9.12b   Inelastic Collisions II</vt:lpstr>
      <vt:lpstr>ConcepTest 9.13a   Nuclear Fission I</vt:lpstr>
      <vt:lpstr>ConcepTest 9.13a   Nuclear Fission I</vt:lpstr>
      <vt:lpstr>ConcepTest 9.13b   Nuclear Fission II</vt:lpstr>
      <vt:lpstr>ConcepTest 9.13b   Nuclear Fission II</vt:lpstr>
      <vt:lpstr>ConcepTest 9.16a   Crash Cars I</vt:lpstr>
      <vt:lpstr>ConcepTest 9.16a   Crash Cars I</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33</cp:revision>
  <dcterms:created xsi:type="dcterms:W3CDTF">2010-03-01T20:42:02Z</dcterms:created>
  <dcterms:modified xsi:type="dcterms:W3CDTF">2010-03-05T01:24:15Z</dcterms:modified>
</cp:coreProperties>
</file>