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64" r:id="rId4"/>
    <p:sldId id="265" r:id="rId5"/>
    <p:sldId id="266" r:id="rId6"/>
    <p:sldId id="271" r:id="rId7"/>
    <p:sldId id="267" r:id="rId8"/>
    <p:sldId id="272" r:id="rId9"/>
    <p:sldId id="268" r:id="rId10"/>
    <p:sldId id="273" r:id="rId11"/>
    <p:sldId id="274" r:id="rId12"/>
    <p:sldId id="269" r:id="rId13"/>
    <p:sldId id="270" r:id="rId14"/>
    <p:sldId id="276" r:id="rId15"/>
    <p:sldId id="260" r:id="rId16"/>
    <p:sldId id="261" r:id="rId17"/>
    <p:sldId id="278" r:id="rId18"/>
    <p:sldId id="279" r:id="rId19"/>
    <p:sldId id="280" r:id="rId20"/>
    <p:sldId id="281" r:id="rId21"/>
    <p:sldId id="282" r:id="rId22"/>
    <p:sldId id="283" r:id="rId23"/>
    <p:sldId id="284"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3/2/2010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C27346-4882-466D-B91E-5DB24EF69F3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3/2/2010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3/2/2010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3/2/2010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3/2/2010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3/2/2010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3/2/2010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3/2/2010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3/2/2010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1.xml"/><Relationship Id="rId7"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hyperlink" Target="http://galileoandeinstein.physics.virginia.edu/more_stuff/Applets/Collision/jarapplet.html" TargetMode="Externa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oleObject" Target="../embeddings/oleObject15.bin"/><Relationship Id="rId3" Type="http://schemas.openxmlformats.org/officeDocument/2006/relationships/notesSlide" Target="../notesSlides/notesSlide22.xml"/><Relationship Id="rId7" Type="http://schemas.openxmlformats.org/officeDocument/2006/relationships/oleObject" Target="../embeddings/oleObject9.bin"/><Relationship Id="rId12" Type="http://schemas.openxmlformats.org/officeDocument/2006/relationships/oleObject" Target="../embeddings/oleObject14.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oleObject" Target="../embeddings/oleObject13.bin"/><Relationship Id="rId5" Type="http://schemas.openxmlformats.org/officeDocument/2006/relationships/oleObject" Target="../embeddings/oleObject7.bin"/><Relationship Id="rId10" Type="http://schemas.openxmlformats.org/officeDocument/2006/relationships/oleObject" Target="../embeddings/oleObject12.bin"/><Relationship Id="rId4" Type="http://schemas.openxmlformats.org/officeDocument/2006/relationships/oleObject" Target="../embeddings/oleObject6.bin"/><Relationship Id="rId9" Type="http://schemas.openxmlformats.org/officeDocument/2006/relationships/oleObject" Target="../embeddings/oleObject11.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23.xml"/><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8.bin"/><Relationship Id="rId5" Type="http://schemas.openxmlformats.org/officeDocument/2006/relationships/oleObject" Target="../embeddings/oleObject17.bin"/><Relationship Id="rId10" Type="http://schemas.openxmlformats.org/officeDocument/2006/relationships/oleObject" Target="../embeddings/oleObject22.bin"/><Relationship Id="rId4" Type="http://schemas.openxmlformats.org/officeDocument/2006/relationships/oleObject" Target="../embeddings/oleObject16.bin"/><Relationship Id="rId9" Type="http://schemas.openxmlformats.org/officeDocument/2006/relationships/oleObject" Target="../embeddings/oleObject21.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oleObject" Target="../embeddings/oleObject23.bin"/><Relationship Id="rId7" Type="http://schemas.openxmlformats.org/officeDocument/2006/relationships/oleObject" Target="../embeddings/oleObject27.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 Id="rId9" Type="http://schemas.openxmlformats.org/officeDocument/2006/relationships/hyperlink" Target="http://galileoandeinstein.physics.virginia.edu/more_stuff/Applets/Collision/jarapplet.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smtClean="0">
                <a:solidFill>
                  <a:schemeClr val="bg1"/>
                </a:solidFill>
              </a:rPr>
              <a:t>More about Momentum</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15</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89" y="152400"/>
            <a:ext cx="8458200" cy="2438400"/>
          </a:xfrm>
        </p:spPr>
        <p:txBody>
          <a:bodyPr>
            <a:normAutofit/>
          </a:bodyPr>
          <a:lstStyle/>
          <a:p>
            <a:pPr algn="l"/>
            <a:r>
              <a:rPr lang="en-US" sz="3100" smtClean="0">
                <a:solidFill>
                  <a:srgbClr val="FFFF00"/>
                </a:solidFill>
              </a:rPr>
              <a:t>			</a:t>
            </a:r>
            <a:r>
              <a:rPr lang="en-US" sz="4000" smtClean="0">
                <a:solidFill>
                  <a:srgbClr val="FFFF00"/>
                </a:solidFill>
              </a:rPr>
              <a:t>Clicker Answer</a:t>
            </a:r>
            <a:r>
              <a:rPr lang="en-US" sz="3100" smtClean="0">
                <a:solidFill>
                  <a:srgbClr val="FFFF00"/>
                </a:solidFill>
              </a:rPr>
              <a:t/>
            </a:r>
            <a:br>
              <a:rPr lang="en-US" sz="3100" smtClean="0">
                <a:solidFill>
                  <a:srgbClr val="FFFF00"/>
                </a:solidFill>
              </a:rPr>
            </a:br>
            <a:r>
              <a:rPr lang="en-US" sz="2800" smtClean="0"/>
              <a:t>Suppose we have a 1 kg mass</a:t>
            </a:r>
            <a:r>
              <a:rPr lang="en-US" sz="2800" smtClean="0">
                <a:solidFill>
                  <a:srgbClr val="FFFF00"/>
                </a:solidFill>
              </a:rPr>
              <a:t> </a:t>
            </a:r>
            <a:r>
              <a:rPr lang="en-US" sz="2800" smtClean="0">
                <a:solidFill>
                  <a:schemeClr val="bg1"/>
                </a:solidFill>
              </a:rPr>
              <a:t>initially at rest</a:t>
            </a:r>
            <a:r>
              <a:rPr lang="en-US" sz="2800" smtClean="0"/>
              <a:t>, and a 2 kg mass approaching  from the left at velocity </a:t>
            </a:r>
            <a:r>
              <a:rPr lang="en-US" sz="2800" i="1" smtClean="0"/>
              <a:t>v</a:t>
            </a:r>
            <a:r>
              <a:rPr lang="en-US" sz="2800" smtClean="0"/>
              <a:t>. What is the velocity of the center of mass?</a:t>
            </a:r>
            <a:endParaRPr lang="en-US" sz="28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0.2</a:t>
            </a:r>
            <a:r>
              <a:rPr lang="en-US" sz="2800" i="1" smtClean="0"/>
              <a:t>v</a:t>
            </a:r>
          </a:p>
          <a:p>
            <a:pPr marL="514350" indent="-514350">
              <a:buAutoNum type="alphaUcPeriod"/>
            </a:pPr>
            <a:r>
              <a:rPr lang="en-US" sz="2800" smtClean="0"/>
              <a:t>0.33</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0.67</a:t>
            </a:r>
            <a:r>
              <a:rPr lang="en-US" sz="2800" i="1" smtClean="0"/>
              <a:t>v</a:t>
            </a:r>
          </a:p>
          <a:p>
            <a:pPr marL="514350" indent="-514350">
              <a:buAutoNum type="alphaUcPeriod"/>
            </a:pPr>
            <a:r>
              <a:rPr lang="en-US" sz="2800" smtClean="0"/>
              <a:t> </a:t>
            </a:r>
            <a:r>
              <a:rPr lang="en-US" sz="2800" i="1" smtClean="0"/>
              <a:t>v</a:t>
            </a:r>
          </a:p>
        </p:txBody>
      </p:sp>
      <p:sp>
        <p:nvSpPr>
          <p:cNvPr id="4" name="Oval 3"/>
          <p:cNvSpPr/>
          <p:nvPr/>
        </p:nvSpPr>
        <p:spPr>
          <a:xfrm>
            <a:off x="1789089" y="2804372"/>
            <a:ext cx="649311" cy="649311"/>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flipH="1">
            <a:off x="5638800" y="28956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28800" y="2933163"/>
            <a:ext cx="609600" cy="369332"/>
          </a:xfrm>
          <a:prstGeom prst="rect">
            <a:avLst/>
          </a:prstGeom>
          <a:noFill/>
        </p:spPr>
        <p:txBody>
          <a:bodyPr wrap="square" rtlCol="0">
            <a:spAutoFit/>
          </a:bodyPr>
          <a:lstStyle/>
          <a:p>
            <a:r>
              <a:rPr lang="en-US" smtClean="0"/>
              <a:t>2 kg</a:t>
            </a:r>
            <a:endParaRPr lang="en-US"/>
          </a:p>
        </p:txBody>
      </p:sp>
      <p:sp>
        <p:nvSpPr>
          <p:cNvPr id="11" name="TextBox 10"/>
          <p:cNvSpPr txBox="1"/>
          <p:nvPr/>
        </p:nvSpPr>
        <p:spPr>
          <a:xfrm>
            <a:off x="5586210" y="2933163"/>
            <a:ext cx="609600" cy="369332"/>
          </a:xfrm>
          <a:prstGeom prst="rect">
            <a:avLst/>
          </a:prstGeom>
          <a:noFill/>
        </p:spPr>
        <p:txBody>
          <a:bodyPr wrap="square" rtlCol="0">
            <a:spAutoFit/>
          </a:bodyPr>
          <a:lstStyle/>
          <a:p>
            <a:r>
              <a:rPr lang="en-US" smtClean="0"/>
              <a:t>1 kg</a:t>
            </a:r>
            <a:endParaRPr lang="en-US"/>
          </a:p>
        </p:txBody>
      </p:sp>
      <p:cxnSp>
        <p:nvCxnSpPr>
          <p:cNvPr id="13" name="Straight Arrow Connector 12"/>
          <p:cNvCxnSpPr/>
          <p:nvPr/>
        </p:nvCxnSpPr>
        <p:spPr>
          <a:xfrm rot="10800000">
            <a:off x="2286000" y="5638800"/>
            <a:ext cx="1828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3313080" y="2984679"/>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214610" y="4691133"/>
            <a:ext cx="4395990" cy="1938992"/>
          </a:xfrm>
          <a:prstGeom prst="rect">
            <a:avLst/>
          </a:prstGeom>
          <a:noFill/>
        </p:spPr>
        <p:txBody>
          <a:bodyPr wrap="square" rtlCol="0">
            <a:spAutoFit/>
          </a:bodyPr>
          <a:lstStyle/>
          <a:p>
            <a:r>
              <a:rPr lang="en-US" sz="2000" smtClean="0">
                <a:solidFill>
                  <a:srgbClr val="FF0000"/>
                </a:solidFill>
              </a:rPr>
              <a:t>The CM is at a point twice as far from the 1 kg than from the 2 kg—that is, it’s at two-thirds of the distance of the 2 kg away from the 1 kg, and of course moves at constant velocity to maintain that ratio.</a:t>
            </a:r>
            <a:endParaRPr lang="en-US" sz="200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Looking at Collisions…</a:t>
            </a:r>
            <a:endParaRPr lang="en-US">
              <a:solidFill>
                <a:srgbClr val="FFFF00"/>
              </a:solidFill>
            </a:endParaRPr>
          </a:p>
        </p:txBody>
      </p:sp>
      <p:sp>
        <p:nvSpPr>
          <p:cNvPr id="3" name="Content Placeholder 2"/>
          <p:cNvSpPr>
            <a:spLocks noGrp="1"/>
          </p:cNvSpPr>
          <p:nvPr>
            <p:ph idx="1"/>
          </p:nvPr>
        </p:nvSpPr>
        <p:spPr>
          <a:xfrm>
            <a:off x="152400" y="1600200"/>
            <a:ext cx="8534400" cy="4953000"/>
          </a:xfrm>
        </p:spPr>
        <p:txBody>
          <a:bodyPr>
            <a:normAutofit lnSpcReduction="10000"/>
          </a:bodyPr>
          <a:lstStyle/>
          <a:p>
            <a:r>
              <a:rPr lang="en-US" smtClean="0"/>
              <a:t>Collisions of two objects, in one or two dimensions, are often easier to understand (as you’ll see) if we examine the </a:t>
            </a:r>
            <a:r>
              <a:rPr lang="en-US" i="1" smtClean="0"/>
              <a:t>motions relative to the center of mass</a:t>
            </a:r>
            <a:r>
              <a:rPr lang="en-US" smtClean="0"/>
              <a:t>. </a:t>
            </a:r>
          </a:p>
          <a:p>
            <a:r>
              <a:rPr lang="en-US" smtClean="0">
                <a:solidFill>
                  <a:srgbClr val="FFFF00"/>
                </a:solidFill>
              </a:rPr>
              <a:t>This is called working in the </a:t>
            </a:r>
            <a:r>
              <a:rPr lang="en-US" u="sng" smtClean="0">
                <a:solidFill>
                  <a:srgbClr val="FFFF00"/>
                </a:solidFill>
              </a:rPr>
              <a:t>center of mass frame of reference</a:t>
            </a:r>
            <a:r>
              <a:rPr lang="en-US" smtClean="0">
                <a:solidFill>
                  <a:srgbClr val="FFFF00"/>
                </a:solidFill>
              </a:rPr>
              <a:t>.</a:t>
            </a:r>
          </a:p>
          <a:p>
            <a:r>
              <a:rPr lang="en-US" smtClean="0"/>
              <a:t>If there are no external forces acting on the system, overall momentum is conserved, and </a:t>
            </a:r>
            <a:r>
              <a:rPr lang="en-US" smtClean="0">
                <a:solidFill>
                  <a:srgbClr val="FFFF00"/>
                </a:solidFill>
              </a:rPr>
              <a:t>the center of mass moves at constant velocity </a:t>
            </a:r>
            <a:r>
              <a:rPr lang="en-US" smtClean="0"/>
              <a:t>relative to any given inertial frame.</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smtClean="0">
                <a:solidFill>
                  <a:srgbClr val="FFCC99"/>
                </a:solidFill>
              </a:rPr>
              <a:t>Reminder:  a </a:t>
            </a:r>
            <a:r>
              <a:rPr lang="en-US" sz="3600" dirty="0" smtClean="0">
                <a:solidFill>
                  <a:srgbClr val="FFCC99"/>
                </a:solidFill>
              </a:rPr>
              <a:t>Frame of Reference</a:t>
            </a:r>
            <a:endParaRPr lang="en-US" sz="3600" dirty="0">
              <a:solidFill>
                <a:srgbClr val="FFCC99"/>
              </a:solidFill>
            </a:endParaRPr>
          </a:p>
        </p:txBody>
      </p:sp>
      <p:sp>
        <p:nvSpPr>
          <p:cNvPr id="3" name="Content Placeholder 2"/>
          <p:cNvSpPr>
            <a:spLocks noGrp="1"/>
          </p:cNvSpPr>
          <p:nvPr>
            <p:ph sz="half" idx="1"/>
          </p:nvPr>
        </p:nvSpPr>
        <p:spPr>
          <a:xfrm>
            <a:off x="457200" y="1600200"/>
            <a:ext cx="3505200" cy="4525963"/>
          </a:xfrm>
        </p:spPr>
        <p:txBody>
          <a:bodyPr>
            <a:normAutofit/>
          </a:bodyPr>
          <a:lstStyle/>
          <a:p>
            <a:pPr>
              <a:buNone/>
            </a:pPr>
            <a:r>
              <a:rPr lang="en-US" dirty="0" smtClean="0">
                <a:solidFill>
                  <a:srgbClr val="FFFF00"/>
                </a:solidFill>
              </a:rPr>
              <a:t>Frame of reference:</a:t>
            </a:r>
            <a:endParaRPr lang="en-US" dirty="0">
              <a:solidFill>
                <a:srgbClr val="FFFF00"/>
              </a:solidFill>
            </a:endParaRPr>
          </a:p>
        </p:txBody>
      </p:sp>
      <p:sp>
        <p:nvSpPr>
          <p:cNvPr id="4" name="Content Placeholder 3"/>
          <p:cNvSpPr>
            <a:spLocks noGrp="1"/>
          </p:cNvSpPr>
          <p:nvPr>
            <p:ph sz="half" idx="2"/>
          </p:nvPr>
        </p:nvSpPr>
        <p:spPr>
          <a:xfrm>
            <a:off x="4038600" y="1600200"/>
            <a:ext cx="4800600" cy="5029200"/>
          </a:xfrm>
        </p:spPr>
        <p:txBody>
          <a:bodyPr>
            <a:normAutofit/>
          </a:bodyPr>
          <a:lstStyle/>
          <a:p>
            <a:pPr>
              <a:buNone/>
            </a:pPr>
            <a:r>
              <a:rPr lang="en-US" dirty="0" smtClean="0"/>
              <a:t>To measure </a:t>
            </a:r>
            <a:r>
              <a:rPr lang="en-US" dirty="0" smtClean="0">
                <a:solidFill>
                  <a:srgbClr val="FFFF00"/>
                </a:solidFill>
              </a:rPr>
              <a:t>motion</a:t>
            </a:r>
            <a:r>
              <a:rPr lang="en-US" dirty="0" smtClean="0"/>
              <a:t>, we must first measure </a:t>
            </a:r>
            <a:r>
              <a:rPr lang="en-US" dirty="0" smtClean="0">
                <a:solidFill>
                  <a:srgbClr val="FFFF00"/>
                </a:solidFill>
              </a:rPr>
              <a:t>position</a:t>
            </a:r>
            <a:r>
              <a:rPr lang="en-US" dirty="0" smtClean="0"/>
              <a:t>. </a:t>
            </a:r>
          </a:p>
          <a:p>
            <a:pPr>
              <a:buNone/>
            </a:pPr>
            <a:r>
              <a:rPr lang="en-US" dirty="0" smtClean="0"/>
              <a:t>We measure position relative to some fixed point </a:t>
            </a:r>
            <a:r>
              <a:rPr lang="en-US" dirty="0" smtClean="0">
                <a:solidFill>
                  <a:srgbClr val="FFFF00"/>
                </a:solidFill>
              </a:rPr>
              <a:t>O</a:t>
            </a:r>
            <a:r>
              <a:rPr lang="en-US" dirty="0" smtClean="0"/>
              <a:t>, called the </a:t>
            </a:r>
            <a:r>
              <a:rPr lang="en-US" dirty="0" smtClean="0">
                <a:solidFill>
                  <a:srgbClr val="FFFF00"/>
                </a:solidFill>
              </a:rPr>
              <a:t>origin</a:t>
            </a:r>
            <a:r>
              <a:rPr lang="en-US" dirty="0" smtClean="0"/>
              <a:t>.</a:t>
            </a:r>
          </a:p>
          <a:p>
            <a:pPr>
              <a:buNone/>
            </a:pPr>
            <a:r>
              <a:rPr lang="en-US" dirty="0" smtClean="0"/>
              <a:t>We give the </a:t>
            </a:r>
            <a:r>
              <a:rPr lang="en-US" dirty="0" smtClean="0">
                <a:solidFill>
                  <a:srgbClr val="FF0000"/>
                </a:solidFill>
              </a:rPr>
              <a:t>ball’s</a:t>
            </a:r>
            <a:r>
              <a:rPr lang="en-US" dirty="0" smtClean="0"/>
              <a:t> location as  </a:t>
            </a:r>
            <a:r>
              <a:rPr lang="en-US" dirty="0" smtClean="0">
                <a:solidFill>
                  <a:srgbClr val="FF0000"/>
                </a:solidFill>
              </a:rPr>
              <a:t>(</a:t>
            </a:r>
            <a:r>
              <a:rPr lang="en-US" i="1" dirty="0" smtClean="0">
                <a:solidFill>
                  <a:srgbClr val="FF0000"/>
                </a:solidFill>
              </a:rPr>
              <a:t>x</a:t>
            </a:r>
            <a:r>
              <a:rPr lang="en-US" dirty="0" smtClean="0">
                <a:solidFill>
                  <a:srgbClr val="FF0000"/>
                </a:solidFill>
              </a:rPr>
              <a:t>, </a:t>
            </a:r>
            <a:r>
              <a:rPr lang="en-US" i="1" dirty="0" smtClean="0">
                <a:solidFill>
                  <a:srgbClr val="FF0000"/>
                </a:solidFill>
              </a:rPr>
              <a:t>y</a:t>
            </a:r>
            <a:r>
              <a:rPr lang="en-US" dirty="0" smtClean="0">
                <a:solidFill>
                  <a:srgbClr val="FF0000"/>
                </a:solidFill>
              </a:rPr>
              <a:t>, </a:t>
            </a:r>
            <a:r>
              <a:rPr lang="en-US" i="1" dirty="0" smtClean="0">
                <a:solidFill>
                  <a:srgbClr val="FF0000"/>
                </a:solidFill>
              </a:rPr>
              <a:t>z</a:t>
            </a:r>
            <a:r>
              <a:rPr lang="en-US" dirty="0" smtClean="0">
                <a:solidFill>
                  <a:srgbClr val="FF0000"/>
                </a:solidFill>
              </a:rPr>
              <a:t>)</a:t>
            </a:r>
            <a:r>
              <a:rPr lang="en-US" dirty="0" smtClean="0"/>
              <a:t>:  we reach it from </a:t>
            </a:r>
            <a:r>
              <a:rPr lang="en-US" dirty="0" smtClean="0">
                <a:solidFill>
                  <a:srgbClr val="FFFF00"/>
                </a:solidFill>
              </a:rPr>
              <a:t>O</a:t>
            </a:r>
            <a:r>
              <a:rPr lang="en-US" dirty="0" smtClean="0"/>
              <a:t> by moving </a:t>
            </a:r>
            <a:r>
              <a:rPr lang="en-US" i="1" dirty="0" smtClean="0">
                <a:solidFill>
                  <a:srgbClr val="FF0000"/>
                </a:solidFill>
              </a:rPr>
              <a:t>x</a:t>
            </a:r>
            <a:r>
              <a:rPr lang="en-US" dirty="0" smtClean="0"/>
              <a:t> meters along the </a:t>
            </a:r>
            <a:r>
              <a:rPr lang="en-US" i="1" dirty="0" smtClean="0"/>
              <a:t>x</a:t>
            </a:r>
            <a:r>
              <a:rPr lang="en-US" dirty="0" smtClean="0"/>
              <a:t>-axis, followed by </a:t>
            </a:r>
            <a:r>
              <a:rPr lang="en-US" i="1" dirty="0" smtClean="0">
                <a:solidFill>
                  <a:srgbClr val="FF0000"/>
                </a:solidFill>
              </a:rPr>
              <a:t>y</a:t>
            </a:r>
            <a:r>
              <a:rPr lang="en-US" dirty="0" smtClean="0"/>
              <a:t> parallel to the </a:t>
            </a:r>
            <a:r>
              <a:rPr lang="en-US" i="1" dirty="0" smtClean="0"/>
              <a:t>y</a:t>
            </a:r>
            <a:r>
              <a:rPr lang="en-US" dirty="0" smtClean="0"/>
              <a:t>-axis and finally </a:t>
            </a:r>
            <a:r>
              <a:rPr lang="en-US" i="1" dirty="0" smtClean="0">
                <a:solidFill>
                  <a:srgbClr val="FF0000"/>
                </a:solidFill>
              </a:rPr>
              <a:t>z</a:t>
            </a:r>
            <a:r>
              <a:rPr lang="en-US" dirty="0" smtClean="0"/>
              <a:t> parallel to the </a:t>
            </a:r>
            <a:r>
              <a:rPr lang="en-US" i="1" dirty="0" smtClean="0"/>
              <a:t>z</a:t>
            </a:r>
            <a:r>
              <a:rPr lang="en-US" dirty="0" smtClean="0"/>
              <a:t>-axis. </a:t>
            </a:r>
          </a:p>
          <a:p>
            <a:pPr>
              <a:buNone/>
            </a:pPr>
            <a:endParaRPr lang="en-US" dirty="0"/>
          </a:p>
        </p:txBody>
      </p:sp>
      <p:cxnSp>
        <p:nvCxnSpPr>
          <p:cNvPr id="7" name="Straight Arrow Connector 6"/>
          <p:cNvCxnSpPr/>
          <p:nvPr/>
        </p:nvCxnSpPr>
        <p:spPr>
          <a:xfrm rot="-6840000">
            <a:off x="553836" y="2750256"/>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4800" y="5029200"/>
            <a:ext cx="3429000" cy="1200329"/>
          </a:xfrm>
          <a:prstGeom prst="rect">
            <a:avLst/>
          </a:prstGeom>
          <a:noFill/>
        </p:spPr>
        <p:txBody>
          <a:bodyPr wrap="square" rtlCol="0">
            <a:spAutoFit/>
          </a:bodyPr>
          <a:lstStyle/>
          <a:p>
            <a:r>
              <a:rPr lang="en-US" i="1" dirty="0" smtClean="0">
                <a:solidFill>
                  <a:srgbClr val="FFFF00"/>
                </a:solidFill>
              </a:rPr>
              <a:t>The frame can be envisioned as three meter sticks at right angles to each other, like the beginning of the frame of a structure. </a:t>
            </a:r>
            <a:endParaRPr lang="en-US" i="1" dirty="0">
              <a:solidFill>
                <a:srgbClr val="FFFF00"/>
              </a:solidFill>
            </a:endParaRPr>
          </a:p>
        </p:txBody>
      </p:sp>
      <p:grpSp>
        <p:nvGrpSpPr>
          <p:cNvPr id="5" name="Group 16"/>
          <p:cNvGrpSpPr/>
          <p:nvPr/>
        </p:nvGrpSpPr>
        <p:grpSpPr>
          <a:xfrm>
            <a:off x="990600" y="2362200"/>
            <a:ext cx="1885950" cy="2264807"/>
            <a:chOff x="1771650" y="2419350"/>
            <a:chExt cx="1885950" cy="2264807"/>
          </a:xfrm>
        </p:grpSpPr>
        <p:grpSp>
          <p:nvGrpSpPr>
            <p:cNvPr id="9" name="Group 9"/>
            <p:cNvGrpSpPr/>
            <p:nvPr/>
          </p:nvGrpSpPr>
          <p:grpSpPr>
            <a:xfrm>
              <a:off x="2066926" y="3353874"/>
              <a:ext cx="1490663" cy="1151452"/>
              <a:chOff x="2066926" y="3353874"/>
              <a:chExt cx="1490663" cy="1151452"/>
            </a:xfrm>
          </p:grpSpPr>
          <p:cxnSp>
            <p:nvCxnSpPr>
              <p:cNvPr id="6" name="Straight Arrow Connector 5"/>
              <p:cNvCxnSpPr/>
              <p:nvPr/>
            </p:nvCxnSpPr>
            <p:spPr>
              <a:xfrm>
                <a:off x="2066926" y="3895726"/>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300000" flipV="1">
                <a:off x="2109789" y="3353874"/>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sp>
          <p:nvSpPr>
            <p:cNvPr id="11" name="Oval 10"/>
            <p:cNvSpPr/>
            <p:nvPr/>
          </p:nvSpPr>
          <p:spPr>
            <a:xfrm>
              <a:off x="2819400" y="2971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771650" y="3771900"/>
              <a:ext cx="381000" cy="369332"/>
            </a:xfrm>
            <a:prstGeom prst="rect">
              <a:avLst/>
            </a:prstGeom>
            <a:noFill/>
          </p:spPr>
          <p:txBody>
            <a:bodyPr wrap="square" rtlCol="0">
              <a:spAutoFit/>
            </a:bodyPr>
            <a:lstStyle/>
            <a:p>
              <a:r>
                <a:rPr lang="en-US" dirty="0" smtClean="0">
                  <a:solidFill>
                    <a:srgbClr val="FFFF00"/>
                  </a:solidFill>
                </a:rPr>
                <a:t>O</a:t>
              </a:r>
              <a:endParaRPr lang="en-US" dirty="0">
                <a:solidFill>
                  <a:srgbClr val="FFFF00"/>
                </a:solidFill>
              </a:endParaRPr>
            </a:p>
          </p:txBody>
        </p:sp>
        <p:sp>
          <p:nvSpPr>
            <p:cNvPr id="13" name="TextBox 12"/>
            <p:cNvSpPr txBox="1"/>
            <p:nvPr/>
          </p:nvSpPr>
          <p:spPr>
            <a:xfrm>
              <a:off x="3048000" y="4314825"/>
              <a:ext cx="381000" cy="369332"/>
            </a:xfrm>
            <a:prstGeom prst="rect">
              <a:avLst/>
            </a:prstGeom>
            <a:noFill/>
          </p:spPr>
          <p:txBody>
            <a:bodyPr wrap="square" rtlCol="0">
              <a:spAutoFit/>
            </a:bodyPr>
            <a:lstStyle/>
            <a:p>
              <a:r>
                <a:rPr lang="en-US" i="1" dirty="0" smtClean="0">
                  <a:solidFill>
                    <a:srgbClr val="FFFF00"/>
                  </a:solidFill>
                </a:rPr>
                <a:t>x</a:t>
              </a:r>
              <a:endParaRPr lang="en-US" i="1" dirty="0">
                <a:solidFill>
                  <a:srgbClr val="FFFF00"/>
                </a:solidFill>
              </a:endParaRPr>
            </a:p>
          </p:txBody>
        </p:sp>
        <p:sp>
          <p:nvSpPr>
            <p:cNvPr id="14" name="TextBox 13"/>
            <p:cNvSpPr txBox="1"/>
            <p:nvPr/>
          </p:nvSpPr>
          <p:spPr>
            <a:xfrm>
              <a:off x="3257550" y="3419475"/>
              <a:ext cx="381000" cy="369332"/>
            </a:xfrm>
            <a:prstGeom prst="rect">
              <a:avLst/>
            </a:prstGeom>
            <a:noFill/>
          </p:spPr>
          <p:txBody>
            <a:bodyPr wrap="square" rtlCol="0">
              <a:spAutoFit/>
            </a:bodyPr>
            <a:lstStyle/>
            <a:p>
              <a:r>
                <a:rPr lang="en-US" i="1" dirty="0">
                  <a:solidFill>
                    <a:srgbClr val="FFFF00"/>
                  </a:solidFill>
                </a:rPr>
                <a:t>y</a:t>
              </a:r>
            </a:p>
          </p:txBody>
        </p:sp>
        <p:sp>
          <p:nvSpPr>
            <p:cNvPr id="15" name="TextBox 14"/>
            <p:cNvSpPr txBox="1"/>
            <p:nvPr/>
          </p:nvSpPr>
          <p:spPr>
            <a:xfrm>
              <a:off x="2009775" y="2419350"/>
              <a:ext cx="381000" cy="369332"/>
            </a:xfrm>
            <a:prstGeom prst="rect">
              <a:avLst/>
            </a:prstGeom>
            <a:noFill/>
          </p:spPr>
          <p:txBody>
            <a:bodyPr wrap="square" rtlCol="0">
              <a:spAutoFit/>
            </a:bodyPr>
            <a:lstStyle/>
            <a:p>
              <a:r>
                <a:rPr lang="en-US" i="1" dirty="0">
                  <a:solidFill>
                    <a:srgbClr val="FFFF00"/>
                  </a:solidFill>
                </a:rPr>
                <a:t>z</a:t>
              </a:r>
            </a:p>
          </p:txBody>
        </p:sp>
        <p:sp>
          <p:nvSpPr>
            <p:cNvPr id="18" name="TextBox 17"/>
            <p:cNvSpPr txBox="1"/>
            <p:nvPr/>
          </p:nvSpPr>
          <p:spPr>
            <a:xfrm>
              <a:off x="2819400" y="2667000"/>
              <a:ext cx="838200" cy="369332"/>
            </a:xfrm>
            <a:prstGeom prst="rect">
              <a:avLst/>
            </a:prstGeom>
            <a:noFill/>
          </p:spPr>
          <p:txBody>
            <a:bodyPr wrap="square" rtlCol="0">
              <a:spAutoFit/>
            </a:bodyPr>
            <a:lstStyle/>
            <a:p>
              <a:r>
                <a:rPr lang="en-US" dirty="0" smtClean="0">
                  <a:solidFill>
                    <a:srgbClr val="FF0000"/>
                  </a:solidFill>
                </a:rPr>
                <a:t>(</a:t>
              </a:r>
              <a:r>
                <a:rPr lang="en-US" i="1" dirty="0" smtClean="0">
                  <a:solidFill>
                    <a:srgbClr val="FF0000"/>
                  </a:solidFill>
                </a:rPr>
                <a:t>x, y, z</a:t>
              </a:r>
              <a:r>
                <a:rPr lang="en-US" dirty="0" smtClean="0">
                  <a:solidFill>
                    <a:srgbClr val="FF0000"/>
                  </a:solidFill>
                </a:rPr>
                <a:t>)</a:t>
              </a:r>
              <a:endParaRPr lang="en-US" dirty="0">
                <a:solidFill>
                  <a:srgbClr val="FF0000"/>
                </a:solidFill>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Two Inertial Frames of Reference</a:t>
            </a:r>
            <a:endParaRPr lang="en-US">
              <a:solidFill>
                <a:srgbClr val="FFFF00"/>
              </a:solidFill>
            </a:endParaRPr>
          </a:p>
        </p:txBody>
      </p:sp>
      <p:sp>
        <p:nvSpPr>
          <p:cNvPr id="3" name="Content Placeholder 2"/>
          <p:cNvSpPr>
            <a:spLocks noGrp="1"/>
          </p:cNvSpPr>
          <p:nvPr>
            <p:ph sz="half" idx="1"/>
          </p:nvPr>
        </p:nvSpPr>
        <p:spPr>
          <a:xfrm>
            <a:off x="457200" y="1371600"/>
            <a:ext cx="4267200" cy="3886200"/>
          </a:xfrm>
        </p:spPr>
        <p:txBody>
          <a:bodyPr>
            <a:normAutofit fontScale="92500" lnSpcReduction="10000"/>
          </a:bodyPr>
          <a:lstStyle/>
          <a:p>
            <a:pPr>
              <a:buNone/>
            </a:pPr>
            <a:r>
              <a:rPr lang="en-US" smtClean="0">
                <a:solidFill>
                  <a:schemeClr val="bg2">
                    <a:lumMod val="50000"/>
                  </a:schemeClr>
                </a:solidFill>
              </a:rPr>
              <a:t>e</a:t>
            </a:r>
            <a:endParaRPr lang="en-US">
              <a:solidFill>
                <a:schemeClr val="bg2">
                  <a:lumMod val="50000"/>
                </a:schemeClr>
              </a:solidFill>
            </a:endParaRPr>
          </a:p>
        </p:txBody>
      </p:sp>
      <p:sp>
        <p:nvSpPr>
          <p:cNvPr id="4" name="Content Placeholder 3"/>
          <p:cNvSpPr>
            <a:spLocks noGrp="1"/>
          </p:cNvSpPr>
          <p:nvPr>
            <p:ph sz="half" idx="2"/>
          </p:nvPr>
        </p:nvSpPr>
        <p:spPr>
          <a:xfrm>
            <a:off x="4648200" y="1600200"/>
            <a:ext cx="4038600" cy="5105400"/>
          </a:xfrm>
        </p:spPr>
        <p:txBody>
          <a:bodyPr>
            <a:normAutofit fontScale="92500" lnSpcReduction="10000"/>
          </a:bodyPr>
          <a:lstStyle/>
          <a:p>
            <a:r>
              <a:rPr lang="en-US" smtClean="0"/>
              <a:t>Suppose the first frame, call it the lab frame, is three sticks fixed on the bench.  </a:t>
            </a:r>
          </a:p>
          <a:p>
            <a:r>
              <a:rPr lang="en-US" smtClean="0"/>
              <a:t>Our experiment is an elastic collision of </a:t>
            </a:r>
            <a:r>
              <a:rPr lang="en-US" smtClean="0">
                <a:solidFill>
                  <a:srgbClr val="FF0000"/>
                </a:solidFill>
              </a:rPr>
              <a:t>two balls</a:t>
            </a:r>
            <a:r>
              <a:rPr lang="en-US" smtClean="0"/>
              <a:t>, no outside forces.</a:t>
            </a:r>
          </a:p>
          <a:p>
            <a:r>
              <a:rPr lang="en-US" smtClean="0">
                <a:solidFill>
                  <a:srgbClr val="FFFF00"/>
                </a:solidFill>
              </a:rPr>
              <a:t>The second frame, the CM frame, has its origin at the center of mass of the two balls. It’s moving at a </a:t>
            </a:r>
            <a:r>
              <a:rPr lang="en-US" i="1" smtClean="0">
                <a:solidFill>
                  <a:srgbClr val="FFFF00"/>
                </a:solidFill>
              </a:rPr>
              <a:t>constant velocity </a:t>
            </a:r>
            <a:r>
              <a:rPr lang="en-US" smtClean="0">
                <a:solidFill>
                  <a:srgbClr val="FFFF00"/>
                </a:solidFill>
              </a:rPr>
              <a:t>relative to the lab frame.</a:t>
            </a:r>
            <a:endParaRPr lang="en-US">
              <a:solidFill>
                <a:srgbClr val="FFFF00"/>
              </a:solidFill>
            </a:endParaRPr>
          </a:p>
        </p:txBody>
      </p:sp>
      <p:sp>
        <p:nvSpPr>
          <p:cNvPr id="31" name="TextBox 30"/>
          <p:cNvSpPr txBox="1"/>
          <p:nvPr/>
        </p:nvSpPr>
        <p:spPr>
          <a:xfrm>
            <a:off x="381000" y="4495800"/>
            <a:ext cx="4114800" cy="2031325"/>
          </a:xfrm>
          <a:prstGeom prst="rect">
            <a:avLst/>
          </a:prstGeom>
          <a:noFill/>
          <a:ln w="25400">
            <a:solidFill>
              <a:srgbClr val="FF0000"/>
            </a:solidFill>
          </a:ln>
        </p:spPr>
        <p:txBody>
          <a:bodyPr wrap="square" rtlCol="0">
            <a:spAutoFit/>
          </a:bodyPr>
          <a:lstStyle/>
          <a:p>
            <a:r>
              <a:rPr lang="en-US" smtClean="0"/>
              <a:t>The fixed lab frame is in white.</a:t>
            </a:r>
          </a:p>
          <a:p>
            <a:r>
              <a:rPr lang="en-US" smtClean="0">
                <a:solidFill>
                  <a:srgbClr val="FFFF00"/>
                </a:solidFill>
              </a:rPr>
              <a:t>The CM frame is in yellow. The origin </a:t>
            </a:r>
            <a:r>
              <a:rPr lang="en-US" i="1" smtClean="0">
                <a:solidFill>
                  <a:srgbClr val="FFFF00"/>
                </a:solidFill>
              </a:rPr>
              <a:t>O’ </a:t>
            </a:r>
            <a:r>
              <a:rPr lang="en-US" smtClean="0">
                <a:solidFill>
                  <a:srgbClr val="FFFF00"/>
                </a:solidFill>
              </a:rPr>
              <a:t>is always at the center of mass of the two balls. </a:t>
            </a:r>
            <a:r>
              <a:rPr lang="en-US" smtClean="0"/>
              <a:t>With no external forces, </a:t>
            </a:r>
            <a:r>
              <a:rPr lang="en-US" i="1" smtClean="0">
                <a:solidFill>
                  <a:srgbClr val="FFFF00"/>
                </a:solidFill>
              </a:rPr>
              <a:t>O’</a:t>
            </a:r>
            <a:r>
              <a:rPr lang="en-US" smtClean="0"/>
              <a:t> moves at constant velocity relative to </a:t>
            </a:r>
            <a:r>
              <a:rPr lang="en-US" i="1" smtClean="0"/>
              <a:t>O</a:t>
            </a:r>
            <a:r>
              <a:rPr lang="en-US" smtClean="0"/>
              <a:t>, so both frames are inertial, both conserve momentum.</a:t>
            </a:r>
            <a:endParaRPr lang="en-US"/>
          </a:p>
        </p:txBody>
      </p:sp>
      <p:grpSp>
        <p:nvGrpSpPr>
          <p:cNvPr id="5" name="Group 31"/>
          <p:cNvGrpSpPr/>
          <p:nvPr/>
        </p:nvGrpSpPr>
        <p:grpSpPr>
          <a:xfrm>
            <a:off x="533400" y="1752600"/>
            <a:ext cx="3739170" cy="2406207"/>
            <a:chOff x="762000" y="2331072"/>
            <a:chExt cx="3739170" cy="2406207"/>
          </a:xfrm>
        </p:grpSpPr>
        <p:grpSp>
          <p:nvGrpSpPr>
            <p:cNvPr id="7" name="Group 17"/>
            <p:cNvGrpSpPr/>
            <p:nvPr/>
          </p:nvGrpSpPr>
          <p:grpSpPr>
            <a:xfrm>
              <a:off x="762000" y="2331072"/>
              <a:ext cx="2590800" cy="2354860"/>
              <a:chOff x="762000" y="2331072"/>
              <a:chExt cx="2590800" cy="2354860"/>
            </a:xfrm>
          </p:grpSpPr>
          <p:grpSp>
            <p:nvGrpSpPr>
              <p:cNvPr id="9" name="Group 12"/>
              <p:cNvGrpSpPr/>
              <p:nvPr/>
            </p:nvGrpSpPr>
            <p:grpSpPr>
              <a:xfrm>
                <a:off x="1143000" y="2362994"/>
                <a:ext cx="2209800" cy="1980406"/>
                <a:chOff x="1522412" y="2362994"/>
                <a:chExt cx="1830388" cy="1600994"/>
              </a:xfrm>
            </p:grpSpPr>
            <p:cxnSp>
              <p:nvCxnSpPr>
                <p:cNvPr id="8" name="Straight Arrow Connector 7"/>
                <p:cNvCxnSpPr/>
                <p:nvPr/>
              </p:nvCxnSpPr>
              <p:spPr>
                <a:xfrm rot="5400000" flipH="1" flipV="1">
                  <a:off x="722709" y="3162697"/>
                  <a:ext cx="1600994"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524000" y="3505200"/>
                  <a:ext cx="1371600" cy="4572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524000" y="3962400"/>
                  <a:ext cx="18288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2911701" y="4224267"/>
                <a:ext cx="381000" cy="461665"/>
              </a:xfrm>
              <a:prstGeom prst="rect">
                <a:avLst/>
              </a:prstGeom>
              <a:noFill/>
            </p:spPr>
            <p:txBody>
              <a:bodyPr wrap="square" rtlCol="0">
                <a:spAutoFit/>
              </a:bodyPr>
              <a:lstStyle/>
              <a:p>
                <a:r>
                  <a:rPr lang="en-US" sz="2400" i="1" smtClean="0"/>
                  <a:t>x</a:t>
                </a:r>
                <a:endParaRPr lang="en-US" sz="2400" i="1"/>
              </a:p>
            </p:txBody>
          </p:sp>
          <p:sp>
            <p:nvSpPr>
              <p:cNvPr id="15" name="TextBox 14"/>
              <p:cNvSpPr txBox="1"/>
              <p:nvPr/>
            </p:nvSpPr>
            <p:spPr>
              <a:xfrm>
                <a:off x="2324637" y="3427926"/>
                <a:ext cx="381000" cy="461665"/>
              </a:xfrm>
              <a:prstGeom prst="rect">
                <a:avLst/>
              </a:prstGeom>
              <a:noFill/>
            </p:spPr>
            <p:txBody>
              <a:bodyPr wrap="square" rtlCol="0">
                <a:spAutoFit/>
              </a:bodyPr>
              <a:lstStyle/>
              <a:p>
                <a:r>
                  <a:rPr lang="en-US" sz="2400" i="1" smtClean="0"/>
                  <a:t>y</a:t>
                </a:r>
                <a:endParaRPr lang="en-US" sz="2400" i="1"/>
              </a:p>
            </p:txBody>
          </p:sp>
          <p:sp>
            <p:nvSpPr>
              <p:cNvPr id="16" name="TextBox 15"/>
              <p:cNvSpPr txBox="1"/>
              <p:nvPr/>
            </p:nvSpPr>
            <p:spPr>
              <a:xfrm>
                <a:off x="865032" y="2331072"/>
                <a:ext cx="381000" cy="461665"/>
              </a:xfrm>
              <a:prstGeom prst="rect">
                <a:avLst/>
              </a:prstGeom>
              <a:noFill/>
            </p:spPr>
            <p:txBody>
              <a:bodyPr wrap="square" rtlCol="0">
                <a:spAutoFit/>
              </a:bodyPr>
              <a:lstStyle/>
              <a:p>
                <a:r>
                  <a:rPr lang="en-US" sz="2400" i="1" smtClean="0"/>
                  <a:t>z</a:t>
                </a:r>
                <a:endParaRPr lang="en-US" sz="2400" i="1"/>
              </a:p>
            </p:txBody>
          </p:sp>
          <p:sp>
            <p:nvSpPr>
              <p:cNvPr id="17" name="TextBox 16"/>
              <p:cNvSpPr txBox="1"/>
              <p:nvPr/>
            </p:nvSpPr>
            <p:spPr>
              <a:xfrm>
                <a:off x="762000" y="4153437"/>
                <a:ext cx="381000" cy="461665"/>
              </a:xfrm>
              <a:prstGeom prst="rect">
                <a:avLst/>
              </a:prstGeom>
              <a:noFill/>
            </p:spPr>
            <p:txBody>
              <a:bodyPr wrap="square" rtlCol="0">
                <a:spAutoFit/>
              </a:bodyPr>
              <a:lstStyle/>
              <a:p>
                <a:r>
                  <a:rPr lang="en-US" sz="2400" i="1" smtClean="0"/>
                  <a:t>O</a:t>
                </a:r>
                <a:endParaRPr lang="en-US" sz="2400" i="1"/>
              </a:p>
            </p:txBody>
          </p:sp>
        </p:grpSp>
        <p:grpSp>
          <p:nvGrpSpPr>
            <p:cNvPr id="10" name="Group 27"/>
            <p:cNvGrpSpPr/>
            <p:nvPr/>
          </p:nvGrpSpPr>
          <p:grpSpPr>
            <a:xfrm>
              <a:off x="1937202" y="2362331"/>
              <a:ext cx="2563968" cy="2374948"/>
              <a:chOff x="1474632" y="3841428"/>
              <a:chExt cx="2563968" cy="2374948"/>
            </a:xfrm>
          </p:grpSpPr>
          <p:grpSp>
            <p:nvGrpSpPr>
              <p:cNvPr id="12" name="Group 19"/>
              <p:cNvGrpSpPr/>
              <p:nvPr/>
            </p:nvGrpSpPr>
            <p:grpSpPr>
              <a:xfrm>
                <a:off x="1828800" y="3841428"/>
                <a:ext cx="2209800" cy="1980073"/>
                <a:chOff x="1522412" y="2362993"/>
                <a:chExt cx="1830388" cy="1600995"/>
              </a:xfrm>
            </p:grpSpPr>
            <p:cxnSp>
              <p:nvCxnSpPr>
                <p:cNvPr id="25" name="Straight Arrow Connector 24"/>
                <p:cNvCxnSpPr/>
                <p:nvPr/>
              </p:nvCxnSpPr>
              <p:spPr>
                <a:xfrm>
                  <a:off x="1524000" y="3962400"/>
                  <a:ext cx="1828800" cy="1588"/>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722709" y="3162696"/>
                  <a:ext cx="1600994" cy="1588"/>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524000" y="3505200"/>
                  <a:ext cx="1371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3467637" y="5754711"/>
                <a:ext cx="549501" cy="461665"/>
              </a:xfrm>
              <a:prstGeom prst="rect">
                <a:avLst/>
              </a:prstGeom>
              <a:noFill/>
              <a:ln>
                <a:noFill/>
              </a:ln>
            </p:spPr>
            <p:txBody>
              <a:bodyPr wrap="square" rtlCol="0">
                <a:spAutoFit/>
              </a:bodyPr>
              <a:lstStyle/>
              <a:p>
                <a:r>
                  <a:rPr lang="en-US" sz="2400" i="1" smtClean="0">
                    <a:solidFill>
                      <a:srgbClr val="FFFF00"/>
                    </a:solidFill>
                  </a:rPr>
                  <a:t>x’</a:t>
                </a:r>
                <a:endParaRPr lang="en-US" sz="2400" i="1">
                  <a:solidFill>
                    <a:srgbClr val="FFFF00"/>
                  </a:solidFill>
                </a:endParaRPr>
              </a:p>
            </p:txBody>
          </p:sp>
          <p:sp>
            <p:nvSpPr>
              <p:cNvPr id="22" name="TextBox 21"/>
              <p:cNvSpPr txBox="1"/>
              <p:nvPr/>
            </p:nvSpPr>
            <p:spPr>
              <a:xfrm>
                <a:off x="2958921" y="4954074"/>
                <a:ext cx="609600" cy="461665"/>
              </a:xfrm>
              <a:prstGeom prst="rect">
                <a:avLst/>
              </a:prstGeom>
              <a:noFill/>
              <a:ln>
                <a:noFill/>
              </a:ln>
            </p:spPr>
            <p:txBody>
              <a:bodyPr wrap="square" rtlCol="0">
                <a:spAutoFit/>
              </a:bodyPr>
              <a:lstStyle/>
              <a:p>
                <a:r>
                  <a:rPr lang="en-US" sz="2400" i="1" smtClean="0">
                    <a:solidFill>
                      <a:srgbClr val="FFFF00"/>
                    </a:solidFill>
                  </a:rPr>
                  <a:t>y’</a:t>
                </a:r>
                <a:endParaRPr lang="en-US" sz="2400" i="1">
                  <a:solidFill>
                    <a:srgbClr val="FFFF00"/>
                  </a:solidFill>
                </a:endParaRPr>
              </a:p>
            </p:txBody>
          </p:sp>
          <p:sp>
            <p:nvSpPr>
              <p:cNvPr id="23" name="TextBox 22"/>
              <p:cNvSpPr txBox="1"/>
              <p:nvPr/>
            </p:nvSpPr>
            <p:spPr>
              <a:xfrm>
                <a:off x="1474632" y="3861516"/>
                <a:ext cx="560232" cy="461665"/>
              </a:xfrm>
              <a:prstGeom prst="rect">
                <a:avLst/>
              </a:prstGeom>
              <a:noFill/>
              <a:ln>
                <a:noFill/>
              </a:ln>
            </p:spPr>
            <p:txBody>
              <a:bodyPr wrap="square" rtlCol="0">
                <a:spAutoFit/>
              </a:bodyPr>
              <a:lstStyle/>
              <a:p>
                <a:r>
                  <a:rPr lang="en-US" sz="2400" i="1" smtClean="0">
                    <a:solidFill>
                      <a:srgbClr val="FFFF00"/>
                    </a:solidFill>
                  </a:rPr>
                  <a:t>z’</a:t>
                </a:r>
                <a:endParaRPr lang="en-US" sz="2400" i="1">
                  <a:solidFill>
                    <a:srgbClr val="FFFF00"/>
                  </a:solidFill>
                </a:endParaRPr>
              </a:p>
            </p:txBody>
          </p:sp>
          <p:sp>
            <p:nvSpPr>
              <p:cNvPr id="24" name="TextBox 23"/>
              <p:cNvSpPr txBox="1"/>
              <p:nvPr/>
            </p:nvSpPr>
            <p:spPr>
              <a:xfrm>
                <a:off x="1475706" y="5748276"/>
                <a:ext cx="533400" cy="461665"/>
              </a:xfrm>
              <a:prstGeom prst="rect">
                <a:avLst/>
              </a:prstGeom>
              <a:noFill/>
              <a:ln>
                <a:noFill/>
              </a:ln>
            </p:spPr>
            <p:txBody>
              <a:bodyPr wrap="square" rtlCol="0">
                <a:spAutoFit/>
              </a:bodyPr>
              <a:lstStyle/>
              <a:p>
                <a:r>
                  <a:rPr lang="en-US" sz="2400" i="1" smtClean="0">
                    <a:solidFill>
                      <a:srgbClr val="FFFF00"/>
                    </a:solidFill>
                  </a:rPr>
                  <a:t>O’</a:t>
                </a:r>
                <a:endParaRPr lang="en-US" sz="2400" i="1">
                  <a:solidFill>
                    <a:srgbClr val="FFFF00"/>
                  </a:solidFill>
                </a:endParaRPr>
              </a:p>
            </p:txBody>
          </p:sp>
        </p:grpSp>
        <p:sp>
          <p:nvSpPr>
            <p:cNvPr id="29" name="Oval 28"/>
            <p:cNvSpPr/>
            <p:nvPr/>
          </p:nvSpPr>
          <p:spPr>
            <a:xfrm>
              <a:off x="1600200" y="4229637"/>
              <a:ext cx="228600" cy="228600"/>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743200" y="4241442"/>
              <a:ext cx="228600" cy="228600"/>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Equal Masses, Two Frames</a:t>
            </a:r>
            <a:endParaRPr lang="en-US">
              <a:solidFill>
                <a:srgbClr val="FFFF00"/>
              </a:solidFill>
            </a:endParaRPr>
          </a:p>
        </p:txBody>
      </p:sp>
      <p:sp>
        <p:nvSpPr>
          <p:cNvPr id="3" name="Content Placeholder 2"/>
          <p:cNvSpPr>
            <a:spLocks noGrp="1"/>
          </p:cNvSpPr>
          <p:nvPr>
            <p:ph sz="half" idx="1"/>
          </p:nvPr>
        </p:nvSpPr>
        <p:spPr>
          <a:xfrm>
            <a:off x="457200" y="1600200"/>
            <a:ext cx="4038600" cy="4953000"/>
          </a:xfrm>
          <a:ln>
            <a:solidFill>
              <a:srgbClr val="FF0000"/>
            </a:solidFill>
          </a:ln>
        </p:spPr>
        <p:txBody>
          <a:bodyPr>
            <a:normAutofit/>
          </a:bodyPr>
          <a:lstStyle/>
          <a:p>
            <a:r>
              <a:rPr lang="en-US" b="1" smtClean="0">
                <a:solidFill>
                  <a:srgbClr val="FFFF00"/>
                </a:solidFill>
              </a:rPr>
              <a:t>Lab frame:</a:t>
            </a:r>
          </a:p>
          <a:p>
            <a:r>
              <a:rPr lang="en-US" u="sng" smtClean="0"/>
              <a:t>Before</a:t>
            </a:r>
            <a:r>
              <a:rPr lang="en-US" smtClean="0"/>
              <a:t>:</a:t>
            </a:r>
          </a:p>
          <a:p>
            <a:endParaRPr lang="en-US" smtClean="0"/>
          </a:p>
          <a:p>
            <a:endParaRPr lang="en-US" smtClean="0"/>
          </a:p>
          <a:p>
            <a:endParaRPr lang="en-US" smtClean="0"/>
          </a:p>
          <a:p>
            <a:endParaRPr lang="en-US" smtClean="0"/>
          </a:p>
          <a:p>
            <a:endParaRPr lang="en-US" smtClean="0"/>
          </a:p>
          <a:p>
            <a:r>
              <a:rPr lang="en-US" sz="2400" u="sng" smtClean="0"/>
              <a:t>After</a:t>
            </a:r>
            <a:r>
              <a:rPr lang="en-US" sz="2400" smtClean="0"/>
              <a:t>:  just add the CM velocity of </a:t>
            </a:r>
            <a:r>
              <a:rPr lang="en-US" sz="2400" i="1" smtClean="0"/>
              <a:t>v</a:t>
            </a:r>
            <a:r>
              <a:rPr lang="en-US" sz="2400" smtClean="0"/>
              <a:t>/2 to the velocities in the CM frame!</a:t>
            </a:r>
          </a:p>
          <a:p>
            <a:endParaRPr lang="en-US"/>
          </a:p>
        </p:txBody>
      </p:sp>
      <p:sp>
        <p:nvSpPr>
          <p:cNvPr id="4" name="Content Placeholder 3"/>
          <p:cNvSpPr>
            <a:spLocks noGrp="1"/>
          </p:cNvSpPr>
          <p:nvPr>
            <p:ph sz="half" idx="2"/>
          </p:nvPr>
        </p:nvSpPr>
        <p:spPr>
          <a:xfrm>
            <a:off x="5181600" y="1600200"/>
            <a:ext cx="3581400" cy="4953000"/>
          </a:xfrm>
          <a:ln>
            <a:solidFill>
              <a:srgbClr val="FF0000"/>
            </a:solidFill>
          </a:ln>
        </p:spPr>
        <p:txBody>
          <a:bodyPr>
            <a:normAutofit/>
          </a:bodyPr>
          <a:lstStyle/>
          <a:p>
            <a:r>
              <a:rPr lang="en-US" b="1" smtClean="0">
                <a:solidFill>
                  <a:srgbClr val="FFFF00"/>
                </a:solidFill>
              </a:rPr>
              <a:t>CM Frame:</a:t>
            </a:r>
          </a:p>
          <a:p>
            <a:r>
              <a:rPr lang="en-US" u="sng" smtClean="0"/>
              <a:t>Before</a:t>
            </a:r>
            <a:r>
              <a:rPr lang="en-US" smtClean="0"/>
              <a:t>:</a:t>
            </a:r>
          </a:p>
          <a:p>
            <a:endParaRPr lang="en-US" smtClean="0"/>
          </a:p>
          <a:p>
            <a:endParaRPr lang="en-US" smtClean="0"/>
          </a:p>
          <a:p>
            <a:r>
              <a:rPr lang="en-US" u="sng" smtClean="0"/>
              <a:t>After</a:t>
            </a:r>
            <a:r>
              <a:rPr lang="en-US" smtClean="0"/>
              <a:t>:</a:t>
            </a:r>
          </a:p>
        </p:txBody>
      </p:sp>
      <p:grpSp>
        <p:nvGrpSpPr>
          <p:cNvPr id="10" name="Group 9"/>
          <p:cNvGrpSpPr/>
          <p:nvPr/>
        </p:nvGrpSpPr>
        <p:grpSpPr>
          <a:xfrm>
            <a:off x="5281419" y="2592948"/>
            <a:ext cx="1387692" cy="634284"/>
            <a:chOff x="3429000" y="5435958"/>
            <a:chExt cx="1387692" cy="634284"/>
          </a:xfrm>
        </p:grpSpPr>
        <p:cxnSp>
          <p:nvCxnSpPr>
            <p:cNvPr id="12" name="Straight Arrow Connector 11"/>
            <p:cNvCxnSpPr/>
            <p:nvPr/>
          </p:nvCxnSpPr>
          <p:spPr>
            <a:xfrm>
              <a:off x="3857220"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28050" y="5435958"/>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14" name="TextBox 13"/>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11" name="Oval 10"/>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7327017" y="2589726"/>
            <a:ext cx="1359783" cy="634284"/>
            <a:chOff x="3810003" y="3289479"/>
            <a:chExt cx="1359783" cy="634284"/>
          </a:xfrm>
        </p:grpSpPr>
        <p:sp>
          <p:nvSpPr>
            <p:cNvPr id="20" name="Oval 19"/>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flipH="1">
              <a:off x="3823953" y="3289479"/>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23" name="TextBox 22"/>
            <p:cNvSpPr txBox="1"/>
            <p:nvPr/>
          </p:nvSpPr>
          <p:spPr>
            <a:xfrm>
              <a:off x="4483986" y="3439731"/>
              <a:ext cx="685800" cy="338554"/>
            </a:xfrm>
            <a:prstGeom prst="rect">
              <a:avLst/>
            </a:prstGeom>
            <a:noFill/>
          </p:spPr>
          <p:txBody>
            <a:bodyPr wrap="square" rtlCol="0">
              <a:spAutoFit/>
            </a:bodyPr>
            <a:lstStyle/>
            <a:p>
              <a:endParaRPr lang="en-US" sz="2400" baseline="-25000"/>
            </a:p>
          </p:txBody>
        </p:sp>
      </p:grpSp>
      <p:grpSp>
        <p:nvGrpSpPr>
          <p:cNvPr id="26" name="Group 25"/>
          <p:cNvGrpSpPr/>
          <p:nvPr/>
        </p:nvGrpSpPr>
        <p:grpSpPr>
          <a:xfrm>
            <a:off x="914400" y="2706711"/>
            <a:ext cx="2603679" cy="634284"/>
            <a:chOff x="3429000" y="5435958"/>
            <a:chExt cx="2603679" cy="634284"/>
          </a:xfrm>
        </p:grpSpPr>
        <p:cxnSp>
          <p:nvCxnSpPr>
            <p:cNvPr id="27" name="Straight Arrow Connector 26"/>
            <p:cNvCxnSpPr/>
            <p:nvPr/>
          </p:nvCxnSpPr>
          <p:spPr>
            <a:xfrm rot="60000" flipV="1">
              <a:off x="3895857" y="5829837"/>
              <a:ext cx="1285743" cy="2468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250025" y="5435958"/>
              <a:ext cx="474375" cy="461665"/>
            </a:xfrm>
            <a:prstGeom prst="rect">
              <a:avLst/>
            </a:prstGeom>
            <a:noFill/>
          </p:spPr>
          <p:txBody>
            <a:bodyPr wrap="square" rtlCol="0">
              <a:spAutoFit/>
            </a:bodyPr>
            <a:lstStyle/>
            <a:p>
              <a:r>
                <a:rPr lang="en-US" sz="2400" i="1" smtClean="0"/>
                <a:t>v</a:t>
              </a:r>
              <a:endParaRPr lang="en-US" sz="2400" baseline="-25000"/>
            </a:p>
          </p:txBody>
        </p:sp>
        <p:sp>
          <p:nvSpPr>
            <p:cNvPr id="29" name="TextBox 28"/>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30" name="Oval 29"/>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575479" y="5578701"/>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a:off x="7491219" y="4343400"/>
            <a:ext cx="1336176" cy="634284"/>
            <a:chOff x="3429000" y="5435958"/>
            <a:chExt cx="1336176" cy="634284"/>
          </a:xfrm>
        </p:grpSpPr>
        <p:cxnSp>
          <p:nvCxnSpPr>
            <p:cNvPr id="37" name="Straight Arrow Connector 36"/>
            <p:cNvCxnSpPr/>
            <p:nvPr/>
          </p:nvCxnSpPr>
          <p:spPr>
            <a:xfrm>
              <a:off x="3805704" y="5828763"/>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876534" y="5435958"/>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39" name="TextBox 38"/>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40" name="Oval 39"/>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5338296" y="4356279"/>
            <a:ext cx="1359783" cy="634284"/>
            <a:chOff x="3810003" y="3289479"/>
            <a:chExt cx="1359783" cy="634284"/>
          </a:xfrm>
        </p:grpSpPr>
        <p:sp>
          <p:nvSpPr>
            <p:cNvPr id="42" name="Oval 41"/>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Arrow Connector 42"/>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flipH="1">
              <a:off x="3823953" y="3289479"/>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45" name="TextBox 44"/>
            <p:cNvSpPr txBox="1"/>
            <p:nvPr/>
          </p:nvSpPr>
          <p:spPr>
            <a:xfrm>
              <a:off x="4483986" y="3439731"/>
              <a:ext cx="685800" cy="338554"/>
            </a:xfrm>
            <a:prstGeom prst="rect">
              <a:avLst/>
            </a:prstGeom>
            <a:noFill/>
          </p:spPr>
          <p:txBody>
            <a:bodyPr wrap="square" rtlCol="0">
              <a:spAutoFit/>
            </a:bodyPr>
            <a:lstStyle/>
            <a:p>
              <a:endParaRPr lang="en-US" sz="2400" baseline="-25000"/>
            </a:p>
          </p:txBody>
        </p:sp>
      </p:grpSp>
      <p:sp>
        <p:nvSpPr>
          <p:cNvPr id="46" name="Oval 45"/>
          <p:cNvSpPr/>
          <p:nvPr/>
        </p:nvSpPr>
        <p:spPr>
          <a:xfrm>
            <a:off x="2067057" y="2954625"/>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rot="5400000" flipH="1" flipV="1">
            <a:off x="1422042" y="3558864"/>
            <a:ext cx="762000" cy="457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23734" y="4206027"/>
            <a:ext cx="2133600" cy="707886"/>
          </a:xfrm>
          <a:prstGeom prst="rect">
            <a:avLst/>
          </a:prstGeom>
          <a:noFill/>
          <a:ln w="28575">
            <a:solidFill>
              <a:srgbClr val="FF0000"/>
            </a:solidFill>
          </a:ln>
        </p:spPr>
        <p:txBody>
          <a:bodyPr wrap="square" rtlCol="0">
            <a:spAutoFit/>
          </a:bodyPr>
          <a:lstStyle/>
          <a:p>
            <a:r>
              <a:rPr lang="en-US" sz="2000" smtClean="0"/>
              <a:t>CM has velocity </a:t>
            </a:r>
            <a:r>
              <a:rPr lang="en-US" sz="2000" i="1" smtClean="0"/>
              <a:t>v</a:t>
            </a:r>
            <a:r>
              <a:rPr lang="en-US" sz="2000" smtClean="0"/>
              <a:t>/2 in lab frame.</a:t>
            </a:r>
            <a:endParaRPr 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mtClean="0">
                <a:solidFill>
                  <a:srgbClr val="FFFF00"/>
                </a:solidFill>
              </a:rPr>
              <a:t>Elastic </a:t>
            </a:r>
            <a:r>
              <a:rPr lang="en-US" smtClean="0">
                <a:solidFill>
                  <a:srgbClr val="FFFF00"/>
                </a:solidFill>
              </a:rPr>
              <a:t>One-Dimensional </a:t>
            </a:r>
            <a:r>
              <a:rPr lang="en-US" smtClean="0">
                <a:solidFill>
                  <a:srgbClr val="FFFF00"/>
                </a:solidFill>
              </a:rPr>
              <a:t>Collisions </a:t>
            </a:r>
            <a:endParaRPr lang="en-US">
              <a:solidFill>
                <a:srgbClr val="FFFF00"/>
              </a:solidFill>
            </a:endParaRPr>
          </a:p>
        </p:txBody>
      </p:sp>
      <p:sp>
        <p:nvSpPr>
          <p:cNvPr id="3" name="Content Placeholder 2"/>
          <p:cNvSpPr>
            <a:spLocks noGrp="1"/>
          </p:cNvSpPr>
          <p:nvPr>
            <p:ph idx="1"/>
          </p:nvPr>
        </p:nvSpPr>
        <p:spPr>
          <a:xfrm>
            <a:off x="292995" y="1371600"/>
            <a:ext cx="8458200" cy="5257800"/>
          </a:xfrm>
        </p:spPr>
        <p:txBody>
          <a:bodyPr>
            <a:normAutofit/>
          </a:bodyPr>
          <a:lstStyle/>
          <a:p>
            <a:r>
              <a:rPr lang="en-US" sz="2800" smtClean="0">
                <a:solidFill>
                  <a:srgbClr val="FFFF00"/>
                </a:solidFill>
              </a:rPr>
              <a:t>Third example: </a:t>
            </a:r>
            <a:r>
              <a:rPr lang="en-US" sz="2800" smtClean="0"/>
              <a:t>two </a:t>
            </a:r>
            <a:r>
              <a:rPr lang="en-US" sz="2800" u="sng" smtClean="0">
                <a:solidFill>
                  <a:srgbClr val="FFFF00"/>
                </a:solidFill>
              </a:rPr>
              <a:t>unequal</a:t>
            </a:r>
            <a:r>
              <a:rPr lang="en-US" sz="2800" smtClean="0">
                <a:solidFill>
                  <a:srgbClr val="FFFF00"/>
                </a:solidFill>
              </a:rPr>
              <a:t> masses </a:t>
            </a:r>
            <a:r>
              <a:rPr lang="en-US" sz="2800" u="sng" smtClean="0">
                <a:solidFill>
                  <a:srgbClr val="FFFF00"/>
                </a:solidFill>
              </a:rPr>
              <a:t>in the CM frame</a:t>
            </a:r>
            <a:r>
              <a:rPr lang="en-US" sz="2800" smtClean="0">
                <a:solidFill>
                  <a:srgbClr val="FFFF00"/>
                </a:solidFill>
              </a:rPr>
              <a:t>:</a:t>
            </a:r>
          </a:p>
          <a:p>
            <a:endParaRPr lang="en-US" sz="2800">
              <a:solidFill>
                <a:srgbClr val="FFFF00"/>
              </a:solidFill>
            </a:endParaRPr>
          </a:p>
          <a:p>
            <a:pPr>
              <a:buNone/>
            </a:pPr>
            <a:endParaRPr lang="en-US" sz="2800">
              <a:solidFill>
                <a:srgbClr val="FFFF00"/>
              </a:solidFill>
            </a:endParaRPr>
          </a:p>
          <a:p>
            <a:pPr>
              <a:buNone/>
            </a:pPr>
            <a:endParaRPr lang="en-US" sz="2400" smtClean="0">
              <a:solidFill>
                <a:srgbClr val="FFFF00"/>
              </a:solidFill>
            </a:endParaRPr>
          </a:p>
          <a:p>
            <a:r>
              <a:rPr lang="en-US" sz="2400" u="sng" smtClean="0">
                <a:solidFill>
                  <a:srgbClr val="FFFF00"/>
                </a:solidFill>
              </a:rPr>
              <a:t>Total momentum                     is always zero in the CM frame</a:t>
            </a:r>
            <a:r>
              <a:rPr lang="en-US" sz="2400" smtClean="0">
                <a:solidFill>
                  <a:srgbClr val="FFFF00"/>
                </a:solidFill>
              </a:rPr>
              <a:t>, so they have equal but opposite momenta.  As they collide, the equal elastic forces reduce both momenta to zero at the same instant—then supply </a:t>
            </a:r>
            <a:r>
              <a:rPr lang="en-US" sz="2400" i="1" smtClean="0">
                <a:solidFill>
                  <a:srgbClr val="FFFF00"/>
                </a:solidFill>
              </a:rPr>
              <a:t>exactly the same forces in reverse</a:t>
            </a:r>
            <a:r>
              <a:rPr lang="en-US" sz="2400" smtClean="0">
                <a:solidFill>
                  <a:srgbClr val="FFFF00"/>
                </a:solidFill>
              </a:rPr>
              <a:t> as the balls spring back.</a:t>
            </a:r>
            <a:r>
              <a:rPr lang="en-US" sz="2400" smtClean="0">
                <a:solidFill>
                  <a:srgbClr val="002060"/>
                </a:solidFill>
              </a:rPr>
              <a:t>x</a:t>
            </a:r>
            <a:endParaRPr lang="en-US" sz="2400">
              <a:solidFill>
                <a:srgbClr val="002060"/>
              </a:solidFill>
            </a:endParaRPr>
          </a:p>
          <a:p>
            <a:r>
              <a:rPr lang="en-US" sz="2400" smtClean="0">
                <a:solidFill>
                  <a:srgbClr val="FF0000"/>
                </a:solidFill>
              </a:rPr>
              <a:t>Therefore, as they part, each ball has its initial velocity reversed.</a:t>
            </a:r>
            <a:endParaRPr lang="en-US" sz="2400">
              <a:solidFill>
                <a:srgbClr val="FF0000"/>
              </a:solidFill>
            </a:endParaRPr>
          </a:p>
        </p:txBody>
      </p:sp>
      <p:sp>
        <p:nvSpPr>
          <p:cNvPr id="4" name="Oval 3"/>
          <p:cNvSpPr/>
          <p:nvPr/>
        </p:nvSpPr>
        <p:spPr>
          <a:xfrm>
            <a:off x="2234484" y="2274195"/>
            <a:ext cx="685800" cy="654063"/>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flipH="1">
            <a:off x="5852364" y="2367561"/>
            <a:ext cx="432516" cy="432516"/>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35"/>
          <p:cNvGrpSpPr/>
          <p:nvPr/>
        </p:nvGrpSpPr>
        <p:grpSpPr>
          <a:xfrm>
            <a:off x="2339664" y="2133600"/>
            <a:ext cx="1368378" cy="631132"/>
            <a:chOff x="2363274" y="2649933"/>
            <a:chExt cx="1368378" cy="631132"/>
          </a:xfrm>
        </p:grpSpPr>
        <p:sp>
          <p:nvSpPr>
            <p:cNvPr id="7" name="TextBox 6"/>
            <p:cNvSpPr txBox="1"/>
            <p:nvPr/>
          </p:nvSpPr>
          <p:spPr>
            <a:xfrm>
              <a:off x="3045852" y="2649933"/>
              <a:ext cx="685800" cy="461665"/>
            </a:xfrm>
            <a:prstGeom prst="rect">
              <a:avLst/>
            </a:prstGeom>
            <a:noFill/>
          </p:spPr>
          <p:txBody>
            <a:bodyPr wrap="square" rtlCol="0">
              <a:spAutoFit/>
            </a:bodyPr>
            <a:lstStyle/>
            <a:p>
              <a:r>
                <a:rPr lang="en-US" sz="2400" i="1" smtClean="0"/>
                <a:t>v</a:t>
              </a:r>
              <a:r>
                <a:rPr lang="en-US" sz="2400" baseline="-25000" smtClean="0"/>
                <a:t>A</a:t>
              </a:r>
              <a:endParaRPr lang="en-US" sz="2400" baseline="-25000"/>
            </a:p>
          </p:txBody>
        </p:sp>
        <p:sp>
          <p:nvSpPr>
            <p:cNvPr id="25" name="TextBox 24"/>
            <p:cNvSpPr txBox="1"/>
            <p:nvPr/>
          </p:nvSpPr>
          <p:spPr>
            <a:xfrm>
              <a:off x="2363274" y="2819400"/>
              <a:ext cx="685800" cy="461665"/>
            </a:xfrm>
            <a:prstGeom prst="rect">
              <a:avLst/>
            </a:prstGeom>
            <a:noFill/>
          </p:spPr>
          <p:txBody>
            <a:bodyPr wrap="square" rtlCol="0">
              <a:spAutoFit/>
            </a:bodyPr>
            <a:lstStyle/>
            <a:p>
              <a:r>
                <a:rPr lang="en-US" sz="2400" i="1" smtClean="0"/>
                <a:t>m</a:t>
              </a:r>
              <a:r>
                <a:rPr lang="en-US" sz="2400" baseline="-25000" smtClean="0"/>
                <a:t>A</a:t>
              </a:r>
              <a:endParaRPr lang="en-US" sz="2400" baseline="-25000"/>
            </a:p>
          </p:txBody>
        </p:sp>
        <p:cxnSp>
          <p:nvCxnSpPr>
            <p:cNvPr id="33" name="Straight Arrow Connector 32"/>
            <p:cNvCxnSpPr/>
            <p:nvPr/>
          </p:nvCxnSpPr>
          <p:spPr>
            <a:xfrm>
              <a:off x="2963208" y="3107025"/>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41"/>
          <p:cNvGrpSpPr/>
          <p:nvPr/>
        </p:nvGrpSpPr>
        <p:grpSpPr>
          <a:xfrm>
            <a:off x="4559121" y="2133600"/>
            <a:ext cx="1904991" cy="637675"/>
            <a:chOff x="5410200" y="2628363"/>
            <a:chExt cx="1904991" cy="637675"/>
          </a:xfrm>
        </p:grpSpPr>
        <p:cxnSp>
          <p:nvCxnSpPr>
            <p:cNvPr id="11" name="Straight Arrow Connector 10"/>
            <p:cNvCxnSpPr/>
            <p:nvPr/>
          </p:nvCxnSpPr>
          <p:spPr>
            <a:xfrm flipH="1">
              <a:off x="5410200" y="3072684"/>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flipH="1">
              <a:off x="5969358" y="2628363"/>
              <a:ext cx="662190" cy="461665"/>
            </a:xfrm>
            <a:prstGeom prst="rect">
              <a:avLst/>
            </a:prstGeom>
            <a:noFill/>
          </p:spPr>
          <p:txBody>
            <a:bodyPr wrap="square" rtlCol="0">
              <a:spAutoFit/>
            </a:bodyPr>
            <a:lstStyle/>
            <a:p>
              <a:r>
                <a:rPr lang="en-US" sz="2400" i="1" smtClean="0"/>
                <a:t>v</a:t>
              </a:r>
              <a:r>
                <a:rPr lang="en-US" sz="2400" baseline="-25000" smtClean="0"/>
                <a:t>B</a:t>
              </a:r>
              <a:endParaRPr lang="en-US" sz="2400" baseline="-25000"/>
            </a:p>
          </p:txBody>
        </p:sp>
        <p:sp>
          <p:nvSpPr>
            <p:cNvPr id="35" name="TextBox 34"/>
            <p:cNvSpPr txBox="1"/>
            <p:nvPr/>
          </p:nvSpPr>
          <p:spPr>
            <a:xfrm>
              <a:off x="6629391" y="2804373"/>
              <a:ext cx="685800" cy="461665"/>
            </a:xfrm>
            <a:prstGeom prst="rect">
              <a:avLst/>
            </a:prstGeom>
            <a:noFill/>
          </p:spPr>
          <p:txBody>
            <a:bodyPr wrap="square" rtlCol="0">
              <a:spAutoFit/>
            </a:bodyPr>
            <a:lstStyle/>
            <a:p>
              <a:r>
                <a:rPr lang="en-US" sz="2400" i="1" smtClean="0"/>
                <a:t>m</a:t>
              </a:r>
              <a:r>
                <a:rPr lang="en-US" sz="2400" baseline="-25000" smtClean="0"/>
                <a:t>B</a:t>
              </a:r>
              <a:endParaRPr lang="en-US" sz="2400" baseline="-25000"/>
            </a:p>
          </p:txBody>
        </p:sp>
      </p:grpSp>
      <p:sp>
        <p:nvSpPr>
          <p:cNvPr id="38" name="TextBox 37"/>
          <p:cNvSpPr txBox="1"/>
          <p:nvPr/>
        </p:nvSpPr>
        <p:spPr>
          <a:xfrm>
            <a:off x="2692758" y="5550795"/>
            <a:ext cx="685800" cy="461665"/>
          </a:xfrm>
          <a:prstGeom prst="rect">
            <a:avLst/>
          </a:prstGeom>
          <a:noFill/>
        </p:spPr>
        <p:txBody>
          <a:bodyPr wrap="square" rtlCol="0">
            <a:spAutoFit/>
          </a:bodyPr>
          <a:lstStyle/>
          <a:p>
            <a:r>
              <a:rPr lang="en-US" sz="2400" i="1" smtClean="0"/>
              <a:t>v</a:t>
            </a:r>
            <a:r>
              <a:rPr lang="en-US" sz="2400" baseline="-25000" smtClean="0"/>
              <a:t>A</a:t>
            </a:r>
            <a:endParaRPr lang="en-US" sz="2400" baseline="-25000"/>
          </a:p>
        </p:txBody>
      </p:sp>
      <p:grpSp>
        <p:nvGrpSpPr>
          <p:cNvPr id="24" name="Group 23"/>
          <p:cNvGrpSpPr/>
          <p:nvPr/>
        </p:nvGrpSpPr>
        <p:grpSpPr>
          <a:xfrm>
            <a:off x="2424447" y="5585136"/>
            <a:ext cx="3677979" cy="787149"/>
            <a:chOff x="2424447" y="5391951"/>
            <a:chExt cx="3677979" cy="787149"/>
          </a:xfrm>
        </p:grpSpPr>
        <p:cxnSp>
          <p:nvCxnSpPr>
            <p:cNvPr id="40" name="Straight Arrow Connector 39"/>
            <p:cNvCxnSpPr/>
            <p:nvPr/>
          </p:nvCxnSpPr>
          <p:spPr>
            <a:xfrm flipH="1">
              <a:off x="2424447"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3276600" y="5525037"/>
              <a:ext cx="685800" cy="654063"/>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flipH="1">
              <a:off x="4267200" y="5638800"/>
              <a:ext cx="432516" cy="432516"/>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43"/>
            <p:cNvGrpSpPr/>
            <p:nvPr/>
          </p:nvGrpSpPr>
          <p:grpSpPr>
            <a:xfrm flipH="1">
              <a:off x="4197435" y="5391951"/>
              <a:ext cx="1904991" cy="637675"/>
              <a:chOff x="5410200" y="2628363"/>
              <a:chExt cx="1904991" cy="637675"/>
            </a:xfrm>
          </p:grpSpPr>
          <p:cxnSp>
            <p:nvCxnSpPr>
              <p:cNvPr id="45" name="Straight Arrow Connector 44"/>
              <p:cNvCxnSpPr/>
              <p:nvPr/>
            </p:nvCxnSpPr>
            <p:spPr>
              <a:xfrm flipH="1">
                <a:off x="5410200" y="3072684"/>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flipH="1">
                <a:off x="5969358" y="2628363"/>
                <a:ext cx="662190" cy="461665"/>
              </a:xfrm>
              <a:prstGeom prst="rect">
                <a:avLst/>
              </a:prstGeom>
              <a:noFill/>
            </p:spPr>
            <p:txBody>
              <a:bodyPr wrap="square" rtlCol="0">
                <a:spAutoFit/>
              </a:bodyPr>
              <a:lstStyle/>
              <a:p>
                <a:r>
                  <a:rPr lang="en-US" sz="2400" i="1" smtClean="0"/>
                  <a:t>v</a:t>
                </a:r>
                <a:r>
                  <a:rPr lang="en-US" sz="2400" baseline="-25000" smtClean="0"/>
                  <a:t>B</a:t>
                </a:r>
                <a:endParaRPr lang="en-US" sz="2400" baseline="-25000"/>
              </a:p>
            </p:txBody>
          </p:sp>
          <p:sp>
            <p:nvSpPr>
              <p:cNvPr id="47" name="TextBox 46"/>
              <p:cNvSpPr txBox="1"/>
              <p:nvPr/>
            </p:nvSpPr>
            <p:spPr>
              <a:xfrm>
                <a:off x="6629391" y="2804373"/>
                <a:ext cx="685800" cy="461665"/>
              </a:xfrm>
              <a:prstGeom prst="rect">
                <a:avLst/>
              </a:prstGeom>
              <a:noFill/>
            </p:spPr>
            <p:txBody>
              <a:bodyPr wrap="square" rtlCol="0">
                <a:spAutoFit/>
              </a:bodyPr>
              <a:lstStyle/>
              <a:p>
                <a:r>
                  <a:rPr lang="en-US" sz="2400" i="1" smtClean="0"/>
                  <a:t>m</a:t>
                </a:r>
                <a:r>
                  <a:rPr lang="en-US" sz="2400" baseline="-25000" smtClean="0"/>
                  <a:t>B</a:t>
                </a:r>
                <a:endParaRPr lang="en-US" sz="2400" baseline="-25000"/>
              </a:p>
            </p:txBody>
          </p:sp>
        </p:grpSp>
      </p:grpSp>
      <p:sp>
        <p:nvSpPr>
          <p:cNvPr id="39" name="TextBox 38"/>
          <p:cNvSpPr txBox="1"/>
          <p:nvPr/>
        </p:nvSpPr>
        <p:spPr>
          <a:xfrm>
            <a:off x="3354948" y="5790126"/>
            <a:ext cx="685800" cy="461665"/>
          </a:xfrm>
          <a:prstGeom prst="rect">
            <a:avLst/>
          </a:prstGeom>
          <a:noFill/>
        </p:spPr>
        <p:txBody>
          <a:bodyPr wrap="square" rtlCol="0">
            <a:spAutoFit/>
          </a:bodyPr>
          <a:lstStyle/>
          <a:p>
            <a:r>
              <a:rPr lang="en-US" sz="2400" i="1" smtClean="0"/>
              <a:t>m</a:t>
            </a:r>
            <a:r>
              <a:rPr lang="en-US" sz="2400" baseline="-25000" smtClean="0"/>
              <a:t>A</a:t>
            </a:r>
            <a:endParaRPr lang="en-US" sz="2400" baseline="-25000"/>
          </a:p>
        </p:txBody>
      </p:sp>
      <p:graphicFrame>
        <p:nvGraphicFramePr>
          <p:cNvPr id="23" name="Object 22"/>
          <p:cNvGraphicFramePr>
            <a:graphicFrameLocks noChangeAspect="1"/>
          </p:cNvGraphicFramePr>
          <p:nvPr/>
        </p:nvGraphicFramePr>
        <p:xfrm>
          <a:off x="2958921" y="3302358"/>
          <a:ext cx="1233117" cy="417512"/>
        </p:xfrm>
        <a:graphic>
          <a:graphicData uri="http://schemas.openxmlformats.org/presentationml/2006/ole">
            <p:oleObj spid="_x0000_s1026" name="Equation" r:id="rId4" imgW="1612800" imgH="54576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Elastic </a:t>
            </a:r>
            <a:r>
              <a:rPr lang="en-US" smtClean="0">
                <a:solidFill>
                  <a:srgbClr val="FFFF00"/>
                </a:solidFill>
              </a:rPr>
              <a:t>One-Dimensional </a:t>
            </a:r>
            <a:r>
              <a:rPr lang="en-US" smtClean="0">
                <a:solidFill>
                  <a:srgbClr val="FFFF00"/>
                </a:solidFill>
              </a:rPr>
              <a:t>Collisions </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mtClean="0"/>
              <a:t>What about unequal masses </a:t>
            </a:r>
            <a:r>
              <a:rPr lang="en-US" smtClean="0">
                <a:solidFill>
                  <a:srgbClr val="FFFF00"/>
                </a:solidFill>
              </a:rPr>
              <a:t>not</a:t>
            </a:r>
            <a:r>
              <a:rPr lang="en-US" smtClean="0"/>
              <a:t> in the center of mass frame of reference?</a:t>
            </a:r>
          </a:p>
          <a:p>
            <a:r>
              <a:rPr lang="en-US" smtClean="0"/>
              <a:t>The simplest approach is to first find the velocity of the center of mass, then the velocities of the two particles relative to the center of mass, then realize that </a:t>
            </a:r>
            <a:r>
              <a:rPr lang="en-US" smtClean="0">
                <a:solidFill>
                  <a:srgbClr val="FFFF00"/>
                </a:solidFill>
              </a:rPr>
              <a:t>after the collision, these relative velocities will have been reversed</a:t>
            </a:r>
            <a:r>
              <a:rPr lang="en-US" smtClean="0"/>
              <a:t> as we just discussed.</a:t>
            </a:r>
          </a:p>
          <a:p>
            <a:r>
              <a:rPr lang="en-US" smtClean="0"/>
              <a:t>In other words, solve the problem in the center of mass frame, then translate back!</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a:bodyPr>
          <a:lstStyle/>
          <a:p>
            <a:r>
              <a:rPr lang="en-US" smtClean="0">
                <a:solidFill>
                  <a:srgbClr val="FFFF00"/>
                </a:solidFill>
              </a:rPr>
              <a:t>Equal Masses, Two Frames, </a:t>
            </a:r>
            <a:r>
              <a:rPr lang="en-US" smtClean="0">
                <a:solidFill>
                  <a:srgbClr val="FF0000"/>
                </a:solidFill>
              </a:rPr>
              <a:t>Inelastic</a:t>
            </a:r>
            <a:endParaRPr lang="en-US">
              <a:solidFill>
                <a:srgbClr val="FF0000"/>
              </a:solidFill>
            </a:endParaRPr>
          </a:p>
        </p:txBody>
      </p:sp>
      <p:sp>
        <p:nvSpPr>
          <p:cNvPr id="3" name="Content Placeholder 2"/>
          <p:cNvSpPr>
            <a:spLocks noGrp="1"/>
          </p:cNvSpPr>
          <p:nvPr>
            <p:ph sz="half" idx="1"/>
          </p:nvPr>
        </p:nvSpPr>
        <p:spPr>
          <a:xfrm>
            <a:off x="457200" y="1600200"/>
            <a:ext cx="4038600" cy="4953000"/>
          </a:xfrm>
          <a:ln>
            <a:solidFill>
              <a:srgbClr val="FF0000"/>
            </a:solidFill>
          </a:ln>
        </p:spPr>
        <p:txBody>
          <a:bodyPr>
            <a:normAutofit/>
          </a:bodyPr>
          <a:lstStyle/>
          <a:p>
            <a:r>
              <a:rPr lang="en-US" b="1" smtClean="0">
                <a:solidFill>
                  <a:srgbClr val="FFFF00"/>
                </a:solidFill>
              </a:rPr>
              <a:t>Lab frame:</a:t>
            </a:r>
          </a:p>
          <a:p>
            <a:r>
              <a:rPr lang="en-US" u="sng" smtClean="0"/>
              <a:t>Before</a:t>
            </a:r>
            <a:r>
              <a:rPr lang="en-US" smtClean="0"/>
              <a:t>:</a:t>
            </a:r>
          </a:p>
          <a:p>
            <a:endParaRPr lang="en-US" smtClean="0"/>
          </a:p>
          <a:p>
            <a:endParaRPr lang="en-US" smtClean="0"/>
          </a:p>
          <a:p>
            <a:endParaRPr lang="en-US" smtClean="0"/>
          </a:p>
          <a:p>
            <a:endParaRPr lang="en-US" smtClean="0"/>
          </a:p>
          <a:p>
            <a:endParaRPr lang="en-US" smtClean="0"/>
          </a:p>
          <a:p>
            <a:r>
              <a:rPr lang="en-US" sz="2400" u="sng" smtClean="0"/>
              <a:t>After</a:t>
            </a:r>
            <a:r>
              <a:rPr lang="en-US" sz="2400" smtClean="0"/>
              <a:t>:  just add the CM velocity of </a:t>
            </a:r>
            <a:r>
              <a:rPr lang="en-US" sz="2400" i="1" smtClean="0"/>
              <a:t>v</a:t>
            </a:r>
            <a:r>
              <a:rPr lang="en-US" sz="2400" smtClean="0"/>
              <a:t>/2 to the velocities in the CM frame!</a:t>
            </a:r>
          </a:p>
          <a:p>
            <a:endParaRPr lang="en-US"/>
          </a:p>
        </p:txBody>
      </p:sp>
      <p:sp>
        <p:nvSpPr>
          <p:cNvPr id="4" name="Content Placeholder 3"/>
          <p:cNvSpPr>
            <a:spLocks noGrp="1"/>
          </p:cNvSpPr>
          <p:nvPr>
            <p:ph sz="half" idx="2"/>
          </p:nvPr>
        </p:nvSpPr>
        <p:spPr>
          <a:xfrm>
            <a:off x="5181600" y="1524000"/>
            <a:ext cx="3581400" cy="4953000"/>
          </a:xfrm>
          <a:ln>
            <a:solidFill>
              <a:srgbClr val="FF0000"/>
            </a:solidFill>
          </a:ln>
        </p:spPr>
        <p:txBody>
          <a:bodyPr>
            <a:normAutofit/>
          </a:bodyPr>
          <a:lstStyle/>
          <a:p>
            <a:r>
              <a:rPr lang="en-US" b="1" smtClean="0">
                <a:solidFill>
                  <a:srgbClr val="FFFF00"/>
                </a:solidFill>
              </a:rPr>
              <a:t>CM Frame:</a:t>
            </a:r>
          </a:p>
          <a:p>
            <a:r>
              <a:rPr lang="en-US" u="sng" smtClean="0"/>
              <a:t>Before</a:t>
            </a:r>
            <a:r>
              <a:rPr lang="en-US" smtClean="0"/>
              <a:t>:</a:t>
            </a:r>
          </a:p>
          <a:p>
            <a:endParaRPr lang="en-US" smtClean="0"/>
          </a:p>
          <a:p>
            <a:endParaRPr lang="en-US" smtClean="0"/>
          </a:p>
          <a:p>
            <a:r>
              <a:rPr lang="en-US" u="sng" smtClean="0"/>
              <a:t>After</a:t>
            </a:r>
            <a:r>
              <a:rPr lang="en-US" smtClean="0"/>
              <a:t>:  stuck!</a:t>
            </a:r>
          </a:p>
        </p:txBody>
      </p:sp>
      <p:grpSp>
        <p:nvGrpSpPr>
          <p:cNvPr id="5" name="Group 9"/>
          <p:cNvGrpSpPr/>
          <p:nvPr/>
        </p:nvGrpSpPr>
        <p:grpSpPr>
          <a:xfrm>
            <a:off x="5281419" y="2592948"/>
            <a:ext cx="1387692" cy="634284"/>
            <a:chOff x="3429000" y="5435958"/>
            <a:chExt cx="1387692" cy="634284"/>
          </a:xfrm>
        </p:grpSpPr>
        <p:cxnSp>
          <p:nvCxnSpPr>
            <p:cNvPr id="12" name="Straight Arrow Connector 11"/>
            <p:cNvCxnSpPr/>
            <p:nvPr/>
          </p:nvCxnSpPr>
          <p:spPr>
            <a:xfrm>
              <a:off x="3857220"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28050" y="5435958"/>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14" name="TextBox 13"/>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11" name="Oval 10"/>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18"/>
          <p:cNvGrpSpPr/>
          <p:nvPr/>
        </p:nvGrpSpPr>
        <p:grpSpPr>
          <a:xfrm>
            <a:off x="7327017" y="2589726"/>
            <a:ext cx="1359783" cy="634284"/>
            <a:chOff x="3810003" y="3289479"/>
            <a:chExt cx="1359783" cy="634284"/>
          </a:xfrm>
        </p:grpSpPr>
        <p:sp>
          <p:nvSpPr>
            <p:cNvPr id="20" name="Oval 19"/>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flipH="1">
              <a:off x="3823953" y="3289479"/>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23" name="TextBox 22"/>
            <p:cNvSpPr txBox="1"/>
            <p:nvPr/>
          </p:nvSpPr>
          <p:spPr>
            <a:xfrm>
              <a:off x="4483986" y="3439731"/>
              <a:ext cx="685800" cy="338554"/>
            </a:xfrm>
            <a:prstGeom prst="rect">
              <a:avLst/>
            </a:prstGeom>
            <a:noFill/>
          </p:spPr>
          <p:txBody>
            <a:bodyPr wrap="square" rtlCol="0">
              <a:spAutoFit/>
            </a:bodyPr>
            <a:lstStyle/>
            <a:p>
              <a:endParaRPr lang="en-US" sz="2400" baseline="-25000"/>
            </a:p>
          </p:txBody>
        </p:sp>
      </p:grpSp>
      <p:grpSp>
        <p:nvGrpSpPr>
          <p:cNvPr id="7" name="Group 25"/>
          <p:cNvGrpSpPr/>
          <p:nvPr/>
        </p:nvGrpSpPr>
        <p:grpSpPr>
          <a:xfrm>
            <a:off x="914400" y="2706711"/>
            <a:ext cx="2603679" cy="634284"/>
            <a:chOff x="3429000" y="5435958"/>
            <a:chExt cx="2603679" cy="634284"/>
          </a:xfrm>
        </p:grpSpPr>
        <p:cxnSp>
          <p:nvCxnSpPr>
            <p:cNvPr id="27" name="Straight Arrow Connector 26"/>
            <p:cNvCxnSpPr/>
            <p:nvPr/>
          </p:nvCxnSpPr>
          <p:spPr>
            <a:xfrm rot="60000" flipV="1">
              <a:off x="3895857" y="5829837"/>
              <a:ext cx="1285743" cy="2468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250025" y="5435958"/>
              <a:ext cx="474375" cy="461665"/>
            </a:xfrm>
            <a:prstGeom prst="rect">
              <a:avLst/>
            </a:prstGeom>
            <a:noFill/>
          </p:spPr>
          <p:txBody>
            <a:bodyPr wrap="square" rtlCol="0">
              <a:spAutoFit/>
            </a:bodyPr>
            <a:lstStyle/>
            <a:p>
              <a:r>
                <a:rPr lang="en-US" sz="2400" i="1" smtClean="0"/>
                <a:t>v</a:t>
              </a:r>
              <a:endParaRPr lang="en-US" sz="2400" baseline="-25000"/>
            </a:p>
          </p:txBody>
        </p:sp>
        <p:sp>
          <p:nvSpPr>
            <p:cNvPr id="29" name="TextBox 28"/>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30" name="Oval 29"/>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575479" y="5578701"/>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p:cNvSpPr txBox="1"/>
          <p:nvPr/>
        </p:nvSpPr>
        <p:spPr>
          <a:xfrm flipH="1">
            <a:off x="6902007" y="4493652"/>
            <a:ext cx="685800" cy="461665"/>
          </a:xfrm>
          <a:prstGeom prst="rect">
            <a:avLst/>
          </a:prstGeom>
          <a:noFill/>
        </p:spPr>
        <p:txBody>
          <a:bodyPr wrap="square" rtlCol="0">
            <a:spAutoFit/>
          </a:bodyPr>
          <a:lstStyle/>
          <a:p>
            <a:r>
              <a:rPr lang="en-US" sz="2400" i="1" smtClean="0"/>
              <a:t>m</a:t>
            </a:r>
            <a:endParaRPr lang="en-US" sz="2400" baseline="-25000"/>
          </a:p>
        </p:txBody>
      </p:sp>
      <p:sp>
        <p:nvSpPr>
          <p:cNvPr id="40" name="Oval 39"/>
          <p:cNvSpPr/>
          <p:nvPr/>
        </p:nvSpPr>
        <p:spPr>
          <a:xfrm>
            <a:off x="6898785" y="4520484"/>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flipH="1">
            <a:off x="6463044" y="45333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6463044" y="4506531"/>
            <a:ext cx="685800" cy="338554"/>
          </a:xfrm>
          <a:prstGeom prst="rect">
            <a:avLst/>
          </a:prstGeom>
          <a:noFill/>
        </p:spPr>
        <p:txBody>
          <a:bodyPr wrap="square" rtlCol="0">
            <a:spAutoFit/>
          </a:bodyPr>
          <a:lstStyle/>
          <a:p>
            <a:endParaRPr lang="en-US" sz="2400" baseline="-25000"/>
          </a:p>
        </p:txBody>
      </p:sp>
      <p:sp>
        <p:nvSpPr>
          <p:cNvPr id="46" name="Oval 45"/>
          <p:cNvSpPr/>
          <p:nvPr/>
        </p:nvSpPr>
        <p:spPr>
          <a:xfrm>
            <a:off x="2067057" y="2954625"/>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rot="5400000" flipH="1" flipV="1">
            <a:off x="1422042" y="3558864"/>
            <a:ext cx="762000" cy="457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23734" y="4206027"/>
            <a:ext cx="2133600" cy="707886"/>
          </a:xfrm>
          <a:prstGeom prst="rect">
            <a:avLst/>
          </a:prstGeom>
          <a:noFill/>
          <a:ln w="28575">
            <a:solidFill>
              <a:srgbClr val="FF0000"/>
            </a:solidFill>
          </a:ln>
        </p:spPr>
        <p:txBody>
          <a:bodyPr wrap="square" rtlCol="0">
            <a:spAutoFit/>
          </a:bodyPr>
          <a:lstStyle/>
          <a:p>
            <a:r>
              <a:rPr lang="en-US" sz="2000" smtClean="0"/>
              <a:t>CM has velocity </a:t>
            </a:r>
            <a:r>
              <a:rPr lang="en-US" sz="2000" i="1" smtClean="0"/>
              <a:t>v</a:t>
            </a:r>
            <a:r>
              <a:rPr lang="en-US" sz="2000" smtClean="0"/>
              <a:t>/2 in lab frame.</a:t>
            </a:r>
            <a:endParaRPr 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97162"/>
          </a:xfrm>
        </p:spPr>
        <p:txBody>
          <a:bodyPr>
            <a:normAutofit/>
          </a:bodyPr>
          <a:lstStyle/>
          <a:p>
            <a:pPr algn="l"/>
            <a:r>
              <a:rPr lang="en-US" sz="3600" smtClean="0"/>
              <a:t>		    </a:t>
            </a:r>
            <a:r>
              <a:rPr lang="en-US" sz="3600" smtClean="0">
                <a:solidFill>
                  <a:srgbClr val="FFFF00"/>
                </a:solidFill>
              </a:rPr>
              <a:t>Clicker Question</a:t>
            </a:r>
            <a:r>
              <a:rPr lang="en-US" sz="3600" smtClean="0"/>
              <a:t/>
            </a:r>
            <a:br>
              <a:rPr lang="en-US" sz="3600" smtClean="0"/>
            </a:br>
            <a:r>
              <a:rPr lang="en-US" sz="3200" smtClean="0"/>
              <a:t>For the one-dimensional inelastic collision of a mass </a:t>
            </a:r>
            <a:r>
              <a:rPr lang="en-US" sz="3200" i="1" smtClean="0"/>
              <a:t>m</a:t>
            </a:r>
            <a:r>
              <a:rPr lang="en-US" sz="3200" smtClean="0"/>
              <a:t> moving at velocity </a:t>
            </a:r>
            <a:r>
              <a:rPr lang="en-US" sz="3200" i="1" smtClean="0"/>
              <a:t>v</a:t>
            </a:r>
            <a:r>
              <a:rPr lang="en-US" sz="3200" smtClean="0"/>
              <a:t> hitting and sticking to an initially stationary mass </a:t>
            </a:r>
            <a:r>
              <a:rPr lang="en-US" sz="3200" i="1" smtClean="0"/>
              <a:t>m</a:t>
            </a:r>
            <a:r>
              <a:rPr lang="en-US" sz="3200" smtClean="0"/>
              <a:t>, is the kinetic energy loss:</a:t>
            </a:r>
            <a:endParaRPr lang="en-US" sz="3600"/>
          </a:p>
        </p:txBody>
      </p:sp>
      <p:sp>
        <p:nvSpPr>
          <p:cNvPr id="3" name="Content Placeholder 2"/>
          <p:cNvSpPr>
            <a:spLocks noGrp="1"/>
          </p:cNvSpPr>
          <p:nvPr>
            <p:ph idx="1"/>
          </p:nvPr>
        </p:nvSpPr>
        <p:spPr>
          <a:xfrm>
            <a:off x="457200" y="3505200"/>
            <a:ext cx="8229600" cy="2620963"/>
          </a:xfrm>
        </p:spPr>
        <p:txBody>
          <a:bodyPr/>
          <a:lstStyle/>
          <a:p>
            <a:pPr marL="514350" indent="-514350">
              <a:buAutoNum type="alphaUcPeriod"/>
            </a:pPr>
            <a:r>
              <a:rPr lang="en-US" smtClean="0"/>
              <a:t>Greater in the center of mass frame?</a:t>
            </a:r>
          </a:p>
          <a:p>
            <a:pPr marL="514350" indent="-514350">
              <a:buAutoNum type="alphaUcPeriod"/>
            </a:pPr>
            <a:r>
              <a:rPr lang="en-US" smtClean="0"/>
              <a:t>Greater in the lab frame (one mass initially at rest)?</a:t>
            </a:r>
          </a:p>
          <a:p>
            <a:pPr marL="514350" indent="-514350">
              <a:buAutoNum type="alphaUcPeriod"/>
            </a:pPr>
            <a:r>
              <a:rPr lang="en-US" smtClean="0"/>
              <a:t>The same in both?</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01962"/>
          </a:xfrm>
        </p:spPr>
        <p:txBody>
          <a:bodyPr>
            <a:normAutofit fontScale="90000"/>
          </a:bodyPr>
          <a:lstStyle/>
          <a:p>
            <a:pPr algn="l"/>
            <a:r>
              <a:rPr lang="en-US" sz="3200" smtClean="0"/>
              <a:t>		    </a:t>
            </a:r>
            <a:r>
              <a:rPr lang="en-US" smtClean="0">
                <a:solidFill>
                  <a:srgbClr val="FFFF00"/>
                </a:solidFill>
              </a:rPr>
              <a:t>Clicker Question</a:t>
            </a:r>
            <a:r>
              <a:rPr lang="en-US" sz="3200" smtClean="0"/>
              <a:t/>
            </a:r>
            <a:br>
              <a:rPr lang="en-US" sz="3200" smtClean="0"/>
            </a:br>
            <a:r>
              <a:rPr lang="en-US" sz="3200" smtClean="0"/>
              <a:t>I drop a large ball with a small ball balanced on top of it from a height of one meter.  The small ball stays on top during the fall. </a:t>
            </a:r>
            <a:r>
              <a:rPr lang="en-US" sz="3200" smtClean="0"/>
              <a:t>After </a:t>
            </a:r>
            <a:r>
              <a:rPr lang="en-US" sz="3200" smtClean="0"/>
              <a:t>the large ball bounces off the floor, </a:t>
            </a:r>
            <a:r>
              <a:rPr lang="en-US" sz="3200" smtClean="0">
                <a:solidFill>
                  <a:srgbClr val="FFFF00"/>
                </a:solidFill>
              </a:rPr>
              <a:t>how high do you predict the small ball will go? </a:t>
            </a:r>
            <a:endParaRPr lang="en-US" sz="3200">
              <a:solidFill>
                <a:srgbClr val="FFFF00"/>
              </a:solidFill>
            </a:endParaRPr>
          </a:p>
        </p:txBody>
      </p:sp>
      <p:sp>
        <p:nvSpPr>
          <p:cNvPr id="3" name="Content Placeholder 2"/>
          <p:cNvSpPr>
            <a:spLocks noGrp="1"/>
          </p:cNvSpPr>
          <p:nvPr>
            <p:ph idx="1"/>
          </p:nvPr>
        </p:nvSpPr>
        <p:spPr>
          <a:xfrm>
            <a:off x="457200" y="3429000"/>
            <a:ext cx="8229600" cy="2697163"/>
          </a:xfrm>
        </p:spPr>
        <p:txBody>
          <a:bodyPr/>
          <a:lstStyle/>
          <a:p>
            <a:pPr marL="514350" indent="-514350">
              <a:buAutoNum type="alphaUcPeriod"/>
            </a:pPr>
            <a:r>
              <a:rPr lang="en-US" smtClean="0"/>
              <a:t>1 meter</a:t>
            </a:r>
          </a:p>
          <a:p>
            <a:pPr marL="514350" indent="-514350">
              <a:buAutoNum type="alphaUcPeriod"/>
            </a:pPr>
            <a:r>
              <a:rPr lang="en-US" smtClean="0"/>
              <a:t>2 meters</a:t>
            </a:r>
          </a:p>
          <a:p>
            <a:pPr marL="514350" indent="-514350">
              <a:buAutoNum type="alphaUcPeriod"/>
            </a:pPr>
            <a:r>
              <a:rPr lang="en-US" smtClean="0"/>
              <a:t>3 meters</a:t>
            </a:r>
          </a:p>
          <a:p>
            <a:pPr marL="514350" indent="-514350">
              <a:buAutoNum type="alphaUcPeriod"/>
            </a:pPr>
            <a:r>
              <a:rPr lang="en-US" smtClean="0"/>
              <a:t>4</a:t>
            </a:r>
            <a:r>
              <a:rPr lang="en-US" smtClean="0"/>
              <a:t> </a:t>
            </a:r>
            <a:r>
              <a:rPr lang="en-US" smtClean="0"/>
              <a:t>meters or more</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Elastic </a:t>
            </a:r>
            <a:r>
              <a:rPr lang="en-US" smtClean="0">
                <a:solidFill>
                  <a:srgbClr val="FFFF00"/>
                </a:solidFill>
              </a:rPr>
              <a:t>One-Dimensional </a:t>
            </a:r>
            <a:r>
              <a:rPr lang="en-US" smtClean="0">
                <a:solidFill>
                  <a:srgbClr val="FFFF00"/>
                </a:solidFill>
              </a:rPr>
              <a:t>Collisions 1</a:t>
            </a:r>
            <a:endParaRPr lang="en-US">
              <a:solidFill>
                <a:srgbClr val="FFFF00"/>
              </a:solidFill>
            </a:endParaRPr>
          </a:p>
        </p:txBody>
      </p:sp>
      <p:sp>
        <p:nvSpPr>
          <p:cNvPr id="3" name="Content Placeholder 2"/>
          <p:cNvSpPr>
            <a:spLocks noGrp="1"/>
          </p:cNvSpPr>
          <p:nvPr>
            <p:ph idx="1"/>
          </p:nvPr>
        </p:nvSpPr>
        <p:spPr>
          <a:xfrm>
            <a:off x="457200" y="1600200"/>
            <a:ext cx="8229600" cy="5029200"/>
          </a:xfrm>
        </p:spPr>
        <p:txBody>
          <a:bodyPr>
            <a:normAutofit/>
          </a:bodyPr>
          <a:lstStyle/>
          <a:p>
            <a:r>
              <a:rPr lang="en-US" sz="2800" u="sng" smtClean="0"/>
              <a:t>An elastic collision is one in which mechanical energy is conserved.</a:t>
            </a:r>
          </a:p>
          <a:p>
            <a:r>
              <a:rPr lang="en-US" sz="2800" smtClean="0">
                <a:solidFill>
                  <a:srgbClr val="FFFF00"/>
                </a:solidFill>
              </a:rPr>
              <a:t>First example: </a:t>
            </a:r>
            <a:r>
              <a:rPr lang="en-US" sz="2800" smtClean="0"/>
              <a:t>two </a:t>
            </a:r>
            <a:r>
              <a:rPr lang="en-US" sz="2800" smtClean="0">
                <a:solidFill>
                  <a:srgbClr val="FFFF00"/>
                </a:solidFill>
              </a:rPr>
              <a:t>equal masses </a:t>
            </a:r>
            <a:r>
              <a:rPr lang="en-US" sz="2800" smtClean="0"/>
              <a:t>with opposite velocities:</a:t>
            </a:r>
          </a:p>
          <a:p>
            <a:endParaRPr lang="en-US" sz="2800"/>
          </a:p>
          <a:p>
            <a:r>
              <a:rPr lang="en-US" sz="2800" smtClean="0"/>
              <a:t>Conservation of </a:t>
            </a:r>
            <a:r>
              <a:rPr lang="en-US" sz="2800" i="1" smtClean="0"/>
              <a:t>momentum</a:t>
            </a:r>
            <a:r>
              <a:rPr lang="en-US" sz="2800" smtClean="0"/>
              <a:t> tells us they bounce back with equal speeds, and conservation of </a:t>
            </a:r>
            <a:r>
              <a:rPr lang="en-US" sz="2800" i="1" smtClean="0"/>
              <a:t>energy</a:t>
            </a:r>
            <a:r>
              <a:rPr lang="en-US" sz="2800" smtClean="0"/>
              <a:t> ensures each ball just has its velocity reversed.</a:t>
            </a:r>
          </a:p>
          <a:p>
            <a:r>
              <a:rPr lang="en-US" sz="1200">
                <a:solidFill>
                  <a:srgbClr val="002060"/>
                </a:solidFill>
              </a:rPr>
              <a:t>x</a:t>
            </a:r>
          </a:p>
          <a:p>
            <a:r>
              <a:rPr lang="en-US" sz="2800" smtClean="0"/>
              <a:t>After:</a:t>
            </a:r>
            <a:endParaRPr lang="en-US" sz="2800"/>
          </a:p>
        </p:txBody>
      </p:sp>
      <p:grpSp>
        <p:nvGrpSpPr>
          <p:cNvPr id="5" name="Group 7"/>
          <p:cNvGrpSpPr/>
          <p:nvPr/>
        </p:nvGrpSpPr>
        <p:grpSpPr>
          <a:xfrm>
            <a:off x="2878434" y="3202548"/>
            <a:ext cx="1905000" cy="634284"/>
            <a:chOff x="2590800" y="3785316"/>
            <a:chExt cx="1905000" cy="634284"/>
          </a:xfrm>
        </p:grpSpPr>
        <p:sp>
          <p:nvSpPr>
            <p:cNvPr id="4" name="Oval 3"/>
            <p:cNvSpPr/>
            <p:nvPr/>
          </p:nvSpPr>
          <p:spPr>
            <a:xfrm>
              <a:off x="2590800" y="39624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3200400" y="4191000"/>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633990" y="3785316"/>
              <a:ext cx="457200" cy="461665"/>
            </a:xfrm>
            <a:prstGeom prst="rect">
              <a:avLst/>
            </a:prstGeom>
            <a:noFill/>
          </p:spPr>
          <p:txBody>
            <a:bodyPr wrap="square" rtlCol="0">
              <a:spAutoFit/>
            </a:bodyPr>
            <a:lstStyle/>
            <a:p>
              <a:r>
                <a:rPr lang="en-US" sz="2400" i="1"/>
                <a:t>v</a:t>
              </a:r>
            </a:p>
          </p:txBody>
        </p:sp>
      </p:grpSp>
      <p:grpSp>
        <p:nvGrpSpPr>
          <p:cNvPr id="8" name="Group 8"/>
          <p:cNvGrpSpPr/>
          <p:nvPr/>
        </p:nvGrpSpPr>
        <p:grpSpPr>
          <a:xfrm flipH="1">
            <a:off x="5486400" y="3200400"/>
            <a:ext cx="1905000" cy="634284"/>
            <a:chOff x="2590800" y="3785316"/>
            <a:chExt cx="1905000" cy="634284"/>
          </a:xfrm>
        </p:grpSpPr>
        <p:sp>
          <p:nvSpPr>
            <p:cNvPr id="10" name="Oval 9"/>
            <p:cNvSpPr/>
            <p:nvPr/>
          </p:nvSpPr>
          <p:spPr>
            <a:xfrm>
              <a:off x="2590800" y="39624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3200400" y="4191000"/>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633990" y="3785316"/>
              <a:ext cx="457200" cy="461665"/>
            </a:xfrm>
            <a:prstGeom prst="rect">
              <a:avLst/>
            </a:prstGeom>
            <a:noFill/>
          </p:spPr>
          <p:txBody>
            <a:bodyPr wrap="square" rtlCol="0">
              <a:spAutoFit/>
            </a:bodyPr>
            <a:lstStyle/>
            <a:p>
              <a:r>
                <a:rPr lang="en-US" sz="2400" i="1" smtClean="0"/>
                <a:t>-v</a:t>
              </a:r>
              <a:endParaRPr lang="en-US" sz="2400" i="1"/>
            </a:p>
          </p:txBody>
        </p:sp>
      </p:grpSp>
      <p:sp>
        <p:nvSpPr>
          <p:cNvPr id="20" name="Oval 19"/>
          <p:cNvSpPr/>
          <p:nvPr/>
        </p:nvSpPr>
        <p:spPr>
          <a:xfrm>
            <a:off x="4495800" y="57912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a:off x="6950301" y="6031605"/>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391400" y="5562600"/>
            <a:ext cx="457200" cy="461665"/>
          </a:xfrm>
          <a:prstGeom prst="rect">
            <a:avLst/>
          </a:prstGeom>
          <a:noFill/>
        </p:spPr>
        <p:txBody>
          <a:bodyPr wrap="square" rtlCol="0">
            <a:spAutoFit/>
          </a:bodyPr>
          <a:lstStyle/>
          <a:p>
            <a:r>
              <a:rPr lang="en-US" sz="2400" i="1"/>
              <a:t>v</a:t>
            </a:r>
          </a:p>
        </p:txBody>
      </p:sp>
      <p:sp>
        <p:nvSpPr>
          <p:cNvPr id="17" name="Oval 16"/>
          <p:cNvSpPr/>
          <p:nvPr/>
        </p:nvSpPr>
        <p:spPr>
          <a:xfrm flipH="1">
            <a:off x="6463056" y="5804079"/>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flipH="1">
            <a:off x="3174642" y="6030531"/>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flipH="1">
            <a:off x="3797121" y="5614116"/>
            <a:ext cx="457200" cy="461665"/>
          </a:xfrm>
          <a:prstGeom prst="rect">
            <a:avLst/>
          </a:prstGeom>
          <a:noFill/>
        </p:spPr>
        <p:txBody>
          <a:bodyPr wrap="square" rtlCol="0">
            <a:spAutoFit/>
          </a:bodyPr>
          <a:lstStyle/>
          <a:p>
            <a:r>
              <a:rPr lang="en-US" sz="2400" i="1" smtClean="0"/>
              <a:t>-v</a:t>
            </a:r>
            <a:endParaRPr lang="en-US" sz="2400" i="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01962"/>
          </a:xfrm>
        </p:spPr>
        <p:txBody>
          <a:bodyPr>
            <a:normAutofit fontScale="90000"/>
          </a:bodyPr>
          <a:lstStyle/>
          <a:p>
            <a:pPr algn="l"/>
            <a:r>
              <a:rPr lang="en-US" sz="3200" smtClean="0"/>
              <a:t>		    </a:t>
            </a:r>
            <a:r>
              <a:rPr lang="en-US" smtClean="0">
                <a:solidFill>
                  <a:srgbClr val="FFFF00"/>
                </a:solidFill>
              </a:rPr>
              <a:t>Clicker </a:t>
            </a:r>
            <a:r>
              <a:rPr lang="en-US" smtClean="0">
                <a:solidFill>
                  <a:srgbClr val="FFFF00"/>
                </a:solidFill>
              </a:rPr>
              <a:t>Answer</a:t>
            </a:r>
            <a:r>
              <a:rPr lang="en-US" sz="3200" smtClean="0"/>
              <a:t/>
            </a:r>
            <a:br>
              <a:rPr lang="en-US" sz="3200" smtClean="0"/>
            </a:br>
            <a:r>
              <a:rPr lang="en-US" sz="3200" smtClean="0"/>
              <a:t>I drop a large ball with a small ball balanced on top of it from a height of one meter.  The small ball stays on top during the fall. </a:t>
            </a:r>
            <a:r>
              <a:rPr lang="en-US" sz="3200" smtClean="0"/>
              <a:t>After </a:t>
            </a:r>
            <a:r>
              <a:rPr lang="en-US" sz="3200" smtClean="0"/>
              <a:t>the large ball bounces off the floor, </a:t>
            </a:r>
            <a:r>
              <a:rPr lang="en-US" sz="3200" smtClean="0">
                <a:solidFill>
                  <a:srgbClr val="FFFF00"/>
                </a:solidFill>
              </a:rPr>
              <a:t>how high do you predict the small ball will go? </a:t>
            </a:r>
            <a:endParaRPr lang="en-US" sz="3200">
              <a:solidFill>
                <a:srgbClr val="FFFF00"/>
              </a:solidFill>
            </a:endParaRPr>
          </a:p>
        </p:txBody>
      </p:sp>
      <p:sp>
        <p:nvSpPr>
          <p:cNvPr id="3" name="Content Placeholder 2"/>
          <p:cNvSpPr>
            <a:spLocks noGrp="1"/>
          </p:cNvSpPr>
          <p:nvPr>
            <p:ph idx="1"/>
          </p:nvPr>
        </p:nvSpPr>
        <p:spPr>
          <a:xfrm>
            <a:off x="152400" y="3429000"/>
            <a:ext cx="8534400" cy="2697163"/>
          </a:xfrm>
        </p:spPr>
        <p:txBody>
          <a:bodyPr/>
          <a:lstStyle/>
          <a:p>
            <a:pPr marL="514350" indent="-514350">
              <a:buAutoNum type="alphaUcPeriod"/>
            </a:pPr>
            <a:r>
              <a:rPr lang="en-US" smtClean="0"/>
              <a:t>1 meter</a:t>
            </a:r>
          </a:p>
          <a:p>
            <a:pPr marL="514350" indent="-514350">
              <a:buAutoNum type="alphaUcPeriod"/>
            </a:pPr>
            <a:r>
              <a:rPr lang="en-US" smtClean="0"/>
              <a:t>2 meters</a:t>
            </a:r>
          </a:p>
          <a:p>
            <a:pPr marL="514350" indent="-514350">
              <a:buAutoNum type="alphaUcPeriod"/>
            </a:pPr>
            <a:r>
              <a:rPr lang="en-US" smtClean="0"/>
              <a:t>3 meters</a:t>
            </a:r>
          </a:p>
          <a:p>
            <a:pPr marL="514350" indent="-514350">
              <a:buAutoNum type="alphaUcPeriod"/>
            </a:pPr>
            <a:r>
              <a:rPr lang="en-US" smtClean="0"/>
              <a:t>4</a:t>
            </a:r>
            <a:r>
              <a:rPr lang="en-US" smtClean="0"/>
              <a:t> </a:t>
            </a:r>
            <a:r>
              <a:rPr lang="en-US" smtClean="0"/>
              <a:t>meters or more</a:t>
            </a:r>
            <a:endParaRPr lang="en-US"/>
          </a:p>
        </p:txBody>
      </p:sp>
      <p:sp>
        <p:nvSpPr>
          <p:cNvPr id="4" name="TextBox 3"/>
          <p:cNvSpPr txBox="1"/>
          <p:nvPr/>
        </p:nvSpPr>
        <p:spPr>
          <a:xfrm>
            <a:off x="3886200" y="3581400"/>
            <a:ext cx="5105400" cy="2862322"/>
          </a:xfrm>
          <a:prstGeom prst="rect">
            <a:avLst/>
          </a:prstGeom>
          <a:noFill/>
          <a:ln w="22225">
            <a:solidFill>
              <a:srgbClr val="FF0000"/>
            </a:solidFill>
          </a:ln>
        </p:spPr>
        <p:txBody>
          <a:bodyPr wrap="square" rtlCol="0">
            <a:spAutoFit/>
          </a:bodyPr>
          <a:lstStyle/>
          <a:p>
            <a:r>
              <a:rPr lang="en-US" smtClean="0"/>
              <a:t>The big ball hits the floor at </a:t>
            </a:r>
            <a:r>
              <a:rPr lang="en-US" i="1" smtClean="0"/>
              <a:t>v </a:t>
            </a:r>
            <a:r>
              <a:rPr lang="en-US" smtClean="0"/>
              <a:t>(given by </a:t>
            </a:r>
            <a:r>
              <a:rPr lang="en-US" i="1" smtClean="0"/>
              <a:t>v</a:t>
            </a:r>
            <a:r>
              <a:rPr lang="en-US" baseline="30000" smtClean="0"/>
              <a:t>2</a:t>
            </a:r>
            <a:r>
              <a:rPr lang="en-US" smtClean="0"/>
              <a:t> = 2</a:t>
            </a:r>
            <a:r>
              <a:rPr lang="en-US" i="1" smtClean="0"/>
              <a:t>gh</a:t>
            </a:r>
            <a:r>
              <a:rPr lang="en-US" smtClean="0"/>
              <a:t> = 2</a:t>
            </a:r>
            <a:r>
              <a:rPr lang="en-US" i="1" smtClean="0"/>
              <a:t>g</a:t>
            </a:r>
            <a:r>
              <a:rPr lang="en-US" smtClean="0"/>
              <a:t>)  then the small ball moving down at </a:t>
            </a:r>
            <a:r>
              <a:rPr lang="en-US" i="1" smtClean="0"/>
              <a:t>v</a:t>
            </a:r>
            <a:r>
              <a:rPr lang="en-US" smtClean="0"/>
              <a:t> meets the big ball coming up at </a:t>
            </a:r>
            <a:r>
              <a:rPr lang="en-US" i="1" smtClean="0"/>
              <a:t>v</a:t>
            </a:r>
            <a:r>
              <a:rPr lang="en-US" smtClean="0"/>
              <a:t>, a </a:t>
            </a:r>
            <a:r>
              <a:rPr lang="en-US" i="1" smtClean="0"/>
              <a:t>relative</a:t>
            </a:r>
            <a:r>
              <a:rPr lang="en-US" smtClean="0"/>
              <a:t> velocity of 2</a:t>
            </a:r>
            <a:r>
              <a:rPr lang="en-US" i="1" smtClean="0"/>
              <a:t>v</a:t>
            </a:r>
            <a:r>
              <a:rPr lang="en-US" smtClean="0"/>
              <a:t> downwards. </a:t>
            </a:r>
            <a:r>
              <a:rPr lang="en-US" smtClean="0">
                <a:solidFill>
                  <a:srgbClr val="FFFF00"/>
                </a:solidFill>
              </a:rPr>
              <a:t>The big ball is so much bigger that the CM frame is effectively the big ball’s frame</a:t>
            </a:r>
            <a:r>
              <a:rPr lang="en-US" smtClean="0"/>
              <a:t>, and in that frame, which is moving up at </a:t>
            </a:r>
            <a:r>
              <a:rPr lang="en-US" i="1" smtClean="0"/>
              <a:t>v</a:t>
            </a:r>
            <a:r>
              <a:rPr lang="en-US" smtClean="0"/>
              <a:t>, the little ball comes down at 2</a:t>
            </a:r>
            <a:r>
              <a:rPr lang="en-US" i="1" smtClean="0"/>
              <a:t>v</a:t>
            </a:r>
            <a:r>
              <a:rPr lang="en-US" smtClean="0"/>
              <a:t> </a:t>
            </a:r>
            <a:r>
              <a:rPr lang="en-US" smtClean="0">
                <a:solidFill>
                  <a:srgbClr val="FFFF00"/>
                </a:solidFill>
              </a:rPr>
              <a:t>so will bounce back up at 2</a:t>
            </a:r>
            <a:r>
              <a:rPr lang="en-US" i="1" smtClean="0">
                <a:solidFill>
                  <a:srgbClr val="FFFF00"/>
                </a:solidFill>
              </a:rPr>
              <a:t>v</a:t>
            </a:r>
            <a:r>
              <a:rPr lang="en-US" smtClean="0">
                <a:solidFill>
                  <a:srgbClr val="FFFF00"/>
                </a:solidFill>
              </a:rPr>
              <a:t> relative to the big ball</a:t>
            </a:r>
            <a:r>
              <a:rPr lang="en-US" smtClean="0"/>
              <a:t>, that is, at </a:t>
            </a:r>
            <a:r>
              <a:rPr lang="en-US" u="sng" smtClean="0">
                <a:solidFill>
                  <a:srgbClr val="FFFF00"/>
                </a:solidFill>
              </a:rPr>
              <a:t>3</a:t>
            </a:r>
            <a:r>
              <a:rPr lang="en-US" i="1" u="sng" smtClean="0">
                <a:solidFill>
                  <a:srgbClr val="FFFF00"/>
                </a:solidFill>
              </a:rPr>
              <a:t>v</a:t>
            </a:r>
            <a:r>
              <a:rPr lang="en-US" smtClean="0"/>
              <a:t> relative to the floor.  So it now </a:t>
            </a:r>
            <a:r>
              <a:rPr lang="en-US" smtClean="0">
                <a:solidFill>
                  <a:srgbClr val="FFFF00"/>
                </a:solidFill>
              </a:rPr>
              <a:t>has 9 times the </a:t>
            </a:r>
            <a:r>
              <a:rPr lang="en-US" i="1" smtClean="0">
                <a:solidFill>
                  <a:srgbClr val="FFFF00"/>
                </a:solidFill>
              </a:rPr>
              <a:t>KE</a:t>
            </a:r>
            <a:r>
              <a:rPr lang="en-US" smtClean="0">
                <a:solidFill>
                  <a:srgbClr val="FFFF00"/>
                </a:solidFill>
              </a:rPr>
              <a:t> </a:t>
            </a:r>
            <a:r>
              <a:rPr lang="en-US" smtClean="0"/>
              <a:t>it came down with!</a:t>
            </a:r>
            <a:endParaRPr lang="en-US"/>
          </a:p>
        </p:txBody>
      </p:sp>
      <p:cxnSp>
        <p:nvCxnSpPr>
          <p:cNvPr id="6" name="Straight Arrow Connector 5"/>
          <p:cNvCxnSpPr/>
          <p:nvPr/>
        </p:nvCxnSpPr>
        <p:spPr>
          <a:xfrm rot="10800000" flipV="1">
            <a:off x="2819400" y="4876800"/>
            <a:ext cx="1066800" cy="30480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Two-Dimensional CM Elastic Collisions</a:t>
            </a:r>
            <a:endParaRPr lang="en-US">
              <a:solidFill>
                <a:srgbClr val="FFFF00"/>
              </a:solidFill>
            </a:endParaRPr>
          </a:p>
        </p:txBody>
      </p:sp>
      <p:sp>
        <p:nvSpPr>
          <p:cNvPr id="3" name="Content Placeholder 2"/>
          <p:cNvSpPr>
            <a:spLocks noGrp="1"/>
          </p:cNvSpPr>
          <p:nvPr>
            <p:ph sz="half" idx="1"/>
          </p:nvPr>
        </p:nvSpPr>
        <p:spPr>
          <a:xfrm>
            <a:off x="457200" y="1600200"/>
            <a:ext cx="4038600" cy="5105400"/>
          </a:xfrm>
        </p:spPr>
        <p:txBody>
          <a:bodyPr/>
          <a:lstStyle/>
          <a:p>
            <a:r>
              <a:rPr lang="en-US" smtClean="0"/>
              <a:t>As in one dimension, in the CM frame </a:t>
            </a:r>
            <a:r>
              <a:rPr lang="en-US" i="1" smtClean="0"/>
              <a:t>the total momentum is </a:t>
            </a:r>
            <a:r>
              <a:rPr lang="en-US" i="1" smtClean="0">
                <a:solidFill>
                  <a:srgbClr val="FFFF00"/>
                </a:solidFill>
              </a:rPr>
              <a:t>zero</a:t>
            </a:r>
            <a:r>
              <a:rPr lang="en-US" i="1" smtClean="0"/>
              <a:t> throughout</a:t>
            </a:r>
            <a:r>
              <a:rPr lang="en-US" smtClean="0"/>
              <a:t>—BUT now that is </a:t>
            </a:r>
            <a:r>
              <a:rPr lang="en-US" smtClean="0">
                <a:solidFill>
                  <a:srgbClr val="FFFF00"/>
                </a:solidFill>
              </a:rPr>
              <a:t>not enough to solve the problem</a:t>
            </a:r>
            <a:r>
              <a:rPr lang="en-US" smtClean="0"/>
              <a:t>.</a:t>
            </a:r>
          </a:p>
          <a:p>
            <a:r>
              <a:rPr lang="en-US" smtClean="0"/>
              <a:t>The balls could come out at a </a:t>
            </a:r>
            <a:r>
              <a:rPr lang="en-US" smtClean="0">
                <a:solidFill>
                  <a:srgbClr val="FFFF00"/>
                </a:solidFill>
              </a:rPr>
              <a:t>different angle</a:t>
            </a:r>
            <a:r>
              <a:rPr lang="en-US" smtClean="0"/>
              <a:t>, as any pool player knows.</a:t>
            </a:r>
          </a:p>
          <a:p>
            <a:r>
              <a:rPr lang="en-US" smtClean="0">
                <a:hlinkClick r:id="rId4"/>
              </a:rPr>
              <a:t>Animation!</a:t>
            </a:r>
            <a:endParaRPr lang="en-US"/>
          </a:p>
        </p:txBody>
      </p:sp>
      <p:sp>
        <p:nvSpPr>
          <p:cNvPr id="4" name="Content Placeholder 3"/>
          <p:cNvSpPr>
            <a:spLocks noGrp="1"/>
          </p:cNvSpPr>
          <p:nvPr>
            <p:ph sz="half" idx="2"/>
          </p:nvPr>
        </p:nvSpPr>
        <p:spPr/>
        <p:txBody>
          <a:bodyPr/>
          <a:lstStyle/>
          <a:p>
            <a:r>
              <a:rPr lang="en-US" smtClean="0">
                <a:solidFill>
                  <a:srgbClr val="FFFF00"/>
                </a:solidFill>
              </a:rPr>
              <a:t>Before:</a:t>
            </a:r>
          </a:p>
          <a:p>
            <a:endParaRPr lang="en-US" smtClean="0"/>
          </a:p>
          <a:p>
            <a:endParaRPr lang="en-US" smtClean="0"/>
          </a:p>
          <a:p>
            <a:endParaRPr lang="en-US" smtClean="0"/>
          </a:p>
          <a:p>
            <a:r>
              <a:rPr lang="en-US" smtClean="0">
                <a:solidFill>
                  <a:srgbClr val="FFFF00"/>
                </a:solidFill>
              </a:rPr>
              <a:t>After:</a:t>
            </a:r>
            <a:endParaRPr lang="en-US">
              <a:solidFill>
                <a:srgbClr val="FFFF00"/>
              </a:solidFill>
            </a:endParaRPr>
          </a:p>
        </p:txBody>
      </p:sp>
      <p:grpSp>
        <p:nvGrpSpPr>
          <p:cNvPr id="5" name="Group 4"/>
          <p:cNvGrpSpPr/>
          <p:nvPr/>
        </p:nvGrpSpPr>
        <p:grpSpPr>
          <a:xfrm>
            <a:off x="5461725" y="2478111"/>
            <a:ext cx="1387692" cy="634284"/>
            <a:chOff x="3429000" y="5435958"/>
            <a:chExt cx="1387692" cy="634284"/>
          </a:xfrm>
        </p:grpSpPr>
        <p:cxnSp>
          <p:nvCxnSpPr>
            <p:cNvPr id="6" name="Straight Arrow Connector 5"/>
            <p:cNvCxnSpPr/>
            <p:nvPr/>
          </p:nvCxnSpPr>
          <p:spPr>
            <a:xfrm>
              <a:off x="3818583"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928050" y="5435958"/>
              <a:ext cx="888642" cy="338554"/>
            </a:xfrm>
            <a:prstGeom prst="rect">
              <a:avLst/>
            </a:prstGeom>
            <a:noFill/>
          </p:spPr>
          <p:txBody>
            <a:bodyPr wrap="square" rtlCol="0">
              <a:spAutoFit/>
            </a:bodyPr>
            <a:lstStyle/>
            <a:p>
              <a:endParaRPr lang="en-US" sz="2400" baseline="-25000"/>
            </a:p>
          </p:txBody>
        </p:sp>
        <p:sp>
          <p:nvSpPr>
            <p:cNvPr id="8" name="TextBox 7"/>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9" name="Oval 8"/>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7108074" y="2482398"/>
            <a:ext cx="1359783" cy="484032"/>
            <a:chOff x="3810003" y="3439731"/>
            <a:chExt cx="1359783" cy="484032"/>
          </a:xfrm>
        </p:grpSpPr>
        <p:sp>
          <p:nvSpPr>
            <p:cNvPr id="16" name="Oval 15"/>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483986" y="3439731"/>
              <a:ext cx="685800" cy="338554"/>
            </a:xfrm>
            <a:prstGeom prst="rect">
              <a:avLst/>
            </a:prstGeom>
            <a:noFill/>
          </p:spPr>
          <p:txBody>
            <a:bodyPr wrap="square" rtlCol="0">
              <a:spAutoFit/>
            </a:bodyPr>
            <a:lstStyle/>
            <a:p>
              <a:endParaRPr lang="en-US" sz="2400" baseline="-25000"/>
            </a:p>
          </p:txBody>
        </p:sp>
      </p:grpSp>
      <p:graphicFrame>
        <p:nvGraphicFramePr>
          <p:cNvPr id="20" name="Object 19"/>
          <p:cNvGraphicFramePr>
            <a:graphicFrameLocks noChangeAspect="1"/>
          </p:cNvGraphicFramePr>
          <p:nvPr/>
        </p:nvGraphicFramePr>
        <p:xfrm>
          <a:off x="5931795" y="2452353"/>
          <a:ext cx="228600" cy="394855"/>
        </p:xfrm>
        <a:graphic>
          <a:graphicData uri="http://schemas.openxmlformats.org/presentationml/2006/ole">
            <p:oleObj spid="_x0000_s44034" name="Equation" r:id="rId5" imgW="279360" imgH="482400" progId="Equation.DSMT4">
              <p:embed/>
            </p:oleObj>
          </a:graphicData>
        </a:graphic>
      </p:graphicFrame>
      <p:graphicFrame>
        <p:nvGraphicFramePr>
          <p:cNvPr id="21" name="Object 20"/>
          <p:cNvGraphicFramePr>
            <a:graphicFrameLocks noChangeAspect="1"/>
          </p:cNvGraphicFramePr>
          <p:nvPr/>
        </p:nvGraphicFramePr>
        <p:xfrm>
          <a:off x="7368101" y="2363274"/>
          <a:ext cx="425450" cy="395288"/>
        </p:xfrm>
        <a:graphic>
          <a:graphicData uri="http://schemas.openxmlformats.org/presentationml/2006/ole">
            <p:oleObj spid="_x0000_s44035" name="Equation" r:id="rId6" imgW="520560" imgH="482400" progId="Equation.DSMT4">
              <p:embed/>
            </p:oleObj>
          </a:graphicData>
        </a:graphic>
      </p:graphicFrame>
      <p:grpSp>
        <p:nvGrpSpPr>
          <p:cNvPr id="22" name="Group 21"/>
          <p:cNvGrpSpPr/>
          <p:nvPr/>
        </p:nvGrpSpPr>
        <p:grpSpPr>
          <a:xfrm rot="-2160000">
            <a:off x="7154452" y="4232390"/>
            <a:ext cx="1387692" cy="634284"/>
            <a:chOff x="3429000" y="5435958"/>
            <a:chExt cx="1387692" cy="634284"/>
          </a:xfrm>
        </p:grpSpPr>
        <p:cxnSp>
          <p:nvCxnSpPr>
            <p:cNvPr id="23" name="Straight Arrow Connector 22"/>
            <p:cNvCxnSpPr/>
            <p:nvPr/>
          </p:nvCxnSpPr>
          <p:spPr>
            <a:xfrm>
              <a:off x="3805704"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928050" y="5435958"/>
              <a:ext cx="888642" cy="338554"/>
            </a:xfrm>
            <a:prstGeom prst="rect">
              <a:avLst/>
            </a:prstGeom>
            <a:noFill/>
          </p:spPr>
          <p:txBody>
            <a:bodyPr wrap="square" rtlCol="0">
              <a:spAutoFit/>
            </a:bodyPr>
            <a:lstStyle/>
            <a:p>
              <a:endParaRPr lang="en-US" sz="2400" baseline="-25000"/>
            </a:p>
          </p:txBody>
        </p:sp>
        <p:sp>
          <p:nvSpPr>
            <p:cNvPr id="25" name="TextBox 24"/>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26" name="Oval 25"/>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rot="-1920000">
            <a:off x="5305274" y="5557704"/>
            <a:ext cx="1359783" cy="484032"/>
            <a:chOff x="3810003" y="3439731"/>
            <a:chExt cx="1359783" cy="484032"/>
          </a:xfrm>
        </p:grpSpPr>
        <p:sp>
          <p:nvSpPr>
            <p:cNvPr id="28" name="Oval 27"/>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483986" y="3439731"/>
              <a:ext cx="685800" cy="338554"/>
            </a:xfrm>
            <a:prstGeom prst="rect">
              <a:avLst/>
            </a:prstGeom>
            <a:noFill/>
          </p:spPr>
          <p:txBody>
            <a:bodyPr wrap="square" rtlCol="0">
              <a:spAutoFit/>
            </a:bodyPr>
            <a:lstStyle/>
            <a:p>
              <a:endParaRPr lang="en-US" sz="2400" baseline="-25000"/>
            </a:p>
          </p:txBody>
        </p:sp>
      </p:grpSp>
      <p:graphicFrame>
        <p:nvGraphicFramePr>
          <p:cNvPr id="31" name="Object 30"/>
          <p:cNvGraphicFramePr>
            <a:graphicFrameLocks noChangeAspect="1"/>
          </p:cNvGraphicFramePr>
          <p:nvPr/>
        </p:nvGraphicFramePr>
        <p:xfrm>
          <a:off x="5596451" y="5461716"/>
          <a:ext cx="269875" cy="395288"/>
        </p:xfrm>
        <a:graphic>
          <a:graphicData uri="http://schemas.openxmlformats.org/presentationml/2006/ole">
            <p:oleObj spid="_x0000_s44036" name="Equation" r:id="rId7" imgW="330120" imgH="482400" progId="Equation.DSMT4">
              <p:embed/>
            </p:oleObj>
          </a:graphicData>
        </a:graphic>
      </p:graphicFrame>
      <p:graphicFrame>
        <p:nvGraphicFramePr>
          <p:cNvPr id="32" name="Object 31"/>
          <p:cNvGraphicFramePr>
            <a:graphicFrameLocks noChangeAspect="1"/>
          </p:cNvGraphicFramePr>
          <p:nvPr/>
        </p:nvGraphicFramePr>
        <p:xfrm>
          <a:off x="7505163" y="4176712"/>
          <a:ext cx="457200" cy="395288"/>
        </p:xfrm>
        <a:graphic>
          <a:graphicData uri="http://schemas.openxmlformats.org/presentationml/2006/ole">
            <p:oleObj spid="_x0000_s44037" name="Equation" r:id="rId8" imgW="558720" imgH="48240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Problem from Book</a:t>
            </a:r>
            <a:endParaRPr lang="en-US"/>
          </a:p>
        </p:txBody>
      </p:sp>
      <p:sp>
        <p:nvSpPr>
          <p:cNvPr id="3" name="Content Placeholder 2"/>
          <p:cNvSpPr>
            <a:spLocks noGrp="1"/>
          </p:cNvSpPr>
          <p:nvPr>
            <p:ph sz="half" idx="1"/>
          </p:nvPr>
        </p:nvSpPr>
        <p:spPr>
          <a:xfrm>
            <a:off x="457200" y="1600200"/>
            <a:ext cx="4038600" cy="4876800"/>
          </a:xfrm>
          <a:ln>
            <a:solidFill>
              <a:srgbClr val="FF0000"/>
            </a:solidFill>
          </a:ln>
        </p:spPr>
        <p:txBody>
          <a:bodyPr>
            <a:normAutofit fontScale="92500" lnSpcReduction="20000"/>
          </a:bodyPr>
          <a:lstStyle/>
          <a:p>
            <a:r>
              <a:rPr lang="en-US" smtClean="0"/>
              <a:t> </a:t>
            </a:r>
            <a:r>
              <a:rPr lang="en-US" smtClean="0"/>
              <a:t>A neutron collides elastically with a helium nucleus (at rest initially) whose mass is </a:t>
            </a:r>
            <a:r>
              <a:rPr lang="en-US" smtClean="0">
                <a:solidFill>
                  <a:srgbClr val="FFFF00"/>
                </a:solidFill>
              </a:rPr>
              <a:t>four times that of the neutron</a:t>
            </a:r>
            <a:r>
              <a:rPr lang="en-US" smtClean="0"/>
              <a:t>. </a:t>
            </a:r>
            <a:endParaRPr lang="en-US" smtClean="0"/>
          </a:p>
          <a:p>
            <a:r>
              <a:rPr lang="en-US" smtClean="0">
                <a:solidFill>
                  <a:srgbClr val="FFFF00"/>
                </a:solidFill>
              </a:rPr>
              <a:t>The </a:t>
            </a:r>
            <a:r>
              <a:rPr lang="en-US" smtClean="0">
                <a:solidFill>
                  <a:srgbClr val="FFFF00"/>
                </a:solidFill>
              </a:rPr>
              <a:t>helium nucleus is observed to move off at </a:t>
            </a:r>
            <a:r>
              <a:rPr lang="en-US" smtClean="0">
                <a:solidFill>
                  <a:srgbClr val="FFFF00"/>
                </a:solidFill>
              </a:rPr>
              <a:t>an </a:t>
            </a:r>
            <a:r>
              <a:rPr lang="en-US" smtClean="0">
                <a:solidFill>
                  <a:srgbClr val="FFFF00"/>
                </a:solidFill>
              </a:rPr>
              <a:t>angle</a:t>
            </a:r>
            <a:r>
              <a:rPr lang="en-US" smtClean="0"/>
              <a:t>   .  </a:t>
            </a:r>
          </a:p>
          <a:p>
            <a:r>
              <a:rPr lang="en-US" smtClean="0"/>
              <a:t>Determine </a:t>
            </a:r>
            <a:r>
              <a:rPr lang="en-US" smtClean="0"/>
              <a:t>the angle of the neutron,  and the speeds of the two particles,  and  after the collision. The neutron’s </a:t>
            </a:r>
            <a:r>
              <a:rPr lang="en-US" smtClean="0"/>
              <a:t>initial </a:t>
            </a:r>
            <a:r>
              <a:rPr lang="en-US" smtClean="0"/>
              <a:t>velocity is    . </a:t>
            </a:r>
            <a:endParaRPr lang="en-US" smtClean="0"/>
          </a:p>
          <a:p>
            <a:endParaRPr lang="en-US"/>
          </a:p>
        </p:txBody>
      </p:sp>
      <p:sp>
        <p:nvSpPr>
          <p:cNvPr id="4" name="Content Placeholder 3"/>
          <p:cNvSpPr>
            <a:spLocks noGrp="1"/>
          </p:cNvSpPr>
          <p:nvPr>
            <p:ph sz="half" idx="2"/>
          </p:nvPr>
        </p:nvSpPr>
        <p:spPr>
          <a:xfrm>
            <a:off x="4648200" y="1600200"/>
            <a:ext cx="4038600" cy="5105400"/>
          </a:xfrm>
        </p:spPr>
        <p:txBody>
          <a:bodyPr>
            <a:normAutofit fontScale="92500" lnSpcReduction="20000"/>
          </a:bodyPr>
          <a:lstStyle/>
          <a:p>
            <a:r>
              <a:rPr lang="en-US" smtClean="0"/>
              <a:t>Take final neutron velocity      ,  He nucleus final velocity    .</a:t>
            </a:r>
          </a:p>
          <a:p>
            <a:pPr>
              <a:buNone/>
            </a:pPr>
            <a:endParaRPr lang="en-US" smtClean="0"/>
          </a:p>
          <a:p>
            <a:pPr>
              <a:buNone/>
            </a:pPr>
            <a:endParaRPr lang="en-US" smtClean="0"/>
          </a:p>
          <a:p>
            <a:endParaRPr lang="en-US" smtClean="0"/>
          </a:p>
          <a:p>
            <a:r>
              <a:rPr lang="en-US" smtClean="0"/>
              <a:t>Conservation of momentum: </a:t>
            </a:r>
          </a:p>
          <a:p>
            <a:endParaRPr lang="en-US" smtClean="0"/>
          </a:p>
          <a:p>
            <a:r>
              <a:rPr lang="en-US" smtClean="0"/>
              <a:t>Conservation of energy:</a:t>
            </a:r>
          </a:p>
          <a:p>
            <a:endParaRPr lang="en-US" smtClean="0"/>
          </a:p>
          <a:p>
            <a:endParaRPr lang="en-US" smtClean="0"/>
          </a:p>
          <a:p>
            <a:r>
              <a:rPr lang="en-US" smtClean="0"/>
              <a:t>Go to next slide…</a:t>
            </a:r>
            <a:endParaRPr lang="en-US" smtClean="0"/>
          </a:p>
          <a:p>
            <a:endParaRPr lang="en-US"/>
          </a:p>
        </p:txBody>
      </p:sp>
      <p:graphicFrame>
        <p:nvGraphicFramePr>
          <p:cNvPr id="5" name="Object 4"/>
          <p:cNvGraphicFramePr>
            <a:graphicFrameLocks noChangeAspect="1"/>
          </p:cNvGraphicFramePr>
          <p:nvPr/>
        </p:nvGraphicFramePr>
        <p:xfrm>
          <a:off x="2059148" y="3935568"/>
          <a:ext cx="225778" cy="304800"/>
        </p:xfrm>
        <a:graphic>
          <a:graphicData uri="http://schemas.openxmlformats.org/presentationml/2006/ole">
            <p:oleObj spid="_x0000_s45058" name="Equation" r:id="rId4" imgW="253800" imgH="342720" progId="Equation.DSMT4">
              <p:embed/>
            </p:oleObj>
          </a:graphicData>
        </a:graphic>
      </p:graphicFrame>
      <p:graphicFrame>
        <p:nvGraphicFramePr>
          <p:cNvPr id="6" name="Object 5"/>
          <p:cNvGraphicFramePr>
            <a:graphicFrameLocks noChangeAspect="1"/>
          </p:cNvGraphicFramePr>
          <p:nvPr/>
        </p:nvGraphicFramePr>
        <p:xfrm>
          <a:off x="3112574" y="5862039"/>
          <a:ext cx="241300" cy="355600"/>
        </p:xfrm>
        <a:graphic>
          <a:graphicData uri="http://schemas.openxmlformats.org/presentationml/2006/ole">
            <p:oleObj spid="_x0000_s45059" name="Equation" r:id="rId5" imgW="241200" imgH="355320" progId="Equation.DSMT4">
              <p:embed/>
            </p:oleObj>
          </a:graphicData>
        </a:graphic>
      </p:graphicFrame>
      <p:graphicFrame>
        <p:nvGraphicFramePr>
          <p:cNvPr id="7" name="Object 6"/>
          <p:cNvGraphicFramePr>
            <a:graphicFrameLocks noChangeAspect="1"/>
          </p:cNvGraphicFramePr>
          <p:nvPr/>
        </p:nvGraphicFramePr>
        <p:xfrm>
          <a:off x="6225036" y="1916626"/>
          <a:ext cx="215763" cy="395132"/>
        </p:xfrm>
        <a:graphic>
          <a:graphicData uri="http://schemas.openxmlformats.org/presentationml/2006/ole">
            <p:oleObj spid="_x0000_s45060" name="Equation" r:id="rId6" imgW="279360" imgH="482400" progId="Equation.DSMT4">
              <p:embed/>
            </p:oleObj>
          </a:graphicData>
        </a:graphic>
      </p:graphicFrame>
      <p:graphicFrame>
        <p:nvGraphicFramePr>
          <p:cNvPr id="10" name="Object 9"/>
          <p:cNvGraphicFramePr>
            <a:graphicFrameLocks noChangeAspect="1"/>
          </p:cNvGraphicFramePr>
          <p:nvPr/>
        </p:nvGraphicFramePr>
        <p:xfrm>
          <a:off x="6845121" y="2248437"/>
          <a:ext cx="255588" cy="395288"/>
        </p:xfrm>
        <a:graphic>
          <a:graphicData uri="http://schemas.openxmlformats.org/presentationml/2006/ole">
            <p:oleObj spid="_x0000_s45063" name="Equation" r:id="rId7" imgW="330120" imgH="482400" progId="Equation.DSMT4">
              <p:embed/>
            </p:oleObj>
          </a:graphicData>
        </a:graphic>
      </p:graphicFrame>
      <p:graphicFrame>
        <p:nvGraphicFramePr>
          <p:cNvPr id="11" name="Object 10"/>
          <p:cNvGraphicFramePr>
            <a:graphicFrameLocks noChangeAspect="1"/>
          </p:cNvGraphicFramePr>
          <p:nvPr/>
        </p:nvGraphicFramePr>
        <p:xfrm>
          <a:off x="5537916" y="4470400"/>
          <a:ext cx="1816100" cy="482600"/>
        </p:xfrm>
        <a:graphic>
          <a:graphicData uri="http://schemas.openxmlformats.org/presentationml/2006/ole">
            <p:oleObj spid="_x0000_s45064" name="Equation" r:id="rId8" imgW="1815840" imgH="482400" progId="Equation.DSMT4">
              <p:embed/>
            </p:oleObj>
          </a:graphicData>
        </a:graphic>
      </p:graphicFrame>
      <p:graphicFrame>
        <p:nvGraphicFramePr>
          <p:cNvPr id="12" name="Object 11"/>
          <p:cNvGraphicFramePr>
            <a:graphicFrameLocks noChangeAspect="1"/>
          </p:cNvGraphicFramePr>
          <p:nvPr/>
        </p:nvGraphicFramePr>
        <p:xfrm>
          <a:off x="5334000" y="5410200"/>
          <a:ext cx="2133600" cy="533400"/>
        </p:xfrm>
        <a:graphic>
          <a:graphicData uri="http://schemas.openxmlformats.org/presentationml/2006/ole">
            <p:oleObj spid="_x0000_s45065" name="Equation" r:id="rId9" imgW="2133360" imgH="533160" progId="Equation.DSMT4">
              <p:embed/>
            </p:oleObj>
          </a:graphicData>
        </a:graphic>
      </p:graphicFrame>
      <p:cxnSp>
        <p:nvCxnSpPr>
          <p:cNvPr id="14" name="Straight Connector 13"/>
          <p:cNvCxnSpPr/>
          <p:nvPr/>
        </p:nvCxnSpPr>
        <p:spPr>
          <a:xfrm>
            <a:off x="5257800" y="3048000"/>
            <a:ext cx="3124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724400" y="3048000"/>
            <a:ext cx="19812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6668574" y="3110784"/>
            <a:ext cx="762000" cy="6858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6731358" y="2209800"/>
            <a:ext cx="1177078" cy="79155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6" name="Object 25"/>
          <p:cNvGraphicFramePr>
            <a:graphicFrameLocks noChangeAspect="1"/>
          </p:cNvGraphicFramePr>
          <p:nvPr/>
        </p:nvGraphicFramePr>
        <p:xfrm>
          <a:off x="5562600" y="3048000"/>
          <a:ext cx="241300" cy="355600"/>
        </p:xfrm>
        <a:graphic>
          <a:graphicData uri="http://schemas.openxmlformats.org/presentationml/2006/ole">
            <p:oleObj spid="_x0000_s45066" name="Equation" r:id="rId10" imgW="241200" imgH="355320" progId="Equation.DSMT4">
              <p:embed/>
            </p:oleObj>
          </a:graphicData>
        </a:graphic>
      </p:graphicFrame>
      <p:graphicFrame>
        <p:nvGraphicFramePr>
          <p:cNvPr id="27" name="Object 26"/>
          <p:cNvGraphicFramePr>
            <a:graphicFrameLocks noChangeAspect="1"/>
          </p:cNvGraphicFramePr>
          <p:nvPr/>
        </p:nvGraphicFramePr>
        <p:xfrm>
          <a:off x="7467600" y="2503869"/>
          <a:ext cx="215763" cy="395132"/>
        </p:xfrm>
        <a:graphic>
          <a:graphicData uri="http://schemas.openxmlformats.org/presentationml/2006/ole">
            <p:oleObj spid="_x0000_s45067" name="Equation" r:id="rId11" imgW="279360" imgH="482400" progId="Equation.DSMT4">
              <p:embed/>
            </p:oleObj>
          </a:graphicData>
        </a:graphic>
      </p:graphicFrame>
      <p:graphicFrame>
        <p:nvGraphicFramePr>
          <p:cNvPr id="28" name="Object 27"/>
          <p:cNvGraphicFramePr>
            <a:graphicFrameLocks noChangeAspect="1"/>
          </p:cNvGraphicFramePr>
          <p:nvPr/>
        </p:nvGraphicFramePr>
        <p:xfrm>
          <a:off x="6627813" y="3338847"/>
          <a:ext cx="412750" cy="395288"/>
        </p:xfrm>
        <a:graphic>
          <a:graphicData uri="http://schemas.openxmlformats.org/presentationml/2006/ole">
            <p:oleObj spid="_x0000_s45068" name="Equation" r:id="rId12" imgW="533160" imgH="482400" progId="Equation.DSMT4">
              <p:embed/>
            </p:oleObj>
          </a:graphicData>
        </a:graphic>
      </p:graphicFrame>
      <p:graphicFrame>
        <p:nvGraphicFramePr>
          <p:cNvPr id="29" name="Object 28"/>
          <p:cNvGraphicFramePr>
            <a:graphicFrameLocks noChangeAspect="1"/>
          </p:cNvGraphicFramePr>
          <p:nvPr/>
        </p:nvGraphicFramePr>
        <p:xfrm>
          <a:off x="7086600" y="3124200"/>
          <a:ext cx="225778" cy="304800"/>
        </p:xfrm>
        <a:graphic>
          <a:graphicData uri="http://schemas.openxmlformats.org/presentationml/2006/ole">
            <p:oleObj spid="_x0000_s45069" name="Equation" r:id="rId13" imgW="253800" imgH="342720" progId="Equation.DSMT4">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Solving the problem…</a:t>
            </a:r>
            <a:endParaRPr lang="en-US"/>
          </a:p>
        </p:txBody>
      </p:sp>
      <p:sp>
        <p:nvSpPr>
          <p:cNvPr id="3" name="Content Placeholder 2"/>
          <p:cNvSpPr>
            <a:spLocks noGrp="1"/>
          </p:cNvSpPr>
          <p:nvPr>
            <p:ph idx="1"/>
          </p:nvPr>
        </p:nvSpPr>
        <p:spPr>
          <a:xfrm>
            <a:off x="457200" y="1600200"/>
            <a:ext cx="8229600" cy="5105400"/>
          </a:xfrm>
        </p:spPr>
        <p:txBody>
          <a:bodyPr>
            <a:normAutofit/>
          </a:bodyPr>
          <a:lstStyle/>
          <a:p>
            <a:r>
              <a:rPr lang="en-US" sz="2400" smtClean="0"/>
              <a:t>We have momentum conservation and energy conservation equations:</a:t>
            </a:r>
          </a:p>
          <a:p>
            <a:endParaRPr lang="en-US" sz="2400" smtClean="0"/>
          </a:p>
          <a:p>
            <a:r>
              <a:rPr lang="en-US" sz="2400" smtClean="0">
                <a:solidFill>
                  <a:srgbClr val="FF0000"/>
                </a:solidFill>
              </a:rPr>
              <a:t>Important!</a:t>
            </a:r>
            <a:r>
              <a:rPr lang="en-US" sz="2400" smtClean="0"/>
              <a:t>  The </a:t>
            </a:r>
            <a:r>
              <a:rPr lang="en-US" sz="2400" smtClean="0">
                <a:solidFill>
                  <a:srgbClr val="FF0000"/>
                </a:solidFill>
              </a:rPr>
              <a:t>only</a:t>
            </a:r>
            <a:r>
              <a:rPr lang="en-US" sz="2400" smtClean="0"/>
              <a:t> angle we know is that between           .</a:t>
            </a:r>
          </a:p>
          <a:p>
            <a:r>
              <a:rPr lang="en-US" sz="2400" smtClean="0"/>
              <a:t>The strategy is to eliminate one variable by choosing one in the momentum equation to put in the energy equation.  </a:t>
            </a:r>
          </a:p>
          <a:p>
            <a:r>
              <a:rPr lang="en-US" sz="2400" smtClean="0"/>
              <a:t>We choose      </a:t>
            </a:r>
            <a:r>
              <a:rPr lang="en-US" sz="2400" i="1" smtClean="0"/>
              <a:t>because</a:t>
            </a:r>
            <a:r>
              <a:rPr lang="en-US" sz="2400" smtClean="0"/>
              <a:t> we can square                      : </a:t>
            </a:r>
            <a:r>
              <a:rPr lang="en-US" sz="2400" i="1" smtClean="0"/>
              <a:t>we know the angle between these two vectors</a:t>
            </a:r>
            <a:r>
              <a:rPr lang="en-US" sz="2400" smtClean="0"/>
              <a:t>.</a:t>
            </a:r>
          </a:p>
          <a:p>
            <a:endParaRPr lang="en-US" sz="2400" smtClean="0"/>
          </a:p>
          <a:p>
            <a:r>
              <a:rPr lang="en-US" sz="2400" smtClean="0"/>
              <a:t>This gives</a:t>
            </a:r>
          </a:p>
          <a:p>
            <a:endParaRPr lang="en-US" sz="2400" smtClean="0"/>
          </a:p>
          <a:p>
            <a:r>
              <a:rPr lang="en-US" sz="2400" smtClean="0"/>
              <a:t>f</a:t>
            </a:r>
            <a:r>
              <a:rPr lang="en-US" sz="2400" smtClean="0"/>
              <a:t>rom which immediately                                    .</a:t>
            </a:r>
            <a:endParaRPr lang="en-US" sz="2400"/>
          </a:p>
        </p:txBody>
      </p:sp>
      <p:graphicFrame>
        <p:nvGraphicFramePr>
          <p:cNvPr id="46082" name="Object 2"/>
          <p:cNvGraphicFramePr>
            <a:graphicFrameLocks noChangeAspect="1"/>
          </p:cNvGraphicFramePr>
          <p:nvPr/>
        </p:nvGraphicFramePr>
        <p:xfrm>
          <a:off x="1612900" y="2438400"/>
          <a:ext cx="1739900" cy="462351"/>
        </p:xfrm>
        <a:graphic>
          <a:graphicData uri="http://schemas.openxmlformats.org/presentationml/2006/ole">
            <p:oleObj spid="_x0000_s46082" name="Equation" r:id="rId4" imgW="1815840" imgH="482400" progId="Equation.DSMT4">
              <p:embed/>
            </p:oleObj>
          </a:graphicData>
        </a:graphic>
      </p:graphicFrame>
      <p:graphicFrame>
        <p:nvGraphicFramePr>
          <p:cNvPr id="46083" name="Object 3"/>
          <p:cNvGraphicFramePr>
            <a:graphicFrameLocks noChangeAspect="1"/>
          </p:cNvGraphicFramePr>
          <p:nvPr/>
        </p:nvGraphicFramePr>
        <p:xfrm>
          <a:off x="4724400" y="2400837"/>
          <a:ext cx="1981200" cy="495300"/>
        </p:xfrm>
        <a:graphic>
          <a:graphicData uri="http://schemas.openxmlformats.org/presentationml/2006/ole">
            <p:oleObj spid="_x0000_s46083" name="Equation" r:id="rId5" imgW="2133360" imgH="533160" progId="Equation.DSMT4">
              <p:embed/>
            </p:oleObj>
          </a:graphicData>
        </a:graphic>
      </p:graphicFrame>
      <p:graphicFrame>
        <p:nvGraphicFramePr>
          <p:cNvPr id="6" name="Object 5"/>
          <p:cNvGraphicFramePr>
            <a:graphicFrameLocks noChangeAspect="1"/>
          </p:cNvGraphicFramePr>
          <p:nvPr/>
        </p:nvGraphicFramePr>
        <p:xfrm>
          <a:off x="7392474" y="2844084"/>
          <a:ext cx="723900" cy="482600"/>
        </p:xfrm>
        <a:graphic>
          <a:graphicData uri="http://schemas.openxmlformats.org/presentationml/2006/ole">
            <p:oleObj spid="_x0000_s46084" name="Equation" r:id="rId6" imgW="723600" imgH="482400" progId="Equation.DSMT4">
              <p:embed/>
            </p:oleObj>
          </a:graphicData>
        </a:graphic>
      </p:graphicFrame>
      <p:graphicFrame>
        <p:nvGraphicFramePr>
          <p:cNvPr id="7" name="Object 6"/>
          <p:cNvGraphicFramePr>
            <a:graphicFrameLocks noChangeAspect="1"/>
          </p:cNvGraphicFramePr>
          <p:nvPr/>
        </p:nvGraphicFramePr>
        <p:xfrm>
          <a:off x="2330530" y="4127679"/>
          <a:ext cx="234870" cy="405684"/>
        </p:xfrm>
        <a:graphic>
          <a:graphicData uri="http://schemas.openxmlformats.org/presentationml/2006/ole">
            <p:oleObj spid="_x0000_s46085" name="Equation" r:id="rId7" imgW="279360" imgH="482400" progId="Equation.DSMT4">
              <p:embed/>
            </p:oleObj>
          </a:graphicData>
        </a:graphic>
      </p:graphicFrame>
      <p:graphicFrame>
        <p:nvGraphicFramePr>
          <p:cNvPr id="8" name="Object 7"/>
          <p:cNvGraphicFramePr>
            <a:graphicFrameLocks noChangeAspect="1"/>
          </p:cNvGraphicFramePr>
          <p:nvPr/>
        </p:nvGraphicFramePr>
        <p:xfrm>
          <a:off x="5654865" y="4063285"/>
          <a:ext cx="1329598" cy="508716"/>
        </p:xfrm>
        <a:graphic>
          <a:graphicData uri="http://schemas.openxmlformats.org/presentationml/2006/ole">
            <p:oleObj spid="_x0000_s46086" name="Equation" r:id="rId8" imgW="1460160" imgH="558720" progId="Equation.DSMT4">
              <p:embed/>
            </p:oleObj>
          </a:graphicData>
        </a:graphic>
      </p:graphicFrame>
      <p:graphicFrame>
        <p:nvGraphicFramePr>
          <p:cNvPr id="9" name="Object 3"/>
          <p:cNvGraphicFramePr>
            <a:graphicFrameLocks noChangeAspect="1"/>
          </p:cNvGraphicFramePr>
          <p:nvPr/>
        </p:nvGraphicFramePr>
        <p:xfrm>
          <a:off x="2209800" y="5283427"/>
          <a:ext cx="6477000" cy="571094"/>
        </p:xfrm>
        <a:graphic>
          <a:graphicData uri="http://schemas.openxmlformats.org/presentationml/2006/ole">
            <p:oleObj spid="_x0000_s46087" name="Equation" r:id="rId9" imgW="7213320" imgH="634680" progId="Equation.DSMT4">
              <p:embed/>
            </p:oleObj>
          </a:graphicData>
        </a:graphic>
      </p:graphicFrame>
      <p:graphicFrame>
        <p:nvGraphicFramePr>
          <p:cNvPr id="10" name="Object 9"/>
          <p:cNvGraphicFramePr>
            <a:graphicFrameLocks noChangeAspect="1"/>
          </p:cNvGraphicFramePr>
          <p:nvPr/>
        </p:nvGraphicFramePr>
        <p:xfrm>
          <a:off x="4024647" y="6210837"/>
          <a:ext cx="2311400" cy="482600"/>
        </p:xfrm>
        <a:graphic>
          <a:graphicData uri="http://schemas.openxmlformats.org/presentationml/2006/ole">
            <p:oleObj spid="_x0000_s46088" name="Equation" r:id="rId10" imgW="2311200" imgH="482400" progId="Equation.DSMT4">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FF00"/>
                </a:solidFill>
              </a:rPr>
              <a:t>Another Book Problem…</a:t>
            </a:r>
            <a:endParaRPr lang="en-US">
              <a:solidFill>
                <a:srgbClr val="FFFF00"/>
              </a:solidFill>
            </a:endParaRPr>
          </a:p>
        </p:txBody>
      </p:sp>
      <p:sp>
        <p:nvSpPr>
          <p:cNvPr id="3" name="Content Placeholder 2"/>
          <p:cNvSpPr>
            <a:spLocks noGrp="1"/>
          </p:cNvSpPr>
          <p:nvPr>
            <p:ph sz="half" idx="1"/>
          </p:nvPr>
        </p:nvSpPr>
        <p:spPr>
          <a:xfrm>
            <a:off x="96588" y="1295400"/>
            <a:ext cx="3429000" cy="4114800"/>
          </a:xfrm>
          <a:ln>
            <a:solidFill>
              <a:srgbClr val="FF0000"/>
            </a:solidFill>
          </a:ln>
        </p:spPr>
        <p:txBody>
          <a:bodyPr>
            <a:normAutofit fontScale="92500"/>
          </a:bodyPr>
          <a:lstStyle/>
          <a:p>
            <a:r>
              <a:rPr lang="en-US" smtClean="0"/>
              <a:t>	</a:t>
            </a:r>
            <a:r>
              <a:rPr lang="en-US" b="1" smtClean="0"/>
              <a:t>61.</a:t>
            </a:r>
            <a:r>
              <a:rPr lang="en-US" smtClean="0"/>
              <a:t>	(III) Prove that in the elastic collision of two objects of identical mass, with one being a target initially at rest, the angle between their final velocity vectors is always 90°.</a:t>
            </a:r>
          </a:p>
          <a:p>
            <a:endParaRPr lang="en-US"/>
          </a:p>
        </p:txBody>
      </p:sp>
      <p:sp>
        <p:nvSpPr>
          <p:cNvPr id="4" name="Content Placeholder 3"/>
          <p:cNvSpPr>
            <a:spLocks noGrp="1"/>
          </p:cNvSpPr>
          <p:nvPr>
            <p:ph sz="half" idx="2"/>
          </p:nvPr>
        </p:nvSpPr>
        <p:spPr>
          <a:xfrm>
            <a:off x="3657600" y="1219200"/>
            <a:ext cx="5257800" cy="5334000"/>
          </a:xfrm>
        </p:spPr>
        <p:txBody>
          <a:bodyPr>
            <a:normAutofit fontScale="92500"/>
          </a:bodyPr>
          <a:lstStyle/>
          <a:p>
            <a:r>
              <a:rPr lang="en-US" sz="2400" smtClean="0"/>
              <a:t>All masses are equal—so momentum vectors are just velocity vectors multiplied by </a:t>
            </a:r>
            <a:r>
              <a:rPr lang="en-US" sz="2400" i="1" smtClean="0"/>
              <a:t>m</a:t>
            </a:r>
            <a:r>
              <a:rPr lang="en-US" sz="2400" smtClean="0"/>
              <a:t>, let’s say </a:t>
            </a:r>
            <a:r>
              <a:rPr lang="en-US" sz="2400" i="1" smtClean="0"/>
              <a:t>m</a:t>
            </a:r>
            <a:r>
              <a:rPr lang="en-US" sz="2400" smtClean="0"/>
              <a:t> = 1.</a:t>
            </a:r>
          </a:p>
          <a:p>
            <a:r>
              <a:rPr lang="en-US" sz="2400" smtClean="0"/>
              <a:t>Initial velocities          . </a:t>
            </a:r>
          </a:p>
          <a:p>
            <a:r>
              <a:rPr lang="en-US" sz="2400" smtClean="0"/>
              <a:t>Final velocities             . </a:t>
            </a:r>
          </a:p>
          <a:p>
            <a:endParaRPr lang="en-US" sz="2400" smtClean="0"/>
          </a:p>
          <a:p>
            <a:endParaRPr lang="en-US" sz="2400" smtClean="0"/>
          </a:p>
          <a:p>
            <a:endParaRPr lang="en-US" sz="2400" smtClean="0"/>
          </a:p>
          <a:p>
            <a:endParaRPr lang="en-US" sz="2400" smtClean="0"/>
          </a:p>
          <a:p>
            <a:endParaRPr lang="en-US" sz="2400" smtClean="0"/>
          </a:p>
          <a:p>
            <a:endParaRPr lang="en-US" sz="2400" smtClean="0"/>
          </a:p>
          <a:p>
            <a:r>
              <a:rPr lang="en-US" sz="2400" smtClean="0">
                <a:solidFill>
                  <a:srgbClr val="FF0000"/>
                </a:solidFill>
              </a:rPr>
              <a:t>From Pythagoras’ theorem, this triangle of the velocities is a </a:t>
            </a:r>
            <a:r>
              <a:rPr lang="en-US" sz="2400" i="1" smtClean="0">
                <a:solidFill>
                  <a:srgbClr val="FF0000"/>
                </a:solidFill>
              </a:rPr>
              <a:t>right angle </a:t>
            </a:r>
            <a:r>
              <a:rPr lang="en-US" sz="2400" smtClean="0">
                <a:solidFill>
                  <a:srgbClr val="FF0000"/>
                </a:solidFill>
              </a:rPr>
              <a:t>triangle!</a:t>
            </a:r>
          </a:p>
          <a:p>
            <a:endParaRPr lang="en-US"/>
          </a:p>
        </p:txBody>
      </p:sp>
      <p:graphicFrame>
        <p:nvGraphicFramePr>
          <p:cNvPr id="5" name="Object 4"/>
          <p:cNvGraphicFramePr>
            <a:graphicFrameLocks noChangeAspect="1"/>
          </p:cNvGraphicFramePr>
          <p:nvPr/>
        </p:nvGraphicFramePr>
        <p:xfrm>
          <a:off x="5968284" y="2363274"/>
          <a:ext cx="495658" cy="354041"/>
        </p:xfrm>
        <a:graphic>
          <a:graphicData uri="http://schemas.openxmlformats.org/presentationml/2006/ole">
            <p:oleObj spid="_x0000_s47106" name="Equation" r:id="rId3" imgW="622080" imgH="444240" progId="Equation.DSMT4">
              <p:embed/>
            </p:oleObj>
          </a:graphicData>
        </a:graphic>
      </p:graphicFrame>
      <p:graphicFrame>
        <p:nvGraphicFramePr>
          <p:cNvPr id="6" name="Object 5"/>
          <p:cNvGraphicFramePr>
            <a:graphicFrameLocks noChangeAspect="1"/>
          </p:cNvGraphicFramePr>
          <p:nvPr/>
        </p:nvGraphicFramePr>
        <p:xfrm>
          <a:off x="5864178" y="2743200"/>
          <a:ext cx="651229" cy="392805"/>
        </p:xfrm>
        <a:graphic>
          <a:graphicData uri="http://schemas.openxmlformats.org/presentationml/2006/ole">
            <p:oleObj spid="_x0000_s47107" name="Equation" r:id="rId4" imgW="799920" imgH="482400" progId="Equation.DSMT4">
              <p:embed/>
            </p:oleObj>
          </a:graphicData>
        </a:graphic>
      </p:graphicFrame>
      <p:graphicFrame>
        <p:nvGraphicFramePr>
          <p:cNvPr id="7" name="Object 6"/>
          <p:cNvGraphicFramePr>
            <a:graphicFrameLocks noChangeAspect="1"/>
          </p:cNvGraphicFramePr>
          <p:nvPr/>
        </p:nvGraphicFramePr>
        <p:xfrm>
          <a:off x="4343400" y="3200400"/>
          <a:ext cx="3494827" cy="473493"/>
        </p:xfrm>
        <a:graphic>
          <a:graphicData uri="http://schemas.openxmlformats.org/presentationml/2006/ole">
            <p:oleObj spid="_x0000_s47108" name="Equation" r:id="rId5" imgW="3936960" imgH="533160" progId="Equation.DSMT4">
              <p:embed/>
            </p:oleObj>
          </a:graphicData>
        </a:graphic>
      </p:graphicFrame>
      <p:cxnSp>
        <p:nvCxnSpPr>
          <p:cNvPr id="9" name="Straight Arrow Connector 8"/>
          <p:cNvCxnSpPr/>
          <p:nvPr/>
        </p:nvCxnSpPr>
        <p:spPr>
          <a:xfrm>
            <a:off x="5053884" y="4888091"/>
            <a:ext cx="23622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2940000">
            <a:off x="4818609" y="4367018"/>
            <a:ext cx="13716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955405" y="3887274"/>
            <a:ext cx="1505601" cy="100131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5" name="Object 14"/>
          <p:cNvGraphicFramePr>
            <a:graphicFrameLocks noChangeAspect="1"/>
          </p:cNvGraphicFramePr>
          <p:nvPr/>
        </p:nvGraphicFramePr>
        <p:xfrm>
          <a:off x="6007995" y="5002010"/>
          <a:ext cx="241300" cy="355600"/>
        </p:xfrm>
        <a:graphic>
          <a:graphicData uri="http://schemas.openxmlformats.org/presentationml/2006/ole">
            <p:oleObj spid="_x0000_s47109" name="Equation" r:id="rId6" imgW="241200" imgH="355320" progId="Equation.DSMT4">
              <p:embed/>
            </p:oleObj>
          </a:graphicData>
        </a:graphic>
      </p:graphicFrame>
      <p:graphicFrame>
        <p:nvGraphicFramePr>
          <p:cNvPr id="16" name="Object 15"/>
          <p:cNvGraphicFramePr>
            <a:graphicFrameLocks noChangeAspect="1"/>
          </p:cNvGraphicFramePr>
          <p:nvPr/>
        </p:nvGraphicFramePr>
        <p:xfrm>
          <a:off x="5181600" y="3886200"/>
          <a:ext cx="279400" cy="482600"/>
        </p:xfrm>
        <a:graphic>
          <a:graphicData uri="http://schemas.openxmlformats.org/presentationml/2006/ole">
            <p:oleObj spid="_x0000_s47110" name="Equation" r:id="rId7" imgW="279360" imgH="482400" progId="Equation.DSMT4">
              <p:embed/>
            </p:oleObj>
          </a:graphicData>
        </a:graphic>
      </p:graphicFrame>
      <p:graphicFrame>
        <p:nvGraphicFramePr>
          <p:cNvPr id="17" name="Object 16"/>
          <p:cNvGraphicFramePr>
            <a:graphicFrameLocks noChangeAspect="1"/>
          </p:cNvGraphicFramePr>
          <p:nvPr/>
        </p:nvGraphicFramePr>
        <p:xfrm>
          <a:off x="6640131" y="3936642"/>
          <a:ext cx="330200" cy="482600"/>
        </p:xfrm>
        <a:graphic>
          <a:graphicData uri="http://schemas.openxmlformats.org/presentationml/2006/ole">
            <p:oleObj spid="_x0000_s47111" name="Equation" r:id="rId8" imgW="330120" imgH="482400" progId="Equation.DSMT4">
              <p:embed/>
            </p:oleObj>
          </a:graphicData>
        </a:graphic>
      </p:graphicFrame>
      <p:sp>
        <p:nvSpPr>
          <p:cNvPr id="18" name="TextBox 17"/>
          <p:cNvSpPr txBox="1"/>
          <p:nvPr/>
        </p:nvSpPr>
        <p:spPr>
          <a:xfrm>
            <a:off x="2858037" y="6399726"/>
            <a:ext cx="3009363" cy="369332"/>
          </a:xfrm>
          <a:prstGeom prst="rect">
            <a:avLst/>
          </a:prstGeom>
          <a:noFill/>
          <a:ln>
            <a:solidFill>
              <a:srgbClr val="FF0000"/>
            </a:solidFill>
          </a:ln>
        </p:spPr>
        <p:txBody>
          <a:bodyPr wrap="square" rtlCol="0">
            <a:spAutoFit/>
          </a:bodyPr>
          <a:lstStyle/>
          <a:p>
            <a:r>
              <a:rPr lang="en-US" smtClean="0"/>
              <a:t>Check this with the </a:t>
            </a:r>
            <a:r>
              <a:rPr lang="en-US" smtClean="0">
                <a:hlinkClick r:id="rId9"/>
              </a:rPr>
              <a:t>animation</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fontScale="90000"/>
          </a:bodyPr>
          <a:lstStyle/>
          <a:p>
            <a:pPr algn="l"/>
            <a:r>
              <a:rPr lang="en-US" sz="3100" smtClean="0">
                <a:solidFill>
                  <a:srgbClr val="FFFF00"/>
                </a:solidFill>
              </a:rPr>
              <a:t>			</a:t>
            </a:r>
            <a:r>
              <a:rPr lang="en-US" sz="4000" smtClean="0">
                <a:solidFill>
                  <a:srgbClr val="FFFF00"/>
                </a:solidFill>
              </a:rPr>
              <a:t>Clicker Question</a:t>
            </a:r>
            <a:r>
              <a:rPr lang="en-US" sz="3100" smtClean="0">
                <a:solidFill>
                  <a:srgbClr val="FFFF00"/>
                </a:solidFill>
              </a:rPr>
              <a:t/>
            </a:r>
            <a:br>
              <a:rPr lang="en-US" sz="3100" smtClean="0">
                <a:solidFill>
                  <a:srgbClr val="FFFF00"/>
                </a:solidFill>
              </a:rPr>
            </a:br>
            <a:r>
              <a:rPr lang="en-US" sz="3100" smtClean="0"/>
              <a:t>Suppose we have two </a:t>
            </a:r>
            <a:r>
              <a:rPr lang="en-US" sz="3100" smtClean="0">
                <a:solidFill>
                  <a:srgbClr val="FFFF00"/>
                </a:solidFill>
              </a:rPr>
              <a:t>equal masses, one initially at rest</a:t>
            </a:r>
            <a:r>
              <a:rPr lang="en-US" sz="3100" smtClean="0"/>
              <a:t>, the other approaching  from the left at velocity </a:t>
            </a:r>
            <a:r>
              <a:rPr lang="en-US" sz="3100" i="1" smtClean="0"/>
              <a:t>v</a:t>
            </a:r>
            <a:r>
              <a:rPr lang="en-US" sz="3100" smtClean="0"/>
              <a:t>. What is the velocity of the </a:t>
            </a:r>
            <a:r>
              <a:rPr lang="en-US" sz="3100" i="1" smtClean="0"/>
              <a:t>center of mass</a:t>
            </a:r>
            <a:r>
              <a:rPr lang="en-US" sz="3100" smtClean="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828800" y="2794716"/>
            <a:ext cx="1905000" cy="634284"/>
            <a:chOff x="2590800" y="3785316"/>
            <a:chExt cx="1905000" cy="634284"/>
          </a:xfrm>
        </p:grpSpPr>
        <p:sp>
          <p:nvSpPr>
            <p:cNvPr id="4" name="Oval 3"/>
            <p:cNvSpPr/>
            <p:nvPr/>
          </p:nvSpPr>
          <p:spPr>
            <a:xfrm>
              <a:off x="2590800" y="39624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3200400" y="4191000"/>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633990" y="3785316"/>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5638800" y="28956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fontScale="90000"/>
          </a:bodyPr>
          <a:lstStyle/>
          <a:p>
            <a:pPr algn="l"/>
            <a:r>
              <a:rPr lang="en-US" sz="3100" smtClean="0">
                <a:solidFill>
                  <a:srgbClr val="FFFF00"/>
                </a:solidFill>
              </a:rPr>
              <a:t>			</a:t>
            </a:r>
            <a:r>
              <a:rPr lang="en-US" sz="4000" smtClean="0">
                <a:solidFill>
                  <a:srgbClr val="FFFF00"/>
                </a:solidFill>
              </a:rPr>
              <a:t>Clicker Answer</a:t>
            </a:r>
            <a:r>
              <a:rPr lang="en-US" sz="3100" smtClean="0">
                <a:solidFill>
                  <a:srgbClr val="FFFF00"/>
                </a:solidFill>
              </a:rPr>
              <a:t/>
            </a:r>
            <a:br>
              <a:rPr lang="en-US" sz="3100" smtClean="0">
                <a:solidFill>
                  <a:srgbClr val="FFFF00"/>
                </a:solidFill>
              </a:rPr>
            </a:br>
            <a:r>
              <a:rPr lang="en-US" sz="3100" smtClean="0"/>
              <a:t>Suppose we have two </a:t>
            </a:r>
            <a:r>
              <a:rPr lang="en-US" sz="3100" smtClean="0">
                <a:solidFill>
                  <a:srgbClr val="FFFF00"/>
                </a:solidFill>
              </a:rPr>
              <a:t>equal masses, one initially at rest</a:t>
            </a:r>
            <a:r>
              <a:rPr lang="en-US" sz="3100" smtClean="0"/>
              <a:t>, the other approaching  from the left at velocity </a:t>
            </a:r>
            <a:r>
              <a:rPr lang="en-US" sz="3100" i="1" smtClean="0"/>
              <a:t>v</a:t>
            </a:r>
            <a:r>
              <a:rPr lang="en-US" sz="3100" smtClean="0"/>
              <a:t>. What is the velocity of the center of mass?</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052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407795" y="3036195"/>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4887531" y="3175716"/>
            <a:ext cx="609600" cy="1588"/>
          </a:xfrm>
          <a:prstGeom prst="straightConnector1">
            <a:avLst/>
          </a:prstGeom>
          <a:ln w="381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03822" y="2753762"/>
            <a:ext cx="633210" cy="461665"/>
          </a:xfrm>
          <a:prstGeom prst="rect">
            <a:avLst/>
          </a:prstGeom>
          <a:noFill/>
        </p:spPr>
        <p:txBody>
          <a:bodyPr wrap="square" rtlCol="0">
            <a:spAutoFit/>
          </a:bodyPr>
          <a:lstStyle/>
          <a:p>
            <a:r>
              <a:rPr lang="en-US" sz="2400" i="1" smtClean="0"/>
              <a:t>v</a:t>
            </a:r>
            <a:r>
              <a:rPr lang="en-US" sz="2400" smtClean="0"/>
              <a:t>/2</a:t>
            </a:r>
            <a:endParaRPr lang="en-US" sz="2400"/>
          </a:p>
        </p:txBody>
      </p:sp>
      <p:cxnSp>
        <p:nvCxnSpPr>
          <p:cNvPr id="19" name="Straight Arrow Connector 18"/>
          <p:cNvCxnSpPr/>
          <p:nvPr/>
        </p:nvCxnSpPr>
        <p:spPr>
          <a:xfrm rot="10800000">
            <a:off x="2057400" y="4572000"/>
            <a:ext cx="1524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656526" y="4229637"/>
            <a:ext cx="3124200" cy="707886"/>
          </a:xfrm>
          <a:prstGeom prst="rect">
            <a:avLst/>
          </a:prstGeom>
          <a:noFill/>
        </p:spPr>
        <p:txBody>
          <a:bodyPr wrap="square" rtlCol="0">
            <a:spAutoFit/>
          </a:bodyPr>
          <a:lstStyle/>
          <a:p>
            <a:r>
              <a:rPr lang="en-US" sz="2000" smtClean="0">
                <a:solidFill>
                  <a:srgbClr val="FF0000"/>
                </a:solidFill>
              </a:rPr>
              <a:t>It’s always at the midpoint of the two masses.</a:t>
            </a:r>
            <a:endParaRPr lang="en-US" sz="200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smtClean="0">
                <a:solidFill>
                  <a:srgbClr val="FFFF00"/>
                </a:solidFill>
              </a:rPr>
              <a:t>			</a:t>
            </a:r>
            <a:r>
              <a:rPr lang="en-US" sz="4000" smtClean="0">
                <a:solidFill>
                  <a:srgbClr val="FFFF00"/>
                </a:solidFill>
              </a:rPr>
              <a:t>Clicker Question</a:t>
            </a:r>
            <a:r>
              <a:rPr lang="en-US" sz="3100" smtClean="0">
                <a:solidFill>
                  <a:srgbClr val="FFFF00"/>
                </a:solidFill>
              </a:rPr>
              <a:t/>
            </a:r>
            <a:br>
              <a:rPr lang="en-US" sz="3100" smtClean="0">
                <a:solidFill>
                  <a:srgbClr val="FFFF00"/>
                </a:solidFill>
              </a:rPr>
            </a:br>
            <a:r>
              <a:rPr lang="en-US" sz="3100" smtClean="0"/>
              <a:t>What is the velocity of the center of mass </a:t>
            </a:r>
            <a:r>
              <a:rPr lang="en-US" sz="3100" smtClean="0">
                <a:solidFill>
                  <a:srgbClr val="FFFF00"/>
                </a:solidFill>
              </a:rPr>
              <a:t>after the elastic collision</a:t>
            </a:r>
            <a:r>
              <a:rPr lang="en-US" sz="3100" smtClean="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290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smtClean="0">
                <a:solidFill>
                  <a:srgbClr val="FFFF00"/>
                </a:solidFill>
              </a:rPr>
              <a:t>			</a:t>
            </a:r>
            <a:r>
              <a:rPr lang="en-US" sz="4000" smtClean="0">
                <a:solidFill>
                  <a:srgbClr val="FFFF00"/>
                </a:solidFill>
              </a:rPr>
              <a:t>Clicker Answer</a:t>
            </a:r>
            <a:r>
              <a:rPr lang="en-US" sz="3100" smtClean="0">
                <a:solidFill>
                  <a:srgbClr val="FFFF00"/>
                </a:solidFill>
              </a:rPr>
              <a:t/>
            </a:r>
            <a:br>
              <a:rPr lang="en-US" sz="3100" smtClean="0">
                <a:solidFill>
                  <a:srgbClr val="FFFF00"/>
                </a:solidFill>
              </a:rPr>
            </a:br>
            <a:r>
              <a:rPr lang="en-US" sz="3100" smtClean="0"/>
              <a:t>What is the velocity of the center of mass </a:t>
            </a:r>
            <a:r>
              <a:rPr lang="en-US" sz="3100" smtClean="0">
                <a:solidFill>
                  <a:srgbClr val="FFFF00"/>
                </a:solidFill>
              </a:rPr>
              <a:t>after the elastic collision</a:t>
            </a:r>
            <a:r>
              <a:rPr lang="en-US" sz="3100" smtClean="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290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a:off x="1926462" y="4611711"/>
            <a:ext cx="1752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191000" y="4114800"/>
            <a:ext cx="4572000" cy="1631216"/>
          </a:xfrm>
          <a:prstGeom prst="rect">
            <a:avLst/>
          </a:prstGeom>
          <a:noFill/>
        </p:spPr>
        <p:txBody>
          <a:bodyPr wrap="square" rtlCol="0">
            <a:spAutoFit/>
          </a:bodyPr>
          <a:lstStyle/>
          <a:p>
            <a:r>
              <a:rPr lang="en-US" sz="2000" smtClean="0">
                <a:solidFill>
                  <a:schemeClr val="bg1"/>
                </a:solidFill>
              </a:rPr>
              <a:t>The same as before!</a:t>
            </a:r>
          </a:p>
          <a:p>
            <a:r>
              <a:rPr lang="en-US" sz="2000" smtClean="0">
                <a:solidFill>
                  <a:srgbClr val="FF0000"/>
                </a:solidFill>
              </a:rPr>
              <a:t>Remember the total momentum equals the </a:t>
            </a:r>
            <a:r>
              <a:rPr lang="en-US" sz="2000" i="1" smtClean="0">
                <a:solidFill>
                  <a:srgbClr val="FF0000"/>
                </a:solidFill>
              </a:rPr>
              <a:t>total </a:t>
            </a:r>
            <a:r>
              <a:rPr lang="en-US" sz="2000" smtClean="0">
                <a:solidFill>
                  <a:srgbClr val="FF0000"/>
                </a:solidFill>
              </a:rPr>
              <a:t>mass x the velocity of the CM, and </a:t>
            </a:r>
            <a:r>
              <a:rPr lang="en-US" sz="2000" i="1" smtClean="0">
                <a:solidFill>
                  <a:srgbClr val="FF0000"/>
                </a:solidFill>
              </a:rPr>
              <a:t>total momentum is not altered by the interaction between the two balls</a:t>
            </a:r>
            <a:r>
              <a:rPr lang="en-US" sz="2000" smtClean="0">
                <a:solidFill>
                  <a:srgbClr val="FF0000"/>
                </a:solidFill>
              </a:rPr>
              <a:t>.</a:t>
            </a:r>
            <a:endParaRPr lang="en-US" sz="200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smtClean="0">
                <a:solidFill>
                  <a:srgbClr val="FFFF00"/>
                </a:solidFill>
              </a:rPr>
              <a:t>			</a:t>
            </a:r>
            <a:r>
              <a:rPr lang="en-US" sz="4000" smtClean="0">
                <a:solidFill>
                  <a:srgbClr val="FFFF00"/>
                </a:solidFill>
              </a:rPr>
              <a:t>Clicker Question</a:t>
            </a:r>
            <a:r>
              <a:rPr lang="en-US" sz="3100" smtClean="0">
                <a:solidFill>
                  <a:srgbClr val="FFFF00"/>
                </a:solidFill>
              </a:rPr>
              <a:t/>
            </a:r>
            <a:br>
              <a:rPr lang="en-US" sz="3100" smtClean="0">
                <a:solidFill>
                  <a:srgbClr val="FFFF00"/>
                </a:solidFill>
              </a:rPr>
            </a:br>
            <a:r>
              <a:rPr lang="en-US" sz="3100" smtClean="0"/>
              <a:t>What would be the velocity of the center of mass </a:t>
            </a:r>
            <a:r>
              <a:rPr lang="en-US" sz="3100" smtClean="0">
                <a:solidFill>
                  <a:srgbClr val="FFFF00"/>
                </a:solidFill>
              </a:rPr>
              <a:t>after a completely </a:t>
            </a:r>
            <a:r>
              <a:rPr lang="en-US" sz="3100" u="sng" smtClean="0">
                <a:solidFill>
                  <a:srgbClr val="FFFF00"/>
                </a:solidFill>
              </a:rPr>
              <a:t>inelastic</a:t>
            </a:r>
            <a:r>
              <a:rPr lang="en-US" sz="3100" smtClean="0">
                <a:solidFill>
                  <a:srgbClr val="FFFF00"/>
                </a:solidFill>
              </a:rPr>
              <a:t> collision</a:t>
            </a:r>
            <a:r>
              <a:rPr lang="en-US" sz="3100" smtClean="0"/>
              <a:t>? (Assume the balls stick together.)</a:t>
            </a:r>
            <a:endParaRPr lang="en-US" sz="3100">
              <a:solidFill>
                <a:srgbClr val="FFFF00"/>
              </a:solidFill>
            </a:endParaRPr>
          </a:p>
        </p:txBody>
      </p:sp>
      <p:sp>
        <p:nvSpPr>
          <p:cNvPr id="3" name="Content Placeholder 2"/>
          <p:cNvSpPr>
            <a:spLocks noGrp="1"/>
          </p:cNvSpPr>
          <p:nvPr>
            <p:ph idx="1"/>
          </p:nvPr>
        </p:nvSpPr>
        <p:spPr>
          <a:xfrm>
            <a:off x="457200" y="4343400"/>
            <a:ext cx="8229600" cy="21336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91062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052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310059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smtClean="0">
                <a:solidFill>
                  <a:srgbClr val="FFFF00"/>
                </a:solidFill>
              </a:rPr>
              <a:t>			</a:t>
            </a:r>
            <a:r>
              <a:rPr lang="en-US" sz="4000" smtClean="0">
                <a:solidFill>
                  <a:srgbClr val="FFFF00"/>
                </a:solidFill>
              </a:rPr>
              <a:t>Clicker Answer</a:t>
            </a:r>
            <a:r>
              <a:rPr lang="en-US" sz="3100" smtClean="0">
                <a:solidFill>
                  <a:srgbClr val="FFFF00"/>
                </a:solidFill>
              </a:rPr>
              <a:t/>
            </a:r>
            <a:br>
              <a:rPr lang="en-US" sz="3100" smtClean="0">
                <a:solidFill>
                  <a:srgbClr val="FFFF00"/>
                </a:solidFill>
              </a:rPr>
            </a:br>
            <a:r>
              <a:rPr lang="en-US" sz="3100" smtClean="0"/>
              <a:t>What would be the velocity of the center of mass </a:t>
            </a:r>
            <a:r>
              <a:rPr lang="en-US" sz="3100" smtClean="0">
                <a:solidFill>
                  <a:srgbClr val="FFFF00"/>
                </a:solidFill>
              </a:rPr>
              <a:t>after a completely </a:t>
            </a:r>
            <a:r>
              <a:rPr lang="en-US" sz="3100" u="sng" smtClean="0">
                <a:solidFill>
                  <a:srgbClr val="FFFF00"/>
                </a:solidFill>
              </a:rPr>
              <a:t>inelastic</a:t>
            </a:r>
            <a:r>
              <a:rPr lang="en-US" sz="3100" smtClean="0">
                <a:solidFill>
                  <a:srgbClr val="FFFF00"/>
                </a:solidFill>
              </a:rPr>
              <a:t> collision</a:t>
            </a:r>
            <a:r>
              <a:rPr lang="en-US" sz="3100" smtClean="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052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rot="10800000">
            <a:off x="1981200" y="4585953"/>
            <a:ext cx="1752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10000" y="3911958"/>
            <a:ext cx="4267200" cy="1323439"/>
          </a:xfrm>
          <a:prstGeom prst="rect">
            <a:avLst/>
          </a:prstGeom>
          <a:noFill/>
        </p:spPr>
        <p:txBody>
          <a:bodyPr wrap="square" rtlCol="0">
            <a:spAutoFit/>
          </a:bodyPr>
          <a:lstStyle/>
          <a:p>
            <a:r>
              <a:rPr lang="en-US" sz="2000" smtClean="0">
                <a:solidFill>
                  <a:srgbClr val="FF0000"/>
                </a:solidFill>
              </a:rPr>
              <a:t>Total momentum is </a:t>
            </a:r>
            <a:r>
              <a:rPr lang="en-US" sz="2000" u="sng" smtClean="0">
                <a:solidFill>
                  <a:srgbClr val="FF0000"/>
                </a:solidFill>
              </a:rPr>
              <a:t>always conserved if </a:t>
            </a:r>
            <a:r>
              <a:rPr lang="en-US" sz="2000" u="sng" smtClean="0">
                <a:solidFill>
                  <a:srgbClr val="FF0000"/>
                </a:solidFill>
              </a:rPr>
              <a:t>there </a:t>
            </a:r>
            <a:r>
              <a:rPr lang="en-US" sz="2000" u="sng" smtClean="0">
                <a:solidFill>
                  <a:srgbClr val="FF0000"/>
                </a:solidFill>
              </a:rPr>
              <a:t>are no external forces</a:t>
            </a:r>
            <a:r>
              <a:rPr lang="en-US" sz="2000" smtClean="0">
                <a:solidFill>
                  <a:srgbClr val="FF0000"/>
                </a:solidFill>
              </a:rPr>
              <a:t>—it doesn’t matter if the </a:t>
            </a:r>
            <a:r>
              <a:rPr lang="en-US" sz="2000" i="1" smtClean="0">
                <a:solidFill>
                  <a:srgbClr val="FF0000"/>
                </a:solidFill>
              </a:rPr>
              <a:t>internal </a:t>
            </a:r>
            <a:r>
              <a:rPr lang="en-US" sz="2000" smtClean="0">
                <a:solidFill>
                  <a:srgbClr val="FF0000"/>
                </a:solidFill>
              </a:rPr>
              <a:t>interactions are elastic or inelastic.</a:t>
            </a:r>
            <a:endParaRPr lang="en-US" sz="20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89" y="152400"/>
            <a:ext cx="8458200" cy="2438400"/>
          </a:xfrm>
        </p:spPr>
        <p:txBody>
          <a:bodyPr>
            <a:normAutofit/>
          </a:bodyPr>
          <a:lstStyle/>
          <a:p>
            <a:pPr algn="l"/>
            <a:r>
              <a:rPr lang="en-US" sz="3100" smtClean="0">
                <a:solidFill>
                  <a:srgbClr val="FFFF00"/>
                </a:solidFill>
              </a:rPr>
              <a:t>			</a:t>
            </a:r>
            <a:r>
              <a:rPr lang="en-US" sz="4000" smtClean="0">
                <a:solidFill>
                  <a:srgbClr val="FFFF00"/>
                </a:solidFill>
              </a:rPr>
              <a:t>Clicker Question</a:t>
            </a:r>
            <a:r>
              <a:rPr lang="en-US" sz="3100" smtClean="0">
                <a:solidFill>
                  <a:srgbClr val="FFFF00"/>
                </a:solidFill>
              </a:rPr>
              <a:t/>
            </a:r>
            <a:br>
              <a:rPr lang="en-US" sz="3100" smtClean="0">
                <a:solidFill>
                  <a:srgbClr val="FFFF00"/>
                </a:solidFill>
              </a:rPr>
            </a:br>
            <a:r>
              <a:rPr lang="en-US" sz="2800" smtClean="0"/>
              <a:t>Suppose we have a 1 kg mass</a:t>
            </a:r>
            <a:r>
              <a:rPr lang="en-US" sz="2800" smtClean="0">
                <a:solidFill>
                  <a:srgbClr val="FFFF00"/>
                </a:solidFill>
              </a:rPr>
              <a:t> </a:t>
            </a:r>
            <a:r>
              <a:rPr lang="en-US" sz="2800" smtClean="0">
                <a:solidFill>
                  <a:schemeClr val="bg1"/>
                </a:solidFill>
              </a:rPr>
              <a:t>initially at rest</a:t>
            </a:r>
            <a:r>
              <a:rPr lang="en-US" sz="2800" smtClean="0"/>
              <a:t>, and a 2 kg mass approaching  from the left at velocity </a:t>
            </a:r>
            <a:r>
              <a:rPr lang="en-US" sz="2800" i="1" smtClean="0"/>
              <a:t>v</a:t>
            </a:r>
            <a:r>
              <a:rPr lang="en-US" sz="2800" smtClean="0"/>
              <a:t>. What is the velocity of the center of mass?</a:t>
            </a:r>
            <a:endParaRPr lang="en-US" sz="28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0.2</a:t>
            </a:r>
            <a:r>
              <a:rPr lang="en-US" sz="2800" i="1" smtClean="0"/>
              <a:t>v</a:t>
            </a:r>
          </a:p>
          <a:p>
            <a:pPr marL="514350" indent="-514350">
              <a:buAutoNum type="alphaUcPeriod"/>
            </a:pPr>
            <a:r>
              <a:rPr lang="en-US" sz="2800" smtClean="0"/>
              <a:t>0.33</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0.67</a:t>
            </a:r>
            <a:r>
              <a:rPr lang="en-US" sz="2800" i="1" smtClean="0"/>
              <a:t>v</a:t>
            </a:r>
          </a:p>
          <a:p>
            <a:pPr marL="514350" indent="-514350">
              <a:buAutoNum type="alphaUcPeriod"/>
            </a:pPr>
            <a:r>
              <a:rPr lang="en-US" sz="2800" smtClean="0"/>
              <a:t> </a:t>
            </a:r>
            <a:r>
              <a:rPr lang="en-US" sz="2800" i="1" smtClean="0"/>
              <a:t>v</a:t>
            </a:r>
          </a:p>
        </p:txBody>
      </p:sp>
      <p:sp>
        <p:nvSpPr>
          <p:cNvPr id="4" name="Oval 3"/>
          <p:cNvSpPr/>
          <p:nvPr/>
        </p:nvSpPr>
        <p:spPr>
          <a:xfrm>
            <a:off x="1789089" y="2804372"/>
            <a:ext cx="649311" cy="649311"/>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2457714" y="3123126"/>
            <a:ext cx="1511300" cy="265"/>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97748" y="2706711"/>
            <a:ext cx="533400" cy="461665"/>
          </a:xfrm>
          <a:prstGeom prst="rect">
            <a:avLst/>
          </a:prstGeom>
          <a:noFill/>
        </p:spPr>
        <p:txBody>
          <a:bodyPr wrap="square" rtlCol="0">
            <a:spAutoFit/>
          </a:bodyPr>
          <a:lstStyle/>
          <a:p>
            <a:r>
              <a:rPr lang="en-US" sz="2400" i="1"/>
              <a:t>v</a:t>
            </a:r>
          </a:p>
        </p:txBody>
      </p:sp>
      <p:sp>
        <p:nvSpPr>
          <p:cNvPr id="10" name="Oval 9"/>
          <p:cNvSpPr/>
          <p:nvPr/>
        </p:nvSpPr>
        <p:spPr>
          <a:xfrm flipH="1">
            <a:off x="5638800" y="28956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28800" y="2933163"/>
            <a:ext cx="609600" cy="369332"/>
          </a:xfrm>
          <a:prstGeom prst="rect">
            <a:avLst/>
          </a:prstGeom>
          <a:noFill/>
        </p:spPr>
        <p:txBody>
          <a:bodyPr wrap="square" rtlCol="0">
            <a:spAutoFit/>
          </a:bodyPr>
          <a:lstStyle/>
          <a:p>
            <a:r>
              <a:rPr lang="en-US" smtClean="0"/>
              <a:t>2 kg</a:t>
            </a:r>
            <a:endParaRPr lang="en-US"/>
          </a:p>
        </p:txBody>
      </p:sp>
      <p:sp>
        <p:nvSpPr>
          <p:cNvPr id="11" name="TextBox 10"/>
          <p:cNvSpPr txBox="1"/>
          <p:nvPr/>
        </p:nvSpPr>
        <p:spPr>
          <a:xfrm>
            <a:off x="5586210" y="2933163"/>
            <a:ext cx="609600" cy="369332"/>
          </a:xfrm>
          <a:prstGeom prst="rect">
            <a:avLst/>
          </a:prstGeom>
          <a:noFill/>
        </p:spPr>
        <p:txBody>
          <a:bodyPr wrap="square" rtlCol="0">
            <a:spAutoFit/>
          </a:bodyPr>
          <a:lstStyle/>
          <a:p>
            <a:r>
              <a:rPr lang="en-US" smtClean="0"/>
              <a:t>1 kg</a:t>
            </a: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TotalTime>
  <Words>1293</Words>
  <Application>Microsoft Office PowerPoint</Application>
  <PresentationFormat>On-screen Show (4:3)</PresentationFormat>
  <Paragraphs>252</Paragraphs>
  <Slides>24</Slides>
  <Notes>23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7" baseType="lpstr">
      <vt:lpstr>Office Theme</vt:lpstr>
      <vt:lpstr>Equation</vt:lpstr>
      <vt:lpstr>MathType 6.0 Equation</vt:lpstr>
      <vt:lpstr>More about Momentum</vt:lpstr>
      <vt:lpstr>Elastic One-Dimensional Collisions 1</vt:lpstr>
      <vt:lpstr>   Clicker Question Suppose we have two equal masses, one initially at rest, the other approaching  from the left at velocity v. What is the velocity of the center of mass?</vt:lpstr>
      <vt:lpstr>   Clicker Answer Suppose we have two equal masses, one initially at rest, the other approaching  from the left at velocity v. What is the velocity of the center of mass?</vt:lpstr>
      <vt:lpstr>   Clicker Question What is the velocity of the center of mass after the elastic collision?</vt:lpstr>
      <vt:lpstr>   Clicker Answer What is the velocity of the center of mass after the elastic collision?</vt:lpstr>
      <vt:lpstr>   Clicker Question What would be the velocity of the center of mass after a completely inelastic collision? (Assume the balls stick together.)</vt:lpstr>
      <vt:lpstr>   Clicker Answer What would be the velocity of the center of mass after a completely inelastic collision?</vt:lpstr>
      <vt:lpstr>   Clicker Question Suppose we have a 1 kg mass initially at rest, and a 2 kg mass approaching  from the left at velocity v. What is the velocity of the center of mass?</vt:lpstr>
      <vt:lpstr>   Clicker Answer Suppose we have a 1 kg mass initially at rest, and a 2 kg mass approaching  from the left at velocity v. What is the velocity of the center of mass?</vt:lpstr>
      <vt:lpstr>Looking at Collisions…</vt:lpstr>
      <vt:lpstr>Reminder:  a Frame of Reference</vt:lpstr>
      <vt:lpstr>Two Inertial Frames of Reference</vt:lpstr>
      <vt:lpstr>Equal Masses, Two Frames</vt:lpstr>
      <vt:lpstr>Elastic One-Dimensional Collisions </vt:lpstr>
      <vt:lpstr>Elastic One-Dimensional Collisions </vt:lpstr>
      <vt:lpstr>Equal Masses, Two Frames, Inelastic</vt:lpstr>
      <vt:lpstr>      Clicker Question For the one-dimensional inelastic collision of a mass m moving at velocity v hitting and sticking to an initially stationary mass m, is the kinetic energy loss:</vt:lpstr>
      <vt:lpstr>      Clicker Question I drop a large ball with a small ball balanced on top of it from a height of one meter.  The small ball stays on top during the fall. After the large ball bounces off the floor, how high do you predict the small ball will go? </vt:lpstr>
      <vt:lpstr>      Clicker Answer I drop a large ball with a small ball balanced on top of it from a height of one meter.  The small ball stays on top during the fall. After the large ball bounces off the floor, how high do you predict the small ball will go? </vt:lpstr>
      <vt:lpstr>Two-Dimensional CM Elastic Collisions</vt:lpstr>
      <vt:lpstr>Problem from Book</vt:lpstr>
      <vt:lpstr>Solving the problem…</vt:lpstr>
      <vt:lpstr>Another Book Problem…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17</cp:revision>
  <dcterms:created xsi:type="dcterms:W3CDTF">2010-03-01T20:42:02Z</dcterms:created>
  <dcterms:modified xsi:type="dcterms:W3CDTF">2010-03-03T03:46:02Z</dcterms:modified>
</cp:coreProperties>
</file>