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203"/>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A98359-B976-4DB0-B8FF-B6499830D0C5}" type="datetimeFigureOut">
              <a:rPr lang="en-US" smtClean="0"/>
              <a:pPr/>
              <a:t>3/2/2010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DE9918-2B60-4A66-90B9-09FAA2036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BFB48D2-77D7-4BC7-82CA-9949FBBC3869}" type="slidenum">
              <a:rPr lang="en-US"/>
              <a:pPr/>
              <a:t>11</a:t>
            </a:fld>
            <a:endParaRPr lang="en-US"/>
          </a:p>
        </p:txBody>
      </p:sp>
      <p:sp>
        <p:nvSpPr>
          <p:cNvPr id="806914" name="Rectangle 2"/>
          <p:cNvSpPr>
            <a:spLocks noGrp="1" noRot="1" noChangeAspect="1" noChangeArrowheads="1" noTextEdit="1"/>
          </p:cNvSpPr>
          <p:nvPr>
            <p:ph type="sldImg"/>
          </p:nvPr>
        </p:nvSpPr>
        <p:spPr>
          <a:xfrm>
            <a:off x="1150938" y="692150"/>
            <a:ext cx="4556125" cy="3416300"/>
          </a:xfrm>
          <a:ln/>
        </p:spPr>
      </p:sp>
      <p:sp>
        <p:nvSpPr>
          <p:cNvPr id="80691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49F6E2D-40E6-44B9-A698-011C1138C7ED}" type="slidenum">
              <a:rPr lang="en-US"/>
              <a:pPr/>
              <a:t>12</a:t>
            </a:fld>
            <a:endParaRPr lang="en-US"/>
          </a:p>
        </p:txBody>
      </p:sp>
      <p:sp>
        <p:nvSpPr>
          <p:cNvPr id="808962" name="Rectangle 2"/>
          <p:cNvSpPr>
            <a:spLocks noGrp="1" noRot="1" noChangeAspect="1" noChangeArrowheads="1" noTextEdit="1"/>
          </p:cNvSpPr>
          <p:nvPr>
            <p:ph type="sldImg"/>
          </p:nvPr>
        </p:nvSpPr>
        <p:spPr>
          <a:xfrm>
            <a:off x="1150938" y="692150"/>
            <a:ext cx="4556125" cy="3416300"/>
          </a:xfrm>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2D1281D-D0DB-47CB-97CB-D95FB8D5187D}" type="slidenum">
              <a:rPr lang="en-US"/>
              <a:pPr/>
              <a:t>13</a:t>
            </a:fld>
            <a:endParaRPr lang="en-US"/>
          </a:p>
        </p:txBody>
      </p:sp>
      <p:sp>
        <p:nvSpPr>
          <p:cNvPr id="827394" name="Rectangle 2"/>
          <p:cNvSpPr>
            <a:spLocks noGrp="1" noRot="1" noChangeAspect="1" noChangeArrowheads="1" noTextEdit="1"/>
          </p:cNvSpPr>
          <p:nvPr>
            <p:ph type="sldImg"/>
          </p:nvPr>
        </p:nvSpPr>
        <p:spPr>
          <a:xfrm>
            <a:off x="1150938" y="692150"/>
            <a:ext cx="4556125" cy="3416300"/>
          </a:xfrm>
          <a:ln/>
        </p:spPr>
      </p:sp>
      <p:sp>
        <p:nvSpPr>
          <p:cNvPr id="82739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C02C052-6C0E-4137-83EF-478762B4B52F}" type="slidenum">
              <a:rPr lang="en-US"/>
              <a:pPr/>
              <a:t>14</a:t>
            </a:fld>
            <a:endParaRPr lang="en-US"/>
          </a:p>
        </p:txBody>
      </p:sp>
      <p:sp>
        <p:nvSpPr>
          <p:cNvPr id="829442" name="Rectangle 2"/>
          <p:cNvSpPr>
            <a:spLocks noGrp="1" noRot="1" noChangeAspect="1" noChangeArrowheads="1" noTextEdit="1"/>
          </p:cNvSpPr>
          <p:nvPr>
            <p:ph type="sldImg"/>
          </p:nvPr>
        </p:nvSpPr>
        <p:spPr>
          <a:xfrm>
            <a:off x="1150938" y="692150"/>
            <a:ext cx="4556125" cy="3416300"/>
          </a:xfrm>
          <a:ln/>
        </p:spPr>
      </p:sp>
      <p:sp>
        <p:nvSpPr>
          <p:cNvPr id="82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9370B60-F751-41A5-9E24-A67849002327}" type="slidenum">
              <a:rPr lang="en-US"/>
              <a:pPr/>
              <a:t>15</a:t>
            </a:fld>
            <a:endParaRPr lang="en-US"/>
          </a:p>
        </p:txBody>
      </p:sp>
      <p:sp>
        <p:nvSpPr>
          <p:cNvPr id="831490" name="Rectangle 2"/>
          <p:cNvSpPr>
            <a:spLocks noGrp="1" noRot="1" noChangeAspect="1" noChangeArrowheads="1" noTextEdit="1"/>
          </p:cNvSpPr>
          <p:nvPr>
            <p:ph type="sldImg"/>
          </p:nvPr>
        </p:nvSpPr>
        <p:spPr>
          <a:xfrm>
            <a:off x="1150938" y="692150"/>
            <a:ext cx="4556125" cy="3416300"/>
          </a:xfrm>
          <a:ln/>
        </p:spPr>
      </p:sp>
      <p:sp>
        <p:nvSpPr>
          <p:cNvPr id="831491"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EE26401-FB77-4309-BA6D-C41873B928B1}" type="slidenum">
              <a:rPr lang="en-US"/>
              <a:pPr/>
              <a:t>16</a:t>
            </a:fld>
            <a:endParaRPr lang="en-US"/>
          </a:p>
        </p:txBody>
      </p:sp>
      <p:sp>
        <p:nvSpPr>
          <p:cNvPr id="833538" name="Rectangle 2"/>
          <p:cNvSpPr>
            <a:spLocks noGrp="1" noRot="1" noChangeAspect="1" noChangeArrowheads="1" noTextEdit="1"/>
          </p:cNvSpPr>
          <p:nvPr>
            <p:ph type="sldImg"/>
          </p:nvPr>
        </p:nvSpPr>
        <p:spPr>
          <a:xfrm>
            <a:off x="1150938" y="692150"/>
            <a:ext cx="4556125" cy="3416300"/>
          </a:xfrm>
          <a:ln/>
        </p:spPr>
      </p:sp>
      <p:sp>
        <p:nvSpPr>
          <p:cNvPr id="83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38E2334-A003-4BA9-AAD7-7FF93C748F27}" type="slidenum">
              <a:rPr lang="en-US"/>
              <a:pPr/>
              <a:t>17</a:t>
            </a:fld>
            <a:endParaRPr lang="en-US"/>
          </a:p>
        </p:txBody>
      </p:sp>
      <p:sp>
        <p:nvSpPr>
          <p:cNvPr id="868354" name="Rectangle 2"/>
          <p:cNvSpPr>
            <a:spLocks noGrp="1" noRot="1" noChangeAspect="1" noChangeArrowheads="1" noTextEdit="1"/>
          </p:cNvSpPr>
          <p:nvPr>
            <p:ph type="sldImg"/>
          </p:nvPr>
        </p:nvSpPr>
        <p:spPr>
          <a:xfrm>
            <a:off x="1150938" y="692150"/>
            <a:ext cx="4556125" cy="3416300"/>
          </a:xfrm>
          <a:ln/>
        </p:spPr>
      </p:sp>
      <p:sp>
        <p:nvSpPr>
          <p:cNvPr id="86835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A3F7425-DC80-4FA5-BE6F-EC7C21505E6B}" type="slidenum">
              <a:rPr lang="en-US"/>
              <a:pPr/>
              <a:t>18</a:t>
            </a:fld>
            <a:endParaRPr lang="en-US"/>
          </a:p>
        </p:txBody>
      </p:sp>
      <p:sp>
        <p:nvSpPr>
          <p:cNvPr id="870402" name="Rectangle 2"/>
          <p:cNvSpPr>
            <a:spLocks noGrp="1" noRot="1" noChangeAspect="1" noChangeArrowheads="1" noTextEdit="1"/>
          </p:cNvSpPr>
          <p:nvPr>
            <p:ph type="sldImg"/>
          </p:nvPr>
        </p:nvSpPr>
        <p:spPr>
          <a:xfrm>
            <a:off x="1150938" y="692150"/>
            <a:ext cx="4556125" cy="3416300"/>
          </a:xfrm>
          <a:ln/>
        </p:spPr>
      </p:sp>
      <p:sp>
        <p:nvSpPr>
          <p:cNvPr id="87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1D7E54-760C-4400-B254-2ED7C93D94C6}"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1D7E54-760C-4400-B254-2ED7C93D94C6}"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1D7E54-760C-4400-B254-2ED7C93D94C6}" type="datetimeFigureOut">
              <a:rPr lang="en-US" smtClean="0"/>
              <a:pPr/>
              <a:t>3/2/2010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1D7E54-760C-4400-B254-2ED7C93D94C6}" type="datetimeFigureOut">
              <a:rPr lang="en-US" smtClean="0"/>
              <a:pPr/>
              <a:t>3/2/2010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D7E54-760C-4400-B254-2ED7C93D94C6}" type="datetimeFigureOut">
              <a:rPr lang="en-US" smtClean="0"/>
              <a:pPr/>
              <a:t>3/2/2010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D7E54-760C-4400-B254-2ED7C93D94C6}" type="datetimeFigureOut">
              <a:rPr lang="en-US" smtClean="0"/>
              <a:pPr/>
              <a:t>3/2/2010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0E578-7A32-45D8-A079-DE754AA079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oleObject" Target="../embeddings/oleObject19.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6.xml"/><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Momentum</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I drop a hard rubber ball on to the floor from a height of one meter.  As it bounces, it is squashed 1 cm at maximum.  </a:t>
            </a:r>
            <a:r>
              <a:rPr lang="en-US" sz="2800" i="1" smtClean="0"/>
              <a:t>Very  approximately</a:t>
            </a:r>
            <a:r>
              <a:rPr lang="en-US" sz="2800" smtClean="0"/>
              <a:t>, what is the force it feels from the floor at the moment in the middle of the bounce when it is at rest?</a:t>
            </a:r>
            <a:endParaRPr lang="en-US" sz="2800"/>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a:t>
            </a:r>
            <a:r>
              <a:rPr lang="en-US" smtClean="0"/>
              <a:t>g</a:t>
            </a:r>
          </a:p>
          <a:p>
            <a:pPr marL="514350" indent="-514350">
              <a:buAutoNum type="alphaUcPeriod"/>
            </a:pPr>
            <a:r>
              <a:rPr lang="en-US" smtClean="0"/>
              <a:t>5 mg</a:t>
            </a:r>
          </a:p>
          <a:p>
            <a:pPr marL="514350" indent="-514350">
              <a:buAutoNum type="alphaUcPeriod"/>
            </a:pPr>
            <a:r>
              <a:rPr lang="en-US" smtClean="0"/>
              <a:t>10 mg</a:t>
            </a:r>
          </a:p>
          <a:p>
            <a:pPr marL="514350" indent="-514350">
              <a:buAutoNum type="alphaUcPeriod"/>
            </a:pPr>
            <a:r>
              <a:rPr lang="en-US" smtClean="0"/>
              <a:t>25 mg</a:t>
            </a:r>
          </a:p>
          <a:p>
            <a:pPr marL="514350" indent="-514350">
              <a:buAutoNum type="alphaUcPeriod"/>
            </a:pPr>
            <a:r>
              <a:rPr lang="en-US" smtClean="0"/>
              <a:t>100 mg</a:t>
            </a:r>
            <a:endParaRPr lang="en-US"/>
          </a:p>
        </p:txBody>
      </p:sp>
      <p:cxnSp>
        <p:nvCxnSpPr>
          <p:cNvPr id="5" name="Straight Arrow Connector 4"/>
          <p:cNvCxnSpPr/>
          <p:nvPr/>
        </p:nvCxnSpPr>
        <p:spPr>
          <a:xfrm rot="10800000">
            <a:off x="2362200" y="5867400"/>
            <a:ext cx="1371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733800" y="4038600"/>
            <a:ext cx="5257800" cy="2308324"/>
          </a:xfrm>
          <a:prstGeom prst="rect">
            <a:avLst/>
          </a:prstGeom>
          <a:noFill/>
        </p:spPr>
        <p:txBody>
          <a:bodyPr wrap="square" rtlCol="0">
            <a:spAutoFit/>
          </a:bodyPr>
          <a:lstStyle/>
          <a:p>
            <a:r>
              <a:rPr lang="en-US" sz="2400" smtClean="0">
                <a:solidFill>
                  <a:srgbClr val="FF0000"/>
                </a:solidFill>
              </a:rPr>
              <a:t>Impulsive forces are </a:t>
            </a:r>
            <a:r>
              <a:rPr lang="en-US" sz="2400" u="sng" smtClean="0">
                <a:solidFill>
                  <a:srgbClr val="FF0000"/>
                </a:solidFill>
              </a:rPr>
              <a:t>big</a:t>
            </a:r>
            <a:r>
              <a:rPr lang="en-US" sz="2400" smtClean="0">
                <a:solidFill>
                  <a:srgbClr val="FF0000"/>
                </a:solidFill>
              </a:rPr>
              <a:t>!  The velocity v gained in falling  1 meter was lost in 1 cm.  From v</a:t>
            </a:r>
            <a:r>
              <a:rPr lang="en-US" sz="2400" baseline="30000" smtClean="0">
                <a:solidFill>
                  <a:srgbClr val="FF0000"/>
                </a:solidFill>
              </a:rPr>
              <a:t>2</a:t>
            </a:r>
            <a:r>
              <a:rPr lang="en-US" sz="2400" smtClean="0">
                <a:solidFill>
                  <a:srgbClr val="FF0000"/>
                </a:solidFill>
              </a:rPr>
              <a:t> = 2ax, if we take the deceleration on hitting the floor to be constant, it is about 100g.  This is an approximation, but in the right ballpark.</a:t>
            </a:r>
            <a:endParaRPr lang="en-US" sz="24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AutoShape 2"/>
          <p:cNvSpPr>
            <a:spLocks noChangeArrowheads="1"/>
          </p:cNvSpPr>
          <p:nvPr/>
        </p:nvSpPr>
        <p:spPr bwMode="auto">
          <a:xfrm>
            <a:off x="0" y="0"/>
            <a:ext cx="9144000" cy="35052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0589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9.5a</a:t>
            </a:r>
            <a:r>
              <a:rPr lang="en-US" sz="2800" i="1">
                <a:solidFill>
                  <a:srgbClr val="000000"/>
                </a:solidFill>
                <a:effectLst/>
              </a:rPr>
              <a:t>   </a:t>
            </a:r>
            <a:r>
              <a:rPr lang="en-US" sz="2800">
                <a:solidFill>
                  <a:schemeClr val="accent2"/>
                </a:solidFill>
              </a:rPr>
              <a:t>Two Boxes I</a:t>
            </a:r>
          </a:p>
        </p:txBody>
      </p:sp>
      <p:sp>
        <p:nvSpPr>
          <p:cNvPr id="805892" name="Rectangle 4"/>
          <p:cNvSpPr>
            <a:spLocks noChangeArrowheads="1"/>
          </p:cNvSpPr>
          <p:nvPr/>
        </p:nvSpPr>
        <p:spPr bwMode="auto">
          <a:xfrm>
            <a:off x="4572000" y="123825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grpSp>
        <p:nvGrpSpPr>
          <p:cNvPr id="2" name="Group 5"/>
          <p:cNvGrpSpPr>
            <a:grpSpLocks/>
          </p:cNvGrpSpPr>
          <p:nvPr/>
        </p:nvGrpSpPr>
        <p:grpSpPr bwMode="auto">
          <a:xfrm>
            <a:off x="3889375" y="4287838"/>
            <a:ext cx="5254625" cy="1528762"/>
            <a:chOff x="1476" y="2635"/>
            <a:chExt cx="4024" cy="1096"/>
          </a:xfrm>
        </p:grpSpPr>
        <p:sp>
          <p:nvSpPr>
            <p:cNvPr id="805894" name="Line 6"/>
            <p:cNvSpPr>
              <a:spLocks noChangeShapeType="1"/>
            </p:cNvSpPr>
            <p:nvPr/>
          </p:nvSpPr>
          <p:spPr bwMode="auto">
            <a:xfrm>
              <a:off x="1712" y="3111"/>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05895" name="Rectangle 7"/>
            <p:cNvSpPr>
              <a:spLocks noChangeArrowheads="1"/>
            </p:cNvSpPr>
            <p:nvPr/>
          </p:nvSpPr>
          <p:spPr bwMode="auto">
            <a:xfrm>
              <a:off x="1701" y="2856"/>
              <a:ext cx="349" cy="30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F </a:t>
              </a:r>
            </a:p>
          </p:txBody>
        </p:sp>
        <p:sp>
          <p:nvSpPr>
            <p:cNvPr id="805896" name="Rectangle 8"/>
            <p:cNvSpPr>
              <a:spLocks noChangeArrowheads="1"/>
            </p:cNvSpPr>
            <p:nvPr/>
          </p:nvSpPr>
          <p:spPr bwMode="auto">
            <a:xfrm>
              <a:off x="1476" y="2635"/>
              <a:ext cx="1960" cy="1096"/>
            </a:xfrm>
            <a:prstGeom prst="rect">
              <a:avLst/>
            </a:prstGeom>
            <a:noFill/>
            <a:ln w="12700">
              <a:solidFill>
                <a:schemeClr val="accent2"/>
              </a:solidFill>
              <a:miter lim="800000"/>
              <a:headEnd/>
              <a:tailEnd/>
            </a:ln>
            <a:effectLst/>
          </p:spPr>
          <p:txBody>
            <a:bodyPr wrap="none" anchor="ctr"/>
            <a:lstStyle/>
            <a:p>
              <a:endParaRPr lang="en-US"/>
            </a:p>
          </p:txBody>
        </p:sp>
        <p:sp>
          <p:nvSpPr>
            <p:cNvPr id="805897" name="Rectangle 9"/>
            <p:cNvSpPr>
              <a:spLocks noChangeArrowheads="1"/>
            </p:cNvSpPr>
            <p:nvPr/>
          </p:nvSpPr>
          <p:spPr bwMode="auto">
            <a:xfrm>
              <a:off x="3540" y="2635"/>
              <a:ext cx="1960" cy="1096"/>
            </a:xfrm>
            <a:prstGeom prst="rect">
              <a:avLst/>
            </a:prstGeom>
            <a:noFill/>
            <a:ln w="12700">
              <a:solidFill>
                <a:schemeClr val="accent2"/>
              </a:solidFill>
              <a:miter lim="800000"/>
              <a:headEnd/>
              <a:tailEnd/>
            </a:ln>
            <a:effectLst/>
          </p:spPr>
          <p:txBody>
            <a:bodyPr wrap="none" anchor="ctr"/>
            <a:lstStyle/>
            <a:p>
              <a:endParaRPr lang="en-US"/>
            </a:p>
          </p:txBody>
        </p:sp>
        <p:sp>
          <p:nvSpPr>
            <p:cNvPr id="805898" name="Rectangle 10"/>
            <p:cNvSpPr>
              <a:spLocks noChangeArrowheads="1"/>
            </p:cNvSpPr>
            <p:nvPr/>
          </p:nvSpPr>
          <p:spPr bwMode="auto">
            <a:xfrm>
              <a:off x="2148" y="2971"/>
              <a:ext cx="517" cy="280"/>
            </a:xfrm>
            <a:prstGeom prst="rect">
              <a:avLst/>
            </a:prstGeom>
            <a:solidFill>
              <a:srgbClr val="CC0099"/>
            </a:solidFill>
            <a:ln w="12700">
              <a:solidFill>
                <a:schemeClr val="bg2"/>
              </a:solidFill>
              <a:miter lim="800000"/>
              <a:headEnd/>
              <a:tailEnd/>
            </a:ln>
            <a:effectLst/>
          </p:spPr>
          <p:txBody>
            <a:bodyPr wrap="none" anchor="ctr"/>
            <a:lstStyle/>
            <a:p>
              <a:endParaRPr lang="en-US"/>
            </a:p>
          </p:txBody>
        </p:sp>
        <p:sp>
          <p:nvSpPr>
            <p:cNvPr id="805899" name="Rectangle 11"/>
            <p:cNvSpPr>
              <a:spLocks noChangeArrowheads="1"/>
            </p:cNvSpPr>
            <p:nvPr/>
          </p:nvSpPr>
          <p:spPr bwMode="auto">
            <a:xfrm>
              <a:off x="1568" y="3255"/>
              <a:ext cx="1776" cy="48"/>
            </a:xfrm>
            <a:prstGeom prst="rect">
              <a:avLst/>
            </a:prstGeom>
            <a:solidFill>
              <a:schemeClr val="accent2"/>
            </a:solidFill>
            <a:ln w="9525">
              <a:noFill/>
              <a:miter lim="800000"/>
              <a:headEnd/>
              <a:tailEnd/>
            </a:ln>
            <a:effectLst/>
          </p:spPr>
          <p:txBody>
            <a:bodyPr wrap="none" anchor="ctr"/>
            <a:lstStyle/>
            <a:p>
              <a:endParaRPr lang="en-US"/>
            </a:p>
          </p:txBody>
        </p:sp>
        <p:sp>
          <p:nvSpPr>
            <p:cNvPr id="805900" name="Line 12"/>
            <p:cNvSpPr>
              <a:spLocks noChangeShapeType="1"/>
            </p:cNvSpPr>
            <p:nvPr/>
          </p:nvSpPr>
          <p:spPr bwMode="auto">
            <a:xfrm>
              <a:off x="3776" y="3111"/>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05901" name="Rectangle 13"/>
            <p:cNvSpPr>
              <a:spLocks noChangeArrowheads="1"/>
            </p:cNvSpPr>
            <p:nvPr/>
          </p:nvSpPr>
          <p:spPr bwMode="auto">
            <a:xfrm>
              <a:off x="3765" y="2856"/>
              <a:ext cx="349" cy="30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F </a:t>
              </a:r>
            </a:p>
          </p:txBody>
        </p:sp>
        <p:sp>
          <p:nvSpPr>
            <p:cNvPr id="805902" name="Rectangle 14"/>
            <p:cNvSpPr>
              <a:spLocks noChangeArrowheads="1"/>
            </p:cNvSpPr>
            <p:nvPr/>
          </p:nvSpPr>
          <p:spPr bwMode="auto">
            <a:xfrm>
              <a:off x="4212" y="2827"/>
              <a:ext cx="614" cy="424"/>
            </a:xfrm>
            <a:prstGeom prst="rect">
              <a:avLst/>
            </a:prstGeom>
            <a:solidFill>
              <a:srgbClr val="CC0099"/>
            </a:solidFill>
            <a:ln w="12700">
              <a:solidFill>
                <a:schemeClr val="bg2"/>
              </a:solidFill>
              <a:miter lim="800000"/>
              <a:headEnd/>
              <a:tailEnd/>
            </a:ln>
            <a:effectLst/>
          </p:spPr>
          <p:txBody>
            <a:bodyPr wrap="none" anchor="ctr"/>
            <a:lstStyle/>
            <a:p>
              <a:endParaRPr lang="en-US"/>
            </a:p>
          </p:txBody>
        </p:sp>
        <p:sp>
          <p:nvSpPr>
            <p:cNvPr id="805903" name="Rectangle 15"/>
            <p:cNvSpPr>
              <a:spLocks noChangeArrowheads="1"/>
            </p:cNvSpPr>
            <p:nvPr/>
          </p:nvSpPr>
          <p:spPr bwMode="auto">
            <a:xfrm>
              <a:off x="3632" y="3255"/>
              <a:ext cx="1776" cy="48"/>
            </a:xfrm>
            <a:prstGeom prst="rect">
              <a:avLst/>
            </a:prstGeom>
            <a:solidFill>
              <a:schemeClr val="accent2"/>
            </a:solidFill>
            <a:ln w="9525">
              <a:noFill/>
              <a:miter lim="800000"/>
              <a:headEnd/>
              <a:tailEnd/>
            </a:ln>
            <a:effectLst/>
          </p:spPr>
          <p:txBody>
            <a:bodyPr wrap="none" anchor="ctr"/>
            <a:lstStyle/>
            <a:p>
              <a:endParaRPr lang="en-US"/>
            </a:p>
          </p:txBody>
        </p:sp>
        <p:sp>
          <p:nvSpPr>
            <p:cNvPr id="805904" name="Rectangle 16"/>
            <p:cNvSpPr>
              <a:spLocks noChangeArrowheads="1"/>
            </p:cNvSpPr>
            <p:nvPr/>
          </p:nvSpPr>
          <p:spPr bwMode="auto">
            <a:xfrm>
              <a:off x="2134" y="3000"/>
              <a:ext cx="510" cy="244"/>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1800" b="1" i="1">
                  <a:solidFill>
                    <a:schemeClr val="tx2"/>
                  </a:solidFill>
                  <a:latin typeface="Arial" charset="0"/>
                </a:rPr>
                <a:t>light</a:t>
              </a:r>
              <a:endParaRPr lang="en-US" b="1" i="1">
                <a:solidFill>
                  <a:schemeClr val="tx2"/>
                </a:solidFill>
                <a:latin typeface="Arial" charset="0"/>
              </a:endParaRPr>
            </a:p>
          </p:txBody>
        </p:sp>
        <p:sp>
          <p:nvSpPr>
            <p:cNvPr id="805905" name="Rectangle 17"/>
            <p:cNvSpPr>
              <a:spLocks noChangeArrowheads="1"/>
            </p:cNvSpPr>
            <p:nvPr/>
          </p:nvSpPr>
          <p:spPr bwMode="auto">
            <a:xfrm>
              <a:off x="4197" y="2951"/>
              <a:ext cx="637" cy="244"/>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1800" b="1" i="1">
                  <a:solidFill>
                    <a:schemeClr val="tx2"/>
                  </a:solidFill>
                  <a:latin typeface="Arial" charset="0"/>
                </a:rPr>
                <a:t>heavy</a:t>
              </a:r>
              <a:endParaRPr lang="en-US" b="1" i="1">
                <a:solidFill>
                  <a:schemeClr val="tx2"/>
                </a:solidFill>
                <a:latin typeface="Arial" charset="0"/>
              </a:endParaRPr>
            </a:p>
          </p:txBody>
        </p:sp>
      </p:grpSp>
      <p:sp>
        <p:nvSpPr>
          <p:cNvPr id="805906" name="Rectangle 18"/>
          <p:cNvSpPr>
            <a:spLocks noChangeArrowheads="1"/>
          </p:cNvSpPr>
          <p:nvPr/>
        </p:nvSpPr>
        <p:spPr bwMode="auto">
          <a:xfrm>
            <a:off x="5707063" y="1035050"/>
            <a:ext cx="2843212" cy="17287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the heavier one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the lighter one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both the same</a:t>
            </a:r>
            <a:endParaRPr lang="en-US" sz="2200" b="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endParaRPr lang="en-US" sz="2000" b="1">
              <a:solidFill>
                <a:schemeClr val="tx2"/>
              </a:solidFill>
              <a:effectLst>
                <a:outerShdw blurRad="38100" dist="38100" dir="2700000" algn="tl">
                  <a:srgbClr val="000000"/>
                </a:outerShdw>
              </a:effectLst>
              <a:latin typeface="Arial" charset="0"/>
            </a:endParaRPr>
          </a:p>
        </p:txBody>
      </p:sp>
      <p:sp>
        <p:nvSpPr>
          <p:cNvPr id="805907" name="Rectangle 19"/>
          <p:cNvSpPr>
            <a:spLocks noGrp="1" noChangeArrowheads="1"/>
          </p:cNvSpPr>
          <p:nvPr>
            <p:ph type="body" idx="1"/>
          </p:nvPr>
        </p:nvSpPr>
        <p:spPr>
          <a:xfrm>
            <a:off x="0" y="725488"/>
            <a:ext cx="4687888" cy="2690812"/>
          </a:xfrm>
          <a:noFill/>
          <a:ln/>
        </p:spPr>
        <p:txBody>
          <a:bodyPr>
            <a:normAutofit fontScale="92500" lnSpcReduction="20000"/>
          </a:bodyPr>
          <a:lstStyle/>
          <a:p>
            <a:pPr marL="401638" indent="-401638">
              <a:lnSpc>
                <a:spcPct val="120000"/>
              </a:lnSpc>
              <a:spcBef>
                <a:spcPct val="50000"/>
              </a:spcBef>
              <a:buFont typeface="Monotype Sorts" pitchFamily="48" charset="2"/>
              <a:buNone/>
            </a:pPr>
            <a:r>
              <a:rPr lang="en-US" b="1"/>
              <a:t>	</a:t>
            </a:r>
            <a:r>
              <a:rPr lang="en-US" sz="2400" b="1"/>
              <a:t>Two boxes, one heavier than the other, are initially at rest on a horizontal frictionless surface.  The same constant force </a:t>
            </a:r>
            <a:r>
              <a:rPr lang="en-US" sz="2400" b="1" i="1">
                <a:solidFill>
                  <a:schemeClr val="tx2"/>
                </a:solidFill>
              </a:rPr>
              <a:t>F</a:t>
            </a:r>
            <a:r>
              <a:rPr lang="en-US" sz="2400" b="1"/>
              <a:t> acts on each one for exactly </a:t>
            </a:r>
            <a:r>
              <a:rPr lang="en-US" sz="2400" b="1" i="1">
                <a:solidFill>
                  <a:schemeClr val="tx2"/>
                </a:solidFill>
              </a:rPr>
              <a:t>1 second</a:t>
            </a:r>
            <a:r>
              <a:rPr lang="en-US" sz="2400" b="1"/>
              <a:t>.  Which box has more momentum after the force acts ?</a:t>
            </a:r>
            <a:endParaRPr lang="en-US" sz="2400" b="1">
              <a:effectLst>
                <a:outerShdw blurRad="38100" dist="38100" dir="2700000" algn="tl">
                  <a:srgbClr val="000000"/>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AutoShape 2"/>
          <p:cNvSpPr>
            <a:spLocks noChangeArrowheads="1"/>
          </p:cNvSpPr>
          <p:nvPr/>
        </p:nvSpPr>
        <p:spPr bwMode="auto">
          <a:xfrm>
            <a:off x="0" y="3678238"/>
            <a:ext cx="3868738" cy="292258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07939" name="AutoShape 3"/>
          <p:cNvSpPr>
            <a:spLocks noChangeArrowheads="1"/>
          </p:cNvSpPr>
          <p:nvPr/>
        </p:nvSpPr>
        <p:spPr bwMode="auto">
          <a:xfrm>
            <a:off x="0" y="0"/>
            <a:ext cx="9144000" cy="35052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07940"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9.5a</a:t>
            </a:r>
            <a:r>
              <a:rPr lang="en-US" sz="2800" i="1">
                <a:solidFill>
                  <a:srgbClr val="000000"/>
                </a:solidFill>
                <a:effectLst/>
              </a:rPr>
              <a:t>   </a:t>
            </a:r>
            <a:r>
              <a:rPr lang="en-US" sz="2800">
                <a:solidFill>
                  <a:schemeClr val="accent2"/>
                </a:solidFill>
              </a:rPr>
              <a:t>Two Boxes I</a:t>
            </a:r>
          </a:p>
        </p:txBody>
      </p:sp>
      <p:sp>
        <p:nvSpPr>
          <p:cNvPr id="807941" name="Rectangle 5"/>
          <p:cNvSpPr>
            <a:spLocks noChangeArrowheads="1"/>
          </p:cNvSpPr>
          <p:nvPr/>
        </p:nvSpPr>
        <p:spPr bwMode="auto">
          <a:xfrm>
            <a:off x="4572000" y="123825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807942" name="Oval 6"/>
          <p:cNvSpPr>
            <a:spLocks noChangeArrowheads="1"/>
          </p:cNvSpPr>
          <p:nvPr/>
        </p:nvSpPr>
        <p:spPr bwMode="auto">
          <a:xfrm>
            <a:off x="5341938" y="1976438"/>
            <a:ext cx="3227387" cy="609600"/>
          </a:xfrm>
          <a:prstGeom prst="ellipse">
            <a:avLst/>
          </a:prstGeom>
          <a:noFill/>
          <a:ln w="38100">
            <a:solidFill>
              <a:schemeClr val="accent1"/>
            </a:solidFill>
            <a:round/>
            <a:headEnd type="none" w="sm" len="sm"/>
            <a:tailEnd type="none" w="sm" len="sm"/>
          </a:ln>
          <a:effectLst/>
        </p:spPr>
        <p:txBody>
          <a:bodyPr wrap="none" anchor="ctr"/>
          <a:lstStyle/>
          <a:p>
            <a:endParaRPr lang="en-US"/>
          </a:p>
        </p:txBody>
      </p:sp>
      <p:grpSp>
        <p:nvGrpSpPr>
          <p:cNvPr id="2" name="Group 7"/>
          <p:cNvGrpSpPr>
            <a:grpSpLocks/>
          </p:cNvGrpSpPr>
          <p:nvPr/>
        </p:nvGrpSpPr>
        <p:grpSpPr bwMode="auto">
          <a:xfrm>
            <a:off x="3889375" y="4287838"/>
            <a:ext cx="5254625" cy="1528762"/>
            <a:chOff x="1476" y="2635"/>
            <a:chExt cx="4024" cy="1096"/>
          </a:xfrm>
        </p:grpSpPr>
        <p:sp>
          <p:nvSpPr>
            <p:cNvPr id="807944" name="Line 8"/>
            <p:cNvSpPr>
              <a:spLocks noChangeShapeType="1"/>
            </p:cNvSpPr>
            <p:nvPr/>
          </p:nvSpPr>
          <p:spPr bwMode="auto">
            <a:xfrm>
              <a:off x="1712" y="3111"/>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07945" name="Rectangle 9"/>
            <p:cNvSpPr>
              <a:spLocks noChangeArrowheads="1"/>
            </p:cNvSpPr>
            <p:nvPr/>
          </p:nvSpPr>
          <p:spPr bwMode="auto">
            <a:xfrm>
              <a:off x="1701" y="2856"/>
              <a:ext cx="349" cy="30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F </a:t>
              </a:r>
            </a:p>
          </p:txBody>
        </p:sp>
        <p:sp>
          <p:nvSpPr>
            <p:cNvPr id="807946" name="Rectangle 10"/>
            <p:cNvSpPr>
              <a:spLocks noChangeArrowheads="1"/>
            </p:cNvSpPr>
            <p:nvPr/>
          </p:nvSpPr>
          <p:spPr bwMode="auto">
            <a:xfrm>
              <a:off x="1476" y="2635"/>
              <a:ext cx="1960" cy="1096"/>
            </a:xfrm>
            <a:prstGeom prst="rect">
              <a:avLst/>
            </a:prstGeom>
            <a:noFill/>
            <a:ln w="12700">
              <a:solidFill>
                <a:schemeClr val="accent2"/>
              </a:solidFill>
              <a:miter lim="800000"/>
              <a:headEnd/>
              <a:tailEnd/>
            </a:ln>
            <a:effectLst/>
          </p:spPr>
          <p:txBody>
            <a:bodyPr wrap="none" anchor="ctr"/>
            <a:lstStyle/>
            <a:p>
              <a:endParaRPr lang="en-US"/>
            </a:p>
          </p:txBody>
        </p:sp>
        <p:sp>
          <p:nvSpPr>
            <p:cNvPr id="807947" name="Rectangle 11"/>
            <p:cNvSpPr>
              <a:spLocks noChangeArrowheads="1"/>
            </p:cNvSpPr>
            <p:nvPr/>
          </p:nvSpPr>
          <p:spPr bwMode="auto">
            <a:xfrm>
              <a:off x="3540" y="2635"/>
              <a:ext cx="1960" cy="1096"/>
            </a:xfrm>
            <a:prstGeom prst="rect">
              <a:avLst/>
            </a:prstGeom>
            <a:noFill/>
            <a:ln w="12700">
              <a:solidFill>
                <a:schemeClr val="accent2"/>
              </a:solidFill>
              <a:miter lim="800000"/>
              <a:headEnd/>
              <a:tailEnd/>
            </a:ln>
            <a:effectLst/>
          </p:spPr>
          <p:txBody>
            <a:bodyPr wrap="none" anchor="ctr"/>
            <a:lstStyle/>
            <a:p>
              <a:endParaRPr lang="en-US"/>
            </a:p>
          </p:txBody>
        </p:sp>
        <p:sp>
          <p:nvSpPr>
            <p:cNvPr id="807948" name="Rectangle 12"/>
            <p:cNvSpPr>
              <a:spLocks noChangeArrowheads="1"/>
            </p:cNvSpPr>
            <p:nvPr/>
          </p:nvSpPr>
          <p:spPr bwMode="auto">
            <a:xfrm>
              <a:off x="2148" y="2971"/>
              <a:ext cx="517" cy="280"/>
            </a:xfrm>
            <a:prstGeom prst="rect">
              <a:avLst/>
            </a:prstGeom>
            <a:solidFill>
              <a:srgbClr val="CC0099"/>
            </a:solidFill>
            <a:ln w="12700">
              <a:solidFill>
                <a:schemeClr val="bg2"/>
              </a:solidFill>
              <a:miter lim="800000"/>
              <a:headEnd/>
              <a:tailEnd/>
            </a:ln>
            <a:effectLst/>
          </p:spPr>
          <p:txBody>
            <a:bodyPr wrap="none" anchor="ctr"/>
            <a:lstStyle/>
            <a:p>
              <a:endParaRPr lang="en-US"/>
            </a:p>
          </p:txBody>
        </p:sp>
        <p:sp>
          <p:nvSpPr>
            <p:cNvPr id="807949" name="Rectangle 13"/>
            <p:cNvSpPr>
              <a:spLocks noChangeArrowheads="1"/>
            </p:cNvSpPr>
            <p:nvPr/>
          </p:nvSpPr>
          <p:spPr bwMode="auto">
            <a:xfrm>
              <a:off x="1568" y="3255"/>
              <a:ext cx="1776" cy="48"/>
            </a:xfrm>
            <a:prstGeom prst="rect">
              <a:avLst/>
            </a:prstGeom>
            <a:solidFill>
              <a:schemeClr val="accent2"/>
            </a:solidFill>
            <a:ln w="9525">
              <a:noFill/>
              <a:miter lim="800000"/>
              <a:headEnd/>
              <a:tailEnd/>
            </a:ln>
            <a:effectLst/>
          </p:spPr>
          <p:txBody>
            <a:bodyPr wrap="none" anchor="ctr"/>
            <a:lstStyle/>
            <a:p>
              <a:endParaRPr lang="en-US"/>
            </a:p>
          </p:txBody>
        </p:sp>
        <p:sp>
          <p:nvSpPr>
            <p:cNvPr id="807950" name="Line 14"/>
            <p:cNvSpPr>
              <a:spLocks noChangeShapeType="1"/>
            </p:cNvSpPr>
            <p:nvPr/>
          </p:nvSpPr>
          <p:spPr bwMode="auto">
            <a:xfrm>
              <a:off x="3776" y="3111"/>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07951" name="Rectangle 15"/>
            <p:cNvSpPr>
              <a:spLocks noChangeArrowheads="1"/>
            </p:cNvSpPr>
            <p:nvPr/>
          </p:nvSpPr>
          <p:spPr bwMode="auto">
            <a:xfrm>
              <a:off x="3765" y="2856"/>
              <a:ext cx="349" cy="30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F </a:t>
              </a:r>
            </a:p>
          </p:txBody>
        </p:sp>
        <p:sp>
          <p:nvSpPr>
            <p:cNvPr id="807952" name="Rectangle 16"/>
            <p:cNvSpPr>
              <a:spLocks noChangeArrowheads="1"/>
            </p:cNvSpPr>
            <p:nvPr/>
          </p:nvSpPr>
          <p:spPr bwMode="auto">
            <a:xfrm>
              <a:off x="4212" y="2827"/>
              <a:ext cx="614" cy="424"/>
            </a:xfrm>
            <a:prstGeom prst="rect">
              <a:avLst/>
            </a:prstGeom>
            <a:solidFill>
              <a:srgbClr val="CC0099"/>
            </a:solidFill>
            <a:ln w="12700">
              <a:solidFill>
                <a:schemeClr val="bg2"/>
              </a:solidFill>
              <a:miter lim="800000"/>
              <a:headEnd/>
              <a:tailEnd/>
            </a:ln>
            <a:effectLst/>
          </p:spPr>
          <p:txBody>
            <a:bodyPr wrap="none" anchor="ctr"/>
            <a:lstStyle/>
            <a:p>
              <a:endParaRPr lang="en-US"/>
            </a:p>
          </p:txBody>
        </p:sp>
        <p:sp>
          <p:nvSpPr>
            <p:cNvPr id="807953" name="Rectangle 17"/>
            <p:cNvSpPr>
              <a:spLocks noChangeArrowheads="1"/>
            </p:cNvSpPr>
            <p:nvPr/>
          </p:nvSpPr>
          <p:spPr bwMode="auto">
            <a:xfrm>
              <a:off x="3632" y="3255"/>
              <a:ext cx="1776" cy="48"/>
            </a:xfrm>
            <a:prstGeom prst="rect">
              <a:avLst/>
            </a:prstGeom>
            <a:solidFill>
              <a:schemeClr val="accent2"/>
            </a:solidFill>
            <a:ln w="9525">
              <a:noFill/>
              <a:miter lim="800000"/>
              <a:headEnd/>
              <a:tailEnd/>
            </a:ln>
            <a:effectLst/>
          </p:spPr>
          <p:txBody>
            <a:bodyPr wrap="none" anchor="ctr"/>
            <a:lstStyle/>
            <a:p>
              <a:endParaRPr lang="en-US"/>
            </a:p>
          </p:txBody>
        </p:sp>
        <p:sp>
          <p:nvSpPr>
            <p:cNvPr id="807954" name="Rectangle 18"/>
            <p:cNvSpPr>
              <a:spLocks noChangeArrowheads="1"/>
            </p:cNvSpPr>
            <p:nvPr/>
          </p:nvSpPr>
          <p:spPr bwMode="auto">
            <a:xfrm>
              <a:off x="2134" y="3000"/>
              <a:ext cx="510" cy="244"/>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1800" b="1" i="1">
                  <a:solidFill>
                    <a:schemeClr val="tx2"/>
                  </a:solidFill>
                  <a:latin typeface="Arial" charset="0"/>
                </a:rPr>
                <a:t>light</a:t>
              </a:r>
              <a:endParaRPr lang="en-US" b="1" i="1">
                <a:solidFill>
                  <a:schemeClr val="tx2"/>
                </a:solidFill>
                <a:latin typeface="Arial" charset="0"/>
              </a:endParaRPr>
            </a:p>
          </p:txBody>
        </p:sp>
        <p:sp>
          <p:nvSpPr>
            <p:cNvPr id="807955" name="Rectangle 19"/>
            <p:cNvSpPr>
              <a:spLocks noChangeArrowheads="1"/>
            </p:cNvSpPr>
            <p:nvPr/>
          </p:nvSpPr>
          <p:spPr bwMode="auto">
            <a:xfrm>
              <a:off x="4197" y="2951"/>
              <a:ext cx="637" cy="244"/>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1800" b="1" i="1">
                  <a:solidFill>
                    <a:schemeClr val="tx2"/>
                  </a:solidFill>
                  <a:latin typeface="Arial" charset="0"/>
                </a:rPr>
                <a:t>heavy</a:t>
              </a:r>
              <a:endParaRPr lang="en-US" b="1" i="1">
                <a:solidFill>
                  <a:schemeClr val="tx2"/>
                </a:solidFill>
                <a:latin typeface="Arial" charset="0"/>
              </a:endParaRPr>
            </a:p>
          </p:txBody>
        </p:sp>
      </p:grpSp>
      <p:grpSp>
        <p:nvGrpSpPr>
          <p:cNvPr id="3" name="Group 20"/>
          <p:cNvGrpSpPr>
            <a:grpSpLocks/>
          </p:cNvGrpSpPr>
          <p:nvPr/>
        </p:nvGrpSpPr>
        <p:grpSpPr bwMode="auto">
          <a:xfrm>
            <a:off x="1728788" y="3854450"/>
            <a:ext cx="1492250" cy="874713"/>
            <a:chOff x="996" y="2294"/>
            <a:chExt cx="940" cy="551"/>
          </a:xfrm>
        </p:grpSpPr>
        <p:sp>
          <p:nvSpPr>
            <p:cNvPr id="807957" name="Line 21"/>
            <p:cNvSpPr>
              <a:spLocks noChangeShapeType="1"/>
            </p:cNvSpPr>
            <p:nvPr/>
          </p:nvSpPr>
          <p:spPr bwMode="auto">
            <a:xfrm>
              <a:off x="1485" y="2593"/>
              <a:ext cx="282" cy="1"/>
            </a:xfrm>
            <a:prstGeom prst="line">
              <a:avLst/>
            </a:prstGeom>
            <a:noFill/>
            <a:ln w="6350">
              <a:solidFill>
                <a:srgbClr val="000000"/>
              </a:solidFill>
              <a:round/>
              <a:headEnd/>
              <a:tailEnd/>
            </a:ln>
          </p:spPr>
          <p:txBody>
            <a:bodyPr/>
            <a:lstStyle/>
            <a:p>
              <a:endParaRPr lang="en-US"/>
            </a:p>
          </p:txBody>
        </p:sp>
        <p:sp>
          <p:nvSpPr>
            <p:cNvPr id="807958" name="Rectangle 22"/>
            <p:cNvSpPr>
              <a:spLocks noChangeArrowheads="1"/>
            </p:cNvSpPr>
            <p:nvPr/>
          </p:nvSpPr>
          <p:spPr bwMode="auto">
            <a:xfrm>
              <a:off x="1118" y="2605"/>
              <a:ext cx="106" cy="134"/>
            </a:xfrm>
            <a:prstGeom prst="rect">
              <a:avLst/>
            </a:prstGeom>
            <a:noFill/>
            <a:ln w="9525">
              <a:noFill/>
              <a:miter lim="800000"/>
              <a:headEnd/>
              <a:tailEnd/>
            </a:ln>
          </p:spPr>
          <p:txBody>
            <a:bodyPr wrap="none" lIns="0" tIns="0" rIns="0" bIns="0">
              <a:spAutoFit/>
            </a:bodyPr>
            <a:lstStyle/>
            <a:p>
              <a:r>
                <a:rPr lang="en-US" sz="1400" b="1" i="1">
                  <a:solidFill>
                    <a:srgbClr val="000000"/>
                  </a:solidFill>
                </a:rPr>
                <a:t>av</a:t>
              </a:r>
              <a:endParaRPr lang="en-US">
                <a:latin typeface="Arial" charset="0"/>
              </a:endParaRPr>
            </a:p>
          </p:txBody>
        </p:sp>
        <p:sp>
          <p:nvSpPr>
            <p:cNvPr id="807959" name="Rectangle 23"/>
            <p:cNvSpPr>
              <a:spLocks noChangeArrowheads="1"/>
            </p:cNvSpPr>
            <p:nvPr/>
          </p:nvSpPr>
          <p:spPr bwMode="auto">
            <a:xfrm>
              <a:off x="1448" y="2586"/>
              <a:ext cx="366" cy="259"/>
            </a:xfrm>
            <a:prstGeom prst="rect">
              <a:avLst/>
            </a:prstGeom>
            <a:noFill/>
            <a:ln w="9525">
              <a:noFill/>
              <a:miter lim="800000"/>
              <a:headEnd/>
              <a:tailEnd/>
            </a:ln>
          </p:spPr>
          <p:txBody>
            <a:bodyPr lIns="0" tIns="0" rIns="0" bIns="0">
              <a:spAutoFit/>
            </a:bodyPr>
            <a:lstStyle/>
            <a:p>
              <a:r>
                <a:rPr lang="en-US" sz="2700" b="1" i="1">
                  <a:solidFill>
                    <a:srgbClr val="000000"/>
                  </a:solidFill>
                  <a:latin typeface="Symbol" pitchFamily="48" charset="2"/>
                </a:rPr>
                <a:t>D</a:t>
              </a:r>
              <a:r>
                <a:rPr lang="en-US" sz="2700" b="1" i="1">
                  <a:solidFill>
                    <a:srgbClr val="000000"/>
                  </a:solidFill>
                  <a:latin typeface="Arial" charset="0"/>
                </a:rPr>
                <a:t>t</a:t>
              </a:r>
              <a:endParaRPr lang="en-US">
                <a:latin typeface="Arial" charset="0"/>
              </a:endParaRPr>
            </a:p>
          </p:txBody>
        </p:sp>
        <p:sp>
          <p:nvSpPr>
            <p:cNvPr id="807960" name="Rectangle 24"/>
            <p:cNvSpPr>
              <a:spLocks noChangeArrowheads="1"/>
            </p:cNvSpPr>
            <p:nvPr/>
          </p:nvSpPr>
          <p:spPr bwMode="auto">
            <a:xfrm>
              <a:off x="1471" y="2294"/>
              <a:ext cx="465" cy="259"/>
            </a:xfrm>
            <a:prstGeom prst="rect">
              <a:avLst/>
            </a:prstGeom>
            <a:noFill/>
            <a:ln w="9525">
              <a:noFill/>
              <a:miter lim="800000"/>
              <a:headEnd/>
              <a:tailEnd/>
            </a:ln>
          </p:spPr>
          <p:txBody>
            <a:bodyPr lIns="0" tIns="0" rIns="0" bIns="0">
              <a:spAutoFit/>
            </a:bodyPr>
            <a:lstStyle/>
            <a:p>
              <a:r>
                <a:rPr lang="en-US" sz="2700" b="1" i="1">
                  <a:solidFill>
                    <a:srgbClr val="000000"/>
                  </a:solidFill>
                  <a:latin typeface="Symbol" pitchFamily="48" charset="2"/>
                </a:rPr>
                <a:t>D</a:t>
              </a:r>
              <a:r>
                <a:rPr lang="en-US" sz="2700" b="1" i="1">
                  <a:solidFill>
                    <a:srgbClr val="000000"/>
                  </a:solidFill>
                  <a:latin typeface="Arial" charset="0"/>
                </a:rPr>
                <a:t>p</a:t>
              </a:r>
              <a:endParaRPr lang="en-US">
                <a:latin typeface="Arial" charset="0"/>
              </a:endParaRPr>
            </a:p>
          </p:txBody>
        </p:sp>
        <p:sp>
          <p:nvSpPr>
            <p:cNvPr id="807961" name="Rectangle 25"/>
            <p:cNvSpPr>
              <a:spLocks noChangeArrowheads="1"/>
            </p:cNvSpPr>
            <p:nvPr/>
          </p:nvSpPr>
          <p:spPr bwMode="auto">
            <a:xfrm>
              <a:off x="996" y="2450"/>
              <a:ext cx="132" cy="259"/>
            </a:xfrm>
            <a:prstGeom prst="rect">
              <a:avLst/>
            </a:prstGeom>
            <a:noFill/>
            <a:ln w="9525">
              <a:noFill/>
              <a:miter lim="800000"/>
              <a:headEnd/>
              <a:tailEnd/>
            </a:ln>
          </p:spPr>
          <p:txBody>
            <a:bodyPr wrap="none" lIns="0" tIns="0" rIns="0" bIns="0">
              <a:spAutoFit/>
            </a:bodyPr>
            <a:lstStyle/>
            <a:p>
              <a:r>
                <a:rPr lang="en-US" sz="2700" b="1" i="1">
                  <a:solidFill>
                    <a:srgbClr val="000000"/>
                  </a:solidFill>
                  <a:latin typeface="Arial" charset="0"/>
                </a:rPr>
                <a:t>F</a:t>
              </a:r>
              <a:endParaRPr lang="en-US">
                <a:latin typeface="Arial" charset="0"/>
              </a:endParaRPr>
            </a:p>
          </p:txBody>
        </p:sp>
        <p:sp>
          <p:nvSpPr>
            <p:cNvPr id="807962" name="Rectangle 26"/>
            <p:cNvSpPr>
              <a:spLocks noChangeArrowheads="1"/>
            </p:cNvSpPr>
            <p:nvPr/>
          </p:nvSpPr>
          <p:spPr bwMode="auto">
            <a:xfrm>
              <a:off x="1302" y="2428"/>
              <a:ext cx="119" cy="259"/>
            </a:xfrm>
            <a:prstGeom prst="rect">
              <a:avLst/>
            </a:prstGeom>
            <a:noFill/>
            <a:ln w="9525">
              <a:noFill/>
              <a:miter lim="800000"/>
              <a:headEnd/>
              <a:tailEnd/>
            </a:ln>
          </p:spPr>
          <p:txBody>
            <a:bodyPr wrap="none" lIns="0" tIns="0" rIns="0" bIns="0">
              <a:spAutoFit/>
            </a:bodyPr>
            <a:lstStyle/>
            <a:p>
              <a:r>
                <a:rPr lang="en-US" sz="2700" b="1">
                  <a:solidFill>
                    <a:srgbClr val="000000"/>
                  </a:solidFill>
                  <a:latin typeface="Symbol" pitchFamily="48" charset="2"/>
                </a:rPr>
                <a:t>=</a:t>
              </a:r>
              <a:endParaRPr lang="en-US">
                <a:latin typeface="Arial" charset="0"/>
              </a:endParaRPr>
            </a:p>
          </p:txBody>
        </p:sp>
      </p:grpSp>
      <p:sp>
        <p:nvSpPr>
          <p:cNvPr id="807963" name="Rectangle 27"/>
          <p:cNvSpPr>
            <a:spLocks noChangeArrowheads="1"/>
          </p:cNvSpPr>
          <p:nvPr/>
        </p:nvSpPr>
        <p:spPr bwMode="auto">
          <a:xfrm>
            <a:off x="268288" y="4146550"/>
            <a:ext cx="1370012"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a:solidFill>
                  <a:schemeClr val="bg2"/>
                </a:solidFill>
                <a:latin typeface="Arial" charset="0"/>
              </a:rPr>
              <a:t>We know:</a:t>
            </a:r>
            <a:endParaRPr lang="en-US" sz="2200">
              <a:solidFill>
                <a:schemeClr val="bg2"/>
              </a:solidFill>
              <a:latin typeface="Arial" charset="0"/>
            </a:endParaRPr>
          </a:p>
        </p:txBody>
      </p:sp>
      <p:sp>
        <p:nvSpPr>
          <p:cNvPr id="807964" name="Rectangle 28"/>
          <p:cNvSpPr>
            <a:spLocks noChangeArrowheads="1"/>
          </p:cNvSpPr>
          <p:nvPr/>
        </p:nvSpPr>
        <p:spPr bwMode="auto">
          <a:xfrm>
            <a:off x="284163" y="4745038"/>
            <a:ext cx="2905125" cy="366712"/>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a:solidFill>
                  <a:schemeClr val="bg2"/>
                </a:solidFill>
                <a:latin typeface="Arial" charset="0"/>
              </a:rPr>
              <a:t>so impulse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p</a:t>
            </a:r>
            <a:r>
              <a:rPr lang="en-US" sz="2000" b="1">
                <a:solidFill>
                  <a:srgbClr val="0000FF"/>
                </a:solidFill>
                <a:effectLst>
                  <a:outerShdw blurRad="38100" dist="38100" dir="2700000" algn="tl">
                    <a:srgbClr val="000000"/>
                  </a:outerShdw>
                </a:effectLst>
                <a:latin typeface="Arial" charset="0"/>
              </a:rPr>
              <a:t>  =  </a:t>
            </a:r>
            <a:r>
              <a:rPr lang="en-US" sz="2000" b="1" i="1">
                <a:solidFill>
                  <a:srgbClr val="0000FF"/>
                </a:solidFill>
                <a:effectLst>
                  <a:outerShdw blurRad="38100" dist="38100" dir="2700000" algn="tl">
                    <a:srgbClr val="000000"/>
                  </a:outerShdw>
                </a:effectLst>
                <a:latin typeface="Arial" charset="0"/>
              </a:rPr>
              <a:t>F</a:t>
            </a:r>
            <a:r>
              <a:rPr lang="en-US" sz="2000" b="1" i="1" baseline="-25000">
                <a:solidFill>
                  <a:srgbClr val="0000FF"/>
                </a:solidFill>
                <a:effectLst>
                  <a:outerShdw blurRad="38100" dist="38100" dir="2700000" algn="tl">
                    <a:srgbClr val="000000"/>
                  </a:outerShdw>
                </a:effectLst>
                <a:latin typeface="Arial" charset="0"/>
              </a:rPr>
              <a:t>av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t.</a:t>
            </a:r>
            <a:endParaRPr lang="en-US" sz="2000">
              <a:solidFill>
                <a:srgbClr val="0000FF"/>
              </a:solidFill>
              <a:latin typeface="Arial" charset="0"/>
            </a:endParaRPr>
          </a:p>
        </p:txBody>
      </p:sp>
      <p:sp>
        <p:nvSpPr>
          <p:cNvPr id="807965" name="Rectangle 29"/>
          <p:cNvSpPr>
            <a:spLocks noChangeArrowheads="1"/>
          </p:cNvSpPr>
          <p:nvPr/>
        </p:nvSpPr>
        <p:spPr bwMode="auto">
          <a:xfrm>
            <a:off x="0" y="5097463"/>
            <a:ext cx="3911600" cy="641350"/>
          </a:xfrm>
          <a:prstGeom prst="rect">
            <a:avLst/>
          </a:prstGeom>
          <a:noFill/>
          <a:ln w="9525">
            <a:noFill/>
            <a:miter lim="800000"/>
            <a:headEnd/>
            <a:tailEnd/>
          </a:ln>
          <a:effectLst/>
        </p:spPr>
        <p:txBody>
          <a:bodyPr lIns="92075" tIns="46038" rIns="92075" bIns="46038">
            <a:spAutoFit/>
          </a:bodyPr>
          <a:lstStyle/>
          <a:p>
            <a:pPr marL="285750" indent="-285750">
              <a:lnSpc>
                <a:spcPct val="90000"/>
              </a:lnSpc>
              <a:spcBef>
                <a:spcPct val="50000"/>
              </a:spcBef>
            </a:pPr>
            <a:r>
              <a:rPr lang="en-US" sz="2000" b="1">
                <a:solidFill>
                  <a:schemeClr val="bg2"/>
                </a:solidFill>
                <a:latin typeface="Arial" charset="0"/>
              </a:rPr>
              <a:t>	In this case </a:t>
            </a:r>
            <a:r>
              <a:rPr lang="en-US" sz="2000" b="1" i="1">
                <a:solidFill>
                  <a:srgbClr val="0000FF"/>
                </a:solidFill>
                <a:effectLst>
                  <a:outerShdw blurRad="38100" dist="38100" dir="2700000" algn="tl">
                    <a:srgbClr val="000000"/>
                  </a:outerShdw>
                </a:effectLst>
                <a:latin typeface="Arial" charset="0"/>
              </a:rPr>
              <a:t>F</a:t>
            </a:r>
            <a:r>
              <a:rPr lang="en-US" sz="2000" b="1">
                <a:solidFill>
                  <a:schemeClr val="bg2"/>
                </a:solidFill>
                <a:latin typeface="Arial" charset="0"/>
              </a:rPr>
              <a:t> and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t</a:t>
            </a:r>
            <a:r>
              <a:rPr lang="en-US" sz="2000" b="1" i="1">
                <a:solidFill>
                  <a:schemeClr val="bg2"/>
                </a:solidFill>
                <a:latin typeface="Arial" charset="0"/>
              </a:rPr>
              <a:t> </a:t>
            </a:r>
            <a:r>
              <a:rPr lang="en-US" sz="2000" b="1">
                <a:solidFill>
                  <a:schemeClr val="bg2"/>
                </a:solidFill>
                <a:latin typeface="Arial" charset="0"/>
              </a:rPr>
              <a:t>are the </a:t>
            </a:r>
            <a:r>
              <a:rPr lang="en-US" sz="2000" b="1" i="1">
                <a:solidFill>
                  <a:srgbClr val="FC0128"/>
                </a:solidFill>
                <a:effectLst>
                  <a:outerShdw blurRad="38100" dist="38100" dir="2700000" algn="tl">
                    <a:srgbClr val="000000"/>
                  </a:outerShdw>
                </a:effectLst>
                <a:latin typeface="Arial" charset="0"/>
              </a:rPr>
              <a:t>same</a:t>
            </a:r>
            <a:r>
              <a:rPr lang="en-US" sz="2000" b="1">
                <a:solidFill>
                  <a:schemeClr val="bg2"/>
                </a:solidFill>
                <a:latin typeface="Arial" charset="0"/>
              </a:rPr>
              <a:t> for both boxes!</a:t>
            </a:r>
            <a:endParaRPr lang="en-US" sz="2200" b="1">
              <a:latin typeface="Arial" charset="0"/>
            </a:endParaRPr>
          </a:p>
        </p:txBody>
      </p:sp>
      <p:sp>
        <p:nvSpPr>
          <p:cNvPr id="807966" name="Rectangle 30"/>
          <p:cNvSpPr>
            <a:spLocks noChangeArrowheads="1"/>
          </p:cNvSpPr>
          <p:nvPr/>
        </p:nvSpPr>
        <p:spPr bwMode="auto">
          <a:xfrm>
            <a:off x="0" y="5788025"/>
            <a:ext cx="3513138" cy="641350"/>
          </a:xfrm>
          <a:prstGeom prst="rect">
            <a:avLst/>
          </a:prstGeom>
          <a:noFill/>
          <a:ln w="9525">
            <a:noFill/>
            <a:miter lim="800000"/>
            <a:headEnd/>
            <a:tailEnd/>
          </a:ln>
          <a:effectLst/>
        </p:spPr>
        <p:txBody>
          <a:bodyPr lIns="92075" tIns="46038" rIns="92075" bIns="46038">
            <a:spAutoFit/>
          </a:bodyPr>
          <a:lstStyle/>
          <a:p>
            <a:pPr marL="285750" indent="-285750">
              <a:lnSpc>
                <a:spcPct val="90000"/>
              </a:lnSpc>
              <a:spcBef>
                <a:spcPct val="50000"/>
              </a:spcBef>
            </a:pPr>
            <a:r>
              <a:rPr lang="en-US" sz="2000" b="1">
                <a:solidFill>
                  <a:schemeClr val="bg2"/>
                </a:solidFill>
                <a:latin typeface="Arial" charset="0"/>
              </a:rPr>
              <a:t>	Both boxes will have the </a:t>
            </a:r>
            <a:r>
              <a:rPr lang="en-US" sz="2000" b="1" i="1">
                <a:solidFill>
                  <a:srgbClr val="FC0128"/>
                </a:solidFill>
                <a:effectLst>
                  <a:outerShdw blurRad="38100" dist="38100" dir="2700000" algn="tl">
                    <a:srgbClr val="000000"/>
                  </a:outerShdw>
                </a:effectLst>
                <a:latin typeface="Arial" charset="0"/>
              </a:rPr>
              <a:t>same final momentum</a:t>
            </a:r>
            <a:r>
              <a:rPr lang="en-US" sz="2000" b="1">
                <a:solidFill>
                  <a:schemeClr val="bg2"/>
                </a:solidFill>
                <a:latin typeface="Arial" charset="0"/>
              </a:rPr>
              <a:t>.</a:t>
            </a:r>
            <a:endParaRPr lang="en-US" sz="2200">
              <a:latin typeface="Arial" charset="0"/>
            </a:endParaRPr>
          </a:p>
        </p:txBody>
      </p:sp>
      <p:sp>
        <p:nvSpPr>
          <p:cNvPr id="807967" name="Rectangle 31"/>
          <p:cNvSpPr>
            <a:spLocks noChangeArrowheads="1"/>
          </p:cNvSpPr>
          <p:nvPr/>
        </p:nvSpPr>
        <p:spPr bwMode="auto">
          <a:xfrm>
            <a:off x="5707063" y="1035050"/>
            <a:ext cx="2843212" cy="17287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the heavier one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the lighter one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both the same</a:t>
            </a:r>
            <a:endParaRPr lang="en-US" sz="2200" b="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endParaRPr lang="en-US" sz="2000" b="1">
              <a:solidFill>
                <a:schemeClr val="tx2"/>
              </a:solidFill>
              <a:effectLst>
                <a:outerShdw blurRad="38100" dist="38100" dir="2700000" algn="tl">
                  <a:srgbClr val="000000"/>
                </a:outerShdw>
              </a:effectLst>
              <a:latin typeface="Arial" charset="0"/>
            </a:endParaRPr>
          </a:p>
        </p:txBody>
      </p:sp>
      <p:sp>
        <p:nvSpPr>
          <p:cNvPr id="807968" name="Rectangle 32"/>
          <p:cNvSpPr>
            <a:spLocks noGrp="1" noChangeArrowheads="1"/>
          </p:cNvSpPr>
          <p:nvPr>
            <p:ph type="body" idx="1"/>
          </p:nvPr>
        </p:nvSpPr>
        <p:spPr>
          <a:xfrm>
            <a:off x="0" y="725488"/>
            <a:ext cx="4687888" cy="2690812"/>
          </a:xfrm>
          <a:noFill/>
          <a:ln/>
        </p:spPr>
        <p:txBody>
          <a:bodyPr>
            <a:normAutofit fontScale="70000" lnSpcReduction="20000"/>
          </a:bodyPr>
          <a:lstStyle/>
          <a:p>
            <a:pPr marL="401638" indent="-401638">
              <a:lnSpc>
                <a:spcPct val="120000"/>
              </a:lnSpc>
              <a:spcBef>
                <a:spcPct val="50000"/>
              </a:spcBef>
              <a:buFont typeface="Monotype Sorts" pitchFamily="48" charset="2"/>
              <a:buNone/>
            </a:pPr>
            <a:r>
              <a:rPr lang="en-US" b="1"/>
              <a:t>	Two boxes, one heavier than the other, are initially at rest on a horizontal frictionless surface.  The same constant force </a:t>
            </a:r>
            <a:r>
              <a:rPr lang="en-US" b="1" i="1">
                <a:solidFill>
                  <a:schemeClr val="tx2"/>
                </a:solidFill>
              </a:rPr>
              <a:t>F</a:t>
            </a:r>
            <a:r>
              <a:rPr lang="en-US" b="1"/>
              <a:t> acts on each one for exactly </a:t>
            </a:r>
            <a:r>
              <a:rPr lang="en-US" b="1" i="1">
                <a:solidFill>
                  <a:schemeClr val="tx2"/>
                </a:solidFill>
              </a:rPr>
              <a:t>1 second</a:t>
            </a:r>
            <a:r>
              <a:rPr lang="en-US" b="1"/>
              <a:t>.  Which box has more momentum after the force acts ?</a:t>
            </a:r>
            <a:endParaRPr lang="en-US" sz="2200" b="1">
              <a:effectLst>
                <a:outerShdw blurRad="38100" dist="38100" dir="2700000" algn="tl">
                  <a:srgbClr val="000000"/>
                </a:outerShdw>
              </a:effectLst>
            </a:endParaRPr>
          </a:p>
        </p:txBody>
      </p:sp>
      <p:sp>
        <p:nvSpPr>
          <p:cNvPr id="807970" name="Text Box 34"/>
          <p:cNvSpPr txBox="1">
            <a:spLocks noChangeArrowheads="1"/>
          </p:cNvSpPr>
          <p:nvPr/>
        </p:nvSpPr>
        <p:spPr bwMode="auto">
          <a:xfrm>
            <a:off x="2919413" y="4024313"/>
            <a:ext cx="280987" cy="457200"/>
          </a:xfrm>
          <a:prstGeom prst="rect">
            <a:avLst/>
          </a:prstGeom>
          <a:noFill/>
          <a:ln w="9525">
            <a:noFill/>
            <a:miter lim="800000"/>
            <a:headEnd type="none" w="sm" len="sm"/>
            <a:tailEnd type="none" w="sm" len="sm"/>
          </a:ln>
          <a:effectLst/>
        </p:spPr>
        <p:txBody>
          <a:bodyPr>
            <a:spAutoFit/>
          </a:bodyPr>
          <a:lstStyle/>
          <a:p>
            <a:pPr>
              <a:spcBef>
                <a:spcPct val="50000"/>
              </a:spcBef>
            </a:pPr>
            <a:r>
              <a:rPr lang="en-US">
                <a:solidFill>
                  <a:schemeClr val="bg1"/>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2637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9.9a</a:t>
            </a:r>
            <a:r>
              <a:rPr lang="en-US" sz="2800" i="1">
                <a:solidFill>
                  <a:srgbClr val="000000"/>
                </a:solidFill>
                <a:effectLst/>
              </a:rPr>
              <a:t>   </a:t>
            </a:r>
            <a:r>
              <a:rPr lang="en-US" sz="2800">
                <a:solidFill>
                  <a:schemeClr val="accent2"/>
                </a:solidFill>
              </a:rPr>
              <a:t>Going Bowling I</a:t>
            </a:r>
          </a:p>
        </p:txBody>
      </p:sp>
      <p:grpSp>
        <p:nvGrpSpPr>
          <p:cNvPr id="2" name="Group 4"/>
          <p:cNvGrpSpPr>
            <a:grpSpLocks/>
          </p:cNvGrpSpPr>
          <p:nvPr/>
        </p:nvGrpSpPr>
        <p:grpSpPr bwMode="auto">
          <a:xfrm>
            <a:off x="5837238" y="3825875"/>
            <a:ext cx="3071812" cy="2320925"/>
            <a:chOff x="3632" y="2472"/>
            <a:chExt cx="1851" cy="1365"/>
          </a:xfrm>
        </p:grpSpPr>
        <p:sp>
          <p:nvSpPr>
            <p:cNvPr id="826373" name="Rectangle 5"/>
            <p:cNvSpPr>
              <a:spLocks noChangeArrowheads="1"/>
            </p:cNvSpPr>
            <p:nvPr/>
          </p:nvSpPr>
          <p:spPr bwMode="auto">
            <a:xfrm>
              <a:off x="3632" y="2472"/>
              <a:ext cx="1851" cy="1365"/>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6"/>
            <p:cNvGrpSpPr>
              <a:grpSpLocks/>
            </p:cNvGrpSpPr>
            <p:nvPr/>
          </p:nvGrpSpPr>
          <p:grpSpPr bwMode="auto">
            <a:xfrm>
              <a:off x="3929" y="2643"/>
              <a:ext cx="1248" cy="960"/>
              <a:chOff x="672" y="3024"/>
              <a:chExt cx="1248" cy="960"/>
            </a:xfrm>
          </p:grpSpPr>
          <p:sp>
            <p:nvSpPr>
              <p:cNvPr id="826375" name="Oval 7"/>
              <p:cNvSpPr>
                <a:spLocks noChangeArrowheads="1"/>
              </p:cNvSpPr>
              <p:nvPr/>
            </p:nvSpPr>
            <p:spPr bwMode="auto">
              <a:xfrm>
                <a:off x="960" y="3888"/>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26376" name="Line 8"/>
              <p:cNvSpPr>
                <a:spLocks noChangeShapeType="1"/>
              </p:cNvSpPr>
              <p:nvPr/>
            </p:nvSpPr>
            <p:spPr bwMode="auto">
              <a:xfrm>
                <a:off x="1488" y="3360"/>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26377" name="Rectangle 9"/>
              <p:cNvSpPr>
                <a:spLocks noChangeArrowheads="1"/>
              </p:cNvSpPr>
              <p:nvPr/>
            </p:nvSpPr>
            <p:spPr bwMode="auto">
              <a:xfrm>
                <a:off x="1440" y="3696"/>
                <a:ext cx="273" cy="248"/>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nvGrpSpPr>
              <p:cNvPr id="4" name="Group 10"/>
              <p:cNvGrpSpPr>
                <a:grpSpLocks/>
              </p:cNvGrpSpPr>
              <p:nvPr/>
            </p:nvGrpSpPr>
            <p:grpSpPr bwMode="auto">
              <a:xfrm>
                <a:off x="672" y="3024"/>
                <a:ext cx="672" cy="672"/>
                <a:chOff x="1728" y="2780"/>
                <a:chExt cx="672" cy="672"/>
              </a:xfrm>
            </p:grpSpPr>
            <p:sp>
              <p:nvSpPr>
                <p:cNvPr id="826379" name="Oval 11"/>
                <p:cNvSpPr>
                  <a:spLocks noChangeArrowheads="1"/>
                </p:cNvSpPr>
                <p:nvPr/>
              </p:nvSpPr>
              <p:spPr bwMode="auto">
                <a:xfrm>
                  <a:off x="1728" y="2780"/>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26380" name="Oval 12"/>
                <p:cNvSpPr>
                  <a:spLocks noChangeArrowheads="1"/>
                </p:cNvSpPr>
                <p:nvPr/>
              </p:nvSpPr>
              <p:spPr bwMode="auto">
                <a:xfrm>
                  <a:off x="1899" y="2873"/>
                  <a:ext cx="66" cy="66"/>
                </a:xfrm>
                <a:prstGeom prst="ellipse">
                  <a:avLst/>
                </a:prstGeom>
                <a:solidFill>
                  <a:srgbClr val="000000"/>
                </a:solidFill>
                <a:ln w="9525">
                  <a:noFill/>
                  <a:round/>
                  <a:headEnd/>
                  <a:tailEnd/>
                </a:ln>
                <a:effectLst/>
              </p:spPr>
              <p:txBody>
                <a:bodyPr wrap="none" anchor="ctr"/>
                <a:lstStyle/>
                <a:p>
                  <a:endParaRPr lang="en-US"/>
                </a:p>
              </p:txBody>
            </p:sp>
            <p:sp>
              <p:nvSpPr>
                <p:cNvPr id="826381" name="Oval 13"/>
                <p:cNvSpPr>
                  <a:spLocks noChangeArrowheads="1"/>
                </p:cNvSpPr>
                <p:nvPr/>
              </p:nvSpPr>
              <p:spPr bwMode="auto">
                <a:xfrm>
                  <a:off x="1965" y="2924"/>
                  <a:ext cx="66" cy="66"/>
                </a:xfrm>
                <a:prstGeom prst="ellipse">
                  <a:avLst/>
                </a:prstGeom>
                <a:solidFill>
                  <a:srgbClr val="000000"/>
                </a:solidFill>
                <a:ln w="9525">
                  <a:noFill/>
                  <a:round/>
                  <a:headEnd/>
                  <a:tailEnd/>
                </a:ln>
                <a:effectLst/>
              </p:spPr>
              <p:txBody>
                <a:bodyPr wrap="none" anchor="ctr"/>
                <a:lstStyle/>
                <a:p>
                  <a:endParaRPr lang="en-US"/>
                </a:p>
              </p:txBody>
            </p:sp>
            <p:sp>
              <p:nvSpPr>
                <p:cNvPr id="826382" name="Oval 14"/>
                <p:cNvSpPr>
                  <a:spLocks noChangeArrowheads="1"/>
                </p:cNvSpPr>
                <p:nvPr/>
              </p:nvSpPr>
              <p:spPr bwMode="auto">
                <a:xfrm>
                  <a:off x="1836" y="2993"/>
                  <a:ext cx="66" cy="66"/>
                </a:xfrm>
                <a:prstGeom prst="ellipse">
                  <a:avLst/>
                </a:prstGeom>
                <a:solidFill>
                  <a:srgbClr val="000000"/>
                </a:solidFill>
                <a:ln w="9525">
                  <a:noFill/>
                  <a:round/>
                  <a:headEnd/>
                  <a:tailEnd/>
                </a:ln>
                <a:effectLst/>
              </p:spPr>
              <p:txBody>
                <a:bodyPr wrap="none" anchor="ctr"/>
                <a:lstStyle/>
                <a:p>
                  <a:endParaRPr lang="en-US"/>
                </a:p>
              </p:txBody>
            </p:sp>
          </p:grpSp>
          <p:sp>
            <p:nvSpPr>
              <p:cNvPr id="826383" name="Line 15"/>
              <p:cNvSpPr>
                <a:spLocks noChangeShapeType="1"/>
              </p:cNvSpPr>
              <p:nvPr/>
            </p:nvSpPr>
            <p:spPr bwMode="auto">
              <a:xfrm>
                <a:off x="1344" y="393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26384" name="Rectangle 16"/>
              <p:cNvSpPr>
                <a:spLocks noChangeArrowheads="1"/>
              </p:cNvSpPr>
              <p:nvPr/>
            </p:nvSpPr>
            <p:spPr bwMode="auto">
              <a:xfrm>
                <a:off x="1532" y="3120"/>
                <a:ext cx="273" cy="247"/>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grpSp>
      <p:sp>
        <p:nvSpPr>
          <p:cNvPr id="826385" name="Rectangle 17"/>
          <p:cNvSpPr>
            <a:spLocks noChangeArrowheads="1"/>
          </p:cNvSpPr>
          <p:nvPr/>
        </p:nvSpPr>
        <p:spPr bwMode="auto">
          <a:xfrm>
            <a:off x="5395913" y="1017588"/>
            <a:ext cx="3287712" cy="1860550"/>
          </a:xfrm>
          <a:prstGeom prst="rect">
            <a:avLst/>
          </a:prstGeom>
          <a:noFill/>
          <a:ln w="9525">
            <a:noFill/>
            <a:miter lim="800000"/>
            <a:headEnd/>
            <a:tailEnd/>
          </a:ln>
          <a:effectLst/>
        </p:spPr>
        <p:txBody>
          <a:bodyPr lIns="90488" tIns="44450" rIns="90488" bIns="44450"/>
          <a:lstStyle/>
          <a:p>
            <a:pPr marL="398463" indent="-398463">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bowling ball</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398463" indent="-398463">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same time for both</a:t>
            </a:r>
          </a:p>
          <a:p>
            <a:pPr marL="398463" indent="-398463">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the Ping-Pong ball</a:t>
            </a:r>
            <a:endParaRPr lang="en-US" sz="2000">
              <a:solidFill>
                <a:schemeClr val="tx2"/>
              </a:solidFill>
              <a:effectLst>
                <a:outerShdw blurRad="38100" dist="38100" dir="2700000" algn="tl">
                  <a:srgbClr val="000000"/>
                </a:outerShdw>
              </a:effectLst>
              <a:latin typeface="Arial" charset="0"/>
            </a:endParaRPr>
          </a:p>
          <a:p>
            <a:pPr marL="398463" indent="-398463">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sp>
        <p:nvSpPr>
          <p:cNvPr id="826386" name="Rectangle 18"/>
          <p:cNvSpPr>
            <a:spLocks noGrp="1" noChangeArrowheads="1"/>
          </p:cNvSpPr>
          <p:nvPr>
            <p:ph type="body" idx="1"/>
          </p:nvPr>
        </p:nvSpPr>
        <p:spPr>
          <a:xfrm>
            <a:off x="0" y="919163"/>
            <a:ext cx="4748213" cy="2157412"/>
          </a:xfrm>
          <a:noFill/>
          <a:ln/>
        </p:spPr>
        <p:txBody>
          <a:bodyPr>
            <a:normAutofit fontScale="70000" lnSpcReduction="20000"/>
          </a:bodyPr>
          <a:lstStyle/>
          <a:p>
            <a:pPr marL="401638" indent="-401638">
              <a:lnSpc>
                <a:spcPct val="120000"/>
              </a:lnSpc>
              <a:spcBef>
                <a:spcPct val="50000"/>
              </a:spcBef>
              <a:buFont typeface="Monotype Sorts" pitchFamily="48" charset="2"/>
              <a:buNone/>
            </a:pPr>
            <a:r>
              <a:rPr lang="en-US" b="1"/>
              <a:t>	A bowling ball and a Ping-Pong ball are rolling toward you with the </a:t>
            </a:r>
            <a:r>
              <a:rPr lang="en-US" b="1">
                <a:solidFill>
                  <a:srgbClr val="FFFF00"/>
                </a:solidFill>
              </a:rPr>
              <a:t>same momentum</a:t>
            </a:r>
            <a:r>
              <a:rPr lang="en-US" b="1"/>
              <a:t>.  If you exert the </a:t>
            </a:r>
            <a:r>
              <a:rPr lang="en-US" b="1">
                <a:solidFill>
                  <a:srgbClr val="FFFF00"/>
                </a:solidFill>
              </a:rPr>
              <a:t>same force</a:t>
            </a:r>
            <a:r>
              <a:rPr lang="en-US" b="1"/>
              <a:t> to stop each one, which takes a </a:t>
            </a:r>
            <a:r>
              <a:rPr lang="en-US" b="1">
                <a:solidFill>
                  <a:schemeClr val="accent2"/>
                </a:solidFill>
              </a:rPr>
              <a:t>longer</a:t>
            </a:r>
            <a:r>
              <a:rPr lang="en-US" b="1"/>
              <a:t> </a:t>
            </a:r>
            <a:r>
              <a:rPr lang="en-US" b="1">
                <a:solidFill>
                  <a:srgbClr val="00FFFF"/>
                </a:solidFill>
              </a:rPr>
              <a:t>time </a:t>
            </a:r>
            <a:r>
              <a:rPr lang="en-US" b="1"/>
              <a:t>to bring to rest?</a:t>
            </a:r>
            <a:endParaRPr lang="en-US" sz="18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AutoShape 2"/>
          <p:cNvSpPr>
            <a:spLocks noChangeArrowheads="1"/>
          </p:cNvSpPr>
          <p:nvPr/>
        </p:nvSpPr>
        <p:spPr bwMode="auto">
          <a:xfrm>
            <a:off x="0" y="3698875"/>
            <a:ext cx="5495925" cy="23590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28419" name="AutoShape 3"/>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28420"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9.9a</a:t>
            </a:r>
            <a:r>
              <a:rPr lang="en-US" sz="2800" i="1">
                <a:solidFill>
                  <a:srgbClr val="000000"/>
                </a:solidFill>
                <a:effectLst/>
              </a:rPr>
              <a:t>   </a:t>
            </a:r>
            <a:r>
              <a:rPr lang="en-US" sz="2800">
                <a:solidFill>
                  <a:schemeClr val="accent2"/>
                </a:solidFill>
              </a:rPr>
              <a:t>Going Bowling I</a:t>
            </a:r>
          </a:p>
        </p:txBody>
      </p:sp>
      <p:sp>
        <p:nvSpPr>
          <p:cNvPr id="828421" name="Oval 5"/>
          <p:cNvSpPr>
            <a:spLocks noChangeArrowheads="1"/>
          </p:cNvSpPr>
          <p:nvPr/>
        </p:nvSpPr>
        <p:spPr bwMode="auto">
          <a:xfrm>
            <a:off x="5141913" y="1446213"/>
            <a:ext cx="3284537" cy="574675"/>
          </a:xfrm>
          <a:prstGeom prst="ellipse">
            <a:avLst/>
          </a:prstGeom>
          <a:noFill/>
          <a:ln w="38100">
            <a:solidFill>
              <a:schemeClr val="accent1"/>
            </a:solidFill>
            <a:round/>
            <a:headEnd/>
            <a:tailEnd/>
          </a:ln>
          <a:effectLst/>
        </p:spPr>
        <p:txBody>
          <a:bodyPr anchor="ctr">
            <a:spAutoFit/>
          </a:bodyPr>
          <a:lstStyle/>
          <a:p>
            <a:endParaRPr lang="en-US"/>
          </a:p>
        </p:txBody>
      </p:sp>
      <p:sp>
        <p:nvSpPr>
          <p:cNvPr id="828422" name="Rectangle 6"/>
          <p:cNvSpPr>
            <a:spLocks noChangeArrowheads="1"/>
          </p:cNvSpPr>
          <p:nvPr/>
        </p:nvSpPr>
        <p:spPr bwMode="auto">
          <a:xfrm>
            <a:off x="0" y="3878263"/>
            <a:ext cx="1368425" cy="366712"/>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a:solidFill>
                  <a:schemeClr val="bg2"/>
                </a:solidFill>
                <a:latin typeface="Arial" charset="0"/>
              </a:rPr>
              <a:t>We know:</a:t>
            </a:r>
            <a:endParaRPr lang="en-US" sz="2000">
              <a:solidFill>
                <a:schemeClr val="bg2"/>
              </a:solidFill>
              <a:latin typeface="Arial" charset="0"/>
            </a:endParaRPr>
          </a:p>
        </p:txBody>
      </p:sp>
      <p:sp>
        <p:nvSpPr>
          <p:cNvPr id="828423" name="AutoShape 7"/>
          <p:cNvSpPr>
            <a:spLocks noChangeArrowheads="1"/>
          </p:cNvSpPr>
          <p:nvPr/>
        </p:nvSpPr>
        <p:spPr bwMode="auto">
          <a:xfrm>
            <a:off x="3506788" y="3840163"/>
            <a:ext cx="1435100" cy="520700"/>
          </a:xfrm>
          <a:prstGeom prst="roundRect">
            <a:avLst>
              <a:gd name="adj" fmla="val 12495"/>
            </a:avLst>
          </a:prstGeom>
          <a:noFill/>
          <a:ln w="12700">
            <a:solidFill>
              <a:schemeClr val="accent1"/>
            </a:solidFill>
            <a:round/>
            <a:headEnd/>
            <a:tailEnd/>
          </a:ln>
          <a:effectLst/>
        </p:spPr>
        <p:txBody>
          <a:bodyPr wrap="none" anchor="ctr"/>
          <a:lstStyle/>
          <a:p>
            <a:endParaRPr lang="en-US"/>
          </a:p>
        </p:txBody>
      </p:sp>
      <p:sp>
        <p:nvSpPr>
          <p:cNvPr id="828424" name="Rectangle 8"/>
          <p:cNvSpPr>
            <a:spLocks noChangeArrowheads="1"/>
          </p:cNvSpPr>
          <p:nvPr/>
        </p:nvSpPr>
        <p:spPr bwMode="auto">
          <a:xfrm>
            <a:off x="0" y="4557713"/>
            <a:ext cx="5329238" cy="366712"/>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a:solidFill>
                  <a:schemeClr val="bg2"/>
                </a:solidFill>
                <a:latin typeface="Arial" charset="0"/>
              </a:rPr>
              <a:t>Here, </a:t>
            </a:r>
            <a:r>
              <a:rPr lang="en-US" sz="2000" b="1" i="1">
                <a:solidFill>
                  <a:srgbClr val="0000FF"/>
                </a:solidFill>
                <a:effectLst>
                  <a:outerShdw blurRad="38100" dist="38100" dir="2700000" algn="tl">
                    <a:srgbClr val="000000"/>
                  </a:outerShdw>
                </a:effectLst>
                <a:latin typeface="Arial" charset="0"/>
              </a:rPr>
              <a:t>F</a:t>
            </a:r>
            <a:r>
              <a:rPr lang="en-US" sz="2000" b="1">
                <a:solidFill>
                  <a:srgbClr val="0000FF"/>
                </a:solidFill>
                <a:latin typeface="Arial" charset="0"/>
              </a:rPr>
              <a:t> </a:t>
            </a:r>
            <a:r>
              <a:rPr lang="en-US" sz="2000" b="1">
                <a:solidFill>
                  <a:schemeClr val="bg2"/>
                </a:solidFill>
                <a:latin typeface="Arial" charset="0"/>
              </a:rPr>
              <a:t>and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p</a:t>
            </a:r>
            <a:r>
              <a:rPr lang="en-US" sz="2000" b="1" i="1">
                <a:solidFill>
                  <a:srgbClr val="0000FF"/>
                </a:solidFill>
                <a:latin typeface="Arial" charset="0"/>
              </a:rPr>
              <a:t> </a:t>
            </a:r>
            <a:r>
              <a:rPr lang="en-US" sz="2000" b="1">
                <a:solidFill>
                  <a:schemeClr val="bg2"/>
                </a:solidFill>
                <a:latin typeface="Arial" charset="0"/>
              </a:rPr>
              <a:t>are the </a:t>
            </a:r>
            <a:r>
              <a:rPr lang="en-US" sz="2000" b="1" i="1">
                <a:solidFill>
                  <a:srgbClr val="FC0128"/>
                </a:solidFill>
                <a:effectLst>
                  <a:outerShdw blurRad="38100" dist="38100" dir="2700000" algn="tl">
                    <a:srgbClr val="000000"/>
                  </a:outerShdw>
                </a:effectLst>
                <a:latin typeface="Arial" charset="0"/>
              </a:rPr>
              <a:t>same</a:t>
            </a:r>
            <a:r>
              <a:rPr lang="en-US" sz="2000" b="1">
                <a:solidFill>
                  <a:schemeClr val="bg2"/>
                </a:solidFill>
                <a:latin typeface="Arial" charset="0"/>
              </a:rPr>
              <a:t> for both balls!</a:t>
            </a:r>
            <a:endParaRPr lang="en-US" sz="2200" b="1">
              <a:latin typeface="Arial" charset="0"/>
            </a:endParaRPr>
          </a:p>
        </p:txBody>
      </p:sp>
      <p:sp>
        <p:nvSpPr>
          <p:cNvPr id="828425" name="Rectangle 9"/>
          <p:cNvSpPr>
            <a:spLocks noChangeArrowheads="1"/>
          </p:cNvSpPr>
          <p:nvPr/>
        </p:nvSpPr>
        <p:spPr bwMode="auto">
          <a:xfrm>
            <a:off x="12700" y="4965700"/>
            <a:ext cx="4651375" cy="762000"/>
          </a:xfrm>
          <a:prstGeom prst="rect">
            <a:avLst/>
          </a:prstGeom>
          <a:noFill/>
          <a:ln w="9525">
            <a:noFill/>
            <a:miter lim="800000"/>
            <a:headEnd/>
            <a:tailEnd/>
          </a:ln>
          <a:effectLst/>
        </p:spPr>
        <p:txBody>
          <a:bodyPr lIns="92075" tIns="46038" rIns="92075" bIns="46038">
            <a:spAutoFit/>
          </a:bodyPr>
          <a:lstStyle/>
          <a:p>
            <a:pPr>
              <a:lnSpc>
                <a:spcPct val="110000"/>
              </a:lnSpc>
              <a:spcBef>
                <a:spcPct val="50000"/>
              </a:spcBef>
            </a:pPr>
            <a:r>
              <a:rPr lang="en-US" sz="2000" b="1">
                <a:solidFill>
                  <a:schemeClr val="bg2"/>
                </a:solidFill>
                <a:latin typeface="Arial" charset="0"/>
              </a:rPr>
              <a:t>It will take the </a:t>
            </a:r>
            <a:r>
              <a:rPr lang="en-US" sz="2000" b="1" i="1">
                <a:solidFill>
                  <a:srgbClr val="FC0128"/>
                </a:solidFill>
                <a:effectLst>
                  <a:outerShdw blurRad="38100" dist="38100" dir="2700000" algn="tl">
                    <a:srgbClr val="000000"/>
                  </a:outerShdw>
                </a:effectLst>
                <a:latin typeface="Arial" charset="0"/>
              </a:rPr>
              <a:t>same amount of time</a:t>
            </a:r>
            <a:r>
              <a:rPr lang="en-US" sz="2000" b="1">
                <a:solidFill>
                  <a:schemeClr val="bg2"/>
                </a:solidFill>
                <a:latin typeface="Arial" charset="0"/>
              </a:rPr>
              <a:t> to stop them.</a:t>
            </a:r>
            <a:endParaRPr lang="en-US" sz="2200">
              <a:latin typeface="Arial" charset="0"/>
            </a:endParaRPr>
          </a:p>
        </p:txBody>
      </p:sp>
      <p:grpSp>
        <p:nvGrpSpPr>
          <p:cNvPr id="2" name="Group 10"/>
          <p:cNvGrpSpPr>
            <a:grpSpLocks/>
          </p:cNvGrpSpPr>
          <p:nvPr/>
        </p:nvGrpSpPr>
        <p:grpSpPr bwMode="auto">
          <a:xfrm>
            <a:off x="5837238" y="3825875"/>
            <a:ext cx="3071812" cy="2320925"/>
            <a:chOff x="3632" y="2472"/>
            <a:chExt cx="1851" cy="1365"/>
          </a:xfrm>
        </p:grpSpPr>
        <p:sp>
          <p:nvSpPr>
            <p:cNvPr id="828427" name="Rectangle 11"/>
            <p:cNvSpPr>
              <a:spLocks noChangeArrowheads="1"/>
            </p:cNvSpPr>
            <p:nvPr/>
          </p:nvSpPr>
          <p:spPr bwMode="auto">
            <a:xfrm>
              <a:off x="3632" y="2472"/>
              <a:ext cx="1851" cy="1365"/>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12"/>
            <p:cNvGrpSpPr>
              <a:grpSpLocks/>
            </p:cNvGrpSpPr>
            <p:nvPr/>
          </p:nvGrpSpPr>
          <p:grpSpPr bwMode="auto">
            <a:xfrm>
              <a:off x="3929" y="2643"/>
              <a:ext cx="1248" cy="960"/>
              <a:chOff x="672" y="3024"/>
              <a:chExt cx="1248" cy="960"/>
            </a:xfrm>
          </p:grpSpPr>
          <p:sp>
            <p:nvSpPr>
              <p:cNvPr id="828429" name="Oval 13"/>
              <p:cNvSpPr>
                <a:spLocks noChangeArrowheads="1"/>
              </p:cNvSpPr>
              <p:nvPr/>
            </p:nvSpPr>
            <p:spPr bwMode="auto">
              <a:xfrm>
                <a:off x="960" y="3888"/>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28430" name="Line 14"/>
              <p:cNvSpPr>
                <a:spLocks noChangeShapeType="1"/>
              </p:cNvSpPr>
              <p:nvPr/>
            </p:nvSpPr>
            <p:spPr bwMode="auto">
              <a:xfrm>
                <a:off x="1488" y="3360"/>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28431" name="Rectangle 15"/>
              <p:cNvSpPr>
                <a:spLocks noChangeArrowheads="1"/>
              </p:cNvSpPr>
              <p:nvPr/>
            </p:nvSpPr>
            <p:spPr bwMode="auto">
              <a:xfrm>
                <a:off x="1440" y="3696"/>
                <a:ext cx="273" cy="248"/>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nvGrpSpPr>
              <p:cNvPr id="4" name="Group 16"/>
              <p:cNvGrpSpPr>
                <a:grpSpLocks/>
              </p:cNvGrpSpPr>
              <p:nvPr/>
            </p:nvGrpSpPr>
            <p:grpSpPr bwMode="auto">
              <a:xfrm>
                <a:off x="672" y="3024"/>
                <a:ext cx="672" cy="672"/>
                <a:chOff x="1728" y="2780"/>
                <a:chExt cx="672" cy="672"/>
              </a:xfrm>
            </p:grpSpPr>
            <p:sp>
              <p:nvSpPr>
                <p:cNvPr id="828433" name="Oval 17"/>
                <p:cNvSpPr>
                  <a:spLocks noChangeArrowheads="1"/>
                </p:cNvSpPr>
                <p:nvPr/>
              </p:nvSpPr>
              <p:spPr bwMode="auto">
                <a:xfrm>
                  <a:off x="1728" y="2780"/>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28434" name="Oval 18"/>
                <p:cNvSpPr>
                  <a:spLocks noChangeArrowheads="1"/>
                </p:cNvSpPr>
                <p:nvPr/>
              </p:nvSpPr>
              <p:spPr bwMode="auto">
                <a:xfrm>
                  <a:off x="1899" y="2873"/>
                  <a:ext cx="66" cy="66"/>
                </a:xfrm>
                <a:prstGeom prst="ellipse">
                  <a:avLst/>
                </a:prstGeom>
                <a:solidFill>
                  <a:srgbClr val="000000"/>
                </a:solidFill>
                <a:ln w="9525">
                  <a:noFill/>
                  <a:round/>
                  <a:headEnd/>
                  <a:tailEnd/>
                </a:ln>
                <a:effectLst/>
              </p:spPr>
              <p:txBody>
                <a:bodyPr wrap="none" anchor="ctr"/>
                <a:lstStyle/>
                <a:p>
                  <a:endParaRPr lang="en-US"/>
                </a:p>
              </p:txBody>
            </p:sp>
            <p:sp>
              <p:nvSpPr>
                <p:cNvPr id="828435" name="Oval 19"/>
                <p:cNvSpPr>
                  <a:spLocks noChangeArrowheads="1"/>
                </p:cNvSpPr>
                <p:nvPr/>
              </p:nvSpPr>
              <p:spPr bwMode="auto">
                <a:xfrm>
                  <a:off x="1965" y="2924"/>
                  <a:ext cx="66" cy="66"/>
                </a:xfrm>
                <a:prstGeom prst="ellipse">
                  <a:avLst/>
                </a:prstGeom>
                <a:solidFill>
                  <a:srgbClr val="000000"/>
                </a:solidFill>
                <a:ln w="9525">
                  <a:noFill/>
                  <a:round/>
                  <a:headEnd/>
                  <a:tailEnd/>
                </a:ln>
                <a:effectLst/>
              </p:spPr>
              <p:txBody>
                <a:bodyPr wrap="none" anchor="ctr"/>
                <a:lstStyle/>
                <a:p>
                  <a:endParaRPr lang="en-US"/>
                </a:p>
              </p:txBody>
            </p:sp>
            <p:sp>
              <p:nvSpPr>
                <p:cNvPr id="828436" name="Oval 20"/>
                <p:cNvSpPr>
                  <a:spLocks noChangeArrowheads="1"/>
                </p:cNvSpPr>
                <p:nvPr/>
              </p:nvSpPr>
              <p:spPr bwMode="auto">
                <a:xfrm>
                  <a:off x="1836" y="2993"/>
                  <a:ext cx="66" cy="66"/>
                </a:xfrm>
                <a:prstGeom prst="ellipse">
                  <a:avLst/>
                </a:prstGeom>
                <a:solidFill>
                  <a:srgbClr val="000000"/>
                </a:solidFill>
                <a:ln w="9525">
                  <a:noFill/>
                  <a:round/>
                  <a:headEnd/>
                  <a:tailEnd/>
                </a:ln>
                <a:effectLst/>
              </p:spPr>
              <p:txBody>
                <a:bodyPr wrap="none" anchor="ctr"/>
                <a:lstStyle/>
                <a:p>
                  <a:endParaRPr lang="en-US"/>
                </a:p>
              </p:txBody>
            </p:sp>
          </p:grpSp>
          <p:sp>
            <p:nvSpPr>
              <p:cNvPr id="828437" name="Line 21"/>
              <p:cNvSpPr>
                <a:spLocks noChangeShapeType="1"/>
              </p:cNvSpPr>
              <p:nvPr/>
            </p:nvSpPr>
            <p:spPr bwMode="auto">
              <a:xfrm>
                <a:off x="1344" y="393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28438" name="Rectangle 22"/>
              <p:cNvSpPr>
                <a:spLocks noChangeArrowheads="1"/>
              </p:cNvSpPr>
              <p:nvPr/>
            </p:nvSpPr>
            <p:spPr bwMode="auto">
              <a:xfrm>
                <a:off x="1532" y="3120"/>
                <a:ext cx="273" cy="247"/>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grpSp>
      <p:sp>
        <p:nvSpPr>
          <p:cNvPr id="828439" name="Rectangle 23"/>
          <p:cNvSpPr>
            <a:spLocks noChangeArrowheads="1"/>
          </p:cNvSpPr>
          <p:nvPr/>
        </p:nvSpPr>
        <p:spPr bwMode="auto">
          <a:xfrm>
            <a:off x="3121025" y="3929063"/>
            <a:ext cx="2054225" cy="366712"/>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a:solidFill>
                  <a:schemeClr val="bg2"/>
                </a:solidFill>
                <a:latin typeface="Arial" charset="0"/>
              </a:rPr>
              <a:t>so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p</a:t>
            </a:r>
            <a:r>
              <a:rPr lang="en-US" sz="2000" b="1">
                <a:solidFill>
                  <a:srgbClr val="0000FF"/>
                </a:solidFill>
                <a:effectLst>
                  <a:outerShdw blurRad="38100" dist="38100" dir="2700000" algn="tl">
                    <a:srgbClr val="000000"/>
                  </a:outerShdw>
                </a:effectLst>
                <a:latin typeface="Arial" charset="0"/>
              </a:rPr>
              <a:t>  =  </a:t>
            </a:r>
            <a:r>
              <a:rPr lang="en-US" sz="2000" b="1" i="1">
                <a:solidFill>
                  <a:srgbClr val="0000FF"/>
                </a:solidFill>
                <a:effectLst>
                  <a:outerShdw blurRad="38100" dist="38100" dir="2700000" algn="tl">
                    <a:srgbClr val="000000"/>
                  </a:outerShdw>
                </a:effectLst>
                <a:latin typeface="Arial" charset="0"/>
              </a:rPr>
              <a:t>F</a:t>
            </a:r>
            <a:r>
              <a:rPr lang="en-US" sz="2000" b="1" i="1" baseline="-25000">
                <a:solidFill>
                  <a:srgbClr val="0000FF"/>
                </a:solidFill>
                <a:effectLst>
                  <a:outerShdw blurRad="38100" dist="38100" dir="2700000" algn="tl">
                    <a:srgbClr val="000000"/>
                  </a:outerShdw>
                </a:effectLst>
                <a:latin typeface="Arial" charset="0"/>
              </a:rPr>
              <a:t>av </a:t>
            </a:r>
            <a:r>
              <a:rPr lang="en-US" sz="2000" b="1">
                <a:solidFill>
                  <a:srgbClr val="0000FF"/>
                </a:solidFill>
                <a:effectLst>
                  <a:outerShdw blurRad="38100" dist="38100" dir="2700000" algn="tl">
                    <a:srgbClr val="000000"/>
                  </a:outerShdw>
                </a:effectLst>
                <a:latin typeface="Symbol" pitchFamily="48" charset="2"/>
              </a:rPr>
              <a:t>D</a:t>
            </a:r>
            <a:r>
              <a:rPr lang="en-US" sz="2000" b="1" i="1">
                <a:solidFill>
                  <a:srgbClr val="0000FF"/>
                </a:solidFill>
                <a:effectLst>
                  <a:outerShdw blurRad="38100" dist="38100" dir="2700000" algn="tl">
                    <a:srgbClr val="000000"/>
                  </a:outerShdw>
                </a:effectLst>
                <a:latin typeface="Arial" charset="0"/>
              </a:rPr>
              <a:t>t</a:t>
            </a:r>
            <a:endParaRPr lang="en-US" sz="2200">
              <a:solidFill>
                <a:srgbClr val="0000FF"/>
              </a:solidFill>
              <a:latin typeface="Arial" charset="0"/>
            </a:endParaRPr>
          </a:p>
        </p:txBody>
      </p:sp>
      <p:sp>
        <p:nvSpPr>
          <p:cNvPr id="828440" name="Rectangle 24"/>
          <p:cNvSpPr>
            <a:spLocks noChangeArrowheads="1"/>
          </p:cNvSpPr>
          <p:nvPr/>
        </p:nvSpPr>
        <p:spPr bwMode="auto">
          <a:xfrm>
            <a:off x="5395913" y="1017588"/>
            <a:ext cx="3287712" cy="1860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bowling ball</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same time for both</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the Ping-Pong ball</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sp>
        <p:nvSpPr>
          <p:cNvPr id="828441" name="Rectangle 25"/>
          <p:cNvSpPr>
            <a:spLocks noGrp="1" noChangeArrowheads="1"/>
          </p:cNvSpPr>
          <p:nvPr>
            <p:ph type="body" idx="1"/>
          </p:nvPr>
        </p:nvSpPr>
        <p:spPr>
          <a:xfrm>
            <a:off x="0" y="919163"/>
            <a:ext cx="4748213" cy="2157412"/>
          </a:xfrm>
          <a:noFill/>
          <a:ln/>
        </p:spPr>
        <p:txBody>
          <a:bodyPr>
            <a:normAutofit fontScale="70000" lnSpcReduction="20000"/>
          </a:bodyPr>
          <a:lstStyle/>
          <a:p>
            <a:pPr marL="401638" indent="-401638">
              <a:lnSpc>
                <a:spcPct val="120000"/>
              </a:lnSpc>
              <a:spcBef>
                <a:spcPct val="50000"/>
              </a:spcBef>
              <a:buFont typeface="Monotype Sorts" pitchFamily="48" charset="2"/>
              <a:buNone/>
            </a:pPr>
            <a:r>
              <a:rPr lang="en-US" b="1"/>
              <a:t>	A bowling ball and a Ping-Pong ball are rolling toward you with the </a:t>
            </a:r>
            <a:r>
              <a:rPr lang="en-US" b="1">
                <a:solidFill>
                  <a:srgbClr val="FFFF00"/>
                </a:solidFill>
              </a:rPr>
              <a:t>same momentum</a:t>
            </a:r>
            <a:r>
              <a:rPr lang="en-US" b="1"/>
              <a:t>.  If you exert the </a:t>
            </a:r>
            <a:r>
              <a:rPr lang="en-US" b="1">
                <a:solidFill>
                  <a:srgbClr val="FFFF00"/>
                </a:solidFill>
              </a:rPr>
              <a:t>same force</a:t>
            </a:r>
            <a:r>
              <a:rPr lang="en-US" b="1"/>
              <a:t> to stop each one, which takes a </a:t>
            </a:r>
            <a:r>
              <a:rPr lang="en-US" b="1">
                <a:solidFill>
                  <a:schemeClr val="accent2"/>
                </a:solidFill>
              </a:rPr>
              <a:t>longer</a:t>
            </a:r>
            <a:r>
              <a:rPr lang="en-US" b="1"/>
              <a:t> </a:t>
            </a:r>
            <a:r>
              <a:rPr lang="en-US" b="1">
                <a:solidFill>
                  <a:srgbClr val="00FFFF"/>
                </a:solidFill>
              </a:rPr>
              <a:t>time </a:t>
            </a:r>
            <a:r>
              <a:rPr lang="en-US" b="1"/>
              <a:t>to bring to rest?</a:t>
            </a:r>
            <a:endParaRPr lang="en-US" sz="1600" b="1"/>
          </a:p>
        </p:txBody>
      </p:sp>
      <p:grpSp>
        <p:nvGrpSpPr>
          <p:cNvPr id="5" name="Group 26"/>
          <p:cNvGrpSpPr>
            <a:grpSpLocks/>
          </p:cNvGrpSpPr>
          <p:nvPr/>
        </p:nvGrpSpPr>
        <p:grpSpPr bwMode="auto">
          <a:xfrm>
            <a:off x="1638300" y="3684588"/>
            <a:ext cx="1492250" cy="874712"/>
            <a:chOff x="996" y="2294"/>
            <a:chExt cx="940" cy="551"/>
          </a:xfrm>
        </p:grpSpPr>
        <p:sp>
          <p:nvSpPr>
            <p:cNvPr id="828443" name="Line 27"/>
            <p:cNvSpPr>
              <a:spLocks noChangeShapeType="1"/>
            </p:cNvSpPr>
            <p:nvPr/>
          </p:nvSpPr>
          <p:spPr bwMode="auto">
            <a:xfrm>
              <a:off x="1485" y="2593"/>
              <a:ext cx="282" cy="1"/>
            </a:xfrm>
            <a:prstGeom prst="line">
              <a:avLst/>
            </a:prstGeom>
            <a:noFill/>
            <a:ln w="6350">
              <a:solidFill>
                <a:srgbClr val="000000"/>
              </a:solidFill>
              <a:round/>
              <a:headEnd/>
              <a:tailEnd/>
            </a:ln>
          </p:spPr>
          <p:txBody>
            <a:bodyPr/>
            <a:lstStyle/>
            <a:p>
              <a:endParaRPr lang="en-US"/>
            </a:p>
          </p:txBody>
        </p:sp>
        <p:sp>
          <p:nvSpPr>
            <p:cNvPr id="828444" name="Rectangle 28"/>
            <p:cNvSpPr>
              <a:spLocks noChangeArrowheads="1"/>
            </p:cNvSpPr>
            <p:nvPr/>
          </p:nvSpPr>
          <p:spPr bwMode="auto">
            <a:xfrm>
              <a:off x="1118" y="2605"/>
              <a:ext cx="106" cy="134"/>
            </a:xfrm>
            <a:prstGeom prst="rect">
              <a:avLst/>
            </a:prstGeom>
            <a:noFill/>
            <a:ln w="9525">
              <a:noFill/>
              <a:miter lim="800000"/>
              <a:headEnd/>
              <a:tailEnd/>
            </a:ln>
          </p:spPr>
          <p:txBody>
            <a:bodyPr wrap="none" lIns="0" tIns="0" rIns="0" bIns="0">
              <a:spAutoFit/>
            </a:bodyPr>
            <a:lstStyle/>
            <a:p>
              <a:r>
                <a:rPr lang="en-US" sz="1400" b="1" i="1">
                  <a:solidFill>
                    <a:srgbClr val="000000"/>
                  </a:solidFill>
                </a:rPr>
                <a:t>av</a:t>
              </a:r>
              <a:endParaRPr lang="en-US">
                <a:latin typeface="Arial" charset="0"/>
              </a:endParaRPr>
            </a:p>
          </p:txBody>
        </p:sp>
        <p:sp>
          <p:nvSpPr>
            <p:cNvPr id="828445" name="Rectangle 29"/>
            <p:cNvSpPr>
              <a:spLocks noChangeArrowheads="1"/>
            </p:cNvSpPr>
            <p:nvPr/>
          </p:nvSpPr>
          <p:spPr bwMode="auto">
            <a:xfrm>
              <a:off x="1448" y="2586"/>
              <a:ext cx="366" cy="259"/>
            </a:xfrm>
            <a:prstGeom prst="rect">
              <a:avLst/>
            </a:prstGeom>
            <a:noFill/>
            <a:ln w="9525">
              <a:noFill/>
              <a:miter lim="800000"/>
              <a:headEnd/>
              <a:tailEnd/>
            </a:ln>
          </p:spPr>
          <p:txBody>
            <a:bodyPr lIns="0" tIns="0" rIns="0" bIns="0">
              <a:spAutoFit/>
            </a:bodyPr>
            <a:lstStyle/>
            <a:p>
              <a:r>
                <a:rPr lang="en-US" sz="2700" b="1" i="1">
                  <a:solidFill>
                    <a:srgbClr val="000000"/>
                  </a:solidFill>
                  <a:latin typeface="Symbol" pitchFamily="48" charset="2"/>
                </a:rPr>
                <a:t>D</a:t>
              </a:r>
              <a:r>
                <a:rPr lang="en-US" sz="2700" b="1" i="1">
                  <a:solidFill>
                    <a:srgbClr val="000000"/>
                  </a:solidFill>
                  <a:latin typeface="Arial" charset="0"/>
                </a:rPr>
                <a:t>t</a:t>
              </a:r>
              <a:endParaRPr lang="en-US">
                <a:latin typeface="Arial" charset="0"/>
              </a:endParaRPr>
            </a:p>
          </p:txBody>
        </p:sp>
        <p:sp>
          <p:nvSpPr>
            <p:cNvPr id="828446" name="Rectangle 30"/>
            <p:cNvSpPr>
              <a:spLocks noChangeArrowheads="1"/>
            </p:cNvSpPr>
            <p:nvPr/>
          </p:nvSpPr>
          <p:spPr bwMode="auto">
            <a:xfrm>
              <a:off x="1471" y="2294"/>
              <a:ext cx="465" cy="259"/>
            </a:xfrm>
            <a:prstGeom prst="rect">
              <a:avLst/>
            </a:prstGeom>
            <a:noFill/>
            <a:ln w="9525">
              <a:noFill/>
              <a:miter lim="800000"/>
              <a:headEnd/>
              <a:tailEnd/>
            </a:ln>
          </p:spPr>
          <p:txBody>
            <a:bodyPr lIns="0" tIns="0" rIns="0" bIns="0">
              <a:spAutoFit/>
            </a:bodyPr>
            <a:lstStyle/>
            <a:p>
              <a:r>
                <a:rPr lang="en-US" sz="2700" b="1" i="1">
                  <a:solidFill>
                    <a:srgbClr val="000000"/>
                  </a:solidFill>
                  <a:latin typeface="Symbol" pitchFamily="48" charset="2"/>
                </a:rPr>
                <a:t>D</a:t>
              </a:r>
              <a:r>
                <a:rPr lang="en-US" sz="2700" b="1" i="1">
                  <a:solidFill>
                    <a:srgbClr val="000000"/>
                  </a:solidFill>
                  <a:latin typeface="Arial" charset="0"/>
                </a:rPr>
                <a:t>p</a:t>
              </a:r>
              <a:endParaRPr lang="en-US">
                <a:latin typeface="Arial" charset="0"/>
              </a:endParaRPr>
            </a:p>
          </p:txBody>
        </p:sp>
        <p:sp>
          <p:nvSpPr>
            <p:cNvPr id="828447" name="Rectangle 31"/>
            <p:cNvSpPr>
              <a:spLocks noChangeArrowheads="1"/>
            </p:cNvSpPr>
            <p:nvPr/>
          </p:nvSpPr>
          <p:spPr bwMode="auto">
            <a:xfrm>
              <a:off x="996" y="2450"/>
              <a:ext cx="132" cy="259"/>
            </a:xfrm>
            <a:prstGeom prst="rect">
              <a:avLst/>
            </a:prstGeom>
            <a:noFill/>
            <a:ln w="9525">
              <a:noFill/>
              <a:miter lim="800000"/>
              <a:headEnd/>
              <a:tailEnd/>
            </a:ln>
          </p:spPr>
          <p:txBody>
            <a:bodyPr wrap="none" lIns="0" tIns="0" rIns="0" bIns="0">
              <a:spAutoFit/>
            </a:bodyPr>
            <a:lstStyle/>
            <a:p>
              <a:r>
                <a:rPr lang="en-US" sz="2700" b="1" i="1">
                  <a:solidFill>
                    <a:srgbClr val="000000"/>
                  </a:solidFill>
                  <a:latin typeface="Arial" charset="0"/>
                </a:rPr>
                <a:t>F</a:t>
              </a:r>
              <a:endParaRPr lang="en-US">
                <a:latin typeface="Arial" charset="0"/>
              </a:endParaRPr>
            </a:p>
          </p:txBody>
        </p:sp>
        <p:sp>
          <p:nvSpPr>
            <p:cNvPr id="828448" name="Rectangle 32"/>
            <p:cNvSpPr>
              <a:spLocks noChangeArrowheads="1"/>
            </p:cNvSpPr>
            <p:nvPr/>
          </p:nvSpPr>
          <p:spPr bwMode="auto">
            <a:xfrm>
              <a:off x="1302" y="2428"/>
              <a:ext cx="119" cy="259"/>
            </a:xfrm>
            <a:prstGeom prst="rect">
              <a:avLst/>
            </a:prstGeom>
            <a:noFill/>
            <a:ln w="9525">
              <a:noFill/>
              <a:miter lim="800000"/>
              <a:headEnd/>
              <a:tailEnd/>
            </a:ln>
          </p:spPr>
          <p:txBody>
            <a:bodyPr wrap="none" lIns="0" tIns="0" rIns="0" bIns="0">
              <a:spAutoFit/>
            </a:bodyPr>
            <a:lstStyle/>
            <a:p>
              <a:r>
                <a:rPr lang="en-US" sz="2700" b="1">
                  <a:solidFill>
                    <a:srgbClr val="000000"/>
                  </a:solidFill>
                  <a:latin typeface="Symbol" pitchFamily="48" charset="2"/>
                </a:rPr>
                <a:t>=</a:t>
              </a:r>
              <a:endParaRPr lang="en-US">
                <a:latin typeface="Arial"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30467"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9.9b</a:t>
            </a:r>
            <a:r>
              <a:rPr lang="en-US" sz="2800" i="1">
                <a:solidFill>
                  <a:srgbClr val="000000"/>
                </a:solidFill>
                <a:effectLst/>
              </a:rPr>
              <a:t>   </a:t>
            </a:r>
            <a:r>
              <a:rPr lang="en-US" sz="2800">
                <a:solidFill>
                  <a:schemeClr val="accent2"/>
                </a:solidFill>
              </a:rPr>
              <a:t>Going Bowling II</a:t>
            </a:r>
          </a:p>
        </p:txBody>
      </p:sp>
      <p:grpSp>
        <p:nvGrpSpPr>
          <p:cNvPr id="2" name="Group 4"/>
          <p:cNvGrpSpPr>
            <a:grpSpLocks/>
          </p:cNvGrpSpPr>
          <p:nvPr/>
        </p:nvGrpSpPr>
        <p:grpSpPr bwMode="auto">
          <a:xfrm>
            <a:off x="5937250" y="3962400"/>
            <a:ext cx="3111500" cy="2378075"/>
            <a:chOff x="3667" y="2460"/>
            <a:chExt cx="1851" cy="1365"/>
          </a:xfrm>
        </p:grpSpPr>
        <p:sp>
          <p:nvSpPr>
            <p:cNvPr id="830469" name="Rectangle 5"/>
            <p:cNvSpPr>
              <a:spLocks noChangeArrowheads="1"/>
            </p:cNvSpPr>
            <p:nvPr/>
          </p:nvSpPr>
          <p:spPr bwMode="auto">
            <a:xfrm>
              <a:off x="3667" y="2460"/>
              <a:ext cx="1851" cy="1365"/>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6"/>
            <p:cNvGrpSpPr>
              <a:grpSpLocks/>
            </p:cNvGrpSpPr>
            <p:nvPr/>
          </p:nvGrpSpPr>
          <p:grpSpPr bwMode="auto">
            <a:xfrm>
              <a:off x="3929" y="2631"/>
              <a:ext cx="1248" cy="960"/>
              <a:chOff x="672" y="3024"/>
              <a:chExt cx="1248" cy="960"/>
            </a:xfrm>
          </p:grpSpPr>
          <p:sp>
            <p:nvSpPr>
              <p:cNvPr id="830471" name="Oval 7"/>
              <p:cNvSpPr>
                <a:spLocks noChangeArrowheads="1"/>
              </p:cNvSpPr>
              <p:nvPr/>
            </p:nvSpPr>
            <p:spPr bwMode="auto">
              <a:xfrm>
                <a:off x="960" y="3888"/>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0472" name="Line 8"/>
              <p:cNvSpPr>
                <a:spLocks noChangeShapeType="1"/>
              </p:cNvSpPr>
              <p:nvPr/>
            </p:nvSpPr>
            <p:spPr bwMode="auto">
              <a:xfrm>
                <a:off x="1488" y="3360"/>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0473" name="Rectangle 9"/>
              <p:cNvSpPr>
                <a:spLocks noChangeArrowheads="1"/>
              </p:cNvSpPr>
              <p:nvPr/>
            </p:nvSpPr>
            <p:spPr bwMode="auto">
              <a:xfrm>
                <a:off x="1440" y="3696"/>
                <a:ext cx="270"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nvGrpSpPr>
              <p:cNvPr id="4" name="Group 10"/>
              <p:cNvGrpSpPr>
                <a:grpSpLocks/>
              </p:cNvGrpSpPr>
              <p:nvPr/>
            </p:nvGrpSpPr>
            <p:grpSpPr bwMode="auto">
              <a:xfrm>
                <a:off x="672" y="3024"/>
                <a:ext cx="672" cy="672"/>
                <a:chOff x="1728" y="2780"/>
                <a:chExt cx="672" cy="672"/>
              </a:xfrm>
            </p:grpSpPr>
            <p:sp>
              <p:nvSpPr>
                <p:cNvPr id="830475" name="Oval 11"/>
                <p:cNvSpPr>
                  <a:spLocks noChangeArrowheads="1"/>
                </p:cNvSpPr>
                <p:nvPr/>
              </p:nvSpPr>
              <p:spPr bwMode="auto">
                <a:xfrm>
                  <a:off x="1728" y="2780"/>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0476" name="Oval 12"/>
                <p:cNvSpPr>
                  <a:spLocks noChangeArrowheads="1"/>
                </p:cNvSpPr>
                <p:nvPr/>
              </p:nvSpPr>
              <p:spPr bwMode="auto">
                <a:xfrm>
                  <a:off x="1899" y="2873"/>
                  <a:ext cx="66" cy="66"/>
                </a:xfrm>
                <a:prstGeom prst="ellipse">
                  <a:avLst/>
                </a:prstGeom>
                <a:solidFill>
                  <a:srgbClr val="000000"/>
                </a:solidFill>
                <a:ln w="9525">
                  <a:noFill/>
                  <a:round/>
                  <a:headEnd/>
                  <a:tailEnd/>
                </a:ln>
                <a:effectLst/>
              </p:spPr>
              <p:txBody>
                <a:bodyPr wrap="none" anchor="ctr"/>
                <a:lstStyle/>
                <a:p>
                  <a:endParaRPr lang="en-US"/>
                </a:p>
              </p:txBody>
            </p:sp>
            <p:sp>
              <p:nvSpPr>
                <p:cNvPr id="830477" name="Oval 13"/>
                <p:cNvSpPr>
                  <a:spLocks noChangeArrowheads="1"/>
                </p:cNvSpPr>
                <p:nvPr/>
              </p:nvSpPr>
              <p:spPr bwMode="auto">
                <a:xfrm>
                  <a:off x="1965" y="2924"/>
                  <a:ext cx="66" cy="66"/>
                </a:xfrm>
                <a:prstGeom prst="ellipse">
                  <a:avLst/>
                </a:prstGeom>
                <a:solidFill>
                  <a:srgbClr val="000000"/>
                </a:solidFill>
                <a:ln w="9525">
                  <a:noFill/>
                  <a:round/>
                  <a:headEnd/>
                  <a:tailEnd/>
                </a:ln>
                <a:effectLst/>
              </p:spPr>
              <p:txBody>
                <a:bodyPr wrap="none" anchor="ctr"/>
                <a:lstStyle/>
                <a:p>
                  <a:endParaRPr lang="en-US"/>
                </a:p>
              </p:txBody>
            </p:sp>
            <p:sp>
              <p:nvSpPr>
                <p:cNvPr id="830478" name="Oval 14"/>
                <p:cNvSpPr>
                  <a:spLocks noChangeArrowheads="1"/>
                </p:cNvSpPr>
                <p:nvPr/>
              </p:nvSpPr>
              <p:spPr bwMode="auto">
                <a:xfrm>
                  <a:off x="1836" y="2993"/>
                  <a:ext cx="66" cy="66"/>
                </a:xfrm>
                <a:prstGeom prst="ellipse">
                  <a:avLst/>
                </a:prstGeom>
                <a:solidFill>
                  <a:srgbClr val="000000"/>
                </a:solidFill>
                <a:ln w="9525">
                  <a:noFill/>
                  <a:round/>
                  <a:headEnd/>
                  <a:tailEnd/>
                </a:ln>
                <a:effectLst/>
              </p:spPr>
              <p:txBody>
                <a:bodyPr wrap="none" anchor="ctr"/>
                <a:lstStyle/>
                <a:p>
                  <a:endParaRPr lang="en-US"/>
                </a:p>
              </p:txBody>
            </p:sp>
          </p:grpSp>
          <p:sp>
            <p:nvSpPr>
              <p:cNvPr id="830479" name="Line 15"/>
              <p:cNvSpPr>
                <a:spLocks noChangeShapeType="1"/>
              </p:cNvSpPr>
              <p:nvPr/>
            </p:nvSpPr>
            <p:spPr bwMode="auto">
              <a:xfrm>
                <a:off x="1344" y="393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0480" name="Rectangle 16"/>
              <p:cNvSpPr>
                <a:spLocks noChangeArrowheads="1"/>
              </p:cNvSpPr>
              <p:nvPr/>
            </p:nvSpPr>
            <p:spPr bwMode="auto">
              <a:xfrm>
                <a:off x="1536" y="3120"/>
                <a:ext cx="270"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grpSp>
      <p:sp>
        <p:nvSpPr>
          <p:cNvPr id="830481" name="Rectangle 17"/>
          <p:cNvSpPr>
            <a:spLocks noGrp="1" noChangeArrowheads="1"/>
          </p:cNvSpPr>
          <p:nvPr>
            <p:ph type="body" idx="1"/>
          </p:nvPr>
        </p:nvSpPr>
        <p:spPr>
          <a:xfrm>
            <a:off x="0" y="688975"/>
            <a:ext cx="4852988" cy="2633663"/>
          </a:xfrm>
          <a:noFill/>
          <a:ln/>
        </p:spPr>
        <p:txBody>
          <a:bodyPr>
            <a:normAutofit fontScale="77500" lnSpcReduction="20000"/>
          </a:bodyPr>
          <a:lstStyle/>
          <a:p>
            <a:pPr marL="401638" indent="-401638">
              <a:lnSpc>
                <a:spcPct val="130000"/>
              </a:lnSpc>
              <a:spcBef>
                <a:spcPct val="50000"/>
              </a:spcBef>
              <a:buFont typeface="Monotype Sorts" pitchFamily="48" charset="2"/>
              <a:buNone/>
            </a:pPr>
            <a:r>
              <a:rPr lang="en-US" b="1"/>
              <a:t>	A bowling ball and a Ping-Pong ball are rolling toward you with the </a:t>
            </a:r>
            <a:r>
              <a:rPr lang="en-US" b="1">
                <a:solidFill>
                  <a:srgbClr val="FFFF00"/>
                </a:solidFill>
              </a:rPr>
              <a:t>same momentum</a:t>
            </a:r>
            <a:r>
              <a:rPr lang="en-US" b="1"/>
              <a:t>. If you exert the </a:t>
            </a:r>
            <a:r>
              <a:rPr lang="en-US" b="1">
                <a:solidFill>
                  <a:srgbClr val="FFFF00"/>
                </a:solidFill>
              </a:rPr>
              <a:t>same force</a:t>
            </a:r>
            <a:r>
              <a:rPr lang="en-US" b="1"/>
              <a:t> to stop each one, for which is the </a:t>
            </a:r>
            <a:r>
              <a:rPr lang="en-US" b="1" i="1">
                <a:solidFill>
                  <a:srgbClr val="00FFFF"/>
                </a:solidFill>
                <a:effectLst>
                  <a:outerShdw blurRad="38100" dist="38100" dir="2700000" algn="tl">
                    <a:srgbClr val="000000"/>
                  </a:outerShdw>
                </a:effectLst>
              </a:rPr>
              <a:t>stopping distance</a:t>
            </a:r>
            <a:r>
              <a:rPr lang="en-US" b="1"/>
              <a:t> greater?</a:t>
            </a:r>
            <a:endParaRPr lang="en-US" sz="2200" b="1"/>
          </a:p>
        </p:txBody>
      </p:sp>
      <p:sp>
        <p:nvSpPr>
          <p:cNvPr id="830482" name="Rectangle 18"/>
          <p:cNvSpPr>
            <a:spLocks noChangeArrowheads="1"/>
          </p:cNvSpPr>
          <p:nvPr/>
        </p:nvSpPr>
        <p:spPr bwMode="auto">
          <a:xfrm>
            <a:off x="5249863" y="863600"/>
            <a:ext cx="3887787" cy="1860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bowling ball</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same distance for both</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the Ping-Pong ball</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AutoShape 2"/>
          <p:cNvSpPr>
            <a:spLocks noChangeArrowheads="1"/>
          </p:cNvSpPr>
          <p:nvPr/>
        </p:nvSpPr>
        <p:spPr bwMode="auto">
          <a:xfrm>
            <a:off x="0" y="3578225"/>
            <a:ext cx="5829300" cy="327977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32515" name="AutoShape 3"/>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32516"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9.9b</a:t>
            </a:r>
            <a:r>
              <a:rPr lang="en-US" sz="2800" i="1">
                <a:solidFill>
                  <a:srgbClr val="000000"/>
                </a:solidFill>
                <a:effectLst/>
              </a:rPr>
              <a:t>   </a:t>
            </a:r>
            <a:r>
              <a:rPr lang="en-US" sz="2800">
                <a:solidFill>
                  <a:schemeClr val="accent2"/>
                </a:solidFill>
              </a:rPr>
              <a:t>Going Bowling II</a:t>
            </a:r>
          </a:p>
        </p:txBody>
      </p:sp>
      <p:sp>
        <p:nvSpPr>
          <p:cNvPr id="832517" name="Oval 5"/>
          <p:cNvSpPr>
            <a:spLocks noChangeArrowheads="1"/>
          </p:cNvSpPr>
          <p:nvPr/>
        </p:nvSpPr>
        <p:spPr bwMode="auto">
          <a:xfrm>
            <a:off x="4946650" y="1762125"/>
            <a:ext cx="3576638" cy="573088"/>
          </a:xfrm>
          <a:prstGeom prst="ellipse">
            <a:avLst/>
          </a:prstGeom>
          <a:noFill/>
          <a:ln w="38100">
            <a:solidFill>
              <a:schemeClr val="accent1"/>
            </a:solidFill>
            <a:round/>
            <a:headEnd/>
            <a:tailEnd/>
          </a:ln>
          <a:effectLst/>
        </p:spPr>
        <p:txBody>
          <a:bodyPr anchor="ctr">
            <a:spAutoFit/>
          </a:bodyPr>
          <a:lstStyle/>
          <a:p>
            <a:endParaRPr lang="en-US"/>
          </a:p>
        </p:txBody>
      </p:sp>
      <p:grpSp>
        <p:nvGrpSpPr>
          <p:cNvPr id="2" name="Group 6"/>
          <p:cNvGrpSpPr>
            <a:grpSpLocks/>
          </p:cNvGrpSpPr>
          <p:nvPr/>
        </p:nvGrpSpPr>
        <p:grpSpPr bwMode="auto">
          <a:xfrm>
            <a:off x="5937250" y="3962400"/>
            <a:ext cx="3111500" cy="2378075"/>
            <a:chOff x="3667" y="2460"/>
            <a:chExt cx="1851" cy="1365"/>
          </a:xfrm>
        </p:grpSpPr>
        <p:sp>
          <p:nvSpPr>
            <p:cNvPr id="832519" name="Rectangle 7"/>
            <p:cNvSpPr>
              <a:spLocks noChangeArrowheads="1"/>
            </p:cNvSpPr>
            <p:nvPr/>
          </p:nvSpPr>
          <p:spPr bwMode="auto">
            <a:xfrm>
              <a:off x="3667" y="2460"/>
              <a:ext cx="1851" cy="1365"/>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3929" y="2631"/>
              <a:ext cx="1248" cy="960"/>
              <a:chOff x="672" y="3024"/>
              <a:chExt cx="1248" cy="960"/>
            </a:xfrm>
          </p:grpSpPr>
          <p:sp>
            <p:nvSpPr>
              <p:cNvPr id="832521" name="Oval 9"/>
              <p:cNvSpPr>
                <a:spLocks noChangeArrowheads="1"/>
              </p:cNvSpPr>
              <p:nvPr/>
            </p:nvSpPr>
            <p:spPr bwMode="auto">
              <a:xfrm>
                <a:off x="960" y="3888"/>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2522" name="Line 10"/>
              <p:cNvSpPr>
                <a:spLocks noChangeShapeType="1"/>
              </p:cNvSpPr>
              <p:nvPr/>
            </p:nvSpPr>
            <p:spPr bwMode="auto">
              <a:xfrm>
                <a:off x="1488" y="3360"/>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2523" name="Rectangle 11"/>
              <p:cNvSpPr>
                <a:spLocks noChangeArrowheads="1"/>
              </p:cNvSpPr>
              <p:nvPr/>
            </p:nvSpPr>
            <p:spPr bwMode="auto">
              <a:xfrm>
                <a:off x="1440" y="3696"/>
                <a:ext cx="270"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nvGrpSpPr>
              <p:cNvPr id="4" name="Group 12"/>
              <p:cNvGrpSpPr>
                <a:grpSpLocks/>
              </p:cNvGrpSpPr>
              <p:nvPr/>
            </p:nvGrpSpPr>
            <p:grpSpPr bwMode="auto">
              <a:xfrm>
                <a:off x="672" y="3024"/>
                <a:ext cx="672" cy="672"/>
                <a:chOff x="1728" y="2780"/>
                <a:chExt cx="672" cy="672"/>
              </a:xfrm>
            </p:grpSpPr>
            <p:sp>
              <p:nvSpPr>
                <p:cNvPr id="832525" name="Oval 13"/>
                <p:cNvSpPr>
                  <a:spLocks noChangeArrowheads="1"/>
                </p:cNvSpPr>
                <p:nvPr/>
              </p:nvSpPr>
              <p:spPr bwMode="auto">
                <a:xfrm>
                  <a:off x="1728" y="2780"/>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2526" name="Oval 14"/>
                <p:cNvSpPr>
                  <a:spLocks noChangeArrowheads="1"/>
                </p:cNvSpPr>
                <p:nvPr/>
              </p:nvSpPr>
              <p:spPr bwMode="auto">
                <a:xfrm>
                  <a:off x="1899" y="2873"/>
                  <a:ext cx="66" cy="66"/>
                </a:xfrm>
                <a:prstGeom prst="ellipse">
                  <a:avLst/>
                </a:prstGeom>
                <a:solidFill>
                  <a:srgbClr val="000000"/>
                </a:solidFill>
                <a:ln w="9525">
                  <a:noFill/>
                  <a:round/>
                  <a:headEnd/>
                  <a:tailEnd/>
                </a:ln>
                <a:effectLst/>
              </p:spPr>
              <p:txBody>
                <a:bodyPr wrap="none" anchor="ctr"/>
                <a:lstStyle/>
                <a:p>
                  <a:endParaRPr lang="en-US"/>
                </a:p>
              </p:txBody>
            </p:sp>
            <p:sp>
              <p:nvSpPr>
                <p:cNvPr id="832527" name="Oval 15"/>
                <p:cNvSpPr>
                  <a:spLocks noChangeArrowheads="1"/>
                </p:cNvSpPr>
                <p:nvPr/>
              </p:nvSpPr>
              <p:spPr bwMode="auto">
                <a:xfrm>
                  <a:off x="1965" y="2924"/>
                  <a:ext cx="66" cy="66"/>
                </a:xfrm>
                <a:prstGeom prst="ellipse">
                  <a:avLst/>
                </a:prstGeom>
                <a:solidFill>
                  <a:srgbClr val="000000"/>
                </a:solidFill>
                <a:ln w="9525">
                  <a:noFill/>
                  <a:round/>
                  <a:headEnd/>
                  <a:tailEnd/>
                </a:ln>
                <a:effectLst/>
              </p:spPr>
              <p:txBody>
                <a:bodyPr wrap="none" anchor="ctr"/>
                <a:lstStyle/>
                <a:p>
                  <a:endParaRPr lang="en-US"/>
                </a:p>
              </p:txBody>
            </p:sp>
            <p:sp>
              <p:nvSpPr>
                <p:cNvPr id="832528" name="Oval 16"/>
                <p:cNvSpPr>
                  <a:spLocks noChangeArrowheads="1"/>
                </p:cNvSpPr>
                <p:nvPr/>
              </p:nvSpPr>
              <p:spPr bwMode="auto">
                <a:xfrm>
                  <a:off x="1836" y="2993"/>
                  <a:ext cx="66" cy="66"/>
                </a:xfrm>
                <a:prstGeom prst="ellipse">
                  <a:avLst/>
                </a:prstGeom>
                <a:solidFill>
                  <a:srgbClr val="000000"/>
                </a:solidFill>
                <a:ln w="9525">
                  <a:noFill/>
                  <a:round/>
                  <a:headEnd/>
                  <a:tailEnd/>
                </a:ln>
                <a:effectLst/>
              </p:spPr>
              <p:txBody>
                <a:bodyPr wrap="none" anchor="ctr"/>
                <a:lstStyle/>
                <a:p>
                  <a:endParaRPr lang="en-US"/>
                </a:p>
              </p:txBody>
            </p:sp>
          </p:grpSp>
          <p:sp>
            <p:nvSpPr>
              <p:cNvPr id="832529" name="Line 17"/>
              <p:cNvSpPr>
                <a:spLocks noChangeShapeType="1"/>
              </p:cNvSpPr>
              <p:nvPr/>
            </p:nvSpPr>
            <p:spPr bwMode="auto">
              <a:xfrm>
                <a:off x="1344" y="393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2530" name="Rectangle 18"/>
              <p:cNvSpPr>
                <a:spLocks noChangeArrowheads="1"/>
              </p:cNvSpPr>
              <p:nvPr/>
            </p:nvSpPr>
            <p:spPr bwMode="auto">
              <a:xfrm>
                <a:off x="1536" y="3120"/>
                <a:ext cx="270"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p </a:t>
                </a:r>
              </a:p>
            </p:txBody>
          </p:sp>
        </p:grpSp>
      </p:grpSp>
      <p:sp>
        <p:nvSpPr>
          <p:cNvPr id="832531" name="Rectangle 19"/>
          <p:cNvSpPr>
            <a:spLocks noChangeArrowheads="1"/>
          </p:cNvSpPr>
          <p:nvPr/>
        </p:nvSpPr>
        <p:spPr bwMode="auto">
          <a:xfrm>
            <a:off x="49213" y="3633788"/>
            <a:ext cx="5840412" cy="2308966"/>
          </a:xfrm>
          <a:prstGeom prst="rect">
            <a:avLst/>
          </a:prstGeom>
          <a:noFill/>
          <a:ln w="9525">
            <a:noFill/>
            <a:miter lim="800000"/>
            <a:headEnd/>
            <a:tailEnd/>
          </a:ln>
          <a:effectLst/>
        </p:spPr>
        <p:txBody>
          <a:bodyPr lIns="92075" tIns="46038" rIns="92075" bIns="46038">
            <a:spAutoFit/>
          </a:bodyPr>
          <a:lstStyle/>
          <a:p>
            <a:pPr marL="285750" indent="-285750">
              <a:lnSpc>
                <a:spcPct val="120000"/>
              </a:lnSpc>
              <a:spcBef>
                <a:spcPct val="50000"/>
              </a:spcBef>
            </a:pPr>
            <a:r>
              <a:rPr lang="en-US" sz="2000" b="1">
                <a:solidFill>
                  <a:schemeClr val="bg2"/>
                </a:solidFill>
                <a:latin typeface="Arial" charset="0"/>
              </a:rPr>
              <a:t>	</a:t>
            </a:r>
            <a:r>
              <a:rPr lang="en-US" sz="2000" b="1" smtClean="0">
                <a:solidFill>
                  <a:schemeClr val="bg2"/>
                </a:solidFill>
                <a:latin typeface="Arial" charset="0"/>
              </a:rPr>
              <a:t>The ping pong ball was going much faster initially.  The constant force gives constant deceleration, so the average velocity during deceleration is half the initial velocity.  So the ping pong ball gets a lot further during deceleration.</a:t>
            </a:r>
            <a:endParaRPr lang="en-US" sz="2200" b="1">
              <a:latin typeface="Arial" charset="0"/>
            </a:endParaRPr>
          </a:p>
        </p:txBody>
      </p:sp>
      <p:sp>
        <p:nvSpPr>
          <p:cNvPr id="832532" name="Rectangle 20"/>
          <p:cNvSpPr>
            <a:spLocks noGrp="1" noChangeArrowheads="1"/>
          </p:cNvSpPr>
          <p:nvPr>
            <p:ph type="body" idx="1"/>
          </p:nvPr>
        </p:nvSpPr>
        <p:spPr>
          <a:xfrm>
            <a:off x="0" y="688975"/>
            <a:ext cx="4852988" cy="2633663"/>
          </a:xfrm>
          <a:noFill/>
          <a:ln/>
        </p:spPr>
        <p:txBody>
          <a:bodyPr>
            <a:normAutofit fontScale="77500" lnSpcReduction="20000"/>
          </a:bodyPr>
          <a:lstStyle/>
          <a:p>
            <a:pPr marL="401638" indent="-401638">
              <a:lnSpc>
                <a:spcPct val="130000"/>
              </a:lnSpc>
              <a:spcBef>
                <a:spcPct val="50000"/>
              </a:spcBef>
              <a:buFont typeface="Monotype Sorts" pitchFamily="48" charset="2"/>
              <a:buNone/>
            </a:pPr>
            <a:r>
              <a:rPr lang="en-US" b="1"/>
              <a:t>	A bowling ball and a Ping-Pong ball are rolling toward you with the </a:t>
            </a:r>
            <a:r>
              <a:rPr lang="en-US" b="1">
                <a:solidFill>
                  <a:srgbClr val="FFFF00"/>
                </a:solidFill>
              </a:rPr>
              <a:t>same momentum</a:t>
            </a:r>
            <a:r>
              <a:rPr lang="en-US" b="1"/>
              <a:t>. If you exert the </a:t>
            </a:r>
            <a:r>
              <a:rPr lang="en-US" b="1">
                <a:solidFill>
                  <a:srgbClr val="FFFF00"/>
                </a:solidFill>
              </a:rPr>
              <a:t>same force</a:t>
            </a:r>
            <a:r>
              <a:rPr lang="en-US" b="1"/>
              <a:t> to stop each one, for which is the </a:t>
            </a:r>
            <a:r>
              <a:rPr lang="en-US" b="1" i="1">
                <a:solidFill>
                  <a:srgbClr val="00FFFF"/>
                </a:solidFill>
                <a:effectLst>
                  <a:outerShdw blurRad="38100" dist="38100" dir="2700000" algn="tl">
                    <a:srgbClr val="000000"/>
                  </a:outerShdw>
                </a:effectLst>
              </a:rPr>
              <a:t>stopping distance</a:t>
            </a:r>
            <a:r>
              <a:rPr lang="en-US" b="1"/>
              <a:t> greater?</a:t>
            </a:r>
            <a:endParaRPr lang="en-US" sz="2200" b="1"/>
          </a:p>
        </p:txBody>
      </p:sp>
      <p:sp>
        <p:nvSpPr>
          <p:cNvPr id="832533" name="Rectangle 21"/>
          <p:cNvSpPr>
            <a:spLocks noChangeArrowheads="1"/>
          </p:cNvSpPr>
          <p:nvPr/>
        </p:nvSpPr>
        <p:spPr bwMode="auto">
          <a:xfrm>
            <a:off x="5249863" y="863600"/>
            <a:ext cx="3887787" cy="1860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tabLst>
                <a:tab pos="347663" algn="l"/>
                <a:tab pos="403225" algn="l"/>
              </a:tabLst>
            </a:pPr>
            <a:r>
              <a:rPr lang="en-US" sz="2000" b="1">
                <a:solidFill>
                  <a:schemeClr val="tx2"/>
                </a:solidFill>
                <a:effectLst>
                  <a:outerShdw blurRad="38100" dist="38100" dir="2700000" algn="tl">
                    <a:srgbClr val="000000"/>
                  </a:outerShdw>
                </a:effectLst>
                <a:latin typeface="Arial" charset="0"/>
              </a:rPr>
              <a:t>1)  the bowling ball</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tabLst>
                <a:tab pos="347663" algn="l"/>
                <a:tab pos="403225" algn="l"/>
              </a:tabLst>
            </a:pPr>
            <a:r>
              <a:rPr lang="en-US" sz="2000" b="1">
                <a:solidFill>
                  <a:schemeClr val="tx2"/>
                </a:solidFill>
                <a:effectLst>
                  <a:outerShdw blurRad="38100" dist="38100" dir="2700000" algn="tl">
                    <a:srgbClr val="000000"/>
                  </a:outerShdw>
                </a:effectLst>
                <a:latin typeface="Arial" charset="0"/>
              </a:rPr>
              <a:t>2)  same distance for both</a:t>
            </a:r>
          </a:p>
          <a:p>
            <a:pPr marL="401638" indent="-401638">
              <a:lnSpc>
                <a:spcPct val="120000"/>
              </a:lnSpc>
              <a:spcBef>
                <a:spcPct val="30000"/>
              </a:spcBef>
              <a:buClr>
                <a:schemeClr val="accent1"/>
              </a:buClr>
              <a:buSzPct val="75000"/>
              <a:buFont typeface="Monotype Sorts" pitchFamily="48" charset="2"/>
              <a:buNone/>
              <a:tabLst>
                <a:tab pos="347663" algn="l"/>
                <a:tab pos="403225" algn="l"/>
              </a:tabLst>
            </a:pPr>
            <a:r>
              <a:rPr lang="en-US" sz="2000" b="1">
                <a:solidFill>
                  <a:schemeClr val="tx2"/>
                </a:solidFill>
                <a:effectLst>
                  <a:outerShdw blurRad="38100" dist="38100" dir="2700000" algn="tl">
                    <a:srgbClr val="000000"/>
                  </a:outerShdw>
                </a:effectLst>
                <a:latin typeface="Arial" charset="0"/>
              </a:rPr>
              <a:t>3)  the Ping-Pong ball</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tabLst>
                <a:tab pos="347663" algn="l"/>
                <a:tab pos="403225" algn="l"/>
              </a:tabLst>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6733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9.14b</a:t>
            </a:r>
            <a:r>
              <a:rPr lang="en-US" sz="2800" i="1">
                <a:solidFill>
                  <a:srgbClr val="000000"/>
                </a:solidFill>
                <a:effectLst/>
              </a:rPr>
              <a:t>   </a:t>
            </a:r>
            <a:r>
              <a:rPr lang="en-US" sz="2800">
                <a:solidFill>
                  <a:schemeClr val="accent2"/>
                </a:solidFill>
              </a:rPr>
              <a:t>Recoil Speed II</a:t>
            </a:r>
          </a:p>
        </p:txBody>
      </p:sp>
      <p:grpSp>
        <p:nvGrpSpPr>
          <p:cNvPr id="2" name="Group 4"/>
          <p:cNvGrpSpPr>
            <a:grpSpLocks/>
          </p:cNvGrpSpPr>
          <p:nvPr/>
        </p:nvGrpSpPr>
        <p:grpSpPr bwMode="auto">
          <a:xfrm>
            <a:off x="5686425" y="4570413"/>
            <a:ext cx="3457575" cy="1306512"/>
            <a:chOff x="3796" y="3083"/>
            <a:chExt cx="1323" cy="458"/>
          </a:xfrm>
        </p:grpSpPr>
        <p:grpSp>
          <p:nvGrpSpPr>
            <p:cNvPr id="3" name="Group 5"/>
            <p:cNvGrpSpPr>
              <a:grpSpLocks/>
            </p:cNvGrpSpPr>
            <p:nvPr/>
          </p:nvGrpSpPr>
          <p:grpSpPr bwMode="auto">
            <a:xfrm>
              <a:off x="3796" y="3353"/>
              <a:ext cx="1323" cy="188"/>
              <a:chOff x="864" y="745"/>
              <a:chExt cx="1536" cy="216"/>
            </a:xfrm>
          </p:grpSpPr>
          <p:sp>
            <p:nvSpPr>
              <p:cNvPr id="867334" name="Rectangle 6"/>
              <p:cNvSpPr>
                <a:spLocks noChangeArrowheads="1"/>
              </p:cNvSpPr>
              <p:nvPr/>
            </p:nvSpPr>
            <p:spPr bwMode="auto">
              <a:xfrm>
                <a:off x="864" y="745"/>
                <a:ext cx="1536" cy="47"/>
              </a:xfrm>
              <a:prstGeom prst="rect">
                <a:avLst/>
              </a:prstGeom>
              <a:solidFill>
                <a:srgbClr val="B2B2B2"/>
              </a:solidFill>
              <a:ln w="19050">
                <a:solidFill>
                  <a:schemeClr val="tx1"/>
                </a:solidFill>
                <a:miter lim="800000"/>
                <a:headEnd/>
                <a:tailEnd/>
              </a:ln>
              <a:effectLst/>
            </p:spPr>
            <p:txBody>
              <a:bodyPr wrap="none" anchor="ctr"/>
              <a:lstStyle/>
              <a:p>
                <a:endParaRPr lang="en-US"/>
              </a:p>
            </p:txBody>
          </p:sp>
          <p:sp>
            <p:nvSpPr>
              <p:cNvPr id="867335" name="Freeform 7"/>
              <p:cNvSpPr>
                <a:spLocks/>
              </p:cNvSpPr>
              <p:nvPr/>
            </p:nvSpPr>
            <p:spPr bwMode="auto">
              <a:xfrm>
                <a:off x="1296" y="786"/>
                <a:ext cx="672" cy="72"/>
              </a:xfrm>
              <a:custGeom>
                <a:avLst/>
                <a:gdLst/>
                <a:ahLst/>
                <a:cxnLst>
                  <a:cxn ang="0">
                    <a:pos x="0" y="0"/>
                  </a:cxn>
                  <a:cxn ang="0">
                    <a:pos x="48" y="96"/>
                  </a:cxn>
                  <a:cxn ang="0">
                    <a:pos x="624" y="96"/>
                  </a:cxn>
                  <a:cxn ang="0">
                    <a:pos x="672" y="0"/>
                  </a:cxn>
                </a:cxnLst>
                <a:rect l="0" t="0" r="r" b="b"/>
                <a:pathLst>
                  <a:path w="672" h="96">
                    <a:moveTo>
                      <a:pt x="0" y="0"/>
                    </a:moveTo>
                    <a:lnTo>
                      <a:pt x="48" y="96"/>
                    </a:lnTo>
                    <a:lnTo>
                      <a:pt x="624" y="96"/>
                    </a:lnTo>
                    <a:lnTo>
                      <a:pt x="672" y="0"/>
                    </a:lnTo>
                  </a:path>
                </a:pathLst>
              </a:custGeom>
              <a:solidFill>
                <a:srgbClr val="B2B2B2"/>
              </a:solidFill>
              <a:ln w="19050" cap="flat" cmpd="sng">
                <a:solidFill>
                  <a:schemeClr val="tx1"/>
                </a:solidFill>
                <a:prstDash val="solid"/>
                <a:round/>
                <a:headEnd/>
                <a:tailEnd/>
              </a:ln>
              <a:effectLst/>
            </p:spPr>
            <p:txBody>
              <a:bodyPr wrap="none" anchor="ctr"/>
              <a:lstStyle/>
              <a:p>
                <a:endParaRPr lang="en-US"/>
              </a:p>
            </p:txBody>
          </p:sp>
          <p:grpSp>
            <p:nvGrpSpPr>
              <p:cNvPr id="4" name="Group 8"/>
              <p:cNvGrpSpPr>
                <a:grpSpLocks/>
              </p:cNvGrpSpPr>
              <p:nvPr/>
            </p:nvGrpSpPr>
            <p:grpSpPr bwMode="auto">
              <a:xfrm>
                <a:off x="909" y="816"/>
                <a:ext cx="339" cy="145"/>
                <a:chOff x="909" y="816"/>
                <a:chExt cx="339" cy="145"/>
              </a:xfrm>
            </p:grpSpPr>
            <p:grpSp>
              <p:nvGrpSpPr>
                <p:cNvPr id="5" name="Group 9"/>
                <p:cNvGrpSpPr>
                  <a:grpSpLocks/>
                </p:cNvGrpSpPr>
                <p:nvPr/>
              </p:nvGrpSpPr>
              <p:grpSpPr bwMode="auto">
                <a:xfrm>
                  <a:off x="909" y="817"/>
                  <a:ext cx="144" cy="144"/>
                  <a:chOff x="909" y="817"/>
                  <a:chExt cx="144" cy="144"/>
                </a:xfrm>
              </p:grpSpPr>
              <p:sp>
                <p:nvSpPr>
                  <p:cNvPr id="867338" name="Oval 10"/>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7339" name="Oval 11"/>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grpSp>
              <p:nvGrpSpPr>
                <p:cNvPr id="6" name="Group 12"/>
                <p:cNvGrpSpPr>
                  <a:grpSpLocks/>
                </p:cNvGrpSpPr>
                <p:nvPr/>
              </p:nvGrpSpPr>
              <p:grpSpPr bwMode="auto">
                <a:xfrm>
                  <a:off x="1104" y="816"/>
                  <a:ext cx="144" cy="144"/>
                  <a:chOff x="909" y="817"/>
                  <a:chExt cx="144" cy="144"/>
                </a:xfrm>
              </p:grpSpPr>
              <p:sp>
                <p:nvSpPr>
                  <p:cNvPr id="867341" name="Oval 13"/>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7342" name="Oval 14"/>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sp>
              <p:nvSpPr>
                <p:cNvPr id="867343" name="Rectangle 15"/>
                <p:cNvSpPr>
                  <a:spLocks noChangeArrowheads="1"/>
                </p:cNvSpPr>
                <p:nvPr/>
              </p:nvSpPr>
              <p:spPr bwMode="auto">
                <a:xfrm>
                  <a:off x="960" y="864"/>
                  <a:ext cx="240" cy="48"/>
                </a:xfrm>
                <a:prstGeom prst="rect">
                  <a:avLst/>
                </a:prstGeom>
                <a:solidFill>
                  <a:srgbClr val="B2B2B2"/>
                </a:solidFill>
                <a:ln w="9525">
                  <a:solidFill>
                    <a:schemeClr val="tx1"/>
                  </a:solidFill>
                  <a:miter lim="800000"/>
                  <a:headEnd/>
                  <a:tailEnd/>
                </a:ln>
                <a:effectLst/>
              </p:spPr>
              <p:txBody>
                <a:bodyPr wrap="none" anchor="ctr"/>
                <a:lstStyle/>
                <a:p>
                  <a:endParaRPr lang="en-US"/>
                </a:p>
              </p:txBody>
            </p:sp>
          </p:grpSp>
          <p:grpSp>
            <p:nvGrpSpPr>
              <p:cNvPr id="7" name="Group 16"/>
              <p:cNvGrpSpPr>
                <a:grpSpLocks/>
              </p:cNvGrpSpPr>
              <p:nvPr/>
            </p:nvGrpSpPr>
            <p:grpSpPr bwMode="auto">
              <a:xfrm>
                <a:off x="2016" y="816"/>
                <a:ext cx="339" cy="145"/>
                <a:chOff x="909" y="816"/>
                <a:chExt cx="339" cy="145"/>
              </a:xfrm>
            </p:grpSpPr>
            <p:grpSp>
              <p:nvGrpSpPr>
                <p:cNvPr id="8" name="Group 17"/>
                <p:cNvGrpSpPr>
                  <a:grpSpLocks/>
                </p:cNvGrpSpPr>
                <p:nvPr/>
              </p:nvGrpSpPr>
              <p:grpSpPr bwMode="auto">
                <a:xfrm>
                  <a:off x="909" y="817"/>
                  <a:ext cx="144" cy="144"/>
                  <a:chOff x="909" y="817"/>
                  <a:chExt cx="144" cy="144"/>
                </a:xfrm>
              </p:grpSpPr>
              <p:sp>
                <p:nvSpPr>
                  <p:cNvPr id="867346" name="Oval 18"/>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7347" name="Oval 19"/>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grpSp>
              <p:nvGrpSpPr>
                <p:cNvPr id="9" name="Group 20"/>
                <p:cNvGrpSpPr>
                  <a:grpSpLocks/>
                </p:cNvGrpSpPr>
                <p:nvPr/>
              </p:nvGrpSpPr>
              <p:grpSpPr bwMode="auto">
                <a:xfrm>
                  <a:off x="1104" y="816"/>
                  <a:ext cx="144" cy="144"/>
                  <a:chOff x="909" y="817"/>
                  <a:chExt cx="144" cy="144"/>
                </a:xfrm>
              </p:grpSpPr>
              <p:sp>
                <p:nvSpPr>
                  <p:cNvPr id="867349" name="Oval 21"/>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7350" name="Oval 22"/>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sp>
              <p:nvSpPr>
                <p:cNvPr id="867351" name="Rectangle 23"/>
                <p:cNvSpPr>
                  <a:spLocks noChangeArrowheads="1"/>
                </p:cNvSpPr>
                <p:nvPr/>
              </p:nvSpPr>
              <p:spPr bwMode="auto">
                <a:xfrm>
                  <a:off x="960" y="864"/>
                  <a:ext cx="240" cy="48"/>
                </a:xfrm>
                <a:prstGeom prst="rect">
                  <a:avLst/>
                </a:prstGeom>
                <a:solidFill>
                  <a:srgbClr val="B2B2B2"/>
                </a:solidFill>
                <a:ln w="9525">
                  <a:solidFill>
                    <a:schemeClr val="tx1"/>
                  </a:solidFill>
                  <a:miter lim="800000"/>
                  <a:headEnd/>
                  <a:tailEnd/>
                </a:ln>
                <a:effectLst/>
              </p:spPr>
              <p:txBody>
                <a:bodyPr wrap="none" anchor="ctr"/>
                <a:lstStyle/>
                <a:p>
                  <a:endParaRPr lang="en-US"/>
                </a:p>
              </p:txBody>
            </p:sp>
          </p:grpSp>
        </p:grpSp>
        <p:grpSp>
          <p:nvGrpSpPr>
            <p:cNvPr id="10" name="Group 24"/>
            <p:cNvGrpSpPr>
              <a:grpSpLocks/>
            </p:cNvGrpSpPr>
            <p:nvPr/>
          </p:nvGrpSpPr>
          <p:grpSpPr bwMode="auto">
            <a:xfrm>
              <a:off x="4168" y="3083"/>
              <a:ext cx="462" cy="270"/>
              <a:chOff x="480" y="2400"/>
              <a:chExt cx="432" cy="252"/>
            </a:xfrm>
          </p:grpSpPr>
          <p:grpSp>
            <p:nvGrpSpPr>
              <p:cNvPr id="11" name="Group 25"/>
              <p:cNvGrpSpPr>
                <a:grpSpLocks/>
              </p:cNvGrpSpPr>
              <p:nvPr/>
            </p:nvGrpSpPr>
            <p:grpSpPr bwMode="auto">
              <a:xfrm rot="5400000">
                <a:off x="648" y="2232"/>
                <a:ext cx="96" cy="432"/>
                <a:chOff x="1632" y="3984"/>
                <a:chExt cx="96" cy="432"/>
              </a:xfrm>
            </p:grpSpPr>
            <p:sp>
              <p:nvSpPr>
                <p:cNvPr id="867354" name="AutoShape 26"/>
                <p:cNvSpPr>
                  <a:spLocks noChangeArrowheads="1"/>
                </p:cNvSpPr>
                <p:nvPr/>
              </p:nvSpPr>
              <p:spPr bwMode="auto">
                <a:xfrm>
                  <a:off x="1632" y="4032"/>
                  <a:ext cx="96" cy="3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2"/>
                </a:solidFill>
                <a:ln w="9525">
                  <a:solidFill>
                    <a:schemeClr val="tx1"/>
                  </a:solidFill>
                  <a:miter lim="800000"/>
                  <a:headEnd/>
                  <a:tailEnd/>
                </a:ln>
                <a:effectLst/>
              </p:spPr>
              <p:txBody>
                <a:bodyPr wrap="none" anchor="ctr"/>
                <a:lstStyle/>
                <a:p>
                  <a:endParaRPr lang="en-US"/>
                </a:p>
              </p:txBody>
            </p:sp>
            <p:sp>
              <p:nvSpPr>
                <p:cNvPr id="867355" name="AutoShape 27"/>
                <p:cNvSpPr>
                  <a:spLocks noChangeArrowheads="1"/>
                </p:cNvSpPr>
                <p:nvPr/>
              </p:nvSpPr>
              <p:spPr bwMode="auto">
                <a:xfrm flipV="1">
                  <a:off x="1632" y="398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2"/>
                </a:solidFill>
                <a:ln w="9525">
                  <a:solidFill>
                    <a:schemeClr val="tx1"/>
                  </a:solidFill>
                  <a:miter lim="800000"/>
                  <a:headEnd/>
                  <a:tailEnd/>
                </a:ln>
                <a:effectLst/>
              </p:spPr>
              <p:txBody>
                <a:bodyPr wrap="none" anchor="ctr"/>
                <a:lstStyle/>
                <a:p>
                  <a:endParaRPr lang="en-US"/>
                </a:p>
              </p:txBody>
            </p:sp>
          </p:grpSp>
          <p:sp>
            <p:nvSpPr>
              <p:cNvPr id="867356" name="AutoShape 28"/>
              <p:cNvSpPr>
                <a:spLocks noChangeArrowheads="1"/>
              </p:cNvSpPr>
              <p:nvPr/>
            </p:nvSpPr>
            <p:spPr bwMode="auto">
              <a:xfrm flipV="1">
                <a:off x="624" y="2448"/>
                <a:ext cx="216" cy="20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p:spPr>
            <p:txBody>
              <a:bodyPr wrap="none" anchor="ctr"/>
              <a:lstStyle/>
              <a:p>
                <a:endParaRPr lang="en-US"/>
              </a:p>
            </p:txBody>
          </p:sp>
        </p:grpSp>
        <p:sp>
          <p:nvSpPr>
            <p:cNvPr id="867357" name="Oval 29"/>
            <p:cNvSpPr>
              <a:spLocks noChangeArrowheads="1"/>
            </p:cNvSpPr>
            <p:nvPr/>
          </p:nvSpPr>
          <p:spPr bwMode="auto">
            <a:xfrm>
              <a:off x="4010" y="3111"/>
              <a:ext cx="47" cy="48"/>
            </a:xfrm>
            <a:prstGeom prst="ellipse">
              <a:avLst/>
            </a:prstGeom>
            <a:solidFill>
              <a:schemeClr val="tx1"/>
            </a:solidFill>
            <a:ln w="19050">
              <a:solidFill>
                <a:schemeClr val="tx1"/>
              </a:solidFill>
              <a:round/>
              <a:headEnd/>
              <a:tailEnd/>
            </a:ln>
            <a:effectLst/>
          </p:spPr>
          <p:txBody>
            <a:bodyPr wrap="none" anchor="ctr">
              <a:spAutoFit/>
            </a:bodyPr>
            <a:lstStyle/>
            <a:p>
              <a:endParaRPr lang="en-US"/>
            </a:p>
          </p:txBody>
        </p:sp>
        <p:sp>
          <p:nvSpPr>
            <p:cNvPr id="867358" name="Arc 30"/>
            <p:cNvSpPr>
              <a:spLocks/>
            </p:cNvSpPr>
            <p:nvPr/>
          </p:nvSpPr>
          <p:spPr bwMode="auto">
            <a:xfrm rot="2700000">
              <a:off x="4057" y="3119"/>
              <a:ext cx="32" cy="3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spAutoFit/>
            </a:bodyPr>
            <a:lstStyle/>
            <a:p>
              <a:endParaRPr lang="en-US"/>
            </a:p>
          </p:txBody>
        </p:sp>
        <p:sp>
          <p:nvSpPr>
            <p:cNvPr id="867359" name="Arc 31"/>
            <p:cNvSpPr>
              <a:spLocks/>
            </p:cNvSpPr>
            <p:nvPr/>
          </p:nvSpPr>
          <p:spPr bwMode="auto">
            <a:xfrm rot="2700000">
              <a:off x="4077" y="3120"/>
              <a:ext cx="30" cy="30"/>
            </a:xfrm>
            <a:custGeom>
              <a:avLst/>
              <a:gdLst>
                <a:gd name="G0" fmla="+- 0 0 0"/>
                <a:gd name="G1" fmla="+- 20862 0 0"/>
                <a:gd name="G2" fmla="+- 21600 0 0"/>
                <a:gd name="T0" fmla="*/ 5597 w 20663"/>
                <a:gd name="T1" fmla="*/ 0 h 20862"/>
                <a:gd name="T2" fmla="*/ 20663 w 20663"/>
                <a:gd name="T3" fmla="*/ 14570 h 20862"/>
                <a:gd name="T4" fmla="*/ 0 w 20663"/>
                <a:gd name="T5" fmla="*/ 20862 h 20862"/>
              </a:gdLst>
              <a:ahLst/>
              <a:cxnLst>
                <a:cxn ang="0">
                  <a:pos x="T0" y="T1"/>
                </a:cxn>
                <a:cxn ang="0">
                  <a:pos x="T2" y="T3"/>
                </a:cxn>
                <a:cxn ang="0">
                  <a:pos x="T4" y="T5"/>
                </a:cxn>
              </a:cxnLst>
              <a:rect l="0" t="0" r="r" b="b"/>
              <a:pathLst>
                <a:path w="20663" h="20862" fill="none" extrusionOk="0">
                  <a:moveTo>
                    <a:pt x="5597" y="-1"/>
                  </a:moveTo>
                  <a:cubicBezTo>
                    <a:pt x="12796" y="1931"/>
                    <a:pt x="18491" y="7438"/>
                    <a:pt x="20663" y="14569"/>
                  </a:cubicBezTo>
                </a:path>
                <a:path w="20663" h="20862" stroke="0" extrusionOk="0">
                  <a:moveTo>
                    <a:pt x="5597" y="-1"/>
                  </a:moveTo>
                  <a:cubicBezTo>
                    <a:pt x="12796" y="1931"/>
                    <a:pt x="18491" y="7438"/>
                    <a:pt x="20663" y="14569"/>
                  </a:cubicBezTo>
                  <a:lnTo>
                    <a:pt x="0" y="20862"/>
                  </a:lnTo>
                  <a:close/>
                </a:path>
              </a:pathLst>
            </a:custGeom>
            <a:noFill/>
            <a:ln w="9525">
              <a:solidFill>
                <a:schemeClr val="tx1"/>
              </a:solidFill>
              <a:round/>
              <a:headEnd/>
              <a:tailEnd/>
            </a:ln>
            <a:effectLst/>
          </p:spPr>
          <p:txBody>
            <a:bodyPr wrap="none" anchor="ctr">
              <a:spAutoFit/>
            </a:bodyPr>
            <a:lstStyle/>
            <a:p>
              <a:endParaRPr lang="en-US"/>
            </a:p>
          </p:txBody>
        </p:sp>
      </p:grpSp>
      <p:sp>
        <p:nvSpPr>
          <p:cNvPr id="867360" name="Rectangle 32"/>
          <p:cNvSpPr>
            <a:spLocks noChangeArrowheads="1"/>
          </p:cNvSpPr>
          <p:nvPr/>
        </p:nvSpPr>
        <p:spPr bwMode="auto">
          <a:xfrm>
            <a:off x="5414963" y="863600"/>
            <a:ext cx="3287712" cy="2287588"/>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0 m/s</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0.5 m/s to the right</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1 m/s to the right</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20 m/s to the right</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50 m/s to the right</a:t>
            </a:r>
            <a:endParaRPr lang="en-US" sz="2200" b="1">
              <a:solidFill>
                <a:schemeClr val="tx2"/>
              </a:solidFill>
              <a:effectLst>
                <a:outerShdw blurRad="38100" dist="38100" dir="2700000" algn="tl">
                  <a:srgbClr val="000000"/>
                </a:outerShdw>
              </a:effectLst>
              <a:latin typeface="Arial" charset="0"/>
            </a:endParaRPr>
          </a:p>
        </p:txBody>
      </p:sp>
      <p:sp>
        <p:nvSpPr>
          <p:cNvPr id="867361" name="Rectangle 33"/>
          <p:cNvSpPr>
            <a:spLocks noGrp="1" noChangeArrowheads="1"/>
          </p:cNvSpPr>
          <p:nvPr>
            <p:ph type="body" idx="1"/>
          </p:nvPr>
        </p:nvSpPr>
        <p:spPr>
          <a:xfrm>
            <a:off x="214313" y="760413"/>
            <a:ext cx="4427537" cy="2633662"/>
          </a:xfrm>
          <a:noFill/>
          <a:ln/>
        </p:spPr>
        <p:txBody>
          <a:bodyPr>
            <a:normAutofit fontScale="70000" lnSpcReduction="20000"/>
          </a:bodyPr>
          <a:lstStyle/>
          <a:p>
            <a:pPr marL="401638" indent="-401638">
              <a:lnSpc>
                <a:spcPct val="130000"/>
              </a:lnSpc>
              <a:buFont typeface="Monotype Sorts" pitchFamily="48" charset="2"/>
              <a:buNone/>
            </a:pPr>
            <a:r>
              <a:rPr lang="en-US" b="1"/>
              <a:t>	A cannon sits on a stationary railroad flatcar with a total mass of </a:t>
            </a:r>
            <a:r>
              <a:rPr lang="en-US" b="1">
                <a:solidFill>
                  <a:schemeClr val="tx2"/>
                </a:solidFill>
              </a:rPr>
              <a:t>1000 kg</a:t>
            </a:r>
            <a:r>
              <a:rPr lang="en-US" b="1"/>
              <a:t>.  When a </a:t>
            </a:r>
            <a:r>
              <a:rPr lang="en-US" b="1">
                <a:solidFill>
                  <a:schemeClr val="tx2"/>
                </a:solidFill>
              </a:rPr>
              <a:t>10-kg</a:t>
            </a:r>
            <a:r>
              <a:rPr lang="en-US" b="1"/>
              <a:t> cannonball is fired to the left at a speed of </a:t>
            </a:r>
            <a:r>
              <a:rPr lang="en-US" b="1">
                <a:solidFill>
                  <a:schemeClr val="tx2"/>
                </a:solidFill>
              </a:rPr>
              <a:t>50 m/s</a:t>
            </a:r>
            <a:r>
              <a:rPr lang="en-US" b="1"/>
              <a:t>, what is the recoil speed of the flatcar?</a:t>
            </a:r>
            <a:endParaRPr lang="en-US" sz="22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AutoShape 2"/>
          <p:cNvSpPr>
            <a:spLocks noChangeArrowheads="1"/>
          </p:cNvSpPr>
          <p:nvPr/>
        </p:nvSpPr>
        <p:spPr bwMode="auto">
          <a:xfrm>
            <a:off x="0" y="3446463"/>
            <a:ext cx="5599113" cy="34115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69379" name="AutoShape 3"/>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69380"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9.14b</a:t>
            </a:r>
            <a:r>
              <a:rPr lang="en-US" sz="2800" i="1">
                <a:solidFill>
                  <a:srgbClr val="000000"/>
                </a:solidFill>
                <a:effectLst/>
              </a:rPr>
              <a:t>   </a:t>
            </a:r>
            <a:r>
              <a:rPr lang="en-US" sz="2800">
                <a:solidFill>
                  <a:schemeClr val="accent2"/>
                </a:solidFill>
              </a:rPr>
              <a:t>Recoil Speed II</a:t>
            </a:r>
          </a:p>
        </p:txBody>
      </p:sp>
      <p:sp>
        <p:nvSpPr>
          <p:cNvPr id="869381" name="Oval 5"/>
          <p:cNvSpPr>
            <a:spLocks noChangeArrowheads="1"/>
          </p:cNvSpPr>
          <p:nvPr/>
        </p:nvSpPr>
        <p:spPr bwMode="auto">
          <a:xfrm>
            <a:off x="5229225" y="1284288"/>
            <a:ext cx="3313113" cy="544512"/>
          </a:xfrm>
          <a:prstGeom prst="ellipse">
            <a:avLst/>
          </a:prstGeom>
          <a:noFill/>
          <a:ln w="38100">
            <a:solidFill>
              <a:schemeClr val="accent1"/>
            </a:solidFill>
            <a:round/>
            <a:headEnd/>
            <a:tailEnd/>
          </a:ln>
          <a:effectLst/>
        </p:spPr>
        <p:txBody>
          <a:bodyPr anchor="ctr">
            <a:spAutoFit/>
          </a:bodyPr>
          <a:lstStyle/>
          <a:p>
            <a:endParaRPr lang="en-US"/>
          </a:p>
        </p:txBody>
      </p:sp>
      <p:sp>
        <p:nvSpPr>
          <p:cNvPr id="869382" name="Rectangle 6"/>
          <p:cNvSpPr>
            <a:spLocks noChangeArrowheads="1"/>
          </p:cNvSpPr>
          <p:nvPr/>
        </p:nvSpPr>
        <p:spPr bwMode="auto">
          <a:xfrm>
            <a:off x="49213" y="3521075"/>
            <a:ext cx="5541962" cy="3175000"/>
          </a:xfrm>
          <a:prstGeom prst="rect">
            <a:avLst/>
          </a:prstGeom>
          <a:noFill/>
          <a:ln w="9525">
            <a:noFill/>
            <a:miter lim="800000"/>
            <a:headEnd/>
            <a:tailEnd/>
          </a:ln>
          <a:effectLst/>
        </p:spPr>
        <p:txBody>
          <a:bodyPr lIns="92075" tIns="46038" rIns="92075" bIns="46038">
            <a:spAutoFit/>
          </a:bodyPr>
          <a:lstStyle/>
          <a:p>
            <a:pPr marL="285750" indent="-285750">
              <a:lnSpc>
                <a:spcPct val="130000"/>
              </a:lnSpc>
              <a:spcBef>
                <a:spcPct val="50000"/>
              </a:spcBef>
            </a:pPr>
            <a:r>
              <a:rPr lang="en-US" sz="2000" b="1">
                <a:solidFill>
                  <a:schemeClr val="bg2"/>
                </a:solidFill>
                <a:latin typeface="Arial" charset="0"/>
              </a:rPr>
              <a:t>	Because the initial momentum of the system was zero, the final total momentum must also be zero.  </a:t>
            </a:r>
            <a:r>
              <a:rPr lang="en-US" sz="2000" b="1">
                <a:solidFill>
                  <a:srgbClr val="FC0128"/>
                </a:solidFill>
                <a:effectLst>
                  <a:outerShdw blurRad="38100" dist="38100" dir="2700000" algn="tl">
                    <a:srgbClr val="000000"/>
                  </a:outerShdw>
                </a:effectLst>
                <a:latin typeface="Arial" charset="0"/>
              </a:rPr>
              <a:t>Thus, the final momenta of the cannonball and the flatcar must be equal and opposite.</a:t>
            </a:r>
          </a:p>
          <a:p>
            <a:pPr marL="285750" indent="-285750">
              <a:lnSpc>
                <a:spcPct val="130000"/>
              </a:lnSpc>
              <a:spcBef>
                <a:spcPct val="50000"/>
              </a:spcBef>
            </a:pPr>
            <a:r>
              <a:rPr lang="en-US" sz="2000" b="1">
                <a:solidFill>
                  <a:schemeClr val="bg2"/>
                </a:solidFill>
                <a:latin typeface="Arial" charset="0"/>
              </a:rPr>
              <a:t>   </a:t>
            </a:r>
            <a:r>
              <a:rPr lang="en-US" sz="2000" b="1" i="1">
                <a:solidFill>
                  <a:schemeClr val="bg2"/>
                </a:solidFill>
                <a:latin typeface="Arial" charset="0"/>
              </a:rPr>
              <a:t>p</a:t>
            </a:r>
            <a:r>
              <a:rPr lang="en-US" sz="1800" b="1" baseline="-25000">
                <a:solidFill>
                  <a:schemeClr val="bg2"/>
                </a:solidFill>
                <a:latin typeface="Arial" charset="0"/>
              </a:rPr>
              <a:t>cannonball</a:t>
            </a:r>
            <a:r>
              <a:rPr lang="en-US" sz="2000" b="1">
                <a:solidFill>
                  <a:schemeClr val="bg2"/>
                </a:solidFill>
                <a:latin typeface="Arial" charset="0"/>
              </a:rPr>
              <a:t>  =  (10 kg)(50 m/s)  =  500 kg-m/s</a:t>
            </a:r>
          </a:p>
          <a:p>
            <a:pPr marL="285750" indent="-285750">
              <a:lnSpc>
                <a:spcPct val="130000"/>
              </a:lnSpc>
              <a:spcBef>
                <a:spcPct val="50000"/>
              </a:spcBef>
            </a:pPr>
            <a:r>
              <a:rPr lang="en-US" sz="2000" b="1">
                <a:solidFill>
                  <a:schemeClr val="bg2"/>
                </a:solidFill>
                <a:latin typeface="Arial" charset="0"/>
              </a:rPr>
              <a:t>   </a:t>
            </a:r>
            <a:r>
              <a:rPr lang="en-US" sz="2000" b="1" i="1">
                <a:solidFill>
                  <a:schemeClr val="bg2"/>
                </a:solidFill>
                <a:latin typeface="Arial" charset="0"/>
              </a:rPr>
              <a:t>p</a:t>
            </a:r>
            <a:r>
              <a:rPr lang="en-US" sz="1800" b="1" baseline="-25000">
                <a:solidFill>
                  <a:schemeClr val="bg2"/>
                </a:solidFill>
                <a:latin typeface="Arial" charset="0"/>
              </a:rPr>
              <a:t>flatcar</a:t>
            </a:r>
            <a:r>
              <a:rPr lang="en-US" sz="2000" b="1">
                <a:solidFill>
                  <a:schemeClr val="bg2"/>
                </a:solidFill>
                <a:latin typeface="Arial" charset="0"/>
              </a:rPr>
              <a:t>  =  500 kg-m/s  =  (1000 kg)</a:t>
            </a:r>
            <a:r>
              <a:rPr lang="en-US" sz="2000" b="1">
                <a:solidFill>
                  <a:srgbClr val="0000FF"/>
                </a:solidFill>
                <a:effectLst>
                  <a:outerShdw blurRad="38100" dist="38100" dir="2700000" algn="tl">
                    <a:srgbClr val="000000"/>
                  </a:outerShdw>
                </a:effectLst>
                <a:latin typeface="Arial" charset="0"/>
              </a:rPr>
              <a:t>(0.5 m/s)</a:t>
            </a:r>
            <a:endParaRPr lang="en-US" sz="2100" b="1">
              <a:solidFill>
                <a:srgbClr val="0000FF"/>
              </a:solidFill>
              <a:effectLst>
                <a:outerShdw blurRad="38100" dist="38100" dir="2700000" algn="tl">
                  <a:srgbClr val="000000"/>
                </a:outerShdw>
              </a:effectLst>
              <a:latin typeface="Arial" charset="0"/>
            </a:endParaRPr>
          </a:p>
        </p:txBody>
      </p:sp>
      <p:grpSp>
        <p:nvGrpSpPr>
          <p:cNvPr id="2" name="Group 7"/>
          <p:cNvGrpSpPr>
            <a:grpSpLocks/>
          </p:cNvGrpSpPr>
          <p:nvPr/>
        </p:nvGrpSpPr>
        <p:grpSpPr bwMode="auto">
          <a:xfrm>
            <a:off x="5686425" y="4570413"/>
            <a:ext cx="3457575" cy="1306512"/>
            <a:chOff x="3796" y="3083"/>
            <a:chExt cx="1323" cy="458"/>
          </a:xfrm>
        </p:grpSpPr>
        <p:grpSp>
          <p:nvGrpSpPr>
            <p:cNvPr id="3" name="Group 8"/>
            <p:cNvGrpSpPr>
              <a:grpSpLocks/>
            </p:cNvGrpSpPr>
            <p:nvPr/>
          </p:nvGrpSpPr>
          <p:grpSpPr bwMode="auto">
            <a:xfrm>
              <a:off x="3796" y="3353"/>
              <a:ext cx="1323" cy="188"/>
              <a:chOff x="864" y="745"/>
              <a:chExt cx="1536" cy="216"/>
            </a:xfrm>
          </p:grpSpPr>
          <p:sp>
            <p:nvSpPr>
              <p:cNvPr id="869385" name="Rectangle 9"/>
              <p:cNvSpPr>
                <a:spLocks noChangeArrowheads="1"/>
              </p:cNvSpPr>
              <p:nvPr/>
            </p:nvSpPr>
            <p:spPr bwMode="auto">
              <a:xfrm>
                <a:off x="864" y="745"/>
                <a:ext cx="1536" cy="47"/>
              </a:xfrm>
              <a:prstGeom prst="rect">
                <a:avLst/>
              </a:prstGeom>
              <a:solidFill>
                <a:srgbClr val="B2B2B2"/>
              </a:solidFill>
              <a:ln w="19050">
                <a:solidFill>
                  <a:schemeClr val="tx1"/>
                </a:solidFill>
                <a:miter lim="800000"/>
                <a:headEnd/>
                <a:tailEnd/>
              </a:ln>
              <a:effectLst/>
            </p:spPr>
            <p:txBody>
              <a:bodyPr wrap="none" anchor="ctr"/>
              <a:lstStyle/>
              <a:p>
                <a:endParaRPr lang="en-US"/>
              </a:p>
            </p:txBody>
          </p:sp>
          <p:sp>
            <p:nvSpPr>
              <p:cNvPr id="869386" name="Freeform 10"/>
              <p:cNvSpPr>
                <a:spLocks/>
              </p:cNvSpPr>
              <p:nvPr/>
            </p:nvSpPr>
            <p:spPr bwMode="auto">
              <a:xfrm>
                <a:off x="1296" y="786"/>
                <a:ext cx="672" cy="72"/>
              </a:xfrm>
              <a:custGeom>
                <a:avLst/>
                <a:gdLst/>
                <a:ahLst/>
                <a:cxnLst>
                  <a:cxn ang="0">
                    <a:pos x="0" y="0"/>
                  </a:cxn>
                  <a:cxn ang="0">
                    <a:pos x="48" y="96"/>
                  </a:cxn>
                  <a:cxn ang="0">
                    <a:pos x="624" y="96"/>
                  </a:cxn>
                  <a:cxn ang="0">
                    <a:pos x="672" y="0"/>
                  </a:cxn>
                </a:cxnLst>
                <a:rect l="0" t="0" r="r" b="b"/>
                <a:pathLst>
                  <a:path w="672" h="96">
                    <a:moveTo>
                      <a:pt x="0" y="0"/>
                    </a:moveTo>
                    <a:lnTo>
                      <a:pt x="48" y="96"/>
                    </a:lnTo>
                    <a:lnTo>
                      <a:pt x="624" y="96"/>
                    </a:lnTo>
                    <a:lnTo>
                      <a:pt x="672" y="0"/>
                    </a:lnTo>
                  </a:path>
                </a:pathLst>
              </a:custGeom>
              <a:solidFill>
                <a:srgbClr val="B2B2B2"/>
              </a:solidFill>
              <a:ln w="19050" cap="flat" cmpd="sng">
                <a:solidFill>
                  <a:schemeClr val="tx1"/>
                </a:solidFill>
                <a:prstDash val="solid"/>
                <a:round/>
                <a:headEnd/>
                <a:tailEnd/>
              </a:ln>
              <a:effectLst/>
            </p:spPr>
            <p:txBody>
              <a:bodyPr wrap="none" anchor="ctr"/>
              <a:lstStyle/>
              <a:p>
                <a:endParaRPr lang="en-US"/>
              </a:p>
            </p:txBody>
          </p:sp>
          <p:grpSp>
            <p:nvGrpSpPr>
              <p:cNvPr id="4" name="Group 11"/>
              <p:cNvGrpSpPr>
                <a:grpSpLocks/>
              </p:cNvGrpSpPr>
              <p:nvPr/>
            </p:nvGrpSpPr>
            <p:grpSpPr bwMode="auto">
              <a:xfrm>
                <a:off x="909" y="816"/>
                <a:ext cx="339" cy="145"/>
                <a:chOff x="909" y="816"/>
                <a:chExt cx="339" cy="145"/>
              </a:xfrm>
            </p:grpSpPr>
            <p:grpSp>
              <p:nvGrpSpPr>
                <p:cNvPr id="5" name="Group 12"/>
                <p:cNvGrpSpPr>
                  <a:grpSpLocks/>
                </p:cNvGrpSpPr>
                <p:nvPr/>
              </p:nvGrpSpPr>
              <p:grpSpPr bwMode="auto">
                <a:xfrm>
                  <a:off x="909" y="817"/>
                  <a:ext cx="144" cy="144"/>
                  <a:chOff x="909" y="817"/>
                  <a:chExt cx="144" cy="144"/>
                </a:xfrm>
              </p:grpSpPr>
              <p:sp>
                <p:nvSpPr>
                  <p:cNvPr id="869389" name="Oval 13"/>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9390" name="Oval 14"/>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grpSp>
              <p:nvGrpSpPr>
                <p:cNvPr id="6" name="Group 15"/>
                <p:cNvGrpSpPr>
                  <a:grpSpLocks/>
                </p:cNvGrpSpPr>
                <p:nvPr/>
              </p:nvGrpSpPr>
              <p:grpSpPr bwMode="auto">
                <a:xfrm>
                  <a:off x="1104" y="816"/>
                  <a:ext cx="144" cy="144"/>
                  <a:chOff x="909" y="817"/>
                  <a:chExt cx="144" cy="144"/>
                </a:xfrm>
              </p:grpSpPr>
              <p:sp>
                <p:nvSpPr>
                  <p:cNvPr id="869392" name="Oval 16"/>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9393" name="Oval 17"/>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sp>
              <p:nvSpPr>
                <p:cNvPr id="869394" name="Rectangle 18"/>
                <p:cNvSpPr>
                  <a:spLocks noChangeArrowheads="1"/>
                </p:cNvSpPr>
                <p:nvPr/>
              </p:nvSpPr>
              <p:spPr bwMode="auto">
                <a:xfrm>
                  <a:off x="960" y="864"/>
                  <a:ext cx="240" cy="48"/>
                </a:xfrm>
                <a:prstGeom prst="rect">
                  <a:avLst/>
                </a:prstGeom>
                <a:solidFill>
                  <a:srgbClr val="B2B2B2"/>
                </a:solidFill>
                <a:ln w="9525">
                  <a:solidFill>
                    <a:schemeClr val="tx1"/>
                  </a:solidFill>
                  <a:miter lim="800000"/>
                  <a:headEnd/>
                  <a:tailEnd/>
                </a:ln>
                <a:effectLst/>
              </p:spPr>
              <p:txBody>
                <a:bodyPr wrap="none" anchor="ctr"/>
                <a:lstStyle/>
                <a:p>
                  <a:endParaRPr lang="en-US"/>
                </a:p>
              </p:txBody>
            </p:sp>
          </p:grpSp>
          <p:grpSp>
            <p:nvGrpSpPr>
              <p:cNvPr id="7" name="Group 19"/>
              <p:cNvGrpSpPr>
                <a:grpSpLocks/>
              </p:cNvGrpSpPr>
              <p:nvPr/>
            </p:nvGrpSpPr>
            <p:grpSpPr bwMode="auto">
              <a:xfrm>
                <a:off x="2016" y="816"/>
                <a:ext cx="339" cy="145"/>
                <a:chOff x="909" y="816"/>
                <a:chExt cx="339" cy="145"/>
              </a:xfrm>
            </p:grpSpPr>
            <p:grpSp>
              <p:nvGrpSpPr>
                <p:cNvPr id="8" name="Group 20"/>
                <p:cNvGrpSpPr>
                  <a:grpSpLocks/>
                </p:cNvGrpSpPr>
                <p:nvPr/>
              </p:nvGrpSpPr>
              <p:grpSpPr bwMode="auto">
                <a:xfrm>
                  <a:off x="909" y="817"/>
                  <a:ext cx="144" cy="144"/>
                  <a:chOff x="909" y="817"/>
                  <a:chExt cx="144" cy="144"/>
                </a:xfrm>
              </p:grpSpPr>
              <p:sp>
                <p:nvSpPr>
                  <p:cNvPr id="869397" name="Oval 21"/>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9398" name="Oval 22"/>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grpSp>
              <p:nvGrpSpPr>
                <p:cNvPr id="9" name="Group 23"/>
                <p:cNvGrpSpPr>
                  <a:grpSpLocks/>
                </p:cNvGrpSpPr>
                <p:nvPr/>
              </p:nvGrpSpPr>
              <p:grpSpPr bwMode="auto">
                <a:xfrm>
                  <a:off x="1104" y="816"/>
                  <a:ext cx="144" cy="144"/>
                  <a:chOff x="909" y="817"/>
                  <a:chExt cx="144" cy="144"/>
                </a:xfrm>
              </p:grpSpPr>
              <p:sp>
                <p:nvSpPr>
                  <p:cNvPr id="869400" name="Oval 24"/>
                  <p:cNvSpPr>
                    <a:spLocks noChangeArrowheads="1"/>
                  </p:cNvSpPr>
                  <p:nvPr/>
                </p:nvSpPr>
                <p:spPr bwMode="auto">
                  <a:xfrm>
                    <a:off x="909" y="817"/>
                    <a:ext cx="144" cy="144"/>
                  </a:xfrm>
                  <a:prstGeom prst="ellipse">
                    <a:avLst/>
                  </a:prstGeom>
                  <a:solidFill>
                    <a:srgbClr val="B2B2B2"/>
                  </a:solidFill>
                  <a:ln w="9525">
                    <a:solidFill>
                      <a:schemeClr val="tx1"/>
                    </a:solidFill>
                    <a:round/>
                    <a:headEnd/>
                    <a:tailEnd/>
                  </a:ln>
                  <a:effectLst/>
                </p:spPr>
                <p:txBody>
                  <a:bodyPr wrap="none" anchor="ctr"/>
                  <a:lstStyle/>
                  <a:p>
                    <a:endParaRPr lang="en-US"/>
                  </a:p>
                </p:txBody>
              </p:sp>
              <p:sp>
                <p:nvSpPr>
                  <p:cNvPr id="869401" name="Oval 25"/>
                  <p:cNvSpPr>
                    <a:spLocks noChangeArrowheads="1"/>
                  </p:cNvSpPr>
                  <p:nvPr/>
                </p:nvSpPr>
                <p:spPr bwMode="auto">
                  <a:xfrm>
                    <a:off x="924" y="832"/>
                    <a:ext cx="114" cy="114"/>
                  </a:xfrm>
                  <a:prstGeom prst="ellipse">
                    <a:avLst/>
                  </a:prstGeom>
                  <a:solidFill>
                    <a:srgbClr val="B2B2B2"/>
                  </a:solidFill>
                  <a:ln w="9525">
                    <a:solidFill>
                      <a:schemeClr val="tx1"/>
                    </a:solidFill>
                    <a:round/>
                    <a:headEnd/>
                    <a:tailEnd/>
                  </a:ln>
                  <a:effectLst/>
                </p:spPr>
                <p:txBody>
                  <a:bodyPr wrap="none" anchor="ctr"/>
                  <a:lstStyle/>
                  <a:p>
                    <a:endParaRPr lang="en-US"/>
                  </a:p>
                </p:txBody>
              </p:sp>
            </p:grpSp>
            <p:sp>
              <p:nvSpPr>
                <p:cNvPr id="869402" name="Rectangle 26"/>
                <p:cNvSpPr>
                  <a:spLocks noChangeArrowheads="1"/>
                </p:cNvSpPr>
                <p:nvPr/>
              </p:nvSpPr>
              <p:spPr bwMode="auto">
                <a:xfrm>
                  <a:off x="960" y="864"/>
                  <a:ext cx="240" cy="48"/>
                </a:xfrm>
                <a:prstGeom prst="rect">
                  <a:avLst/>
                </a:prstGeom>
                <a:solidFill>
                  <a:srgbClr val="B2B2B2"/>
                </a:solidFill>
                <a:ln w="9525">
                  <a:solidFill>
                    <a:schemeClr val="tx1"/>
                  </a:solidFill>
                  <a:miter lim="800000"/>
                  <a:headEnd/>
                  <a:tailEnd/>
                </a:ln>
                <a:effectLst/>
              </p:spPr>
              <p:txBody>
                <a:bodyPr wrap="none" anchor="ctr"/>
                <a:lstStyle/>
                <a:p>
                  <a:endParaRPr lang="en-US"/>
                </a:p>
              </p:txBody>
            </p:sp>
          </p:grpSp>
        </p:grpSp>
        <p:grpSp>
          <p:nvGrpSpPr>
            <p:cNvPr id="10" name="Group 27"/>
            <p:cNvGrpSpPr>
              <a:grpSpLocks/>
            </p:cNvGrpSpPr>
            <p:nvPr/>
          </p:nvGrpSpPr>
          <p:grpSpPr bwMode="auto">
            <a:xfrm>
              <a:off x="4168" y="3083"/>
              <a:ext cx="462" cy="270"/>
              <a:chOff x="480" y="2400"/>
              <a:chExt cx="432" cy="252"/>
            </a:xfrm>
          </p:grpSpPr>
          <p:grpSp>
            <p:nvGrpSpPr>
              <p:cNvPr id="11" name="Group 28"/>
              <p:cNvGrpSpPr>
                <a:grpSpLocks/>
              </p:cNvGrpSpPr>
              <p:nvPr/>
            </p:nvGrpSpPr>
            <p:grpSpPr bwMode="auto">
              <a:xfrm rot="5400000">
                <a:off x="648" y="2232"/>
                <a:ext cx="96" cy="432"/>
                <a:chOff x="1632" y="3984"/>
                <a:chExt cx="96" cy="432"/>
              </a:xfrm>
            </p:grpSpPr>
            <p:sp>
              <p:nvSpPr>
                <p:cNvPr id="869405" name="AutoShape 29"/>
                <p:cNvSpPr>
                  <a:spLocks noChangeArrowheads="1"/>
                </p:cNvSpPr>
                <p:nvPr/>
              </p:nvSpPr>
              <p:spPr bwMode="auto">
                <a:xfrm>
                  <a:off x="1632" y="4032"/>
                  <a:ext cx="96" cy="3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2"/>
                </a:solidFill>
                <a:ln w="9525">
                  <a:solidFill>
                    <a:schemeClr val="tx1"/>
                  </a:solidFill>
                  <a:miter lim="800000"/>
                  <a:headEnd/>
                  <a:tailEnd/>
                </a:ln>
                <a:effectLst/>
              </p:spPr>
              <p:txBody>
                <a:bodyPr wrap="none" anchor="ctr"/>
                <a:lstStyle/>
                <a:p>
                  <a:endParaRPr lang="en-US"/>
                </a:p>
              </p:txBody>
            </p:sp>
            <p:sp>
              <p:nvSpPr>
                <p:cNvPr id="869406" name="AutoShape 30"/>
                <p:cNvSpPr>
                  <a:spLocks noChangeArrowheads="1"/>
                </p:cNvSpPr>
                <p:nvPr/>
              </p:nvSpPr>
              <p:spPr bwMode="auto">
                <a:xfrm flipV="1">
                  <a:off x="1632" y="398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2"/>
                </a:solidFill>
                <a:ln w="9525">
                  <a:solidFill>
                    <a:schemeClr val="tx1"/>
                  </a:solidFill>
                  <a:miter lim="800000"/>
                  <a:headEnd/>
                  <a:tailEnd/>
                </a:ln>
                <a:effectLst/>
              </p:spPr>
              <p:txBody>
                <a:bodyPr wrap="none" anchor="ctr"/>
                <a:lstStyle/>
                <a:p>
                  <a:endParaRPr lang="en-US"/>
                </a:p>
              </p:txBody>
            </p:sp>
          </p:grpSp>
          <p:sp>
            <p:nvSpPr>
              <p:cNvPr id="869407" name="AutoShape 31"/>
              <p:cNvSpPr>
                <a:spLocks noChangeArrowheads="1"/>
              </p:cNvSpPr>
              <p:nvPr/>
            </p:nvSpPr>
            <p:spPr bwMode="auto">
              <a:xfrm flipV="1">
                <a:off x="624" y="2448"/>
                <a:ext cx="216" cy="20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p:spPr>
            <p:txBody>
              <a:bodyPr wrap="none" anchor="ctr"/>
              <a:lstStyle/>
              <a:p>
                <a:endParaRPr lang="en-US"/>
              </a:p>
            </p:txBody>
          </p:sp>
        </p:grpSp>
        <p:sp>
          <p:nvSpPr>
            <p:cNvPr id="869408" name="Oval 32"/>
            <p:cNvSpPr>
              <a:spLocks noChangeArrowheads="1"/>
            </p:cNvSpPr>
            <p:nvPr/>
          </p:nvSpPr>
          <p:spPr bwMode="auto">
            <a:xfrm>
              <a:off x="4010" y="3111"/>
              <a:ext cx="47" cy="48"/>
            </a:xfrm>
            <a:prstGeom prst="ellipse">
              <a:avLst/>
            </a:prstGeom>
            <a:solidFill>
              <a:schemeClr val="tx1"/>
            </a:solidFill>
            <a:ln w="19050">
              <a:solidFill>
                <a:schemeClr val="tx1"/>
              </a:solidFill>
              <a:round/>
              <a:headEnd/>
              <a:tailEnd/>
            </a:ln>
            <a:effectLst/>
          </p:spPr>
          <p:txBody>
            <a:bodyPr wrap="none" anchor="ctr">
              <a:spAutoFit/>
            </a:bodyPr>
            <a:lstStyle/>
            <a:p>
              <a:endParaRPr lang="en-US"/>
            </a:p>
          </p:txBody>
        </p:sp>
        <p:sp>
          <p:nvSpPr>
            <p:cNvPr id="869409" name="Arc 33"/>
            <p:cNvSpPr>
              <a:spLocks/>
            </p:cNvSpPr>
            <p:nvPr/>
          </p:nvSpPr>
          <p:spPr bwMode="auto">
            <a:xfrm rot="2700000">
              <a:off x="4057" y="3119"/>
              <a:ext cx="32" cy="3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spAutoFit/>
            </a:bodyPr>
            <a:lstStyle/>
            <a:p>
              <a:endParaRPr lang="en-US"/>
            </a:p>
          </p:txBody>
        </p:sp>
        <p:sp>
          <p:nvSpPr>
            <p:cNvPr id="869410" name="Arc 34"/>
            <p:cNvSpPr>
              <a:spLocks/>
            </p:cNvSpPr>
            <p:nvPr/>
          </p:nvSpPr>
          <p:spPr bwMode="auto">
            <a:xfrm rot="2700000">
              <a:off x="4077" y="3120"/>
              <a:ext cx="30" cy="30"/>
            </a:xfrm>
            <a:custGeom>
              <a:avLst/>
              <a:gdLst>
                <a:gd name="G0" fmla="+- 0 0 0"/>
                <a:gd name="G1" fmla="+- 20862 0 0"/>
                <a:gd name="G2" fmla="+- 21600 0 0"/>
                <a:gd name="T0" fmla="*/ 5597 w 20663"/>
                <a:gd name="T1" fmla="*/ 0 h 20862"/>
                <a:gd name="T2" fmla="*/ 20663 w 20663"/>
                <a:gd name="T3" fmla="*/ 14570 h 20862"/>
                <a:gd name="T4" fmla="*/ 0 w 20663"/>
                <a:gd name="T5" fmla="*/ 20862 h 20862"/>
              </a:gdLst>
              <a:ahLst/>
              <a:cxnLst>
                <a:cxn ang="0">
                  <a:pos x="T0" y="T1"/>
                </a:cxn>
                <a:cxn ang="0">
                  <a:pos x="T2" y="T3"/>
                </a:cxn>
                <a:cxn ang="0">
                  <a:pos x="T4" y="T5"/>
                </a:cxn>
              </a:cxnLst>
              <a:rect l="0" t="0" r="r" b="b"/>
              <a:pathLst>
                <a:path w="20663" h="20862" fill="none" extrusionOk="0">
                  <a:moveTo>
                    <a:pt x="5597" y="-1"/>
                  </a:moveTo>
                  <a:cubicBezTo>
                    <a:pt x="12796" y="1931"/>
                    <a:pt x="18491" y="7438"/>
                    <a:pt x="20663" y="14569"/>
                  </a:cubicBezTo>
                </a:path>
                <a:path w="20663" h="20862" stroke="0" extrusionOk="0">
                  <a:moveTo>
                    <a:pt x="5597" y="-1"/>
                  </a:moveTo>
                  <a:cubicBezTo>
                    <a:pt x="12796" y="1931"/>
                    <a:pt x="18491" y="7438"/>
                    <a:pt x="20663" y="14569"/>
                  </a:cubicBezTo>
                  <a:lnTo>
                    <a:pt x="0" y="20862"/>
                  </a:lnTo>
                  <a:close/>
                </a:path>
              </a:pathLst>
            </a:custGeom>
            <a:noFill/>
            <a:ln w="9525">
              <a:solidFill>
                <a:schemeClr val="tx1"/>
              </a:solidFill>
              <a:round/>
              <a:headEnd/>
              <a:tailEnd/>
            </a:ln>
            <a:effectLst/>
          </p:spPr>
          <p:txBody>
            <a:bodyPr wrap="none" anchor="ctr">
              <a:spAutoFit/>
            </a:bodyPr>
            <a:lstStyle/>
            <a:p>
              <a:endParaRPr lang="en-US"/>
            </a:p>
          </p:txBody>
        </p:sp>
      </p:grpSp>
      <p:sp>
        <p:nvSpPr>
          <p:cNvPr id="869411" name="Rectangle 35"/>
          <p:cNvSpPr>
            <a:spLocks noChangeArrowheads="1"/>
          </p:cNvSpPr>
          <p:nvPr/>
        </p:nvSpPr>
        <p:spPr bwMode="auto">
          <a:xfrm>
            <a:off x="5414963" y="863600"/>
            <a:ext cx="3287712" cy="2287588"/>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0 m/s</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0.5 m/s to the right</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1 m/s to the right</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20 m/s to the right</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50 m/s to the right</a:t>
            </a:r>
            <a:endParaRPr lang="en-US" sz="2200" b="1">
              <a:solidFill>
                <a:schemeClr val="tx2"/>
              </a:solidFill>
              <a:effectLst>
                <a:outerShdw blurRad="38100" dist="38100" dir="2700000" algn="tl">
                  <a:srgbClr val="000000"/>
                </a:outerShdw>
              </a:effectLst>
              <a:latin typeface="Arial" charset="0"/>
            </a:endParaRPr>
          </a:p>
        </p:txBody>
      </p:sp>
      <p:sp>
        <p:nvSpPr>
          <p:cNvPr id="869412" name="Rectangle 36"/>
          <p:cNvSpPr>
            <a:spLocks noGrp="1" noChangeArrowheads="1"/>
          </p:cNvSpPr>
          <p:nvPr>
            <p:ph type="body" idx="1"/>
          </p:nvPr>
        </p:nvSpPr>
        <p:spPr>
          <a:xfrm>
            <a:off x="214313" y="760413"/>
            <a:ext cx="4427537" cy="2633662"/>
          </a:xfrm>
          <a:noFill/>
          <a:ln/>
        </p:spPr>
        <p:txBody>
          <a:bodyPr>
            <a:normAutofit fontScale="70000" lnSpcReduction="20000"/>
          </a:bodyPr>
          <a:lstStyle/>
          <a:p>
            <a:pPr marL="401638" indent="-401638">
              <a:lnSpc>
                <a:spcPct val="130000"/>
              </a:lnSpc>
              <a:buFont typeface="Monotype Sorts" pitchFamily="48" charset="2"/>
              <a:buNone/>
            </a:pPr>
            <a:r>
              <a:rPr lang="en-US" b="1"/>
              <a:t>	A cannon sits on a stationary railroad flatcar with a total mass of </a:t>
            </a:r>
            <a:r>
              <a:rPr lang="en-US" b="1">
                <a:solidFill>
                  <a:schemeClr val="tx2"/>
                </a:solidFill>
              </a:rPr>
              <a:t>1000 kg</a:t>
            </a:r>
            <a:r>
              <a:rPr lang="en-US" b="1"/>
              <a:t>.  When a </a:t>
            </a:r>
            <a:r>
              <a:rPr lang="en-US" b="1">
                <a:solidFill>
                  <a:schemeClr val="tx2"/>
                </a:solidFill>
              </a:rPr>
              <a:t>10-kg</a:t>
            </a:r>
            <a:r>
              <a:rPr lang="en-US" b="1"/>
              <a:t> cannonball is fired to the left at a speed of </a:t>
            </a:r>
            <a:r>
              <a:rPr lang="en-US" b="1">
                <a:solidFill>
                  <a:schemeClr val="tx2"/>
                </a:solidFill>
              </a:rPr>
              <a:t>50 m/s</a:t>
            </a:r>
            <a:r>
              <a:rPr lang="en-US" b="1"/>
              <a:t>, what is the recoil speed of the flatcar?</a:t>
            </a:r>
            <a:endParaRPr lang="en-US" sz="22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Center of Mass of Two Particles</a:t>
            </a:r>
            <a:endParaRPr lang="en-US">
              <a:solidFill>
                <a:srgbClr val="FFFF00"/>
              </a:solidFill>
            </a:endParaRPr>
          </a:p>
        </p:txBody>
      </p:sp>
      <p:sp>
        <p:nvSpPr>
          <p:cNvPr id="3" name="Content Placeholder 2"/>
          <p:cNvSpPr>
            <a:spLocks noGrp="1"/>
          </p:cNvSpPr>
          <p:nvPr>
            <p:ph sz="half" idx="1"/>
          </p:nvPr>
        </p:nvSpPr>
        <p:spPr>
          <a:xfrm>
            <a:off x="152400" y="1600200"/>
            <a:ext cx="4343400" cy="4525963"/>
          </a:xfrm>
        </p:spPr>
        <p:txBody>
          <a:bodyPr/>
          <a:lstStyle/>
          <a:p>
            <a:r>
              <a:rPr lang="en-US" smtClean="0"/>
              <a:t>If the two particles are at the ends of a light rod, their center of mass </a:t>
            </a:r>
            <a:r>
              <a:rPr lang="en-US" i="1" err="1" smtClean="0"/>
              <a:t>x</a:t>
            </a:r>
            <a:r>
              <a:rPr lang="en-US" baseline="-25000" err="1" smtClean="0"/>
              <a:t>CM</a:t>
            </a:r>
            <a:r>
              <a:rPr lang="en-US" smtClean="0"/>
              <a:t> is the point about which they would balance:</a:t>
            </a:r>
          </a:p>
          <a:p>
            <a:endParaRPr lang="en-US"/>
          </a:p>
          <a:p>
            <a:pPr>
              <a:buNone/>
            </a:pPr>
            <a:r>
              <a:rPr lang="en-US" smtClean="0"/>
              <a:t>	and from this  </a:t>
            </a:r>
            <a:endParaRPr lang="en-US"/>
          </a:p>
        </p:txBody>
      </p:sp>
      <p:sp>
        <p:nvSpPr>
          <p:cNvPr id="4" name="Content Placeholder 3"/>
          <p:cNvSpPr>
            <a:spLocks noGrp="1"/>
          </p:cNvSpPr>
          <p:nvPr>
            <p:ph sz="half" idx="2"/>
          </p:nvPr>
        </p:nvSpPr>
        <p:spPr/>
        <p:txBody>
          <a:bodyPr/>
          <a:lstStyle/>
          <a:p>
            <a:r>
              <a:rPr lang="en-US" smtClean="0">
                <a:solidFill>
                  <a:schemeClr val="tx2">
                    <a:lumMod val="50000"/>
                  </a:schemeClr>
                </a:solidFill>
              </a:rPr>
              <a:t>A</a:t>
            </a:r>
            <a:r>
              <a:rPr lang="en-US" smtClean="0"/>
              <a:t> </a:t>
            </a:r>
            <a:endParaRPr lang="en-US"/>
          </a:p>
        </p:txBody>
      </p:sp>
      <p:sp>
        <p:nvSpPr>
          <p:cNvPr id="5" name="Rectangle 4"/>
          <p:cNvSpPr/>
          <p:nvPr/>
        </p:nvSpPr>
        <p:spPr>
          <a:xfrm>
            <a:off x="5791200" y="2819400"/>
            <a:ext cx="1905000" cy="45719"/>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73521" y="2603679"/>
            <a:ext cx="457200" cy="4572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5126" y="2642316"/>
            <a:ext cx="381000" cy="381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6503832" y="2869842"/>
            <a:ext cx="354168" cy="9401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5638800" y="2362200"/>
            <a:ext cx="990600"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640131" y="2362200"/>
            <a:ext cx="1208469"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91390" y="1943637"/>
            <a:ext cx="1295400" cy="400110"/>
          </a:xfrm>
          <a:prstGeom prst="rect">
            <a:avLst/>
          </a:prstGeom>
          <a:noFill/>
        </p:spPr>
        <p:txBody>
          <a:bodyPr wrap="square" rtlCol="0">
            <a:spAutoFit/>
          </a:bodyPr>
          <a:lstStyle/>
          <a:p>
            <a:r>
              <a:rPr lang="en-US" sz="2000" i="1" err="1" smtClean="0"/>
              <a:t>x</a:t>
            </a:r>
            <a:r>
              <a:rPr lang="en-US" sz="2000" baseline="-25000" err="1" smtClean="0"/>
              <a:t>CM</a:t>
            </a:r>
            <a:r>
              <a:rPr lang="en-US" sz="2000" smtClean="0"/>
              <a:t> - </a:t>
            </a:r>
            <a:r>
              <a:rPr lang="en-US" sz="2000" i="1" err="1" smtClean="0"/>
              <a:t>x</a:t>
            </a:r>
            <a:r>
              <a:rPr lang="en-US" sz="2000" baseline="-25000" err="1" smtClean="0"/>
              <a:t>A</a:t>
            </a:r>
            <a:endParaRPr lang="en-US" sz="2000" baseline="-25000"/>
          </a:p>
        </p:txBody>
      </p:sp>
      <p:sp>
        <p:nvSpPr>
          <p:cNvPr id="16" name="TextBox 15"/>
          <p:cNvSpPr txBox="1"/>
          <p:nvPr/>
        </p:nvSpPr>
        <p:spPr>
          <a:xfrm>
            <a:off x="6780726" y="1941488"/>
            <a:ext cx="1243884" cy="400110"/>
          </a:xfrm>
          <a:prstGeom prst="rect">
            <a:avLst/>
          </a:prstGeom>
          <a:noFill/>
        </p:spPr>
        <p:txBody>
          <a:bodyPr wrap="square" rtlCol="0">
            <a:spAutoFit/>
          </a:bodyPr>
          <a:lstStyle/>
          <a:p>
            <a:r>
              <a:rPr lang="en-US" sz="2000" i="1" smtClean="0"/>
              <a:t>x</a:t>
            </a:r>
            <a:r>
              <a:rPr lang="en-US" sz="2000" baseline="-25000" smtClean="0"/>
              <a:t>B </a:t>
            </a:r>
            <a:r>
              <a:rPr lang="en-US" sz="2000" smtClean="0"/>
              <a:t>- </a:t>
            </a:r>
            <a:r>
              <a:rPr lang="en-US" sz="2000" i="1" smtClean="0"/>
              <a:t>x</a:t>
            </a:r>
            <a:r>
              <a:rPr lang="en-US" sz="2000" baseline="-25000" smtClean="0"/>
              <a:t>CM</a:t>
            </a:r>
            <a:endParaRPr lang="en-US" sz="2000" baseline="-25000"/>
          </a:p>
        </p:txBody>
      </p:sp>
      <p:cxnSp>
        <p:nvCxnSpPr>
          <p:cNvPr id="20" name="Straight Arrow Connector 19"/>
          <p:cNvCxnSpPr/>
          <p:nvPr/>
        </p:nvCxnSpPr>
        <p:spPr>
          <a:xfrm rot="5400000" flipH="1" flipV="1">
            <a:off x="4343400" y="2895600"/>
            <a:ext cx="1828800" cy="1588"/>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3"/>
          </p:cNvCxnSpPr>
          <p:nvPr/>
        </p:nvCxnSpPr>
        <p:spPr>
          <a:xfrm>
            <a:off x="5257800" y="3810000"/>
            <a:ext cx="3429000" cy="53182"/>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410200" y="2563968"/>
            <a:ext cx="914400" cy="461665"/>
          </a:xfrm>
          <a:prstGeom prst="rect">
            <a:avLst/>
          </a:prstGeom>
          <a:noFill/>
        </p:spPr>
        <p:txBody>
          <a:bodyPr wrap="square" rtlCol="0">
            <a:spAutoFit/>
          </a:bodyPr>
          <a:lstStyle/>
          <a:p>
            <a:r>
              <a:rPr lang="en-US" sz="2400" i="1" smtClean="0">
                <a:solidFill>
                  <a:srgbClr val="002060"/>
                </a:solidFill>
              </a:rPr>
              <a:t>m</a:t>
            </a:r>
            <a:r>
              <a:rPr lang="en-US" sz="2400" baseline="-25000" smtClean="0">
                <a:solidFill>
                  <a:srgbClr val="002060"/>
                </a:solidFill>
              </a:rPr>
              <a:t>A</a:t>
            </a:r>
            <a:endParaRPr lang="en-US" sz="2400" baseline="-25000">
              <a:solidFill>
                <a:srgbClr val="002060"/>
              </a:solidFill>
            </a:endParaRPr>
          </a:p>
        </p:txBody>
      </p:sp>
      <p:sp>
        <p:nvSpPr>
          <p:cNvPr id="24" name="TextBox 23"/>
          <p:cNvSpPr txBox="1"/>
          <p:nvPr/>
        </p:nvSpPr>
        <p:spPr>
          <a:xfrm>
            <a:off x="7608195" y="2576847"/>
            <a:ext cx="914400" cy="461665"/>
          </a:xfrm>
          <a:prstGeom prst="rect">
            <a:avLst/>
          </a:prstGeom>
          <a:noFill/>
        </p:spPr>
        <p:txBody>
          <a:bodyPr wrap="square" rtlCol="0">
            <a:spAutoFit/>
          </a:bodyPr>
          <a:lstStyle/>
          <a:p>
            <a:r>
              <a:rPr lang="en-US" sz="2400" i="1" smtClean="0">
                <a:solidFill>
                  <a:srgbClr val="002060"/>
                </a:solidFill>
              </a:rPr>
              <a:t>m</a:t>
            </a:r>
            <a:r>
              <a:rPr lang="en-US" sz="2400" baseline="-25000" smtClean="0">
                <a:solidFill>
                  <a:srgbClr val="002060"/>
                </a:solidFill>
              </a:rPr>
              <a:t>B</a:t>
            </a:r>
            <a:endParaRPr lang="en-US" sz="2400" baseline="-25000">
              <a:solidFill>
                <a:srgbClr val="002060"/>
              </a:solidFill>
            </a:endParaRPr>
          </a:p>
        </p:txBody>
      </p:sp>
      <p:sp>
        <p:nvSpPr>
          <p:cNvPr id="25" name="TextBox 24"/>
          <p:cNvSpPr txBox="1"/>
          <p:nvPr/>
        </p:nvSpPr>
        <p:spPr>
          <a:xfrm>
            <a:off x="5482113" y="3794974"/>
            <a:ext cx="513003" cy="461665"/>
          </a:xfrm>
          <a:prstGeom prst="rect">
            <a:avLst/>
          </a:prstGeom>
          <a:noFill/>
        </p:spPr>
        <p:txBody>
          <a:bodyPr wrap="square" rtlCol="0">
            <a:spAutoFit/>
          </a:bodyPr>
          <a:lstStyle/>
          <a:p>
            <a:r>
              <a:rPr lang="en-US" sz="2400" i="1" smtClean="0"/>
              <a:t>x</a:t>
            </a:r>
            <a:r>
              <a:rPr lang="en-US" sz="2400" baseline="-25000" smtClean="0"/>
              <a:t>A</a:t>
            </a:r>
            <a:endParaRPr lang="en-US" sz="2400" baseline="-25000"/>
          </a:p>
        </p:txBody>
      </p:sp>
      <p:sp>
        <p:nvSpPr>
          <p:cNvPr id="26" name="TextBox 25"/>
          <p:cNvSpPr txBox="1"/>
          <p:nvPr/>
        </p:nvSpPr>
        <p:spPr>
          <a:xfrm>
            <a:off x="6428706" y="3784242"/>
            <a:ext cx="609600" cy="461665"/>
          </a:xfrm>
          <a:prstGeom prst="rect">
            <a:avLst/>
          </a:prstGeom>
          <a:noFill/>
        </p:spPr>
        <p:txBody>
          <a:bodyPr wrap="square" rtlCol="0">
            <a:spAutoFit/>
          </a:bodyPr>
          <a:lstStyle/>
          <a:p>
            <a:r>
              <a:rPr lang="en-US" sz="2400" i="1" smtClean="0"/>
              <a:t>x</a:t>
            </a:r>
            <a:r>
              <a:rPr lang="en-US" sz="2400" baseline="-25000" smtClean="0"/>
              <a:t>CM</a:t>
            </a:r>
            <a:endParaRPr lang="en-US" sz="2400" baseline="-25000"/>
          </a:p>
        </p:txBody>
      </p:sp>
      <p:sp>
        <p:nvSpPr>
          <p:cNvPr id="27" name="TextBox 26"/>
          <p:cNvSpPr txBox="1"/>
          <p:nvPr/>
        </p:nvSpPr>
        <p:spPr>
          <a:xfrm>
            <a:off x="7784205" y="3782094"/>
            <a:ext cx="609600" cy="461665"/>
          </a:xfrm>
          <a:prstGeom prst="rect">
            <a:avLst/>
          </a:prstGeom>
          <a:noFill/>
        </p:spPr>
        <p:txBody>
          <a:bodyPr wrap="square" rtlCol="0">
            <a:spAutoFit/>
          </a:bodyPr>
          <a:lstStyle/>
          <a:p>
            <a:r>
              <a:rPr lang="en-US" sz="2400" i="1" smtClean="0"/>
              <a:t>x</a:t>
            </a:r>
            <a:r>
              <a:rPr lang="en-US" sz="2400" baseline="-25000" smtClean="0"/>
              <a:t>B</a:t>
            </a:r>
            <a:endParaRPr lang="en-US" sz="2400" baseline="-25000"/>
          </a:p>
        </p:txBody>
      </p:sp>
      <p:sp>
        <p:nvSpPr>
          <p:cNvPr id="29" name="TextBox 28"/>
          <p:cNvSpPr txBox="1"/>
          <p:nvPr/>
        </p:nvSpPr>
        <p:spPr>
          <a:xfrm>
            <a:off x="8155548" y="3479442"/>
            <a:ext cx="457200" cy="461665"/>
          </a:xfrm>
          <a:prstGeom prst="rect">
            <a:avLst/>
          </a:prstGeom>
          <a:noFill/>
        </p:spPr>
        <p:txBody>
          <a:bodyPr wrap="square" rtlCol="0">
            <a:spAutoFit/>
          </a:bodyPr>
          <a:lstStyle/>
          <a:p>
            <a:r>
              <a:rPr lang="en-US" sz="2400" i="1" smtClean="0"/>
              <a:t>x</a:t>
            </a:r>
            <a:endParaRPr lang="en-US" sz="2400" i="1"/>
          </a:p>
        </p:txBody>
      </p:sp>
      <p:sp>
        <p:nvSpPr>
          <p:cNvPr id="30" name="TextBox 29"/>
          <p:cNvSpPr txBox="1"/>
          <p:nvPr/>
        </p:nvSpPr>
        <p:spPr>
          <a:xfrm>
            <a:off x="4953000" y="3642573"/>
            <a:ext cx="457200" cy="461665"/>
          </a:xfrm>
          <a:prstGeom prst="rect">
            <a:avLst/>
          </a:prstGeom>
          <a:noFill/>
        </p:spPr>
        <p:txBody>
          <a:bodyPr wrap="square" rtlCol="0">
            <a:spAutoFit/>
          </a:bodyPr>
          <a:lstStyle/>
          <a:p>
            <a:r>
              <a:rPr lang="en-US" sz="2400" smtClean="0"/>
              <a:t>0</a:t>
            </a:r>
            <a:endParaRPr lang="en-US" sz="2400"/>
          </a:p>
        </p:txBody>
      </p:sp>
      <p:graphicFrame>
        <p:nvGraphicFramePr>
          <p:cNvPr id="31" name="Object 30"/>
          <p:cNvGraphicFramePr>
            <a:graphicFrameLocks noChangeAspect="1"/>
          </p:cNvGraphicFramePr>
          <p:nvPr/>
        </p:nvGraphicFramePr>
        <p:xfrm>
          <a:off x="4502150" y="2041525"/>
          <a:ext cx="114300" cy="177800"/>
        </p:xfrm>
        <a:graphic>
          <a:graphicData uri="http://schemas.openxmlformats.org/presentationml/2006/ole">
            <p:oleObj spid="_x0000_s6146" name="Equation" r:id="rId4" imgW="114120" imgH="177480" progId="Equation.DSMT4">
              <p:embed/>
            </p:oleObj>
          </a:graphicData>
        </a:graphic>
      </p:graphicFrame>
      <p:graphicFrame>
        <p:nvGraphicFramePr>
          <p:cNvPr id="32" name="Object 31"/>
          <p:cNvGraphicFramePr>
            <a:graphicFrameLocks noChangeAspect="1"/>
          </p:cNvGraphicFramePr>
          <p:nvPr/>
        </p:nvGraphicFramePr>
        <p:xfrm>
          <a:off x="457200" y="3847563"/>
          <a:ext cx="3886200" cy="442987"/>
        </p:xfrm>
        <a:graphic>
          <a:graphicData uri="http://schemas.openxmlformats.org/presentationml/2006/ole">
            <p:oleObj spid="_x0000_s6147" name="Equation" r:id="rId5" imgW="4902120" imgH="558720" progId="Equation.DSMT4">
              <p:embed/>
            </p:oleObj>
          </a:graphicData>
        </a:graphic>
      </p:graphicFrame>
      <p:graphicFrame>
        <p:nvGraphicFramePr>
          <p:cNvPr id="33" name="Object 32"/>
          <p:cNvGraphicFramePr>
            <a:graphicFrameLocks noChangeAspect="1"/>
          </p:cNvGraphicFramePr>
          <p:nvPr/>
        </p:nvGraphicFramePr>
        <p:xfrm>
          <a:off x="946150" y="5003800"/>
          <a:ext cx="3238500" cy="1054100"/>
        </p:xfrm>
        <a:graphic>
          <a:graphicData uri="http://schemas.openxmlformats.org/presentationml/2006/ole">
            <p:oleObj spid="_x0000_s6148" name="Equation" r:id="rId6" imgW="3238200" imgH="1054080" progId="Equation.DSMT4">
              <p:embed/>
            </p:oleObj>
          </a:graphicData>
        </a:graphic>
      </p:graphicFrame>
      <p:sp>
        <p:nvSpPr>
          <p:cNvPr id="34" name="TextBox 33"/>
          <p:cNvSpPr txBox="1"/>
          <p:nvPr/>
        </p:nvSpPr>
        <p:spPr>
          <a:xfrm>
            <a:off x="5257800" y="4648200"/>
            <a:ext cx="3276600" cy="1015663"/>
          </a:xfrm>
          <a:prstGeom prst="rect">
            <a:avLst/>
          </a:prstGeom>
          <a:noFill/>
        </p:spPr>
        <p:txBody>
          <a:bodyPr wrap="square" rtlCol="0">
            <a:spAutoFit/>
          </a:bodyPr>
          <a:lstStyle/>
          <a:p>
            <a:r>
              <a:rPr lang="en-US" sz="2000" smtClean="0">
                <a:solidFill>
                  <a:srgbClr val="FF0000"/>
                </a:solidFill>
              </a:rPr>
              <a:t>If the rod isn’t parallel to the x-axis, we need the </a:t>
            </a:r>
            <a:r>
              <a:rPr lang="en-US" sz="2000" b="1" smtClean="0">
                <a:solidFill>
                  <a:srgbClr val="FF0000"/>
                </a:solidFill>
              </a:rPr>
              <a:t>three-dimensional </a:t>
            </a:r>
            <a:r>
              <a:rPr lang="en-US" sz="2000" smtClean="0">
                <a:solidFill>
                  <a:srgbClr val="FF0000"/>
                </a:solidFill>
              </a:rPr>
              <a:t>version:</a:t>
            </a:r>
            <a:endParaRPr lang="en-US" sz="2000">
              <a:solidFill>
                <a:srgbClr val="FF0000"/>
              </a:solidFill>
            </a:endParaRPr>
          </a:p>
        </p:txBody>
      </p:sp>
      <p:graphicFrame>
        <p:nvGraphicFramePr>
          <p:cNvPr id="35" name="Object 34"/>
          <p:cNvGraphicFramePr>
            <a:graphicFrameLocks noChangeAspect="1"/>
          </p:cNvGraphicFramePr>
          <p:nvPr/>
        </p:nvGraphicFramePr>
        <p:xfrm>
          <a:off x="5410200" y="5638800"/>
          <a:ext cx="2628900" cy="920670"/>
        </p:xfrm>
        <a:graphic>
          <a:graphicData uri="http://schemas.openxmlformats.org/presentationml/2006/ole">
            <p:oleObj spid="_x0000_s6149" name="Equation" r:id="rId7" imgW="3009600" imgH="1054080" progId="Equation.DSMT4">
              <p:embed/>
            </p:oleObj>
          </a:graphicData>
        </a:graphic>
      </p:graphicFrame>
      <p:sp>
        <p:nvSpPr>
          <p:cNvPr id="36" name="Rectangle 35"/>
          <p:cNvSpPr/>
          <p:nvPr/>
        </p:nvSpPr>
        <p:spPr>
          <a:xfrm>
            <a:off x="5105400" y="4648200"/>
            <a:ext cx="3581400" cy="2057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Physics Definition of Momentum</a:t>
            </a:r>
            <a:endParaRPr lang="en-US">
              <a:solidFill>
                <a:srgbClr val="FFFF00"/>
              </a:solidFill>
            </a:endParaRPr>
          </a:p>
        </p:txBody>
      </p:sp>
      <p:sp>
        <p:nvSpPr>
          <p:cNvPr id="3" name="Content Placeholder 2"/>
          <p:cNvSpPr>
            <a:spLocks noGrp="1"/>
          </p:cNvSpPr>
          <p:nvPr>
            <p:ph idx="1"/>
          </p:nvPr>
        </p:nvSpPr>
        <p:spPr>
          <a:xfrm>
            <a:off x="381000" y="1524000"/>
            <a:ext cx="8229600" cy="4953000"/>
          </a:xfrm>
        </p:spPr>
        <p:txBody>
          <a:bodyPr/>
          <a:lstStyle/>
          <a:p>
            <a:r>
              <a:rPr lang="en-US" smtClean="0"/>
              <a:t>Momentum is another word (like work, energy, etc.) from everyday life that has a </a:t>
            </a:r>
            <a:r>
              <a:rPr lang="en-US" smtClean="0">
                <a:solidFill>
                  <a:srgbClr val="FFFF00"/>
                </a:solidFill>
              </a:rPr>
              <a:t>precise meaning when used in physics</a:t>
            </a:r>
            <a:r>
              <a:rPr lang="en-US" smtClean="0"/>
              <a:t>.</a:t>
            </a:r>
          </a:p>
          <a:p>
            <a:r>
              <a:rPr lang="en-US" smtClean="0"/>
              <a:t>To begin with, we discuss </a:t>
            </a:r>
            <a:r>
              <a:rPr lang="en-US" smtClean="0">
                <a:solidFill>
                  <a:srgbClr val="FFFF00"/>
                </a:solidFill>
              </a:rPr>
              <a:t>point particles </a:t>
            </a:r>
            <a:r>
              <a:rPr lang="en-US" smtClean="0"/>
              <a:t>(or small enough bodies they can be considered points).  We’ll get to bigger things soon.</a:t>
            </a:r>
          </a:p>
          <a:p>
            <a:r>
              <a:rPr lang="en-US" smtClean="0"/>
              <a:t>The momentum of a particle of mass </a:t>
            </a:r>
            <a:r>
              <a:rPr lang="en-US" i="1" smtClean="0">
                <a:solidFill>
                  <a:srgbClr val="FFFF00"/>
                </a:solidFill>
              </a:rPr>
              <a:t>m</a:t>
            </a:r>
            <a:r>
              <a:rPr lang="en-US" smtClean="0"/>
              <a:t> moving with velocity    is written</a:t>
            </a:r>
          </a:p>
          <a:p>
            <a:endParaRPr lang="en-US"/>
          </a:p>
        </p:txBody>
      </p:sp>
      <p:graphicFrame>
        <p:nvGraphicFramePr>
          <p:cNvPr id="4" name="Object 3"/>
          <p:cNvGraphicFramePr>
            <a:graphicFrameLocks noChangeAspect="1"/>
          </p:cNvGraphicFramePr>
          <p:nvPr/>
        </p:nvGraphicFramePr>
        <p:xfrm>
          <a:off x="4279005" y="5179451"/>
          <a:ext cx="304800" cy="448235"/>
        </p:xfrm>
        <a:graphic>
          <a:graphicData uri="http://schemas.openxmlformats.org/presentationml/2006/ole">
            <p:oleObj spid="_x0000_s1026" name="Equation" r:id="rId4" imgW="215640" imgH="317160" progId="Equation.DSMT4">
              <p:embed/>
            </p:oleObj>
          </a:graphicData>
        </a:graphic>
      </p:graphicFrame>
      <p:graphicFrame>
        <p:nvGraphicFramePr>
          <p:cNvPr id="5" name="Object 4"/>
          <p:cNvGraphicFramePr>
            <a:graphicFrameLocks noChangeAspect="1"/>
          </p:cNvGraphicFramePr>
          <p:nvPr/>
        </p:nvGraphicFramePr>
        <p:xfrm>
          <a:off x="3852863" y="5867400"/>
          <a:ext cx="1481137" cy="546100"/>
        </p:xfrm>
        <a:graphic>
          <a:graphicData uri="http://schemas.openxmlformats.org/presentationml/2006/ole">
            <p:oleObj spid="_x0000_s1027" name="Equation" r:id="rId5" imgW="1066680" imgH="393480" progId="Equation.DSMT4">
              <p:embed/>
            </p:oleObj>
          </a:graphicData>
        </a:graphic>
      </p:graphicFrame>
      <p:sp>
        <p:nvSpPr>
          <p:cNvPr id="6" name="Rectangle 5"/>
          <p:cNvSpPr/>
          <p:nvPr/>
        </p:nvSpPr>
        <p:spPr>
          <a:xfrm>
            <a:off x="3581400" y="5715000"/>
            <a:ext cx="20574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rmAutofit fontScale="90000"/>
          </a:bodyPr>
          <a:lstStyle/>
          <a:p>
            <a:r>
              <a:rPr lang="en-US" smtClean="0">
                <a:solidFill>
                  <a:srgbClr val="FFFF00"/>
                </a:solidFill>
              </a:rPr>
              <a:t>Center of Mass and Total Momentum</a:t>
            </a:r>
            <a:endParaRPr lang="en-US">
              <a:solidFill>
                <a:srgbClr val="FFFF00"/>
              </a:solidFill>
            </a:endParaRPr>
          </a:p>
        </p:txBody>
      </p:sp>
      <p:sp>
        <p:nvSpPr>
          <p:cNvPr id="3" name="Content Placeholder 2"/>
          <p:cNvSpPr>
            <a:spLocks noGrp="1"/>
          </p:cNvSpPr>
          <p:nvPr>
            <p:ph idx="1"/>
          </p:nvPr>
        </p:nvSpPr>
        <p:spPr>
          <a:xfrm>
            <a:off x="381000" y="1371600"/>
            <a:ext cx="8229600" cy="5029200"/>
          </a:xfrm>
        </p:spPr>
        <p:txBody>
          <a:bodyPr>
            <a:noAutofit/>
          </a:bodyPr>
          <a:lstStyle/>
          <a:p>
            <a:r>
              <a:rPr lang="en-US" sz="2800" smtClean="0"/>
              <a:t>For two particles, writing the total mass</a:t>
            </a:r>
          </a:p>
          <a:p>
            <a:endParaRPr lang="en-US" sz="2800"/>
          </a:p>
          <a:p>
            <a:pPr>
              <a:buNone/>
            </a:pPr>
            <a:r>
              <a:rPr lang="en-US" sz="2800" smtClean="0"/>
              <a:t>	the center of mass is given by </a:t>
            </a:r>
          </a:p>
          <a:p>
            <a:pPr>
              <a:buNone/>
            </a:pPr>
            <a:endParaRPr lang="en-US" sz="2800"/>
          </a:p>
          <a:p>
            <a:pPr>
              <a:buNone/>
            </a:pPr>
            <a:r>
              <a:rPr lang="en-US" sz="2800"/>
              <a:t>a</a:t>
            </a:r>
            <a:r>
              <a:rPr lang="en-US" sz="2800" smtClean="0"/>
              <a:t>nd differentiating to find its time dependence</a:t>
            </a:r>
          </a:p>
          <a:p>
            <a:pPr>
              <a:buNone/>
            </a:pPr>
            <a:endParaRPr lang="en-US" sz="2800"/>
          </a:p>
          <a:p>
            <a:pPr>
              <a:buNone/>
            </a:pPr>
            <a:endParaRPr lang="en-US" sz="2800" smtClean="0"/>
          </a:p>
          <a:p>
            <a:pPr>
              <a:buNone/>
            </a:pPr>
            <a:r>
              <a:rPr lang="en-US" sz="2800" b="1" u="sng" smtClean="0">
                <a:solidFill>
                  <a:srgbClr val="FF0000"/>
                </a:solidFill>
              </a:rPr>
              <a:t>Bottom line</a:t>
            </a:r>
            <a:r>
              <a:rPr lang="en-US" sz="2800" smtClean="0">
                <a:solidFill>
                  <a:srgbClr val="FF0000"/>
                </a:solidFill>
              </a:rPr>
              <a:t>:  the </a:t>
            </a:r>
            <a:r>
              <a:rPr lang="en-US" sz="2800" smtClean="0">
                <a:solidFill>
                  <a:schemeClr val="bg1"/>
                </a:solidFill>
              </a:rPr>
              <a:t>total momentum </a:t>
            </a:r>
            <a:r>
              <a:rPr lang="en-US" sz="2800" smtClean="0">
                <a:solidFill>
                  <a:srgbClr val="FF0000"/>
                </a:solidFill>
              </a:rPr>
              <a:t>of the system equals the </a:t>
            </a:r>
            <a:r>
              <a:rPr lang="en-US" sz="2800" smtClean="0">
                <a:solidFill>
                  <a:schemeClr val="bg1"/>
                </a:solidFill>
              </a:rPr>
              <a:t>total mass </a:t>
            </a:r>
            <a:r>
              <a:rPr lang="en-US" sz="2800" smtClean="0">
                <a:solidFill>
                  <a:srgbClr val="FF0000"/>
                </a:solidFill>
              </a:rPr>
              <a:t>multiplied by the </a:t>
            </a:r>
            <a:r>
              <a:rPr lang="en-US" sz="2800" smtClean="0">
                <a:solidFill>
                  <a:schemeClr val="bg1"/>
                </a:solidFill>
              </a:rPr>
              <a:t>CM velocity</a:t>
            </a:r>
            <a:r>
              <a:rPr lang="en-US" sz="2800" smtClean="0">
                <a:solidFill>
                  <a:srgbClr val="FF0000"/>
                </a:solidFill>
              </a:rPr>
              <a:t>.</a:t>
            </a:r>
            <a:endParaRPr lang="en-US" sz="2800">
              <a:solidFill>
                <a:srgbClr val="FF0000"/>
              </a:solidFill>
            </a:endParaRPr>
          </a:p>
        </p:txBody>
      </p:sp>
      <p:graphicFrame>
        <p:nvGraphicFramePr>
          <p:cNvPr id="4" name="Object 3"/>
          <p:cNvGraphicFramePr>
            <a:graphicFrameLocks noChangeAspect="1"/>
          </p:cNvGraphicFramePr>
          <p:nvPr/>
        </p:nvGraphicFramePr>
        <p:xfrm>
          <a:off x="3429000" y="1905000"/>
          <a:ext cx="2184400" cy="482600"/>
        </p:xfrm>
        <a:graphic>
          <a:graphicData uri="http://schemas.openxmlformats.org/presentationml/2006/ole">
            <p:oleObj spid="_x0000_s7170" name="Equation" r:id="rId4" imgW="2184120" imgH="482400" progId="Equation.DSMT4">
              <p:embed/>
            </p:oleObj>
          </a:graphicData>
        </a:graphic>
      </p:graphicFrame>
      <p:graphicFrame>
        <p:nvGraphicFramePr>
          <p:cNvPr id="5" name="Object 4"/>
          <p:cNvGraphicFramePr>
            <a:graphicFrameLocks noChangeAspect="1"/>
          </p:cNvGraphicFramePr>
          <p:nvPr/>
        </p:nvGraphicFramePr>
        <p:xfrm>
          <a:off x="2895600" y="2895600"/>
          <a:ext cx="3251200" cy="482600"/>
        </p:xfrm>
        <a:graphic>
          <a:graphicData uri="http://schemas.openxmlformats.org/presentationml/2006/ole">
            <p:oleObj spid="_x0000_s7171" name="Equation" r:id="rId5" imgW="3251160" imgH="482400" progId="Equation.DSMT4">
              <p:embed/>
            </p:oleObj>
          </a:graphicData>
        </a:graphic>
      </p:graphicFrame>
      <p:graphicFrame>
        <p:nvGraphicFramePr>
          <p:cNvPr id="6" name="Object 5"/>
          <p:cNvGraphicFramePr>
            <a:graphicFrameLocks noChangeAspect="1"/>
          </p:cNvGraphicFramePr>
          <p:nvPr/>
        </p:nvGraphicFramePr>
        <p:xfrm>
          <a:off x="1564427" y="4138410"/>
          <a:ext cx="5842000" cy="546100"/>
        </p:xfrm>
        <a:graphic>
          <a:graphicData uri="http://schemas.openxmlformats.org/presentationml/2006/ole">
            <p:oleObj spid="_x0000_s7172" name="Equation" r:id="rId6" imgW="5841720" imgH="54576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Motion of the Center of Mass</a:t>
            </a:r>
            <a:endParaRPr lang="en-US">
              <a:solidFill>
                <a:srgbClr val="FFFF00"/>
              </a:solidFill>
            </a:endParaRPr>
          </a:p>
        </p:txBody>
      </p:sp>
      <p:sp>
        <p:nvSpPr>
          <p:cNvPr id="3" name="Content Placeholder 2"/>
          <p:cNvSpPr>
            <a:spLocks noGrp="1"/>
          </p:cNvSpPr>
          <p:nvPr>
            <p:ph idx="1"/>
          </p:nvPr>
        </p:nvSpPr>
        <p:spPr>
          <a:xfrm>
            <a:off x="457200" y="1600200"/>
            <a:ext cx="8229600" cy="5257800"/>
          </a:xfrm>
        </p:spPr>
        <p:txBody>
          <a:bodyPr/>
          <a:lstStyle/>
          <a:p>
            <a:r>
              <a:rPr lang="en-US" smtClean="0"/>
              <a:t>We saw earlier that the </a:t>
            </a:r>
            <a:r>
              <a:rPr lang="en-US" i="1" smtClean="0"/>
              <a:t>total </a:t>
            </a:r>
            <a:r>
              <a:rPr lang="en-US" smtClean="0"/>
              <a:t>momentum of a system is only changed by external forces:</a:t>
            </a:r>
          </a:p>
          <a:p>
            <a:endParaRPr lang="en-US"/>
          </a:p>
          <a:p>
            <a:endParaRPr lang="en-US" smtClean="0"/>
          </a:p>
          <a:p>
            <a:r>
              <a:rPr lang="en-US" smtClean="0"/>
              <a:t>We now see that                   .</a:t>
            </a:r>
          </a:p>
          <a:p>
            <a:r>
              <a:rPr lang="en-US" i="1" smtClean="0"/>
              <a:t>It follows that the motion of the center of mass is as if </a:t>
            </a:r>
            <a:r>
              <a:rPr lang="en-US" smtClean="0"/>
              <a:t>all</a:t>
            </a:r>
            <a:r>
              <a:rPr lang="en-US" i="1" smtClean="0"/>
              <a:t> the mass were concentrated there, and </a:t>
            </a:r>
            <a:r>
              <a:rPr lang="en-US" smtClean="0"/>
              <a:t>all</a:t>
            </a:r>
            <a:r>
              <a:rPr lang="en-US" i="1" smtClean="0"/>
              <a:t> the external forces acted there.</a:t>
            </a:r>
          </a:p>
          <a:p>
            <a:r>
              <a:rPr lang="en-US" smtClean="0"/>
              <a:t>For </a:t>
            </a:r>
            <a:r>
              <a:rPr lang="en-US" smtClean="0">
                <a:solidFill>
                  <a:srgbClr val="FFFF00"/>
                </a:solidFill>
              </a:rPr>
              <a:t>zero</a:t>
            </a:r>
            <a:r>
              <a:rPr lang="en-US" smtClean="0"/>
              <a:t> external forces,         </a:t>
            </a:r>
            <a:r>
              <a:rPr lang="en-US" smtClean="0">
                <a:solidFill>
                  <a:srgbClr val="FFFF00"/>
                </a:solidFill>
              </a:rPr>
              <a:t>is constant</a:t>
            </a:r>
            <a:r>
              <a:rPr lang="en-US" smtClean="0"/>
              <a:t>.</a:t>
            </a:r>
            <a:endParaRPr lang="en-US"/>
          </a:p>
        </p:txBody>
      </p:sp>
      <p:graphicFrame>
        <p:nvGraphicFramePr>
          <p:cNvPr id="4" name="Object 3"/>
          <p:cNvGraphicFramePr>
            <a:graphicFrameLocks noChangeAspect="1"/>
          </p:cNvGraphicFramePr>
          <p:nvPr/>
        </p:nvGraphicFramePr>
        <p:xfrm>
          <a:off x="2895600" y="2667000"/>
          <a:ext cx="3175000" cy="952500"/>
        </p:xfrm>
        <a:graphic>
          <a:graphicData uri="http://schemas.openxmlformats.org/presentationml/2006/ole">
            <p:oleObj spid="_x0000_s8194" name="Equation" r:id="rId4" imgW="3174840" imgH="952200" progId="Equation.DSMT4">
              <p:embed/>
            </p:oleObj>
          </a:graphicData>
        </a:graphic>
      </p:graphicFrame>
      <p:graphicFrame>
        <p:nvGraphicFramePr>
          <p:cNvPr id="5" name="Object 4"/>
          <p:cNvGraphicFramePr>
            <a:graphicFrameLocks noChangeAspect="1"/>
          </p:cNvGraphicFramePr>
          <p:nvPr/>
        </p:nvGraphicFramePr>
        <p:xfrm>
          <a:off x="3810000" y="3860442"/>
          <a:ext cx="1612900" cy="546100"/>
        </p:xfrm>
        <a:graphic>
          <a:graphicData uri="http://schemas.openxmlformats.org/presentationml/2006/ole">
            <p:oleObj spid="_x0000_s8195" name="Equation" r:id="rId5" imgW="1612800" imgH="545760" progId="Equation.DSMT4">
              <p:embed/>
            </p:oleObj>
          </a:graphicData>
        </a:graphic>
      </p:graphicFrame>
      <p:graphicFrame>
        <p:nvGraphicFramePr>
          <p:cNvPr id="6" name="Object 5"/>
          <p:cNvGraphicFramePr>
            <a:graphicFrameLocks noChangeAspect="1"/>
          </p:cNvGraphicFramePr>
          <p:nvPr/>
        </p:nvGraphicFramePr>
        <p:xfrm>
          <a:off x="4978758" y="6045558"/>
          <a:ext cx="584200" cy="482600"/>
        </p:xfrm>
        <a:graphic>
          <a:graphicData uri="http://schemas.openxmlformats.org/presentationml/2006/ole">
            <p:oleObj spid="_x0000_s8196" name="Equation" r:id="rId6" imgW="583920" imgH="48240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Momentum and Newton’s Second Law</a:t>
            </a:r>
            <a:endParaRPr lang="en-US">
              <a:solidFill>
                <a:srgbClr val="FFFF00"/>
              </a:solidFill>
            </a:endParaRPr>
          </a:p>
        </p:txBody>
      </p:sp>
      <p:sp>
        <p:nvSpPr>
          <p:cNvPr id="3" name="Content Placeholder 2"/>
          <p:cNvSpPr>
            <a:spLocks noGrp="1"/>
          </p:cNvSpPr>
          <p:nvPr>
            <p:ph idx="1"/>
          </p:nvPr>
        </p:nvSpPr>
        <p:spPr>
          <a:xfrm>
            <a:off x="533400" y="1524000"/>
            <a:ext cx="8229600" cy="5029200"/>
          </a:xfrm>
        </p:spPr>
        <p:txBody>
          <a:bodyPr>
            <a:normAutofit lnSpcReduction="10000"/>
          </a:bodyPr>
          <a:lstStyle/>
          <a:p>
            <a:r>
              <a:rPr lang="en-US" smtClean="0"/>
              <a:t>We’ve written Newton’s Second Law as</a:t>
            </a:r>
          </a:p>
          <a:p>
            <a:endParaRPr lang="en-US"/>
          </a:p>
          <a:p>
            <a:endParaRPr lang="en-US" smtClean="0"/>
          </a:p>
          <a:p>
            <a:r>
              <a:rPr lang="en-US" smtClean="0"/>
              <a:t>In fact Newton wrote it</a:t>
            </a:r>
          </a:p>
          <a:p>
            <a:endParaRPr lang="en-US"/>
          </a:p>
          <a:p>
            <a:endParaRPr lang="en-US" sz="2000" smtClean="0">
              <a:solidFill>
                <a:srgbClr val="FF0000"/>
              </a:solidFill>
            </a:endParaRPr>
          </a:p>
          <a:p>
            <a:r>
              <a:rPr lang="en-US" sz="2000" smtClean="0">
                <a:solidFill>
                  <a:srgbClr val="FF0000"/>
                </a:solidFill>
              </a:rPr>
              <a:t>(of course, in a different notation).</a:t>
            </a:r>
          </a:p>
          <a:p>
            <a:r>
              <a:rPr lang="en-US" sz="2800" smtClean="0">
                <a:solidFill>
                  <a:schemeClr val="bg1"/>
                </a:solidFill>
              </a:rPr>
              <a:t>This difference becomes important in relativity</a:t>
            </a:r>
            <a:r>
              <a:rPr lang="en-US" sz="2800" i="1" smtClean="0">
                <a:solidFill>
                  <a:schemeClr val="bg1"/>
                </a:solidFill>
              </a:rPr>
              <a:t>—nothing can be accelerated beyond the speed of light</a:t>
            </a:r>
            <a:r>
              <a:rPr lang="en-US" sz="2800" smtClean="0">
                <a:solidFill>
                  <a:schemeClr val="bg1"/>
                </a:solidFill>
              </a:rPr>
              <a:t>, near that speed an applied force will cause an </a:t>
            </a:r>
            <a:r>
              <a:rPr lang="en-US" sz="2800" smtClean="0">
                <a:solidFill>
                  <a:srgbClr val="FFFF00"/>
                </a:solidFill>
              </a:rPr>
              <a:t>increase in the mass </a:t>
            </a:r>
            <a:r>
              <a:rPr lang="en-US" sz="2800" smtClean="0">
                <a:solidFill>
                  <a:schemeClr val="bg1"/>
                </a:solidFill>
              </a:rPr>
              <a:t>of an object. </a:t>
            </a:r>
          </a:p>
          <a:p>
            <a:endParaRPr lang="en-US"/>
          </a:p>
        </p:txBody>
      </p:sp>
      <p:graphicFrame>
        <p:nvGraphicFramePr>
          <p:cNvPr id="4" name="Object 3"/>
          <p:cNvGraphicFramePr>
            <a:graphicFrameLocks noChangeAspect="1"/>
          </p:cNvGraphicFramePr>
          <p:nvPr/>
        </p:nvGraphicFramePr>
        <p:xfrm>
          <a:off x="3429000" y="2246289"/>
          <a:ext cx="2184400" cy="838200"/>
        </p:xfrm>
        <a:graphic>
          <a:graphicData uri="http://schemas.openxmlformats.org/presentationml/2006/ole">
            <p:oleObj spid="_x0000_s2050" name="Equation" r:id="rId4" imgW="2184120" imgH="838080" progId="Equation.DSMT4">
              <p:embed/>
            </p:oleObj>
          </a:graphicData>
        </a:graphic>
      </p:graphicFrame>
      <p:graphicFrame>
        <p:nvGraphicFramePr>
          <p:cNvPr id="5" name="Object 4"/>
          <p:cNvGraphicFramePr>
            <a:graphicFrameLocks noChangeAspect="1"/>
          </p:cNvGraphicFramePr>
          <p:nvPr/>
        </p:nvGraphicFramePr>
        <p:xfrm>
          <a:off x="3441879" y="3654378"/>
          <a:ext cx="2273300" cy="838200"/>
        </p:xfrm>
        <a:graphic>
          <a:graphicData uri="http://schemas.openxmlformats.org/presentationml/2006/ole">
            <p:oleObj spid="_x0000_s2051" name="Equation" r:id="rId5" imgW="2273040" imgH="83808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Momentum and Newton’s </a:t>
            </a:r>
            <a:r>
              <a:rPr lang="en-US" i="1" smtClean="0">
                <a:solidFill>
                  <a:srgbClr val="FFFF00"/>
                </a:solidFill>
              </a:rPr>
              <a:t>Third</a:t>
            </a:r>
            <a:r>
              <a:rPr lang="en-US" smtClean="0">
                <a:solidFill>
                  <a:srgbClr val="FFFF00"/>
                </a:solidFill>
              </a:rPr>
              <a:t> Law</a:t>
            </a:r>
            <a:endParaRPr lang="en-US">
              <a:solidFill>
                <a:srgbClr val="FFFF00"/>
              </a:solidFill>
            </a:endParaRPr>
          </a:p>
        </p:txBody>
      </p:sp>
      <p:sp>
        <p:nvSpPr>
          <p:cNvPr id="3" name="Content Placeholder 2"/>
          <p:cNvSpPr>
            <a:spLocks noGrp="1"/>
          </p:cNvSpPr>
          <p:nvPr>
            <p:ph idx="1"/>
          </p:nvPr>
        </p:nvSpPr>
        <p:spPr>
          <a:xfrm>
            <a:off x="533400" y="1371600"/>
            <a:ext cx="8229600" cy="5029200"/>
          </a:xfrm>
        </p:spPr>
        <p:txBody>
          <a:bodyPr>
            <a:normAutofit lnSpcReduction="10000"/>
          </a:bodyPr>
          <a:lstStyle/>
          <a:p>
            <a:r>
              <a:rPr lang="en-US" sz="2400" smtClean="0"/>
              <a:t>If two particles are interacting, Newton’s Third Law tells us the force from </a:t>
            </a:r>
            <a:r>
              <a:rPr lang="en-US" sz="2400" i="1" smtClean="0">
                <a:solidFill>
                  <a:srgbClr val="FFFF00"/>
                </a:solidFill>
              </a:rPr>
              <a:t>A</a:t>
            </a:r>
            <a:r>
              <a:rPr lang="en-US" sz="2400" smtClean="0"/>
              <a:t> on </a:t>
            </a:r>
            <a:r>
              <a:rPr lang="en-US" sz="2400" i="1" smtClean="0">
                <a:solidFill>
                  <a:srgbClr val="FFFF00"/>
                </a:solidFill>
              </a:rPr>
              <a:t>B</a:t>
            </a:r>
            <a:r>
              <a:rPr lang="en-US" sz="2400" smtClean="0"/>
              <a:t> and from </a:t>
            </a:r>
            <a:r>
              <a:rPr lang="en-US" sz="2400" i="1" smtClean="0">
                <a:solidFill>
                  <a:srgbClr val="FFFF00"/>
                </a:solidFill>
              </a:rPr>
              <a:t>B</a:t>
            </a:r>
            <a:r>
              <a:rPr lang="en-US" sz="2400" smtClean="0"/>
              <a:t> on </a:t>
            </a:r>
            <a:r>
              <a:rPr lang="en-US" sz="2400" i="1" smtClean="0">
                <a:solidFill>
                  <a:srgbClr val="FFFF00"/>
                </a:solidFill>
              </a:rPr>
              <a:t>A</a:t>
            </a:r>
            <a:r>
              <a:rPr lang="en-US" sz="2400" smtClean="0"/>
              <a:t> are </a:t>
            </a:r>
            <a:r>
              <a:rPr lang="en-US" sz="2400" smtClean="0">
                <a:solidFill>
                  <a:srgbClr val="FFFF00"/>
                </a:solidFill>
              </a:rPr>
              <a:t>equal and opposite</a:t>
            </a:r>
            <a:r>
              <a:rPr lang="en-US" sz="2400" smtClean="0"/>
              <a:t>:</a:t>
            </a:r>
          </a:p>
          <a:p>
            <a:endParaRPr lang="en-US" sz="2400" smtClean="0"/>
          </a:p>
          <a:p>
            <a:pPr>
              <a:buNone/>
            </a:pPr>
            <a:endParaRPr lang="en-US" sz="2400" smtClean="0"/>
          </a:p>
          <a:p>
            <a:r>
              <a:rPr lang="en-US" sz="2400" smtClean="0"/>
              <a:t>Assuming for the moment that no other forces are present, the two </a:t>
            </a:r>
            <a:r>
              <a:rPr lang="en-US" sz="2400" err="1" smtClean="0"/>
              <a:t>momenta</a:t>
            </a:r>
            <a:r>
              <a:rPr lang="en-US" sz="2400" smtClean="0"/>
              <a:t> change at rates</a:t>
            </a:r>
            <a:endParaRPr lang="en-US" sz="2400"/>
          </a:p>
          <a:p>
            <a:endParaRPr lang="en-US" sz="2400" smtClean="0">
              <a:solidFill>
                <a:srgbClr val="FF0000"/>
              </a:solidFill>
            </a:endParaRPr>
          </a:p>
          <a:p>
            <a:endParaRPr lang="en-US" sz="2400" smtClean="0"/>
          </a:p>
          <a:p>
            <a:r>
              <a:rPr lang="en-US" sz="2400" smtClean="0"/>
              <a:t>From which</a:t>
            </a:r>
          </a:p>
          <a:p>
            <a:endParaRPr lang="en-US" sz="2400"/>
          </a:p>
          <a:p>
            <a:endParaRPr lang="en-US" sz="2400" smtClean="0"/>
          </a:p>
          <a:p>
            <a:r>
              <a:rPr lang="en-US" sz="2800" u="sng" smtClean="0">
                <a:solidFill>
                  <a:srgbClr val="FFFF00"/>
                </a:solidFill>
              </a:rPr>
              <a:t>Total momentum</a:t>
            </a:r>
            <a:r>
              <a:rPr lang="en-US" sz="2800" smtClean="0">
                <a:solidFill>
                  <a:srgbClr val="FFFF00"/>
                </a:solidFill>
              </a:rPr>
              <a:t> does not change: it </a:t>
            </a:r>
            <a:r>
              <a:rPr lang="en-US" sz="2800" u="sng" smtClean="0">
                <a:solidFill>
                  <a:srgbClr val="FFFF00"/>
                </a:solidFill>
              </a:rPr>
              <a:t>is conserved</a:t>
            </a:r>
            <a:r>
              <a:rPr lang="en-US" sz="2800" smtClean="0">
                <a:solidFill>
                  <a:srgbClr val="FFFF00"/>
                </a:solidFill>
              </a:rPr>
              <a:t>.</a:t>
            </a:r>
          </a:p>
          <a:p>
            <a:endParaRPr lang="en-US" sz="2400"/>
          </a:p>
        </p:txBody>
      </p:sp>
      <p:graphicFrame>
        <p:nvGraphicFramePr>
          <p:cNvPr id="4" name="Object 3"/>
          <p:cNvGraphicFramePr>
            <a:graphicFrameLocks noChangeAspect="1"/>
          </p:cNvGraphicFramePr>
          <p:nvPr/>
        </p:nvGraphicFramePr>
        <p:xfrm>
          <a:off x="3810000" y="2209800"/>
          <a:ext cx="1562100" cy="482600"/>
        </p:xfrm>
        <a:graphic>
          <a:graphicData uri="http://schemas.openxmlformats.org/presentationml/2006/ole">
            <p:oleObj spid="_x0000_s3074" name="Equation" r:id="rId4" imgW="1562040" imgH="482400" progId="Equation.DSMT4">
              <p:embed/>
            </p:oleObj>
          </a:graphicData>
        </a:graphic>
      </p:graphicFrame>
      <p:graphicFrame>
        <p:nvGraphicFramePr>
          <p:cNvPr id="5" name="Object 4"/>
          <p:cNvGraphicFramePr>
            <a:graphicFrameLocks noChangeAspect="1"/>
          </p:cNvGraphicFramePr>
          <p:nvPr/>
        </p:nvGraphicFramePr>
        <p:xfrm>
          <a:off x="2743200" y="3630033"/>
          <a:ext cx="3505200" cy="789567"/>
        </p:xfrm>
        <a:graphic>
          <a:graphicData uri="http://schemas.openxmlformats.org/presentationml/2006/ole">
            <p:oleObj spid="_x0000_s3075" name="Equation" r:id="rId5" imgW="3720960" imgH="838080" progId="Equation.DSMT4">
              <p:embed/>
            </p:oleObj>
          </a:graphicData>
        </a:graphic>
      </p:graphicFrame>
      <p:graphicFrame>
        <p:nvGraphicFramePr>
          <p:cNvPr id="6" name="Object 5"/>
          <p:cNvGraphicFramePr>
            <a:graphicFrameLocks noChangeAspect="1"/>
          </p:cNvGraphicFramePr>
          <p:nvPr/>
        </p:nvGraphicFramePr>
        <p:xfrm>
          <a:off x="3429000" y="4648200"/>
          <a:ext cx="2336800" cy="838200"/>
        </p:xfrm>
        <a:graphic>
          <a:graphicData uri="http://schemas.openxmlformats.org/presentationml/2006/ole">
            <p:oleObj spid="_x0000_s3076" name="Equation" r:id="rId6" imgW="2336760" imgH="83808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  Lots More Particles….</a:t>
            </a:r>
            <a:endParaRPr lang="en-US">
              <a:solidFill>
                <a:srgbClr val="FFFF00"/>
              </a:solidFill>
            </a:endParaRPr>
          </a:p>
        </p:txBody>
      </p:sp>
      <p:sp>
        <p:nvSpPr>
          <p:cNvPr id="3" name="Content Placeholder 2"/>
          <p:cNvSpPr>
            <a:spLocks noGrp="1"/>
          </p:cNvSpPr>
          <p:nvPr>
            <p:ph idx="1"/>
          </p:nvPr>
        </p:nvSpPr>
        <p:spPr>
          <a:xfrm>
            <a:off x="457200" y="1371600"/>
            <a:ext cx="8229600" cy="5029200"/>
          </a:xfrm>
        </p:spPr>
        <p:txBody>
          <a:bodyPr>
            <a:normAutofit fontScale="92500"/>
          </a:bodyPr>
          <a:lstStyle/>
          <a:p>
            <a:r>
              <a:rPr lang="en-US" sz="2800" smtClean="0"/>
              <a:t>Suppose we have a large number of particles, interacting with each other with forces        , and also acted on by external forces, like gravity or electric fields.</a:t>
            </a:r>
          </a:p>
          <a:p>
            <a:r>
              <a:rPr lang="en-US" sz="2800" smtClean="0"/>
              <a:t>One of the particles will have rate of change of momentum</a:t>
            </a:r>
          </a:p>
          <a:p>
            <a:endParaRPr lang="en-US" sz="2800"/>
          </a:p>
          <a:p>
            <a:r>
              <a:rPr lang="en-US" sz="2800" smtClean="0"/>
              <a:t>If we add together the equations for </a:t>
            </a:r>
            <a:r>
              <a:rPr lang="en-US" sz="2800" smtClean="0">
                <a:solidFill>
                  <a:srgbClr val="FFFF00"/>
                </a:solidFill>
              </a:rPr>
              <a:t>all</a:t>
            </a:r>
            <a:r>
              <a:rPr lang="en-US" sz="2800" smtClean="0"/>
              <a:t> the particles, </a:t>
            </a:r>
            <a:r>
              <a:rPr lang="en-US" sz="2800" smtClean="0">
                <a:solidFill>
                  <a:srgbClr val="FFFF00"/>
                </a:solidFill>
              </a:rPr>
              <a:t>the internal forces cancel in pairs</a:t>
            </a:r>
            <a:r>
              <a:rPr lang="en-US" sz="2800" smtClean="0"/>
              <a:t>, leaving</a:t>
            </a:r>
          </a:p>
          <a:p>
            <a:endParaRPr lang="en-US" sz="2800"/>
          </a:p>
          <a:p>
            <a:endParaRPr lang="en-US" sz="2800" smtClean="0"/>
          </a:p>
          <a:p>
            <a:r>
              <a:rPr lang="en-US" sz="2800" smtClean="0">
                <a:solidFill>
                  <a:srgbClr val="FF0000"/>
                </a:solidFill>
              </a:rPr>
              <a:t>The total momentum is </a:t>
            </a:r>
            <a:r>
              <a:rPr lang="en-US" sz="2800" u="sng" smtClean="0">
                <a:solidFill>
                  <a:srgbClr val="FF0000"/>
                </a:solidFill>
              </a:rPr>
              <a:t>only</a:t>
            </a:r>
            <a:r>
              <a:rPr lang="en-US" sz="2800" smtClean="0">
                <a:solidFill>
                  <a:srgbClr val="FF0000"/>
                </a:solidFill>
              </a:rPr>
              <a:t> changed by </a:t>
            </a:r>
            <a:r>
              <a:rPr lang="en-US" sz="2800" u="sng" smtClean="0">
                <a:solidFill>
                  <a:srgbClr val="FF0000"/>
                </a:solidFill>
              </a:rPr>
              <a:t>external</a:t>
            </a:r>
            <a:r>
              <a:rPr lang="en-US" sz="2800" smtClean="0">
                <a:solidFill>
                  <a:srgbClr val="FF0000"/>
                </a:solidFill>
              </a:rPr>
              <a:t> forces.</a:t>
            </a:r>
            <a:endParaRPr lang="en-US" sz="2800">
              <a:solidFill>
                <a:srgbClr val="FF0000"/>
              </a:solidFill>
            </a:endParaRPr>
          </a:p>
        </p:txBody>
      </p:sp>
      <p:graphicFrame>
        <p:nvGraphicFramePr>
          <p:cNvPr id="4" name="Object 3"/>
          <p:cNvGraphicFramePr>
            <a:graphicFrameLocks noChangeAspect="1"/>
          </p:cNvGraphicFramePr>
          <p:nvPr/>
        </p:nvGraphicFramePr>
        <p:xfrm>
          <a:off x="3023316" y="3124200"/>
          <a:ext cx="2794000" cy="889000"/>
        </p:xfrm>
        <a:graphic>
          <a:graphicData uri="http://schemas.openxmlformats.org/presentationml/2006/ole">
            <p:oleObj spid="_x0000_s4098" name="Equation" r:id="rId4" imgW="2793960" imgH="888840" progId="Equation.DSMT4">
              <p:embed/>
            </p:oleObj>
          </a:graphicData>
        </a:graphic>
      </p:graphicFrame>
      <p:graphicFrame>
        <p:nvGraphicFramePr>
          <p:cNvPr id="5" name="Object 4"/>
          <p:cNvGraphicFramePr>
            <a:graphicFrameLocks noChangeAspect="1"/>
          </p:cNvGraphicFramePr>
          <p:nvPr/>
        </p:nvGraphicFramePr>
        <p:xfrm>
          <a:off x="2865438" y="4851400"/>
          <a:ext cx="3175000" cy="952500"/>
        </p:xfrm>
        <a:graphic>
          <a:graphicData uri="http://schemas.openxmlformats.org/presentationml/2006/ole">
            <p:oleObj spid="_x0000_s4099" name="Equation" r:id="rId5" imgW="3174840" imgH="952200" progId="Equation.DSMT4">
              <p:embed/>
            </p:oleObj>
          </a:graphicData>
        </a:graphic>
      </p:graphicFrame>
      <p:graphicFrame>
        <p:nvGraphicFramePr>
          <p:cNvPr id="6" name="Object 5"/>
          <p:cNvGraphicFramePr>
            <a:graphicFrameLocks noChangeAspect="1"/>
          </p:cNvGraphicFramePr>
          <p:nvPr/>
        </p:nvGraphicFramePr>
        <p:xfrm>
          <a:off x="4648200" y="1752600"/>
          <a:ext cx="533400" cy="477838"/>
        </p:xfrm>
        <a:graphic>
          <a:graphicData uri="http://schemas.openxmlformats.org/presentationml/2006/ole">
            <p:oleObj spid="_x0000_s4100" name="Equation" r:id="rId6" imgW="609480" imgH="5457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Impulsive Force</a:t>
            </a:r>
            <a:endParaRPr lang="en-US">
              <a:solidFill>
                <a:srgbClr val="FFFF00"/>
              </a:solidFill>
            </a:endParaRPr>
          </a:p>
        </p:txBody>
      </p:sp>
      <p:sp>
        <p:nvSpPr>
          <p:cNvPr id="3" name="Content Placeholder 2"/>
          <p:cNvSpPr>
            <a:spLocks noGrp="1"/>
          </p:cNvSpPr>
          <p:nvPr>
            <p:ph idx="1"/>
          </p:nvPr>
        </p:nvSpPr>
        <p:spPr>
          <a:xfrm>
            <a:off x="457200" y="1524000"/>
            <a:ext cx="8229600" cy="5029200"/>
          </a:xfrm>
        </p:spPr>
        <p:txBody>
          <a:bodyPr>
            <a:normAutofit/>
          </a:bodyPr>
          <a:lstStyle/>
          <a:p>
            <a:r>
              <a:rPr lang="en-US" sz="2800" smtClean="0"/>
              <a:t>A </a:t>
            </a:r>
            <a:r>
              <a:rPr lang="en-US" sz="2800" smtClean="0">
                <a:solidFill>
                  <a:srgbClr val="FFFF00"/>
                </a:solidFill>
              </a:rPr>
              <a:t>large force operating for a very short time </a:t>
            </a:r>
            <a:r>
              <a:rPr lang="en-US" sz="2800" smtClean="0"/>
              <a:t>is often termed an </a:t>
            </a:r>
            <a:r>
              <a:rPr lang="en-US" sz="2800" i="1" smtClean="0"/>
              <a:t>impulse</a:t>
            </a:r>
            <a:r>
              <a:rPr lang="en-US" sz="2800" smtClean="0"/>
              <a:t>. </a:t>
            </a:r>
          </a:p>
          <a:p>
            <a:r>
              <a:rPr lang="en-US" sz="2800" smtClean="0"/>
              <a:t>If the force     operates for a time      , the </a:t>
            </a:r>
            <a:r>
              <a:rPr lang="en-US" sz="2800" smtClean="0">
                <a:solidFill>
                  <a:srgbClr val="FFFF00"/>
                </a:solidFill>
              </a:rPr>
              <a:t>impulse</a:t>
            </a:r>
          </a:p>
          <a:p>
            <a:pPr>
              <a:buNone/>
            </a:pPr>
            <a:r>
              <a:rPr lang="en-US" sz="2800" smtClean="0">
                <a:solidFill>
                  <a:srgbClr val="FFFF00"/>
                </a:solidFill>
              </a:rPr>
              <a:t>        </a:t>
            </a:r>
            <a:r>
              <a:rPr lang="en-US" sz="2800" smtClean="0"/>
              <a:t>                    </a:t>
            </a:r>
          </a:p>
          <a:p>
            <a:r>
              <a:rPr lang="en-US" sz="2800" smtClean="0"/>
              <a:t>Impulsive forces usually </a:t>
            </a:r>
            <a:r>
              <a:rPr lang="en-US" sz="2800" smtClean="0">
                <a:solidFill>
                  <a:srgbClr val="FFFF00"/>
                </a:solidFill>
              </a:rPr>
              <a:t>vary</a:t>
            </a:r>
            <a:r>
              <a:rPr lang="en-US" sz="2800" smtClean="0"/>
              <a:t> rapidly with time (as when a bat hits a ball), and then</a:t>
            </a:r>
          </a:p>
          <a:p>
            <a:endParaRPr lang="en-US" sz="2800"/>
          </a:p>
          <a:p>
            <a:r>
              <a:rPr lang="en-US" sz="2800" smtClean="0"/>
              <a:t>An impulsive force causes </a:t>
            </a:r>
            <a:r>
              <a:rPr lang="en-US" sz="2800" i="1" smtClean="0"/>
              <a:t>a change in momentum equal to the impulse</a:t>
            </a:r>
            <a:r>
              <a:rPr lang="en-US" sz="2800" smtClean="0"/>
              <a:t>:</a:t>
            </a:r>
            <a:endParaRPr lang="en-US" sz="2800"/>
          </a:p>
        </p:txBody>
      </p:sp>
      <p:graphicFrame>
        <p:nvGraphicFramePr>
          <p:cNvPr id="4" name="Object 3"/>
          <p:cNvGraphicFramePr>
            <a:graphicFrameLocks noChangeAspect="1"/>
          </p:cNvGraphicFramePr>
          <p:nvPr/>
        </p:nvGraphicFramePr>
        <p:xfrm>
          <a:off x="2540358" y="2483745"/>
          <a:ext cx="320040" cy="400050"/>
        </p:xfrm>
        <a:graphic>
          <a:graphicData uri="http://schemas.openxmlformats.org/presentationml/2006/ole">
            <p:oleObj spid="_x0000_s5122" name="Equation" r:id="rId4" imgW="304560" imgH="380880" progId="Equation.DSMT4">
              <p:embed/>
            </p:oleObj>
          </a:graphicData>
        </a:graphic>
      </p:graphicFrame>
      <p:graphicFrame>
        <p:nvGraphicFramePr>
          <p:cNvPr id="5" name="Object 4"/>
          <p:cNvGraphicFramePr>
            <a:graphicFrameLocks noChangeAspect="1"/>
          </p:cNvGraphicFramePr>
          <p:nvPr/>
        </p:nvGraphicFramePr>
        <p:xfrm>
          <a:off x="5672113" y="2528553"/>
          <a:ext cx="460376" cy="381000"/>
        </p:xfrm>
        <a:graphic>
          <a:graphicData uri="http://schemas.openxmlformats.org/presentationml/2006/ole">
            <p:oleObj spid="_x0000_s5123" name="Equation" r:id="rId5" imgW="368280" imgH="304560" progId="Equation.DSMT4">
              <p:embed/>
            </p:oleObj>
          </a:graphicData>
        </a:graphic>
      </p:graphicFrame>
      <p:graphicFrame>
        <p:nvGraphicFramePr>
          <p:cNvPr id="6" name="Object 5"/>
          <p:cNvGraphicFramePr>
            <a:graphicFrameLocks noChangeAspect="1"/>
          </p:cNvGraphicFramePr>
          <p:nvPr/>
        </p:nvGraphicFramePr>
        <p:xfrm>
          <a:off x="3962400" y="2971800"/>
          <a:ext cx="1498938" cy="484032"/>
        </p:xfrm>
        <a:graphic>
          <a:graphicData uri="http://schemas.openxmlformats.org/presentationml/2006/ole">
            <p:oleObj spid="_x0000_s5124" name="Equation" r:id="rId6" imgW="1218960" imgH="393480" progId="Equation.DSMT4">
              <p:embed/>
            </p:oleObj>
          </a:graphicData>
        </a:graphic>
      </p:graphicFrame>
      <p:graphicFrame>
        <p:nvGraphicFramePr>
          <p:cNvPr id="7" name="Object 6"/>
          <p:cNvGraphicFramePr>
            <a:graphicFrameLocks noChangeAspect="1"/>
          </p:cNvGraphicFramePr>
          <p:nvPr/>
        </p:nvGraphicFramePr>
        <p:xfrm>
          <a:off x="3352800" y="4343400"/>
          <a:ext cx="2057400" cy="657225"/>
        </p:xfrm>
        <a:graphic>
          <a:graphicData uri="http://schemas.openxmlformats.org/presentationml/2006/ole">
            <p:oleObj spid="_x0000_s5125" name="Equation" r:id="rId7" imgW="1828800" imgH="583920" progId="Equation.DSMT4">
              <p:embed/>
            </p:oleObj>
          </a:graphicData>
        </a:graphic>
      </p:graphicFrame>
      <p:graphicFrame>
        <p:nvGraphicFramePr>
          <p:cNvPr id="8" name="Object 7"/>
          <p:cNvGraphicFramePr>
            <a:graphicFrameLocks noChangeAspect="1"/>
          </p:cNvGraphicFramePr>
          <p:nvPr/>
        </p:nvGraphicFramePr>
        <p:xfrm>
          <a:off x="2146300" y="5715000"/>
          <a:ext cx="4635500" cy="838200"/>
        </p:xfrm>
        <a:graphic>
          <a:graphicData uri="http://schemas.openxmlformats.org/presentationml/2006/ole">
            <p:oleObj spid="_x0000_s5126" name="Equation" r:id="rId8" imgW="4635360" imgH="8380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fontScale="90000"/>
          </a:bodyPr>
          <a:lstStyle/>
          <a:p>
            <a:pPr algn="l"/>
            <a:r>
              <a:rPr lang="en-US" smtClean="0"/>
              <a:t>		    </a:t>
            </a:r>
            <a:r>
              <a:rPr lang="en-US" smtClean="0">
                <a:solidFill>
                  <a:srgbClr val="FFFF00"/>
                </a:solidFill>
              </a:rPr>
              <a:t>Clicker Question</a:t>
            </a:r>
            <a:r>
              <a:rPr lang="en-US" smtClean="0"/>
              <a:t/>
            </a:r>
            <a:br>
              <a:rPr lang="en-US" smtClean="0"/>
            </a:br>
            <a:r>
              <a:rPr lang="en-US" sz="3600" smtClean="0"/>
              <a:t>Two balls of putty of equal mass approach each other from opposite directions at equal speeds. They stick together and come to rest.</a:t>
            </a:r>
            <a:br>
              <a:rPr lang="en-US" sz="3600" smtClean="0"/>
            </a:br>
            <a:r>
              <a:rPr lang="en-US" sz="3600" smtClean="0"/>
              <a:t>Was momentum conserved in this collision?</a:t>
            </a:r>
            <a:endParaRPr lang="en-US" sz="3600"/>
          </a:p>
        </p:txBody>
      </p:sp>
      <p:sp>
        <p:nvSpPr>
          <p:cNvPr id="3" name="Content Placeholder 2"/>
          <p:cNvSpPr>
            <a:spLocks noGrp="1"/>
          </p:cNvSpPr>
          <p:nvPr>
            <p:ph idx="1"/>
          </p:nvPr>
        </p:nvSpPr>
        <p:spPr>
          <a:xfrm>
            <a:off x="457200" y="3581400"/>
            <a:ext cx="8229600" cy="2544763"/>
          </a:xfrm>
        </p:spPr>
        <p:txBody>
          <a:bodyPr/>
          <a:lstStyle/>
          <a:p>
            <a:pPr marL="514350" indent="-514350">
              <a:buAutoNum type="alphaUcPeriod"/>
            </a:pPr>
            <a:r>
              <a:rPr lang="en-US" smtClean="0"/>
              <a:t>Yes</a:t>
            </a:r>
          </a:p>
          <a:p>
            <a:pPr marL="514350" indent="-514350">
              <a:buAutoNum type="alphaUcPeriod"/>
            </a:pPr>
            <a:r>
              <a:rPr lang="en-US" smtClean="0"/>
              <a:t>No</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3810000"/>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a:t>
            </a:r>
            <a:endParaRPr lang="en-US" sz="2800"/>
          </a:p>
        </p:txBody>
      </p:sp>
      <p:sp>
        <p:nvSpPr>
          <p:cNvPr id="3" name="Content Placeholder 2"/>
          <p:cNvSpPr>
            <a:spLocks noGrp="1"/>
          </p:cNvSpPr>
          <p:nvPr>
            <p:ph idx="1"/>
          </p:nvPr>
        </p:nvSpPr>
        <p:spPr>
          <a:xfrm>
            <a:off x="457200" y="4419600"/>
            <a:ext cx="8229600" cy="1706563"/>
          </a:xfrm>
        </p:spPr>
        <p:txBody>
          <a:bodyPr>
            <a:noAutofit/>
          </a:bodyPr>
          <a:lstStyle/>
          <a:p>
            <a:pPr marL="514350" indent="-514350">
              <a:buAutoNum type="alphaUcPeriod"/>
            </a:pPr>
            <a:r>
              <a:rPr lang="en-US" sz="2800" smtClean="0"/>
              <a:t>The pendulum swung more when the bullet bounced off</a:t>
            </a:r>
            <a:endParaRPr lang="en-US" sz="2800"/>
          </a:p>
          <a:p>
            <a:pPr marL="514350" indent="-514350">
              <a:buAutoNum type="alphaUcPeriod"/>
            </a:pPr>
            <a:r>
              <a:rPr lang="en-US" sz="2800" smtClean="0"/>
              <a:t>The pendulum swung more when the bullet stayed with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I drop a hard rubber ball on to the floor from a height of one meter.  As it bounces, it is squashed 1 cm at maximum.  </a:t>
            </a:r>
            <a:r>
              <a:rPr lang="en-US" sz="2800" i="1" smtClean="0"/>
              <a:t>Very  approximately</a:t>
            </a:r>
            <a:r>
              <a:rPr lang="en-US" sz="2800" smtClean="0"/>
              <a:t>, what is the force it feels from the floor at the moment in the middle of the bounce when it is at rest?</a:t>
            </a:r>
            <a:endParaRPr lang="en-US" sz="2800"/>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a:t>
            </a:r>
            <a:r>
              <a:rPr lang="en-US" smtClean="0"/>
              <a:t>g</a:t>
            </a:r>
          </a:p>
          <a:p>
            <a:pPr marL="514350" indent="-514350">
              <a:buAutoNum type="alphaUcPeriod"/>
            </a:pPr>
            <a:r>
              <a:rPr lang="en-US" smtClean="0"/>
              <a:t>5 mg</a:t>
            </a:r>
          </a:p>
          <a:p>
            <a:pPr marL="514350" indent="-514350">
              <a:buAutoNum type="alphaUcPeriod"/>
            </a:pPr>
            <a:r>
              <a:rPr lang="en-US" smtClean="0"/>
              <a:t>10 mg</a:t>
            </a:r>
          </a:p>
          <a:p>
            <a:pPr marL="514350" indent="-514350">
              <a:buAutoNum type="alphaUcPeriod"/>
            </a:pPr>
            <a:r>
              <a:rPr lang="en-US" smtClean="0"/>
              <a:t>25 mg</a:t>
            </a:r>
          </a:p>
          <a:p>
            <a:pPr marL="514350" indent="-514350">
              <a:buAutoNum type="alphaUcPeriod"/>
            </a:pPr>
            <a:r>
              <a:rPr lang="en-US" smtClean="0"/>
              <a:t>100 mg</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TotalTime>
  <Words>885</Words>
  <Application>Microsoft Office PowerPoint</Application>
  <PresentationFormat>On-screen Show (4:3)</PresentationFormat>
  <Paragraphs>204</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Momentum</vt:lpstr>
      <vt:lpstr>Physics Definition of Momentum</vt:lpstr>
      <vt:lpstr>Momentum and Newton’s Second Law</vt:lpstr>
      <vt:lpstr>Momentum and Newton’s Third Law</vt:lpstr>
      <vt:lpstr>  Lots More Particles….</vt:lpstr>
      <vt:lpstr>Impulsive Force</vt:lpstr>
      <vt:lpstr>      Clicker Question Two balls of putty of equal mass approach each other from opposite directions at equal speeds. They stick together and come to rest. Was momentum conserved in this collision?</vt:lpstr>
      <vt:lpstr>    Clicker Question 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ConcepTest 9.5a   Two Boxes I</vt:lpstr>
      <vt:lpstr>ConcepTest 9.5a   Two Boxes I</vt:lpstr>
      <vt:lpstr>ConcepTest 9.9a   Going Bowling I</vt:lpstr>
      <vt:lpstr>ConcepTest 9.9a   Going Bowling I</vt:lpstr>
      <vt:lpstr>ConcepTest 9.9b   Going Bowling II</vt:lpstr>
      <vt:lpstr>ConcepTest 9.9b   Going Bowling II</vt:lpstr>
      <vt:lpstr>ConcepTest 9.14b   Recoil Speed II</vt:lpstr>
      <vt:lpstr>ConcepTest 9.14b   Recoil Speed II</vt:lpstr>
      <vt:lpstr>Center of Mass of Two Particles</vt:lpstr>
      <vt:lpstr>Center of Mass and Total Momentum</vt:lpstr>
      <vt:lpstr>Motion of the Center of Mass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Momentum</dc:title>
  <dc:creator>Michael</dc:creator>
  <cp:lastModifiedBy>Michael</cp:lastModifiedBy>
  <cp:revision>20</cp:revision>
  <dcterms:created xsi:type="dcterms:W3CDTF">2010-02-27T16:49:57Z</dcterms:created>
  <dcterms:modified xsi:type="dcterms:W3CDTF">2010-03-03T01:46:21Z</dcterms:modified>
</cp:coreProperties>
</file>