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63" r:id="rId5"/>
    <p:sldId id="264" r:id="rId6"/>
    <p:sldId id="265" r:id="rId7"/>
    <p:sldId id="266" r:id="rId8"/>
    <p:sldId id="267" r:id="rId9"/>
    <p:sldId id="268" r:id="rId10"/>
    <p:sldId id="260" r:id="rId11"/>
    <p:sldId id="261" r:id="rId12"/>
    <p:sldId id="262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39732-843C-422C-A328-E1469D50BADA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4A91A-05D0-4942-AA9D-110D09AB4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15283-495C-4BDE-93A0-87B0466D587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4A91A-05D0-4942-AA9D-110D09AB4A7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4A91A-05D0-4942-AA9D-110D09AB4A7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4A91A-05D0-4942-AA9D-110D09AB4A7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4A91A-05D0-4942-AA9D-110D09AB4A7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4A91A-05D0-4942-AA9D-110D09AB4A7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4A91A-05D0-4942-AA9D-110D09AB4A7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4A91A-05D0-4942-AA9D-110D09AB4A7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4A91A-05D0-4942-AA9D-110D09AB4A7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4A91A-05D0-4942-AA9D-110D09AB4A7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4A91A-05D0-4942-AA9D-110D09AB4A7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4A91A-05D0-4942-AA9D-110D09AB4A7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ADDF02-7D17-44E4-8DBF-32510736B5FC}" type="slidenum">
              <a:rPr lang="en-US"/>
              <a:pPr/>
              <a:t>4</a:t>
            </a:fld>
            <a:endParaRPr lang="en-US"/>
          </a:p>
        </p:txBody>
      </p:sp>
      <p:sp>
        <p:nvSpPr>
          <p:cNvPr id="74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4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Click to add notes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F5FAC6-9053-4199-B226-D2DEBDEA145C}" type="slidenum">
              <a:rPr lang="en-US"/>
              <a:pPr/>
              <a:t>5</a:t>
            </a:fld>
            <a:endParaRPr lang="en-US"/>
          </a:p>
        </p:txBody>
      </p:sp>
      <p:sp>
        <p:nvSpPr>
          <p:cNvPr id="74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4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A188C4-B97F-4F0E-92CF-9CBCC6B418D3}" type="slidenum">
              <a:rPr lang="en-US"/>
              <a:pPr/>
              <a:t>6</a:t>
            </a:fld>
            <a:endParaRPr lang="en-US"/>
          </a:p>
        </p:txBody>
      </p:sp>
      <p:sp>
        <p:nvSpPr>
          <p:cNvPr id="74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4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Click to add notes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0814CF-1BE0-4A17-B17A-01D1F6BE4740}" type="slidenum">
              <a:rPr lang="en-US"/>
              <a:pPr/>
              <a:t>7</a:t>
            </a:fld>
            <a:endParaRPr lang="en-US"/>
          </a:p>
        </p:txBody>
      </p:sp>
      <p:sp>
        <p:nvSpPr>
          <p:cNvPr id="75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B857D5-92B2-422B-BAFD-FA829C1EF953}" type="slidenum">
              <a:rPr lang="en-US"/>
              <a:pPr/>
              <a:t>8</a:t>
            </a:fld>
            <a:endParaRPr lang="en-US"/>
          </a:p>
        </p:txBody>
      </p:sp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Click to add notes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C2D627-6F20-4263-A312-FEDE461FAE88}" type="slidenum">
              <a:rPr lang="en-US"/>
              <a:pPr/>
              <a:t>9</a:t>
            </a:fld>
            <a:endParaRPr lang="en-US"/>
          </a:p>
        </p:txBody>
      </p:sp>
      <p:sp>
        <p:nvSpPr>
          <p:cNvPr id="75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60F4-2F78-4770-BF99-8096D4A07706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E933-972E-4D1A-961E-7CF65E0E3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60F4-2F78-4770-BF99-8096D4A07706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E933-972E-4D1A-961E-7CF65E0E3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60F4-2F78-4770-BF99-8096D4A07706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E933-972E-4D1A-961E-7CF65E0E3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60F4-2F78-4770-BF99-8096D4A07706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E933-972E-4D1A-961E-7CF65E0E3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60F4-2F78-4770-BF99-8096D4A07706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E933-972E-4D1A-961E-7CF65E0E3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60F4-2F78-4770-BF99-8096D4A07706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E933-972E-4D1A-961E-7CF65E0E3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60F4-2F78-4770-BF99-8096D4A07706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E933-972E-4D1A-961E-7CF65E0E3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60F4-2F78-4770-BF99-8096D4A07706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E933-972E-4D1A-961E-7CF65E0E3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60F4-2F78-4770-BF99-8096D4A07706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E933-972E-4D1A-961E-7CF65E0E3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60F4-2F78-4770-BF99-8096D4A07706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E933-972E-4D1A-961E-7CF65E0E3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60F4-2F78-4770-BF99-8096D4A07706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E933-972E-4D1A-961E-7CF65E0E3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660F4-2F78-4770-BF99-8096D4A07706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0E933-972E-4D1A-961E-7CF65E0E3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68580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More Energy Topics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400800" cy="1752600"/>
          </a:xfrm>
        </p:spPr>
        <p:txBody>
          <a:bodyPr/>
          <a:lstStyle/>
          <a:p>
            <a:r>
              <a:rPr lang="en-US" dirty="0" smtClean="0"/>
              <a:t>Physics 1425 Lecture 14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3320" y="6321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Michael Fowler, UVa 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Heat is K.E. and P.E. of molecules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Mechanical energy lost to  </a:t>
            </a:r>
            <a:r>
              <a:rPr lang="en-US" dirty="0" smtClean="0">
                <a:solidFill>
                  <a:srgbClr val="FFFF00"/>
                </a:solidFill>
              </a:rPr>
              <a:t>air resistance  </a:t>
            </a:r>
            <a:r>
              <a:rPr lang="en-US" dirty="0" smtClean="0"/>
              <a:t>almost all goes to speed up the air molecules.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Friction</a:t>
            </a:r>
            <a:r>
              <a:rPr lang="en-US" dirty="0" smtClean="0"/>
              <a:t> transfers energy mainly to microscopic vibrations of the surface: think of the atoms and molecules as balls held together with springs (the bonds), the balls will gain kinetic energy, the springs potential energy.</a:t>
            </a:r>
          </a:p>
          <a:p>
            <a:r>
              <a:rPr lang="en-US" dirty="0" smtClean="0"/>
              <a:t>These molecular energies are </a:t>
            </a:r>
            <a:r>
              <a:rPr lang="en-US" dirty="0" smtClean="0">
                <a:solidFill>
                  <a:srgbClr val="FFFF00"/>
                </a:solidFill>
              </a:rPr>
              <a:t>random and disorganized</a:t>
            </a:r>
            <a:r>
              <a:rPr lang="en-US" dirty="0" smtClean="0"/>
              <a:t>—not so easy to utilize as macroscopic energy.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971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		   </a:t>
            </a:r>
            <a:r>
              <a:rPr lang="en-US" smtClean="0">
                <a:solidFill>
                  <a:srgbClr val="FFFF00"/>
                </a:solidFill>
              </a:rPr>
              <a:t>Clicker </a:t>
            </a:r>
            <a:r>
              <a:rPr lang="en-US" smtClean="0">
                <a:solidFill>
                  <a:srgbClr val="FFFF00"/>
                </a:solidFill>
              </a:rPr>
              <a:t>Question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z="2200" smtClean="0">
                <a:solidFill>
                  <a:srgbClr val="FF0000"/>
                </a:solidFill>
              </a:rPr>
              <a:t>Just FYI – not for credit!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What is the approximate average speed of the oxygen molecules in your nose right now?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001963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dirty="0" smtClean="0"/>
              <a:t>5 cm/sec</a:t>
            </a:r>
          </a:p>
          <a:p>
            <a:pPr marL="514350" indent="-514350">
              <a:buAutoNum type="alphaUcPeriod"/>
            </a:pPr>
            <a:r>
              <a:rPr lang="en-US" dirty="0" smtClean="0"/>
              <a:t>50 cm/sec</a:t>
            </a:r>
          </a:p>
          <a:p>
            <a:pPr marL="514350" indent="-514350">
              <a:buAutoNum type="alphaUcPeriod"/>
            </a:pPr>
            <a:r>
              <a:rPr lang="en-US" dirty="0" smtClean="0"/>
              <a:t>5 m/sec</a:t>
            </a:r>
          </a:p>
          <a:p>
            <a:pPr marL="514350" indent="-514350">
              <a:buAutoNum type="alphaUcPeriod"/>
            </a:pPr>
            <a:r>
              <a:rPr lang="en-US" dirty="0" smtClean="0"/>
              <a:t>50 m/sec</a:t>
            </a:r>
          </a:p>
          <a:p>
            <a:pPr marL="514350" indent="-514350">
              <a:buAutoNum type="alphaUcPeriod"/>
            </a:pPr>
            <a:r>
              <a:rPr lang="en-US" dirty="0" smtClean="0"/>
              <a:t>500 m/sec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Other Kinds of Energy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Electrical:</a:t>
            </a:r>
            <a:r>
              <a:rPr lang="en-US" dirty="0" smtClean="0"/>
              <a:t>  electrostatic, magnetic, chemical (as in a charged battery).  Unlike heat, energy properly stored electrically is almost fully recoverable.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Electromagnetic radiation: </a:t>
            </a:r>
            <a:r>
              <a:rPr lang="en-US" dirty="0" smtClean="0"/>
              <a:t>light, heat, radio waves, etc., are all ways to transmit energy.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Nuclear energy: </a:t>
            </a:r>
            <a:r>
              <a:rPr lang="en-US" dirty="0" smtClean="0"/>
              <a:t>energy stored in large nuclei during a star’s explosion can be recovered. </a:t>
            </a:r>
          </a:p>
          <a:p>
            <a:r>
              <a:rPr lang="en-US" u="sng" dirty="0" smtClean="0">
                <a:solidFill>
                  <a:srgbClr val="FF0000"/>
                </a:solidFill>
              </a:rPr>
              <a:t>Bottom line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i="1" dirty="0" smtClean="0">
                <a:solidFill>
                  <a:srgbClr val="FF0000"/>
                </a:solidFill>
              </a:rPr>
              <a:t>total</a:t>
            </a:r>
            <a:r>
              <a:rPr lang="en-US" dirty="0" smtClean="0">
                <a:solidFill>
                  <a:srgbClr val="FF0000"/>
                </a:solidFill>
              </a:rPr>
              <a:t> energy is </a:t>
            </a:r>
            <a:r>
              <a:rPr lang="en-US" i="1" dirty="0" smtClean="0">
                <a:solidFill>
                  <a:srgbClr val="FF0000"/>
                </a:solidFill>
              </a:rPr>
              <a:t>always</a:t>
            </a:r>
            <a:r>
              <a:rPr lang="en-US" dirty="0" smtClean="0">
                <a:solidFill>
                  <a:srgbClr val="FF0000"/>
                </a:solidFill>
              </a:rPr>
              <a:t> conserved!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Gravitational Potential Energy…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038600" cy="4906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…</a:t>
            </a:r>
            <a:r>
              <a:rPr lang="en-US" sz="2400" i="1" dirty="0" smtClean="0"/>
              <a:t>on a bigger scale</a:t>
            </a:r>
            <a:r>
              <a:rPr lang="en-US" sz="2400" dirty="0" smtClean="0"/>
              <a:t>!</a:t>
            </a:r>
          </a:p>
          <a:p>
            <a:r>
              <a:rPr lang="en-US" sz="2400" dirty="0" smtClean="0"/>
              <a:t>For a mass </a:t>
            </a:r>
            <a:r>
              <a:rPr lang="en-US" sz="2400" i="1" dirty="0" smtClean="0"/>
              <a:t>m</a:t>
            </a:r>
            <a:r>
              <a:rPr lang="en-US" sz="2400" dirty="0" smtClean="0"/>
              <a:t> lifted to a point </a:t>
            </a:r>
            <a:r>
              <a:rPr lang="en-US" sz="2400" i="1" dirty="0" smtClean="0"/>
              <a:t>r</a:t>
            </a:r>
            <a:r>
              <a:rPr lang="en-US" sz="2400" dirty="0" smtClean="0"/>
              <a:t> from the Earth’s center, far above the Earth’s surface, the work done to lift it is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If </a:t>
            </a:r>
            <a:r>
              <a:rPr lang="en-US" sz="2400" i="1" dirty="0" smtClean="0"/>
              <a:t>r</a:t>
            </a:r>
            <a:r>
              <a:rPr lang="en-US" sz="2400" dirty="0" smtClean="0"/>
              <a:t> = </a:t>
            </a:r>
            <a:r>
              <a:rPr lang="en-US" sz="2400" i="1" dirty="0" err="1" smtClean="0"/>
              <a:t>r</a:t>
            </a:r>
            <a:r>
              <a:rPr lang="en-US" sz="2400" baseline="-25000" dirty="0" err="1" smtClean="0"/>
              <a:t>E</a:t>
            </a:r>
            <a:r>
              <a:rPr lang="en-US" sz="2400" dirty="0" smtClean="0"/>
              <a:t> +</a:t>
            </a:r>
            <a:r>
              <a:rPr lang="en-US" sz="2400" i="1" dirty="0" smtClean="0"/>
              <a:t>h</a:t>
            </a:r>
            <a:r>
              <a:rPr lang="en-US" sz="2400" dirty="0" smtClean="0"/>
              <a:t>, with </a:t>
            </a:r>
            <a:r>
              <a:rPr lang="en-US" sz="2400" i="1" dirty="0" smtClean="0"/>
              <a:t>h</a:t>
            </a:r>
            <a:r>
              <a:rPr lang="en-US" sz="2400" dirty="0" smtClean="0"/>
              <a:t> small,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267200" y="1524000"/>
            <a:ext cx="4495800" cy="50292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343400" y="1752600"/>
            <a:ext cx="43434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3238500" y="3771900"/>
            <a:ext cx="4038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2286000" y="3810000"/>
            <a:ext cx="4114800" cy="0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5257800" y="2514600"/>
            <a:ext cx="3657600" cy="2871988"/>
          </a:xfrm>
          <a:custGeom>
            <a:avLst/>
            <a:gdLst>
              <a:gd name="connsiteX0" fmla="*/ 0 w 3670479"/>
              <a:gd name="connsiteY0" fmla="*/ 2947116 h 2947116"/>
              <a:gd name="connsiteX1" fmla="*/ 888642 w 3670479"/>
              <a:gd name="connsiteY1" fmla="*/ 1092558 h 2947116"/>
              <a:gd name="connsiteX2" fmla="*/ 2743200 w 3670479"/>
              <a:gd name="connsiteY2" fmla="*/ 178158 h 2947116"/>
              <a:gd name="connsiteX3" fmla="*/ 3670479 w 3670479"/>
              <a:gd name="connsiteY3" fmla="*/ 23612 h 2947116"/>
              <a:gd name="connsiteX4" fmla="*/ 3670479 w 3670479"/>
              <a:gd name="connsiteY4" fmla="*/ 23612 h 2947116"/>
              <a:gd name="connsiteX0" fmla="*/ 0 w 3670479"/>
              <a:gd name="connsiteY0" fmla="*/ 2923504 h 2923504"/>
              <a:gd name="connsiteX1" fmla="*/ 888642 w 3670479"/>
              <a:gd name="connsiteY1" fmla="*/ 1068946 h 2923504"/>
              <a:gd name="connsiteX2" fmla="*/ 1841679 w 3670479"/>
              <a:gd name="connsiteY2" fmla="*/ 509788 h 2923504"/>
              <a:gd name="connsiteX3" fmla="*/ 2743200 w 3670479"/>
              <a:gd name="connsiteY3" fmla="*/ 154546 h 2923504"/>
              <a:gd name="connsiteX4" fmla="*/ 3670479 w 3670479"/>
              <a:gd name="connsiteY4" fmla="*/ 0 h 2923504"/>
              <a:gd name="connsiteX5" fmla="*/ 3670479 w 3670479"/>
              <a:gd name="connsiteY5" fmla="*/ 0 h 2923504"/>
              <a:gd name="connsiteX0" fmla="*/ 0 w 3670479"/>
              <a:gd name="connsiteY0" fmla="*/ 2923504 h 2923504"/>
              <a:gd name="connsiteX1" fmla="*/ 888642 w 3670479"/>
              <a:gd name="connsiteY1" fmla="*/ 1068946 h 2923504"/>
              <a:gd name="connsiteX2" fmla="*/ 1841679 w 3670479"/>
              <a:gd name="connsiteY2" fmla="*/ 433588 h 2923504"/>
              <a:gd name="connsiteX3" fmla="*/ 2743200 w 3670479"/>
              <a:gd name="connsiteY3" fmla="*/ 154546 h 2923504"/>
              <a:gd name="connsiteX4" fmla="*/ 3670479 w 3670479"/>
              <a:gd name="connsiteY4" fmla="*/ 0 h 2923504"/>
              <a:gd name="connsiteX5" fmla="*/ 3670479 w 3670479"/>
              <a:gd name="connsiteY5" fmla="*/ 0 h 2923504"/>
              <a:gd name="connsiteX0" fmla="*/ 0 w 3670479"/>
              <a:gd name="connsiteY0" fmla="*/ 2923504 h 2923504"/>
              <a:gd name="connsiteX1" fmla="*/ 888642 w 3670479"/>
              <a:gd name="connsiteY1" fmla="*/ 1068946 h 2923504"/>
              <a:gd name="connsiteX2" fmla="*/ 1841679 w 3670479"/>
              <a:gd name="connsiteY2" fmla="*/ 433588 h 2923504"/>
              <a:gd name="connsiteX3" fmla="*/ 2743200 w 3670479"/>
              <a:gd name="connsiteY3" fmla="*/ 154546 h 2923504"/>
              <a:gd name="connsiteX4" fmla="*/ 3670479 w 3670479"/>
              <a:gd name="connsiteY4" fmla="*/ 0 h 2923504"/>
              <a:gd name="connsiteX5" fmla="*/ 3670479 w 3670479"/>
              <a:gd name="connsiteY5" fmla="*/ 0 h 2923504"/>
              <a:gd name="connsiteX0" fmla="*/ 0 w 3670479"/>
              <a:gd name="connsiteY0" fmla="*/ 2923504 h 2923504"/>
              <a:gd name="connsiteX1" fmla="*/ 888642 w 3670479"/>
              <a:gd name="connsiteY1" fmla="*/ 1068946 h 2923504"/>
              <a:gd name="connsiteX2" fmla="*/ 1841679 w 3670479"/>
              <a:gd name="connsiteY2" fmla="*/ 433588 h 2923504"/>
              <a:gd name="connsiteX3" fmla="*/ 2743200 w 3670479"/>
              <a:gd name="connsiteY3" fmla="*/ 154546 h 2923504"/>
              <a:gd name="connsiteX4" fmla="*/ 3670479 w 3670479"/>
              <a:gd name="connsiteY4" fmla="*/ 0 h 2923504"/>
              <a:gd name="connsiteX5" fmla="*/ 3670479 w 3670479"/>
              <a:gd name="connsiteY5" fmla="*/ 0 h 2923504"/>
              <a:gd name="connsiteX0" fmla="*/ 0 w 3670479"/>
              <a:gd name="connsiteY0" fmla="*/ 2923504 h 2923504"/>
              <a:gd name="connsiteX1" fmla="*/ 888642 w 3670479"/>
              <a:gd name="connsiteY1" fmla="*/ 1068946 h 2923504"/>
              <a:gd name="connsiteX2" fmla="*/ 1841679 w 3670479"/>
              <a:gd name="connsiteY2" fmla="*/ 433588 h 2923504"/>
              <a:gd name="connsiteX3" fmla="*/ 2743200 w 3670479"/>
              <a:gd name="connsiteY3" fmla="*/ 154546 h 2923504"/>
              <a:gd name="connsiteX4" fmla="*/ 3670479 w 3670479"/>
              <a:gd name="connsiteY4" fmla="*/ 0 h 2923504"/>
              <a:gd name="connsiteX5" fmla="*/ 3670479 w 3670479"/>
              <a:gd name="connsiteY5" fmla="*/ 0 h 2923504"/>
              <a:gd name="connsiteX0" fmla="*/ 0 w 3670479"/>
              <a:gd name="connsiteY0" fmla="*/ 2923504 h 2923504"/>
              <a:gd name="connsiteX1" fmla="*/ 888642 w 3670479"/>
              <a:gd name="connsiteY1" fmla="*/ 1068946 h 2923504"/>
              <a:gd name="connsiteX2" fmla="*/ 1841679 w 3670479"/>
              <a:gd name="connsiteY2" fmla="*/ 433588 h 2923504"/>
              <a:gd name="connsiteX3" fmla="*/ 2743200 w 3670479"/>
              <a:gd name="connsiteY3" fmla="*/ 154546 h 2923504"/>
              <a:gd name="connsiteX4" fmla="*/ 3670479 w 3670479"/>
              <a:gd name="connsiteY4" fmla="*/ 0 h 2923504"/>
              <a:gd name="connsiteX5" fmla="*/ 3670479 w 3670479"/>
              <a:gd name="connsiteY5" fmla="*/ 0 h 2923504"/>
              <a:gd name="connsiteX0" fmla="*/ 0 w 3670479"/>
              <a:gd name="connsiteY0" fmla="*/ 2923504 h 2923504"/>
              <a:gd name="connsiteX1" fmla="*/ 888642 w 3670479"/>
              <a:gd name="connsiteY1" fmla="*/ 1068946 h 2923504"/>
              <a:gd name="connsiteX2" fmla="*/ 1841679 w 3670479"/>
              <a:gd name="connsiteY2" fmla="*/ 433588 h 2923504"/>
              <a:gd name="connsiteX3" fmla="*/ 2743200 w 3670479"/>
              <a:gd name="connsiteY3" fmla="*/ 154546 h 2923504"/>
              <a:gd name="connsiteX4" fmla="*/ 3670479 w 3670479"/>
              <a:gd name="connsiteY4" fmla="*/ 0 h 2923504"/>
              <a:gd name="connsiteX5" fmla="*/ 3670479 w 3670479"/>
              <a:gd name="connsiteY5" fmla="*/ 0 h 2923504"/>
              <a:gd name="connsiteX0" fmla="*/ 0 w 3657600"/>
              <a:gd name="connsiteY0" fmla="*/ 2871988 h 2871988"/>
              <a:gd name="connsiteX1" fmla="*/ 875763 w 3657600"/>
              <a:gd name="connsiteY1" fmla="*/ 1068946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1193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0431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0431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0431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0431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0431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0431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0431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0431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57600" h="2871988">
                <a:moveTo>
                  <a:pt x="0" y="2871988"/>
                </a:moveTo>
                <a:cubicBezTo>
                  <a:pt x="215721" y="2175455"/>
                  <a:pt x="457199" y="1504681"/>
                  <a:pt x="914399" y="1043188"/>
                </a:cubicBezTo>
                <a:cubicBezTo>
                  <a:pt x="1378509" y="629588"/>
                  <a:pt x="1402388" y="638778"/>
                  <a:pt x="1828800" y="433588"/>
                </a:cubicBezTo>
                <a:cubicBezTo>
                  <a:pt x="2412642" y="228599"/>
                  <a:pt x="2425521" y="226811"/>
                  <a:pt x="2730321" y="154546"/>
                </a:cubicBezTo>
                <a:cubicBezTo>
                  <a:pt x="3035121" y="82281"/>
                  <a:pt x="3657600" y="0"/>
                  <a:pt x="3657600" y="0"/>
                </a:cubicBezTo>
                <a:lnTo>
                  <a:pt x="3657600" y="0"/>
                </a:lnTo>
              </a:path>
            </a:pathLst>
          </a:cu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152400" y="3886200"/>
          <a:ext cx="4070350" cy="947890"/>
        </p:xfrm>
        <a:graphic>
          <a:graphicData uri="http://schemas.openxmlformats.org/presentationml/2006/ole">
            <p:oleObj spid="_x0000_s2050" name="Equation" r:id="rId4" imgW="4635360" imgH="1079280" progId="Equation.DSMT4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0" y="5486400"/>
          <a:ext cx="4375150" cy="835572"/>
        </p:xfrm>
        <a:graphic>
          <a:graphicData uri="http://schemas.openxmlformats.org/presentationml/2006/ole">
            <p:oleObj spid="_x0000_s2051" name="Equation" r:id="rId5" imgW="4787640" imgH="914400" progId="Equation.DSMT4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051479" y="1398432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5094669" y="12954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/>
              <a:t>r</a:t>
            </a:r>
            <a:r>
              <a:rPr lang="en-US" sz="2400" i="1" baseline="-25000" dirty="0" err="1" smtClean="0"/>
              <a:t>E</a:t>
            </a:r>
            <a:endParaRPr lang="en-US" sz="2400" i="1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7815333" y="135979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r</a:t>
            </a:r>
            <a:endParaRPr lang="en-US" sz="2400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6858000" y="32766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U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r</a:t>
            </a:r>
            <a:r>
              <a:rPr lang="en-US" sz="2400" dirty="0" smtClean="0">
                <a:solidFill>
                  <a:srgbClr val="FF0000"/>
                </a:solidFill>
              </a:rPr>
              <a:t>) = -</a:t>
            </a:r>
            <a:r>
              <a:rPr lang="en-US" sz="2400" i="1" dirty="0" err="1" smtClean="0">
                <a:solidFill>
                  <a:srgbClr val="FF0000"/>
                </a:solidFill>
              </a:rPr>
              <a:t>GMm</a:t>
            </a:r>
            <a:r>
              <a:rPr lang="en-US" sz="2400" dirty="0" smtClean="0">
                <a:solidFill>
                  <a:srgbClr val="FF0000"/>
                </a:solidFill>
              </a:rPr>
              <a:t>/</a:t>
            </a:r>
            <a:r>
              <a:rPr lang="en-US" sz="2400" i="1" dirty="0" smtClean="0">
                <a:solidFill>
                  <a:srgbClr val="FF0000"/>
                </a:solidFill>
              </a:rPr>
              <a:t>r</a:t>
            </a:r>
            <a:endParaRPr lang="en-US" sz="2400" i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867400" y="4572000"/>
            <a:ext cx="2514600" cy="175432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 astronomy, the custom is to take the zero of gravitational  potential energy at infinity instead of at the Earth’s surface.</a:t>
            </a:r>
            <a:endParaRPr lang="en-US" dirty="0"/>
          </a:p>
        </p:txBody>
      </p:sp>
      <p:sp>
        <p:nvSpPr>
          <p:cNvPr id="2053" name="AutoShape 5" descr="view-source:file:///C:/Users/Michael/Documents/Doc4_files/image001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Escape!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038600" cy="5105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We’ve figured out the work needed to get </a:t>
            </a:r>
            <a:r>
              <a:rPr lang="en-US" sz="2400" i="1" dirty="0" smtClean="0"/>
              <a:t>m</a:t>
            </a:r>
            <a:r>
              <a:rPr lang="en-US" sz="2400" dirty="0" smtClean="0"/>
              <a:t> from here to </a:t>
            </a:r>
            <a:r>
              <a:rPr lang="en-US" sz="2400" i="1" dirty="0" smtClean="0"/>
              <a:t>r</a:t>
            </a:r>
            <a:r>
              <a:rPr lang="en-US" sz="2400" dirty="0" smtClean="0"/>
              <a:t>, </a:t>
            </a:r>
          </a:p>
          <a:p>
            <a:endParaRPr lang="en-US" sz="2400" dirty="0"/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and plotted the potential energy formula that comes from that:</a:t>
            </a:r>
          </a:p>
          <a:p>
            <a:pPr>
              <a:buNone/>
            </a:pPr>
            <a:endParaRPr lang="en-US" sz="2400" dirty="0"/>
          </a:p>
          <a:p>
            <a:r>
              <a:rPr lang="en-US" sz="2400" dirty="0" smtClean="0"/>
              <a:t>A mass leaving </a:t>
            </a:r>
            <a:r>
              <a:rPr lang="en-US" sz="2400" i="1" dirty="0" err="1" smtClean="0"/>
              <a:t>r</a:t>
            </a:r>
            <a:r>
              <a:rPr lang="en-US" sz="2400" i="1" baseline="-25000" dirty="0" err="1" smtClean="0"/>
              <a:t>E</a:t>
            </a:r>
            <a:r>
              <a:rPr lang="en-US" sz="2400" dirty="0" smtClean="0"/>
              <a:t> at </a:t>
            </a:r>
            <a:r>
              <a:rPr lang="en-US" sz="2400" i="1" dirty="0" smtClean="0"/>
              <a:t>v</a:t>
            </a:r>
            <a:r>
              <a:rPr lang="en-US" sz="2400" dirty="0" smtClean="0"/>
              <a:t> will get all the way—</a:t>
            </a:r>
            <a:r>
              <a:rPr lang="en-US" sz="2400" dirty="0" smtClean="0">
                <a:solidFill>
                  <a:srgbClr val="FFFF00"/>
                </a:solidFill>
              </a:rPr>
              <a:t>escape</a:t>
            </a:r>
            <a:r>
              <a:rPr lang="en-US" sz="2400" dirty="0" smtClean="0"/>
              <a:t>—if: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267200" y="1524000"/>
            <a:ext cx="4495800" cy="50292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343400" y="1752600"/>
            <a:ext cx="43434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3238500" y="3771900"/>
            <a:ext cx="4038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2286000" y="3810000"/>
            <a:ext cx="4114800" cy="0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5257800" y="2514600"/>
            <a:ext cx="3657600" cy="2871988"/>
          </a:xfrm>
          <a:custGeom>
            <a:avLst/>
            <a:gdLst>
              <a:gd name="connsiteX0" fmla="*/ 0 w 3670479"/>
              <a:gd name="connsiteY0" fmla="*/ 2947116 h 2947116"/>
              <a:gd name="connsiteX1" fmla="*/ 888642 w 3670479"/>
              <a:gd name="connsiteY1" fmla="*/ 1092558 h 2947116"/>
              <a:gd name="connsiteX2" fmla="*/ 2743200 w 3670479"/>
              <a:gd name="connsiteY2" fmla="*/ 178158 h 2947116"/>
              <a:gd name="connsiteX3" fmla="*/ 3670479 w 3670479"/>
              <a:gd name="connsiteY3" fmla="*/ 23612 h 2947116"/>
              <a:gd name="connsiteX4" fmla="*/ 3670479 w 3670479"/>
              <a:gd name="connsiteY4" fmla="*/ 23612 h 2947116"/>
              <a:gd name="connsiteX0" fmla="*/ 0 w 3670479"/>
              <a:gd name="connsiteY0" fmla="*/ 2923504 h 2923504"/>
              <a:gd name="connsiteX1" fmla="*/ 888642 w 3670479"/>
              <a:gd name="connsiteY1" fmla="*/ 1068946 h 2923504"/>
              <a:gd name="connsiteX2" fmla="*/ 1841679 w 3670479"/>
              <a:gd name="connsiteY2" fmla="*/ 509788 h 2923504"/>
              <a:gd name="connsiteX3" fmla="*/ 2743200 w 3670479"/>
              <a:gd name="connsiteY3" fmla="*/ 154546 h 2923504"/>
              <a:gd name="connsiteX4" fmla="*/ 3670479 w 3670479"/>
              <a:gd name="connsiteY4" fmla="*/ 0 h 2923504"/>
              <a:gd name="connsiteX5" fmla="*/ 3670479 w 3670479"/>
              <a:gd name="connsiteY5" fmla="*/ 0 h 2923504"/>
              <a:gd name="connsiteX0" fmla="*/ 0 w 3670479"/>
              <a:gd name="connsiteY0" fmla="*/ 2923504 h 2923504"/>
              <a:gd name="connsiteX1" fmla="*/ 888642 w 3670479"/>
              <a:gd name="connsiteY1" fmla="*/ 1068946 h 2923504"/>
              <a:gd name="connsiteX2" fmla="*/ 1841679 w 3670479"/>
              <a:gd name="connsiteY2" fmla="*/ 433588 h 2923504"/>
              <a:gd name="connsiteX3" fmla="*/ 2743200 w 3670479"/>
              <a:gd name="connsiteY3" fmla="*/ 154546 h 2923504"/>
              <a:gd name="connsiteX4" fmla="*/ 3670479 w 3670479"/>
              <a:gd name="connsiteY4" fmla="*/ 0 h 2923504"/>
              <a:gd name="connsiteX5" fmla="*/ 3670479 w 3670479"/>
              <a:gd name="connsiteY5" fmla="*/ 0 h 2923504"/>
              <a:gd name="connsiteX0" fmla="*/ 0 w 3670479"/>
              <a:gd name="connsiteY0" fmla="*/ 2923504 h 2923504"/>
              <a:gd name="connsiteX1" fmla="*/ 888642 w 3670479"/>
              <a:gd name="connsiteY1" fmla="*/ 1068946 h 2923504"/>
              <a:gd name="connsiteX2" fmla="*/ 1841679 w 3670479"/>
              <a:gd name="connsiteY2" fmla="*/ 433588 h 2923504"/>
              <a:gd name="connsiteX3" fmla="*/ 2743200 w 3670479"/>
              <a:gd name="connsiteY3" fmla="*/ 154546 h 2923504"/>
              <a:gd name="connsiteX4" fmla="*/ 3670479 w 3670479"/>
              <a:gd name="connsiteY4" fmla="*/ 0 h 2923504"/>
              <a:gd name="connsiteX5" fmla="*/ 3670479 w 3670479"/>
              <a:gd name="connsiteY5" fmla="*/ 0 h 2923504"/>
              <a:gd name="connsiteX0" fmla="*/ 0 w 3670479"/>
              <a:gd name="connsiteY0" fmla="*/ 2923504 h 2923504"/>
              <a:gd name="connsiteX1" fmla="*/ 888642 w 3670479"/>
              <a:gd name="connsiteY1" fmla="*/ 1068946 h 2923504"/>
              <a:gd name="connsiteX2" fmla="*/ 1841679 w 3670479"/>
              <a:gd name="connsiteY2" fmla="*/ 433588 h 2923504"/>
              <a:gd name="connsiteX3" fmla="*/ 2743200 w 3670479"/>
              <a:gd name="connsiteY3" fmla="*/ 154546 h 2923504"/>
              <a:gd name="connsiteX4" fmla="*/ 3670479 w 3670479"/>
              <a:gd name="connsiteY4" fmla="*/ 0 h 2923504"/>
              <a:gd name="connsiteX5" fmla="*/ 3670479 w 3670479"/>
              <a:gd name="connsiteY5" fmla="*/ 0 h 2923504"/>
              <a:gd name="connsiteX0" fmla="*/ 0 w 3670479"/>
              <a:gd name="connsiteY0" fmla="*/ 2923504 h 2923504"/>
              <a:gd name="connsiteX1" fmla="*/ 888642 w 3670479"/>
              <a:gd name="connsiteY1" fmla="*/ 1068946 h 2923504"/>
              <a:gd name="connsiteX2" fmla="*/ 1841679 w 3670479"/>
              <a:gd name="connsiteY2" fmla="*/ 433588 h 2923504"/>
              <a:gd name="connsiteX3" fmla="*/ 2743200 w 3670479"/>
              <a:gd name="connsiteY3" fmla="*/ 154546 h 2923504"/>
              <a:gd name="connsiteX4" fmla="*/ 3670479 w 3670479"/>
              <a:gd name="connsiteY4" fmla="*/ 0 h 2923504"/>
              <a:gd name="connsiteX5" fmla="*/ 3670479 w 3670479"/>
              <a:gd name="connsiteY5" fmla="*/ 0 h 2923504"/>
              <a:gd name="connsiteX0" fmla="*/ 0 w 3670479"/>
              <a:gd name="connsiteY0" fmla="*/ 2923504 h 2923504"/>
              <a:gd name="connsiteX1" fmla="*/ 888642 w 3670479"/>
              <a:gd name="connsiteY1" fmla="*/ 1068946 h 2923504"/>
              <a:gd name="connsiteX2" fmla="*/ 1841679 w 3670479"/>
              <a:gd name="connsiteY2" fmla="*/ 433588 h 2923504"/>
              <a:gd name="connsiteX3" fmla="*/ 2743200 w 3670479"/>
              <a:gd name="connsiteY3" fmla="*/ 154546 h 2923504"/>
              <a:gd name="connsiteX4" fmla="*/ 3670479 w 3670479"/>
              <a:gd name="connsiteY4" fmla="*/ 0 h 2923504"/>
              <a:gd name="connsiteX5" fmla="*/ 3670479 w 3670479"/>
              <a:gd name="connsiteY5" fmla="*/ 0 h 2923504"/>
              <a:gd name="connsiteX0" fmla="*/ 0 w 3670479"/>
              <a:gd name="connsiteY0" fmla="*/ 2923504 h 2923504"/>
              <a:gd name="connsiteX1" fmla="*/ 888642 w 3670479"/>
              <a:gd name="connsiteY1" fmla="*/ 1068946 h 2923504"/>
              <a:gd name="connsiteX2" fmla="*/ 1841679 w 3670479"/>
              <a:gd name="connsiteY2" fmla="*/ 433588 h 2923504"/>
              <a:gd name="connsiteX3" fmla="*/ 2743200 w 3670479"/>
              <a:gd name="connsiteY3" fmla="*/ 154546 h 2923504"/>
              <a:gd name="connsiteX4" fmla="*/ 3670479 w 3670479"/>
              <a:gd name="connsiteY4" fmla="*/ 0 h 2923504"/>
              <a:gd name="connsiteX5" fmla="*/ 3670479 w 3670479"/>
              <a:gd name="connsiteY5" fmla="*/ 0 h 2923504"/>
              <a:gd name="connsiteX0" fmla="*/ 0 w 3657600"/>
              <a:gd name="connsiteY0" fmla="*/ 2871988 h 2871988"/>
              <a:gd name="connsiteX1" fmla="*/ 875763 w 3657600"/>
              <a:gd name="connsiteY1" fmla="*/ 1068946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1193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0431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0431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0431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0431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0431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0431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0431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0431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57600" h="2871988">
                <a:moveTo>
                  <a:pt x="0" y="2871988"/>
                </a:moveTo>
                <a:cubicBezTo>
                  <a:pt x="215721" y="2175455"/>
                  <a:pt x="457199" y="1504681"/>
                  <a:pt x="914399" y="1043188"/>
                </a:cubicBezTo>
                <a:cubicBezTo>
                  <a:pt x="1378509" y="629588"/>
                  <a:pt x="1402388" y="638778"/>
                  <a:pt x="1828800" y="433588"/>
                </a:cubicBezTo>
                <a:cubicBezTo>
                  <a:pt x="2412642" y="228599"/>
                  <a:pt x="2425521" y="226811"/>
                  <a:pt x="2730321" y="154546"/>
                </a:cubicBezTo>
                <a:cubicBezTo>
                  <a:pt x="3035121" y="82281"/>
                  <a:pt x="3657600" y="0"/>
                  <a:pt x="3657600" y="0"/>
                </a:cubicBezTo>
                <a:lnTo>
                  <a:pt x="3657600" y="0"/>
                </a:lnTo>
              </a:path>
            </a:pathLst>
          </a:cu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0" y="2743200"/>
          <a:ext cx="4070350" cy="947890"/>
        </p:xfrm>
        <a:graphic>
          <a:graphicData uri="http://schemas.openxmlformats.org/presentationml/2006/ole">
            <p:oleObj spid="_x0000_s40962" name="Equation" r:id="rId4" imgW="4635360" imgH="1079280" progId="Equation.DSMT4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051479" y="1398432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5094669" y="12954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/>
              <a:t>r</a:t>
            </a:r>
            <a:r>
              <a:rPr lang="en-US" sz="2400" i="1" baseline="-25000" dirty="0" err="1" smtClean="0"/>
              <a:t>E</a:t>
            </a:r>
            <a:endParaRPr lang="en-US" sz="2400" i="1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7815333" y="135979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r</a:t>
            </a:r>
            <a:endParaRPr lang="en-US" sz="2400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6858000" y="32766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U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r</a:t>
            </a:r>
            <a:r>
              <a:rPr lang="en-US" sz="2400" dirty="0" smtClean="0">
                <a:solidFill>
                  <a:srgbClr val="FF0000"/>
                </a:solidFill>
              </a:rPr>
              <a:t>) = -</a:t>
            </a:r>
            <a:r>
              <a:rPr lang="en-US" sz="2400" i="1" dirty="0" err="1" smtClean="0">
                <a:solidFill>
                  <a:srgbClr val="FF0000"/>
                </a:solidFill>
              </a:rPr>
              <a:t>GMm</a:t>
            </a:r>
            <a:r>
              <a:rPr lang="en-US" sz="2400" dirty="0" smtClean="0">
                <a:solidFill>
                  <a:srgbClr val="FF0000"/>
                </a:solidFill>
              </a:rPr>
              <a:t>/</a:t>
            </a:r>
            <a:r>
              <a:rPr lang="en-US" sz="2400" i="1" dirty="0" smtClean="0">
                <a:solidFill>
                  <a:srgbClr val="FF0000"/>
                </a:solidFill>
              </a:rPr>
              <a:t>r</a:t>
            </a:r>
            <a:endParaRPr lang="en-US" sz="2400" i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867400" y="4572000"/>
            <a:ext cx="2514600" cy="175432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 astronomy, the custom is to take the zero of gravitational  potential energy at infinity instead of at the Earth’s surface.</a:t>
            </a:r>
            <a:endParaRPr lang="en-US" dirty="0"/>
          </a:p>
        </p:txBody>
      </p:sp>
      <p:sp>
        <p:nvSpPr>
          <p:cNvPr id="2053" name="AutoShape 5" descr="view-source:file:///C:/Users/Michael/Documents/Doc4_files/image001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838200" y="4800600"/>
          <a:ext cx="2438400" cy="463296"/>
        </p:xfrm>
        <a:graphic>
          <a:graphicData uri="http://schemas.openxmlformats.org/presentationml/2006/ole">
            <p:oleObj spid="_x0000_s40964" name="Equation" r:id="rId5" imgW="2539800" imgH="482400" progId="Equation.DSMT4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801711" y="6147516"/>
          <a:ext cx="2679700" cy="469900"/>
        </p:xfrm>
        <a:graphic>
          <a:graphicData uri="http://schemas.openxmlformats.org/presentationml/2006/ole">
            <p:oleObj spid="_x0000_s40965" name="Equation" r:id="rId6" imgW="2679480" imgH="469800" progId="Equation.DSMT4">
              <p:embed/>
            </p:oleObj>
          </a:graphicData>
        </a:graphic>
      </p:graphicFrame>
      <p:sp>
        <p:nvSpPr>
          <p:cNvPr id="24" name="Rectangle 23"/>
          <p:cNvSpPr/>
          <p:nvPr/>
        </p:nvSpPr>
        <p:spPr>
          <a:xfrm>
            <a:off x="685800" y="6096000"/>
            <a:ext cx="2819400" cy="609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Escape Velocity and Orbital Velocity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229600" cy="4953000"/>
          </a:xfrm>
        </p:spPr>
        <p:txBody>
          <a:bodyPr/>
          <a:lstStyle/>
          <a:p>
            <a:r>
              <a:rPr lang="en-US" sz="2400" dirty="0" smtClean="0"/>
              <a:t>We’ve shown that escape velocity, starting at the Earth’s surface, is given by</a:t>
            </a:r>
          </a:p>
          <a:p>
            <a:endParaRPr lang="en-US" sz="2400" dirty="0" smtClean="0"/>
          </a:p>
          <a:p>
            <a:r>
              <a:rPr lang="en-US" sz="2400" dirty="0" smtClean="0"/>
              <a:t>Recall that </a:t>
            </a:r>
            <a:r>
              <a:rPr lang="en-US" sz="2400" i="1" dirty="0" smtClean="0"/>
              <a:t>orbital </a:t>
            </a:r>
            <a:r>
              <a:rPr lang="en-US" sz="2400" dirty="0" smtClean="0"/>
              <a:t>velocity in a circular orbit just above the Earth’s surface is given by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It’s easy to see that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Escaping takes </a:t>
            </a:r>
            <a:r>
              <a:rPr lang="en-US" sz="2400" dirty="0" smtClean="0">
                <a:solidFill>
                  <a:srgbClr val="FF0000"/>
                </a:solidFill>
              </a:rPr>
              <a:t>twice</a:t>
            </a:r>
            <a:r>
              <a:rPr lang="en-US" sz="2400" dirty="0" smtClean="0"/>
              <a:t> the energy needed to get into low orbit! </a:t>
            </a:r>
          </a:p>
          <a:p>
            <a:endParaRPr lang="en-US" sz="2800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342069" y="2223753"/>
          <a:ext cx="2847306" cy="499291"/>
        </p:xfrm>
        <a:graphic>
          <a:graphicData uri="http://schemas.openxmlformats.org/presentationml/2006/ole">
            <p:oleObj spid="_x0000_s43010" name="Equation" r:id="rId4" imgW="2679480" imgH="4698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496617" y="3609297"/>
          <a:ext cx="2323008" cy="1008849"/>
        </p:xfrm>
        <a:graphic>
          <a:graphicData uri="http://schemas.openxmlformats.org/presentationml/2006/ole">
            <p:oleObj spid="_x0000_s43011" name="Equation" r:id="rId5" imgW="2222280" imgH="96516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657600" y="5029200"/>
          <a:ext cx="2207741" cy="609600"/>
        </p:xfrm>
        <a:graphic>
          <a:graphicData uri="http://schemas.openxmlformats.org/presentationml/2006/ole">
            <p:oleObj spid="_x0000_s43012" name="Equation" r:id="rId6" imgW="1701720" imgH="469800" progId="Equation.DSMT4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3467637" y="4951926"/>
            <a:ext cx="2514600" cy="838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Power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/>
              <a:t>In physics, power means </a:t>
            </a:r>
            <a:r>
              <a:rPr lang="en-US" i="1" dirty="0" smtClean="0"/>
              <a:t>rate of working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Work is measured in joules, so power is measured in joules per second.</a:t>
            </a:r>
          </a:p>
          <a:p>
            <a:r>
              <a:rPr lang="en-US" dirty="0" smtClean="0"/>
              <a:t>The unit of work is the </a:t>
            </a:r>
            <a:r>
              <a:rPr lang="en-US" dirty="0" smtClean="0">
                <a:solidFill>
                  <a:srgbClr val="FF0000"/>
                </a:solidFill>
              </a:rPr>
              <a:t>watt</a:t>
            </a:r>
            <a:r>
              <a:rPr lang="en-US" dirty="0" smtClean="0"/>
              <a:t>:</a:t>
            </a:r>
          </a:p>
          <a:p>
            <a:pPr algn="ctr">
              <a:buNone/>
            </a:pPr>
            <a:r>
              <a:rPr lang="en-US" sz="3600" dirty="0" smtClean="0"/>
              <a:t>1 watt = 1 joule per second</a:t>
            </a:r>
          </a:p>
          <a:p>
            <a:r>
              <a:rPr lang="en-US" dirty="0" smtClean="0"/>
              <a:t>Another unit of power is the </a:t>
            </a:r>
            <a:r>
              <a:rPr lang="en-US" dirty="0" smtClean="0">
                <a:solidFill>
                  <a:srgbClr val="FFFF00"/>
                </a:solidFill>
              </a:rPr>
              <a:t>horsepower</a:t>
            </a:r>
            <a:r>
              <a:rPr lang="en-US" dirty="0" smtClean="0"/>
              <a:t>:</a:t>
            </a:r>
          </a:p>
          <a:p>
            <a:r>
              <a:rPr lang="en-US" dirty="0" smtClean="0"/>
              <a:t>1 horsepower (1 hp) = 746 watts.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Note: </a:t>
            </a:r>
            <a:r>
              <a:rPr lang="en-US" sz="2800" u="sng" dirty="0" smtClean="0">
                <a:solidFill>
                  <a:srgbClr val="FF0000"/>
                </a:solidFill>
              </a:rPr>
              <a:t>electrical power</a:t>
            </a:r>
            <a:r>
              <a:rPr lang="en-US" sz="2800" dirty="0" smtClean="0">
                <a:solidFill>
                  <a:srgbClr val="FF0000"/>
                </a:solidFill>
              </a:rPr>
              <a:t>   (more next semester)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1 kW = 1,000 watts,  1 kWh = 3,600,000 joules.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05000" y="3810000"/>
            <a:ext cx="5410200" cy="76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01962"/>
          </a:xfrm>
        </p:spPr>
        <p:txBody>
          <a:bodyPr/>
          <a:lstStyle/>
          <a:p>
            <a:pPr algn="l"/>
            <a:r>
              <a:rPr lang="en-US" dirty="0" smtClean="0"/>
              <a:t>		  </a:t>
            </a:r>
            <a:r>
              <a:rPr lang="en-US" dirty="0" smtClean="0">
                <a:solidFill>
                  <a:srgbClr val="FFFF00"/>
                </a:solidFill>
              </a:rPr>
              <a:t>Clicker Question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Ordinary steps have height about 17cm. Suppose you walk upstairs at 3 steps per second, and you weigh 70kg.  What is your approximate rate of working?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57600"/>
            <a:ext cx="8229600" cy="2468563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dirty="0" smtClean="0"/>
              <a:t>0.1 hp</a:t>
            </a:r>
          </a:p>
          <a:p>
            <a:pPr marL="514350" indent="-514350">
              <a:buAutoNum type="alphaUcPeriod"/>
            </a:pPr>
            <a:r>
              <a:rPr lang="en-US" dirty="0" smtClean="0"/>
              <a:t>0.25 hp</a:t>
            </a:r>
          </a:p>
          <a:p>
            <a:pPr marL="514350" indent="-514350">
              <a:buAutoNum type="alphaUcPeriod"/>
            </a:pPr>
            <a:r>
              <a:rPr lang="en-US" dirty="0" smtClean="0"/>
              <a:t>0.5 hp</a:t>
            </a:r>
          </a:p>
          <a:p>
            <a:pPr marL="514350" indent="-514350">
              <a:buAutoNum type="alphaUcPeriod"/>
            </a:pPr>
            <a:r>
              <a:rPr lang="en-US" dirty="0" smtClean="0"/>
              <a:t>1 hp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06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		    </a:t>
            </a:r>
            <a:r>
              <a:rPr lang="en-US" dirty="0" smtClean="0">
                <a:solidFill>
                  <a:srgbClr val="FFFF00"/>
                </a:solidFill>
              </a:rPr>
              <a:t>Clicker Question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An automobile weighing 2,000 kg accelerates on a level road from rest to 30 m/sec in 9 </a:t>
            </a:r>
            <a:r>
              <a:rPr lang="en-US" sz="3600" dirty="0" err="1" smtClean="0"/>
              <a:t>secs</a:t>
            </a:r>
            <a:r>
              <a:rPr lang="en-US" sz="3600" dirty="0" smtClean="0"/>
              <a:t>.  Ignoring friction, etc., what was its average power output during this period?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86200"/>
            <a:ext cx="8229600" cy="223996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lphaUcPeriod"/>
            </a:pPr>
            <a:r>
              <a:rPr lang="en-US" dirty="0" smtClean="0"/>
              <a:t>50 hp</a:t>
            </a:r>
          </a:p>
          <a:p>
            <a:pPr marL="514350" indent="-514350">
              <a:buAutoNum type="alphaUcPeriod"/>
            </a:pPr>
            <a:r>
              <a:rPr lang="en-US" dirty="0" smtClean="0"/>
              <a:t>130 hp</a:t>
            </a:r>
          </a:p>
          <a:p>
            <a:pPr marL="514350" indent="-514350">
              <a:buAutoNum type="alphaUcPeriod"/>
            </a:pPr>
            <a:r>
              <a:rPr lang="en-US" dirty="0" smtClean="0"/>
              <a:t>180 hp</a:t>
            </a:r>
          </a:p>
          <a:p>
            <a:pPr marL="514350" indent="-514350">
              <a:buAutoNum type="alphaUcPeriod"/>
            </a:pPr>
            <a:r>
              <a:rPr lang="en-US" dirty="0" smtClean="0"/>
              <a:t>250 hp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Topics for Today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743200"/>
            <a:ext cx="7010400" cy="2438400"/>
          </a:xfrm>
        </p:spPr>
        <p:txBody>
          <a:bodyPr/>
          <a:lstStyle/>
          <a:p>
            <a:r>
              <a:rPr lang="en-US" dirty="0" smtClean="0"/>
              <a:t>Overall Energy Conservation</a:t>
            </a:r>
          </a:p>
          <a:p>
            <a:r>
              <a:rPr lang="en-US" dirty="0" smtClean="0"/>
              <a:t>Gravitation and Escape Velocity</a:t>
            </a:r>
          </a:p>
          <a:p>
            <a:r>
              <a:rPr lang="en-US" dirty="0" smtClean="0"/>
              <a:t>Power</a:t>
            </a:r>
          </a:p>
          <a:p>
            <a:r>
              <a:rPr lang="en-US" dirty="0" smtClean="0"/>
              <a:t>Equilibrium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Overall Energy Conservation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In the real world, there’s lots of friction, air resistance, etc., so even for a well-designed roller coaster,  </a:t>
            </a:r>
            <a:r>
              <a:rPr lang="en-US" i="1" dirty="0" err="1" smtClean="0"/>
              <a:t>mgh</a:t>
            </a:r>
            <a:r>
              <a:rPr lang="en-US" dirty="0" smtClean="0"/>
              <a:t> + ½</a:t>
            </a:r>
            <a:r>
              <a:rPr lang="en-US" i="1" dirty="0" smtClean="0"/>
              <a:t>mv</a:t>
            </a:r>
            <a:r>
              <a:rPr lang="en-US" baseline="30000" dirty="0" smtClean="0"/>
              <a:t>2</a:t>
            </a:r>
            <a:r>
              <a:rPr lang="en-US" dirty="0" smtClean="0"/>
              <a:t> gradually goes down.</a:t>
            </a:r>
            <a:endParaRPr lang="en-US" dirty="0"/>
          </a:p>
          <a:p>
            <a:r>
              <a:rPr lang="en-US" dirty="0" smtClean="0"/>
              <a:t>Experimentally, loss of mechanical energy is invariably accompanied by the production of heat: and the amount of heat produced, properly measured, equals the mechanical energy lost.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997325" y="3935413"/>
            <a:ext cx="5146675" cy="2068512"/>
            <a:chOff x="1986" y="2472"/>
            <a:chExt cx="3569" cy="1303"/>
          </a:xfrm>
        </p:grpSpPr>
        <p:sp>
          <p:nvSpPr>
            <p:cNvPr id="744451" name="Rectangle 3" descr="90%"/>
            <p:cNvSpPr>
              <a:spLocks noChangeArrowheads="1"/>
            </p:cNvSpPr>
            <p:nvPr/>
          </p:nvSpPr>
          <p:spPr bwMode="auto">
            <a:xfrm>
              <a:off x="1986" y="2472"/>
              <a:ext cx="3569" cy="1303"/>
            </a:xfrm>
            <a:prstGeom prst="rect">
              <a:avLst/>
            </a:prstGeom>
            <a:pattFill prst="pct90">
              <a:fgClr>
                <a:schemeClr val="bg2"/>
              </a:fgClr>
              <a:bgClr>
                <a:srgbClr val="FFFFFF"/>
              </a:bgClr>
            </a:pattFill>
            <a:ln w="9525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4452" name="Freeform 4"/>
            <p:cNvSpPr>
              <a:spLocks/>
            </p:cNvSpPr>
            <p:nvPr/>
          </p:nvSpPr>
          <p:spPr bwMode="auto">
            <a:xfrm>
              <a:off x="2159" y="2970"/>
              <a:ext cx="3168" cy="58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81" y="0"/>
                </a:cxn>
                <a:cxn ang="0">
                  <a:pos x="2148" y="576"/>
                </a:cxn>
                <a:cxn ang="0">
                  <a:pos x="3168" y="582"/>
                </a:cxn>
              </a:cxnLst>
              <a:rect l="0" t="0" r="r" b="b"/>
              <a:pathLst>
                <a:path w="3168" h="582">
                  <a:moveTo>
                    <a:pt x="0" y="0"/>
                  </a:moveTo>
                  <a:lnTo>
                    <a:pt x="1181" y="0"/>
                  </a:lnTo>
                  <a:cubicBezTo>
                    <a:pt x="1566" y="12"/>
                    <a:pt x="1800" y="564"/>
                    <a:pt x="2148" y="576"/>
                  </a:cubicBezTo>
                  <a:lnTo>
                    <a:pt x="3168" y="582"/>
                  </a:ln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534" y="2638"/>
              <a:ext cx="412" cy="304"/>
              <a:chOff x="1880" y="1488"/>
              <a:chExt cx="358" cy="264"/>
            </a:xfrm>
          </p:grpSpPr>
          <p:sp>
            <p:nvSpPr>
              <p:cNvPr id="744454" name="Rectangle 6"/>
              <p:cNvSpPr>
                <a:spLocks noChangeArrowheads="1"/>
              </p:cNvSpPr>
              <p:nvPr/>
            </p:nvSpPr>
            <p:spPr bwMode="auto">
              <a:xfrm>
                <a:off x="1880" y="1488"/>
                <a:ext cx="358" cy="192"/>
              </a:xfrm>
              <a:prstGeom prst="rect">
                <a:avLst/>
              </a:prstGeom>
              <a:solidFill>
                <a:srgbClr val="CC9900"/>
              </a:solidFill>
              <a:ln w="38100">
                <a:solidFill>
                  <a:srgbClr val="CC9900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1891" y="1640"/>
                <a:ext cx="336" cy="112"/>
                <a:chOff x="1896" y="1640"/>
                <a:chExt cx="336" cy="112"/>
              </a:xfrm>
            </p:grpSpPr>
            <p:sp>
              <p:nvSpPr>
                <p:cNvPr id="744456" name="Oval 8"/>
                <p:cNvSpPr>
                  <a:spLocks noChangeArrowheads="1"/>
                </p:cNvSpPr>
                <p:nvPr/>
              </p:nvSpPr>
              <p:spPr bwMode="auto">
                <a:xfrm>
                  <a:off x="1896" y="1640"/>
                  <a:ext cx="112" cy="112"/>
                </a:xfrm>
                <a:prstGeom prst="ellipse">
                  <a:avLst/>
                </a:prstGeom>
                <a:solidFill>
                  <a:srgbClr val="C0C0C0"/>
                </a:solidFill>
                <a:ln w="38100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44457" name="Oval 9"/>
                <p:cNvSpPr>
                  <a:spLocks noChangeArrowheads="1"/>
                </p:cNvSpPr>
                <p:nvPr/>
              </p:nvSpPr>
              <p:spPr bwMode="auto">
                <a:xfrm>
                  <a:off x="2120" y="1640"/>
                  <a:ext cx="112" cy="112"/>
                </a:xfrm>
                <a:prstGeom prst="ellipse">
                  <a:avLst/>
                </a:prstGeom>
                <a:solidFill>
                  <a:srgbClr val="C0C0C0"/>
                </a:solidFill>
                <a:ln w="38100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744458" name="AutoShape 10"/>
          <p:cNvSpPr>
            <a:spLocks noChangeArrowheads="1"/>
          </p:cNvSpPr>
          <p:nvPr/>
        </p:nvSpPr>
        <p:spPr bwMode="auto">
          <a:xfrm>
            <a:off x="0" y="0"/>
            <a:ext cx="9144000" cy="301625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4459" name="Rectangle 11"/>
          <p:cNvSpPr>
            <a:spLocks noGrp="1" noChangeArrowheads="1"/>
          </p:cNvSpPr>
          <p:nvPr>
            <p:ph type="title"/>
          </p:nvPr>
        </p:nvSpPr>
        <p:spPr>
          <a:xfrm>
            <a:off x="933450" y="0"/>
            <a:ext cx="7294563" cy="838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/>
              <a:t>ConcepTest 8.9</a:t>
            </a:r>
            <a:r>
              <a:rPr lang="en-US" sz="2800" i="1">
                <a:solidFill>
                  <a:srgbClr val="000000"/>
                </a:solidFill>
                <a:effectLst/>
              </a:rPr>
              <a:t>   </a:t>
            </a:r>
            <a:r>
              <a:rPr lang="en-US" sz="2800">
                <a:solidFill>
                  <a:schemeClr val="accent2"/>
                </a:solidFill>
                <a:effectLst/>
              </a:rPr>
              <a:t>Cart on a Hill</a:t>
            </a:r>
            <a:endParaRPr lang="en-US" sz="2800">
              <a:solidFill>
                <a:schemeClr val="accent2"/>
              </a:solidFill>
            </a:endParaRPr>
          </a:p>
        </p:txBody>
      </p:sp>
      <p:sp>
        <p:nvSpPr>
          <p:cNvPr id="744460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0" y="736600"/>
            <a:ext cx="5894388" cy="2079625"/>
          </a:xfrm>
          <a:noFill/>
          <a:ln/>
        </p:spPr>
        <p:txBody>
          <a:bodyPr>
            <a:normAutofit fontScale="70000" lnSpcReduction="20000"/>
          </a:bodyPr>
          <a:lstStyle/>
          <a:p>
            <a:pPr marL="401638" indent="-401638">
              <a:lnSpc>
                <a:spcPct val="119000"/>
              </a:lnSpc>
              <a:buFont typeface="Monotype Sorts" pitchFamily="48" charset="2"/>
              <a:buNone/>
            </a:pPr>
            <a:r>
              <a:rPr lang="en-US" b="1" dirty="0"/>
              <a:t>	A cart starting from rest rolls down a hill and at the bottom has a speed of </a:t>
            </a:r>
            <a:r>
              <a:rPr lang="en-US" b="1" dirty="0">
                <a:solidFill>
                  <a:schemeClr val="accent2"/>
                </a:solidFill>
              </a:rPr>
              <a:t>4 m/s</a:t>
            </a:r>
            <a:r>
              <a:rPr lang="en-US" b="1" dirty="0"/>
              <a:t>.  If the cart were given an initial push, so its initial speed at the top of the hill was </a:t>
            </a:r>
            <a:r>
              <a:rPr lang="en-US" b="1" dirty="0">
                <a:solidFill>
                  <a:schemeClr val="tx2"/>
                </a:solidFill>
              </a:rPr>
              <a:t>3 m/s</a:t>
            </a:r>
            <a:r>
              <a:rPr lang="en-US" b="1" dirty="0"/>
              <a:t>, what would be its speed at the bottom?</a:t>
            </a:r>
            <a:endParaRPr lang="en-US" sz="2200" b="1" dirty="0"/>
          </a:p>
        </p:txBody>
      </p:sp>
      <p:sp>
        <p:nvSpPr>
          <p:cNvPr id="744461" name="Rectangle 13"/>
          <p:cNvSpPr>
            <a:spLocks noChangeArrowheads="1"/>
          </p:cNvSpPr>
          <p:nvPr/>
        </p:nvSpPr>
        <p:spPr bwMode="auto">
          <a:xfrm>
            <a:off x="6329363" y="617538"/>
            <a:ext cx="2389187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1)</a:t>
            </a:r>
            <a:r>
              <a:rPr lang="en-US" sz="2000" b="1">
                <a:latin typeface="Arial" charset="0"/>
              </a:rPr>
              <a:t>  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4 m/s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2)  5 m/s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3)  6 m/s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4)  7 m/s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5)  25 m/s</a:t>
            </a:r>
            <a:endParaRPr lang="en-US" sz="22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997325" y="3935413"/>
            <a:ext cx="5146675" cy="2068512"/>
            <a:chOff x="1986" y="2472"/>
            <a:chExt cx="3569" cy="1303"/>
          </a:xfrm>
        </p:grpSpPr>
        <p:sp>
          <p:nvSpPr>
            <p:cNvPr id="746499" name="Rectangle 3" descr="90%"/>
            <p:cNvSpPr>
              <a:spLocks noChangeArrowheads="1"/>
            </p:cNvSpPr>
            <p:nvPr/>
          </p:nvSpPr>
          <p:spPr bwMode="auto">
            <a:xfrm>
              <a:off x="1986" y="2472"/>
              <a:ext cx="3569" cy="1303"/>
            </a:xfrm>
            <a:prstGeom prst="rect">
              <a:avLst/>
            </a:prstGeom>
            <a:pattFill prst="pct90">
              <a:fgClr>
                <a:schemeClr val="bg2"/>
              </a:fgClr>
              <a:bgClr>
                <a:srgbClr val="FFFFFF"/>
              </a:bgClr>
            </a:pattFill>
            <a:ln w="9525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6500" name="Freeform 4"/>
            <p:cNvSpPr>
              <a:spLocks/>
            </p:cNvSpPr>
            <p:nvPr/>
          </p:nvSpPr>
          <p:spPr bwMode="auto">
            <a:xfrm>
              <a:off x="2159" y="2970"/>
              <a:ext cx="3168" cy="58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81" y="0"/>
                </a:cxn>
                <a:cxn ang="0">
                  <a:pos x="2148" y="576"/>
                </a:cxn>
                <a:cxn ang="0">
                  <a:pos x="3168" y="582"/>
                </a:cxn>
              </a:cxnLst>
              <a:rect l="0" t="0" r="r" b="b"/>
              <a:pathLst>
                <a:path w="3168" h="582">
                  <a:moveTo>
                    <a:pt x="0" y="0"/>
                  </a:moveTo>
                  <a:lnTo>
                    <a:pt x="1181" y="0"/>
                  </a:lnTo>
                  <a:cubicBezTo>
                    <a:pt x="1566" y="12"/>
                    <a:pt x="1800" y="564"/>
                    <a:pt x="2148" y="576"/>
                  </a:cubicBezTo>
                  <a:lnTo>
                    <a:pt x="3168" y="582"/>
                  </a:ln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534" y="2638"/>
              <a:ext cx="412" cy="304"/>
              <a:chOff x="1880" y="1488"/>
              <a:chExt cx="358" cy="264"/>
            </a:xfrm>
          </p:grpSpPr>
          <p:sp>
            <p:nvSpPr>
              <p:cNvPr id="746502" name="Rectangle 6"/>
              <p:cNvSpPr>
                <a:spLocks noChangeArrowheads="1"/>
              </p:cNvSpPr>
              <p:nvPr/>
            </p:nvSpPr>
            <p:spPr bwMode="auto">
              <a:xfrm>
                <a:off x="1880" y="1488"/>
                <a:ext cx="358" cy="192"/>
              </a:xfrm>
              <a:prstGeom prst="rect">
                <a:avLst/>
              </a:prstGeom>
              <a:solidFill>
                <a:srgbClr val="CC9900"/>
              </a:solidFill>
              <a:ln w="38100">
                <a:solidFill>
                  <a:srgbClr val="CC9900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1891" y="1640"/>
                <a:ext cx="336" cy="112"/>
                <a:chOff x="1896" y="1640"/>
                <a:chExt cx="336" cy="112"/>
              </a:xfrm>
            </p:grpSpPr>
            <p:sp>
              <p:nvSpPr>
                <p:cNvPr id="746504" name="Oval 8"/>
                <p:cNvSpPr>
                  <a:spLocks noChangeArrowheads="1"/>
                </p:cNvSpPr>
                <p:nvPr/>
              </p:nvSpPr>
              <p:spPr bwMode="auto">
                <a:xfrm>
                  <a:off x="1896" y="1640"/>
                  <a:ext cx="112" cy="112"/>
                </a:xfrm>
                <a:prstGeom prst="ellipse">
                  <a:avLst/>
                </a:prstGeom>
                <a:solidFill>
                  <a:srgbClr val="C0C0C0"/>
                </a:solidFill>
                <a:ln w="38100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46505" name="Oval 9"/>
                <p:cNvSpPr>
                  <a:spLocks noChangeArrowheads="1"/>
                </p:cNvSpPr>
                <p:nvPr/>
              </p:nvSpPr>
              <p:spPr bwMode="auto">
                <a:xfrm>
                  <a:off x="2120" y="1640"/>
                  <a:ext cx="112" cy="112"/>
                </a:xfrm>
                <a:prstGeom prst="ellipse">
                  <a:avLst/>
                </a:prstGeom>
                <a:solidFill>
                  <a:srgbClr val="C0C0C0"/>
                </a:solidFill>
                <a:ln w="38100">
                  <a:solidFill>
                    <a:srgbClr val="96969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746506" name="AutoShape 10"/>
          <p:cNvSpPr>
            <a:spLocks noChangeArrowheads="1"/>
          </p:cNvSpPr>
          <p:nvPr/>
        </p:nvSpPr>
        <p:spPr bwMode="auto">
          <a:xfrm>
            <a:off x="0" y="0"/>
            <a:ext cx="9144000" cy="301625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6507" name="Rectangle 11"/>
          <p:cNvSpPr>
            <a:spLocks noGrp="1" noChangeArrowheads="1"/>
          </p:cNvSpPr>
          <p:nvPr>
            <p:ph type="title"/>
          </p:nvPr>
        </p:nvSpPr>
        <p:spPr>
          <a:xfrm>
            <a:off x="933450" y="0"/>
            <a:ext cx="7294563" cy="838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/>
              <a:t>ConcepTest 8.9</a:t>
            </a:r>
            <a:r>
              <a:rPr lang="en-US" sz="2800" i="1">
                <a:solidFill>
                  <a:srgbClr val="000000"/>
                </a:solidFill>
                <a:effectLst/>
              </a:rPr>
              <a:t>   </a:t>
            </a:r>
            <a:r>
              <a:rPr lang="en-US" sz="2800">
                <a:solidFill>
                  <a:schemeClr val="accent2"/>
                </a:solidFill>
                <a:effectLst/>
              </a:rPr>
              <a:t>Cart on a Hill</a:t>
            </a:r>
            <a:endParaRPr lang="en-US" sz="2800">
              <a:solidFill>
                <a:schemeClr val="accent2"/>
              </a:solidFill>
            </a:endParaRPr>
          </a:p>
        </p:txBody>
      </p:sp>
      <p:sp>
        <p:nvSpPr>
          <p:cNvPr id="746508" name="Oval 12"/>
          <p:cNvSpPr>
            <a:spLocks noChangeArrowheads="1"/>
          </p:cNvSpPr>
          <p:nvPr/>
        </p:nvSpPr>
        <p:spPr bwMode="auto">
          <a:xfrm>
            <a:off x="6053138" y="1027113"/>
            <a:ext cx="2047875" cy="47307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46509" name="AutoShape 13"/>
          <p:cNvSpPr>
            <a:spLocks noChangeArrowheads="1"/>
          </p:cNvSpPr>
          <p:nvPr/>
        </p:nvSpPr>
        <p:spPr bwMode="auto">
          <a:xfrm>
            <a:off x="0" y="3171825"/>
            <a:ext cx="4090988" cy="3505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46510" name="Rectangle 14"/>
          <p:cNvSpPr>
            <a:spLocks noChangeArrowheads="1"/>
          </p:cNvSpPr>
          <p:nvPr/>
        </p:nvSpPr>
        <p:spPr bwMode="auto">
          <a:xfrm>
            <a:off x="85725" y="3330575"/>
            <a:ext cx="4014788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>
              <a:lnSpc>
                <a:spcPct val="89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  <a:tabLst>
                <a:tab pos="687388" algn="l"/>
              </a:tabLst>
            </a:pPr>
            <a:r>
              <a:rPr lang="en-US" sz="2000" b="1">
                <a:solidFill>
                  <a:schemeClr val="bg2"/>
                </a:solidFill>
                <a:latin typeface="Arial" charset="0"/>
              </a:rPr>
              <a:t>When starting from rest, the</a:t>
            </a:r>
            <a:br>
              <a:rPr lang="en-US" sz="2000" b="1">
                <a:solidFill>
                  <a:schemeClr val="bg2"/>
                </a:solidFill>
                <a:latin typeface="Arial" charset="0"/>
              </a:rPr>
            </a:br>
            <a:r>
              <a:rPr lang="en-US" sz="2000" b="1">
                <a:solidFill>
                  <a:schemeClr val="bg2"/>
                </a:solidFill>
                <a:latin typeface="Arial" charset="0"/>
              </a:rPr>
              <a:t>cart’s PE is changed into KE:</a:t>
            </a:r>
          </a:p>
          <a:p>
            <a:pPr>
              <a:lnSpc>
                <a:spcPct val="89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  <a:tabLst>
                <a:tab pos="687388" algn="l"/>
              </a:tabLst>
            </a:pPr>
            <a:r>
              <a:rPr lang="en-US" sz="2000" b="1">
                <a:solidFill>
                  <a:schemeClr val="bg2"/>
                </a:solidFill>
                <a:latin typeface="Arial" charset="0"/>
              </a:rPr>
              <a:t>	</a:t>
            </a:r>
            <a:r>
              <a:rPr lang="en-US" sz="2000" b="1">
                <a:solidFill>
                  <a:schemeClr val="bg2"/>
                </a:solidFill>
                <a:latin typeface="Symbol" pitchFamily="48" charset="2"/>
              </a:rPr>
              <a:t>D</a:t>
            </a:r>
            <a:r>
              <a:rPr lang="en-US" sz="2000" b="1">
                <a:solidFill>
                  <a:schemeClr val="bg2"/>
                </a:solidFill>
                <a:latin typeface="Arial" charset="0"/>
              </a:rPr>
              <a:t>PE  =  </a:t>
            </a:r>
            <a:r>
              <a:rPr lang="en-US" sz="2000" b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48" charset="2"/>
              </a:rPr>
              <a:t>D</a:t>
            </a:r>
            <a:r>
              <a:rPr lang="en-US" sz="2000" b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KE</a:t>
            </a:r>
            <a:r>
              <a:rPr lang="en-US" sz="2000" b="1">
                <a:solidFill>
                  <a:srgbClr val="FC0128"/>
                </a:solidFill>
                <a:latin typeface="Arial" charset="0"/>
              </a:rPr>
              <a:t>  = </a:t>
            </a:r>
            <a:r>
              <a:rPr lang="en-US" sz="2000" b="1" i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000" b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m(4)</a:t>
            </a:r>
            <a:r>
              <a:rPr lang="en-US" sz="2000" b="1" baseline="30000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</a:p>
        </p:txBody>
      </p:sp>
      <p:sp>
        <p:nvSpPr>
          <p:cNvPr id="746511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0" y="1163638"/>
            <a:ext cx="5894388" cy="2079625"/>
          </a:xfrm>
          <a:noFill/>
          <a:ln/>
        </p:spPr>
        <p:txBody>
          <a:bodyPr>
            <a:normAutofit fontScale="70000" lnSpcReduction="20000"/>
          </a:bodyPr>
          <a:lstStyle/>
          <a:p>
            <a:pPr marL="401638" indent="-401638">
              <a:lnSpc>
                <a:spcPct val="119000"/>
              </a:lnSpc>
              <a:buFont typeface="Monotype Sorts" pitchFamily="48" charset="2"/>
              <a:buNone/>
            </a:pPr>
            <a:r>
              <a:rPr lang="en-US" b="1" dirty="0"/>
              <a:t>	A cart starting from rest rolls down a hill and at the bottom has a speed of </a:t>
            </a:r>
            <a:r>
              <a:rPr lang="en-US" b="1" dirty="0">
                <a:solidFill>
                  <a:schemeClr val="accent2"/>
                </a:solidFill>
              </a:rPr>
              <a:t>4 m/s</a:t>
            </a:r>
            <a:r>
              <a:rPr lang="en-US" b="1" dirty="0"/>
              <a:t>.  If the cart were given an initial push, so its initial speed at the top of the hill was </a:t>
            </a:r>
            <a:r>
              <a:rPr lang="en-US" b="1" dirty="0">
                <a:solidFill>
                  <a:schemeClr val="tx2"/>
                </a:solidFill>
              </a:rPr>
              <a:t>3 m/s</a:t>
            </a:r>
            <a:r>
              <a:rPr lang="en-US" b="1" dirty="0"/>
              <a:t>, what would be its speed at the bottom?</a:t>
            </a:r>
            <a:endParaRPr lang="en-US" sz="2200" b="1" dirty="0"/>
          </a:p>
        </p:txBody>
      </p:sp>
      <p:sp>
        <p:nvSpPr>
          <p:cNvPr id="746512" name="Rectangle 16"/>
          <p:cNvSpPr>
            <a:spLocks noChangeArrowheads="1"/>
          </p:cNvSpPr>
          <p:nvPr/>
        </p:nvSpPr>
        <p:spPr bwMode="auto">
          <a:xfrm>
            <a:off x="6329363" y="617538"/>
            <a:ext cx="2389187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1)</a:t>
            </a:r>
            <a:r>
              <a:rPr lang="en-US" sz="2000" b="1">
                <a:latin typeface="Arial" charset="0"/>
              </a:rPr>
              <a:t>  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4 m/s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2)  5 m/s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3)  6 m/s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4)  7 m/s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5)  25 m/s</a:t>
            </a:r>
            <a:endParaRPr lang="en-US" sz="22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46513" name="Rectangle 17"/>
          <p:cNvSpPr>
            <a:spLocks noChangeArrowheads="1"/>
          </p:cNvSpPr>
          <p:nvPr/>
        </p:nvSpPr>
        <p:spPr bwMode="auto">
          <a:xfrm>
            <a:off x="60325" y="4352925"/>
            <a:ext cx="4235450" cy="149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285750" indent="-285750">
              <a:lnSpc>
                <a:spcPct val="89000"/>
              </a:lnSpc>
              <a:spcBef>
                <a:spcPct val="1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  <a:tabLst>
                <a:tab pos="288925" algn="l"/>
              </a:tabLst>
            </a:pPr>
            <a:r>
              <a:rPr lang="en-US" sz="2000" b="1" dirty="0">
                <a:solidFill>
                  <a:schemeClr val="bg2"/>
                </a:solidFill>
                <a:latin typeface="Arial" charset="0"/>
              </a:rPr>
              <a:t>When starting from 3 m/s, the</a:t>
            </a:r>
          </a:p>
          <a:p>
            <a:pPr marL="285750" indent="-285750">
              <a:lnSpc>
                <a:spcPct val="89000"/>
              </a:lnSpc>
              <a:spcBef>
                <a:spcPct val="1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  <a:tabLst>
                <a:tab pos="288925" algn="l"/>
              </a:tabLst>
            </a:pPr>
            <a:r>
              <a:rPr lang="en-US" sz="2000" b="1" dirty="0">
                <a:solidFill>
                  <a:schemeClr val="bg2"/>
                </a:solidFill>
                <a:latin typeface="Arial" charset="0"/>
              </a:rPr>
              <a:t>final KE is:</a:t>
            </a:r>
          </a:p>
          <a:p>
            <a:pPr marL="285750" indent="-285750">
              <a:lnSpc>
                <a:spcPct val="89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  <a:tabLst>
                <a:tab pos="288925" algn="l"/>
              </a:tabLst>
            </a:pPr>
            <a:r>
              <a:rPr lang="en-US" sz="2000" b="1" dirty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KE</a:t>
            </a:r>
            <a:r>
              <a:rPr lang="en-US" sz="2000" b="1" baseline="-25000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</a:t>
            </a:r>
            <a:r>
              <a:rPr lang="en-US" sz="20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Arial" charset="0"/>
              </a:rPr>
              <a:t> 	</a:t>
            </a:r>
            <a:r>
              <a:rPr lang="en-US" sz="2000" b="1" dirty="0">
                <a:solidFill>
                  <a:schemeClr val="bg2"/>
                </a:solidFill>
                <a:latin typeface="Arial" charset="0"/>
              </a:rPr>
              <a:t>=  </a:t>
            </a:r>
            <a:r>
              <a:rPr lang="en-US" sz="2000" b="1" dirty="0" err="1">
                <a:solidFill>
                  <a:schemeClr val="bg2"/>
                </a:solidFill>
                <a:latin typeface="Arial" charset="0"/>
              </a:rPr>
              <a:t>KE</a:t>
            </a:r>
            <a:r>
              <a:rPr lang="en-US" sz="2000" b="1" baseline="-25000" dirty="0" err="1">
                <a:solidFill>
                  <a:schemeClr val="bg2"/>
                </a:solidFill>
                <a:latin typeface="Arial" charset="0"/>
              </a:rPr>
              <a:t>i</a:t>
            </a:r>
            <a:r>
              <a:rPr lang="en-US" sz="2000" b="1" dirty="0">
                <a:solidFill>
                  <a:schemeClr val="bg2"/>
                </a:solidFill>
                <a:latin typeface="Arial" charset="0"/>
              </a:rPr>
              <a:t>     +    </a:t>
            </a:r>
            <a:r>
              <a:rPr lang="en-US" sz="2000" b="1" dirty="0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48" charset="2"/>
              </a:rPr>
              <a:t>D</a:t>
            </a:r>
            <a:r>
              <a:rPr lang="en-US" sz="2000" b="1" dirty="0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KE</a:t>
            </a:r>
            <a:endParaRPr lang="en-US" sz="2000" b="1" dirty="0">
              <a:solidFill>
                <a:srgbClr val="FC0128"/>
              </a:solidFill>
              <a:latin typeface="Arial" charset="0"/>
            </a:endParaRPr>
          </a:p>
          <a:p>
            <a:pPr marL="285750" indent="-285750">
              <a:lnSpc>
                <a:spcPct val="89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  <a:tabLst>
                <a:tab pos="288925" algn="l"/>
              </a:tabLst>
            </a:pPr>
            <a:r>
              <a:rPr lang="en-US" sz="2000" b="1" dirty="0">
                <a:solidFill>
                  <a:schemeClr val="bg2"/>
                </a:solidFill>
                <a:latin typeface="Arial" charset="0"/>
              </a:rPr>
              <a:t>			=     m(3)</a:t>
            </a:r>
            <a:r>
              <a:rPr lang="en-US" sz="2000" b="1" baseline="30000" dirty="0">
                <a:solidFill>
                  <a:schemeClr val="bg2"/>
                </a:solidFill>
                <a:latin typeface="Arial" charset="0"/>
              </a:rPr>
              <a:t>2</a:t>
            </a:r>
            <a:r>
              <a:rPr lang="en-US" sz="2000" b="1" dirty="0">
                <a:solidFill>
                  <a:schemeClr val="bg2"/>
                </a:solidFill>
                <a:latin typeface="Arial" charset="0"/>
              </a:rPr>
              <a:t>  + </a:t>
            </a:r>
            <a:r>
              <a:rPr lang="en-US" sz="2000" b="1" i="1" dirty="0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</a:t>
            </a:r>
            <a:r>
              <a:rPr lang="en-US" sz="2000" b="1" dirty="0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m(4)</a:t>
            </a:r>
            <a:r>
              <a:rPr lang="en-US" sz="2000" b="1" baseline="30000" dirty="0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endParaRPr lang="en-US" sz="2000" b="1" dirty="0">
              <a:solidFill>
                <a:srgbClr val="FC012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285750" indent="-285750">
              <a:lnSpc>
                <a:spcPct val="89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  <a:tabLst>
                <a:tab pos="288925" algn="l"/>
              </a:tabLst>
            </a:pPr>
            <a:r>
              <a:rPr lang="en-US" sz="2000" b="1" dirty="0">
                <a:solidFill>
                  <a:schemeClr val="bg2"/>
                </a:solidFill>
                <a:latin typeface="Arial" charset="0"/>
              </a:rPr>
              <a:t>			=  </a:t>
            </a:r>
            <a:r>
              <a:rPr 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m(25)</a:t>
            </a:r>
            <a:r>
              <a:rPr lang="en-US" sz="2000" b="1" dirty="0">
                <a:solidFill>
                  <a:schemeClr val="bg2"/>
                </a:solidFill>
                <a:latin typeface="Arial" charset="0"/>
              </a:rPr>
              <a:t>   </a:t>
            </a:r>
          </a:p>
          <a:p>
            <a:pPr marL="285750" indent="-285750">
              <a:lnSpc>
                <a:spcPct val="89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  <a:tabLst>
                <a:tab pos="288925" algn="l"/>
              </a:tabLst>
            </a:pPr>
            <a:r>
              <a:rPr lang="en-US" sz="2000" b="1" dirty="0">
                <a:solidFill>
                  <a:schemeClr val="bg2"/>
                </a:solidFill>
                <a:latin typeface="Arial" charset="0"/>
              </a:rPr>
              <a:t>			=  </a:t>
            </a:r>
            <a:r>
              <a:rPr 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m(5)</a:t>
            </a:r>
            <a:r>
              <a:rPr lang="en-US" sz="2000" b="1" baseline="30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</a:p>
        </p:txBody>
      </p:sp>
      <p:sp>
        <p:nvSpPr>
          <p:cNvPr id="746514" name="AutoShape 18"/>
          <p:cNvSpPr>
            <a:spLocks noChangeArrowheads="1"/>
          </p:cNvSpPr>
          <p:nvPr/>
        </p:nvSpPr>
        <p:spPr bwMode="auto">
          <a:xfrm>
            <a:off x="3651250" y="6199188"/>
            <a:ext cx="5065713" cy="449262"/>
          </a:xfrm>
          <a:prstGeom prst="flowChartAlternateProcess">
            <a:avLst/>
          </a:prstGeom>
          <a:solidFill>
            <a:schemeClr val="bg2"/>
          </a:solidFill>
          <a:ln w="381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en-US" sz="2000" b="1">
                <a:latin typeface="Arial" charset="0"/>
              </a:rPr>
              <a:t>Speed is not the same as kinetic energy</a:t>
            </a:r>
          </a:p>
        </p:txBody>
      </p:sp>
      <p:sp>
        <p:nvSpPr>
          <p:cNvPr id="746515" name="Line 19"/>
          <p:cNvSpPr>
            <a:spLocks noChangeShapeType="1"/>
          </p:cNvSpPr>
          <p:nvPr/>
        </p:nvSpPr>
        <p:spPr bwMode="auto">
          <a:xfrm flipH="1" flipV="1">
            <a:off x="2314575" y="6181725"/>
            <a:ext cx="1276350" cy="250825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46516" name="Object 20"/>
          <p:cNvGraphicFramePr>
            <a:graphicFrameLocks noChangeAspect="1"/>
          </p:cNvGraphicFramePr>
          <p:nvPr/>
        </p:nvGraphicFramePr>
        <p:xfrm>
          <a:off x="2692400" y="3962400"/>
          <a:ext cx="150813" cy="385763"/>
        </p:xfrm>
        <a:graphic>
          <a:graphicData uri="http://schemas.openxmlformats.org/presentationml/2006/ole">
            <p:oleObj spid="_x0000_s1026" name="Equation" r:id="rId4" imgW="152280" imgH="393480" progId="Equation.DSMT4">
              <p:embed/>
            </p:oleObj>
          </a:graphicData>
        </a:graphic>
      </p:graphicFrame>
      <p:graphicFrame>
        <p:nvGraphicFramePr>
          <p:cNvPr id="746517" name="Object 21"/>
          <p:cNvGraphicFramePr>
            <a:graphicFrameLocks noChangeAspect="1"/>
          </p:cNvGraphicFramePr>
          <p:nvPr/>
        </p:nvGraphicFramePr>
        <p:xfrm>
          <a:off x="2581275" y="5341938"/>
          <a:ext cx="158750" cy="406400"/>
        </p:xfrm>
        <a:graphic>
          <a:graphicData uri="http://schemas.openxmlformats.org/presentationml/2006/ole">
            <p:oleObj spid="_x0000_s1027" name="Equation" r:id="rId5" imgW="152280" imgH="393480" progId="Equation.DSMT4">
              <p:embed/>
            </p:oleObj>
          </a:graphicData>
        </a:graphic>
      </p:graphicFrame>
      <p:graphicFrame>
        <p:nvGraphicFramePr>
          <p:cNvPr id="746518" name="Object 22"/>
          <p:cNvGraphicFramePr>
            <a:graphicFrameLocks noChangeAspect="1"/>
          </p:cNvGraphicFramePr>
          <p:nvPr/>
        </p:nvGraphicFramePr>
        <p:xfrm>
          <a:off x="1400175" y="6107113"/>
          <a:ext cx="136525" cy="347662"/>
        </p:xfrm>
        <a:graphic>
          <a:graphicData uri="http://schemas.openxmlformats.org/presentationml/2006/ole">
            <p:oleObj spid="_x0000_s1028" name="Equation" r:id="rId6" imgW="152280" imgH="393480" progId="Equation.DSMT4">
              <p:embed/>
            </p:oleObj>
          </a:graphicData>
        </a:graphic>
      </p:graphicFrame>
      <p:graphicFrame>
        <p:nvGraphicFramePr>
          <p:cNvPr id="746519" name="Object 23"/>
          <p:cNvGraphicFramePr>
            <a:graphicFrameLocks noChangeAspect="1"/>
          </p:cNvGraphicFramePr>
          <p:nvPr/>
        </p:nvGraphicFramePr>
        <p:xfrm>
          <a:off x="1400175" y="5721350"/>
          <a:ext cx="149225" cy="379413"/>
        </p:xfrm>
        <a:graphic>
          <a:graphicData uri="http://schemas.openxmlformats.org/presentationml/2006/ole">
            <p:oleObj spid="_x0000_s1029" name="Equation" r:id="rId7" imgW="152280" imgH="393480" progId="Equation.DSMT4">
              <p:embed/>
            </p:oleObj>
          </a:graphicData>
        </a:graphic>
      </p:graphicFrame>
      <p:graphicFrame>
        <p:nvGraphicFramePr>
          <p:cNvPr id="746520" name="Object 24"/>
          <p:cNvGraphicFramePr>
            <a:graphicFrameLocks noChangeAspect="1"/>
          </p:cNvGraphicFramePr>
          <p:nvPr/>
        </p:nvGraphicFramePr>
        <p:xfrm>
          <a:off x="1401763" y="5332413"/>
          <a:ext cx="155575" cy="398462"/>
        </p:xfrm>
        <a:graphic>
          <a:graphicData uri="http://schemas.openxmlformats.org/presentationml/2006/ole">
            <p:oleObj spid="_x0000_s1030" name="Equation" r:id="rId8" imgW="15228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46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746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6513" grpId="0" autoUpdateAnimBg="0"/>
      <p:bldP spid="746514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546" name="AutoShape 2"/>
          <p:cNvSpPr>
            <a:spLocks noChangeArrowheads="1"/>
          </p:cNvSpPr>
          <p:nvPr/>
        </p:nvSpPr>
        <p:spPr bwMode="auto">
          <a:xfrm>
            <a:off x="0" y="0"/>
            <a:ext cx="9144000" cy="4233863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8547" name="Rectangle 3"/>
          <p:cNvSpPr>
            <a:spLocks noChangeArrowheads="1"/>
          </p:cNvSpPr>
          <p:nvPr/>
        </p:nvSpPr>
        <p:spPr bwMode="auto">
          <a:xfrm>
            <a:off x="0" y="804863"/>
            <a:ext cx="4819650" cy="310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</a:pPr>
            <a:r>
              <a:rPr lang="en-US" sz="2000" b="1">
                <a:latin typeface="Arial" charset="0"/>
              </a:rPr>
              <a:t>	You see a leaf falling to the ground with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constant speed</a:t>
            </a:r>
            <a:r>
              <a:rPr lang="en-US" sz="2000" b="1">
                <a:latin typeface="Arial" charset="0"/>
              </a:rPr>
              <a:t>.  When you first notice it, the leaf has initial total energy PE</a:t>
            </a:r>
            <a:r>
              <a:rPr lang="en-US" sz="2000" b="1" baseline="-25000">
                <a:latin typeface="Arial" charset="0"/>
              </a:rPr>
              <a:t>i</a:t>
            </a:r>
            <a:r>
              <a:rPr lang="en-US" sz="2000" b="1">
                <a:latin typeface="Arial" charset="0"/>
              </a:rPr>
              <a:t> + KE</a:t>
            </a:r>
            <a:r>
              <a:rPr lang="en-US" sz="2000" b="1" baseline="-25000">
                <a:latin typeface="Arial" charset="0"/>
              </a:rPr>
              <a:t>i</a:t>
            </a:r>
            <a:r>
              <a:rPr lang="en-US" sz="2000" b="1">
                <a:latin typeface="Arial" charset="0"/>
              </a:rPr>
              <a:t>.  You watch the leaf until just before it hits the ground, at which point it has final total energy PE</a:t>
            </a:r>
            <a:r>
              <a:rPr lang="en-US" sz="2000" b="1" baseline="-25000">
                <a:latin typeface="Arial" charset="0"/>
              </a:rPr>
              <a:t>f</a:t>
            </a:r>
            <a:r>
              <a:rPr lang="en-US" sz="2000" b="1">
                <a:latin typeface="Arial" charset="0"/>
              </a:rPr>
              <a:t> + KE</a:t>
            </a:r>
            <a:r>
              <a:rPr lang="en-US" sz="2000" b="1" baseline="-25000">
                <a:latin typeface="Arial" charset="0"/>
              </a:rPr>
              <a:t>f</a:t>
            </a:r>
            <a:r>
              <a:rPr lang="en-US" sz="2000" b="1">
                <a:latin typeface="Arial" charset="0"/>
              </a:rPr>
              <a:t>.  How do these total energies compare?  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48548" name="Rectangle 4"/>
          <p:cNvSpPr>
            <a:spLocks noChangeArrowheads="1"/>
          </p:cNvSpPr>
          <p:nvPr/>
        </p:nvSpPr>
        <p:spPr bwMode="auto">
          <a:xfrm>
            <a:off x="5057775" y="1285875"/>
            <a:ext cx="4086225" cy="240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  <a:tabLst>
                <a:tab pos="769938" algn="l"/>
              </a:tabLst>
            </a:pPr>
            <a:r>
              <a:rPr lang="en-US" sz="2000" b="1">
                <a:latin typeface="Arial" charset="0"/>
              </a:rPr>
              <a:t>	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1)  PE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i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+ KE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i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  &gt;  PE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f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+ KE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f</a:t>
            </a:r>
            <a:endParaRPr lang="en-US" sz="2000" b="1">
              <a:solidFill>
                <a:schemeClr val="tx2"/>
              </a:solidFill>
              <a:latin typeface="Arial" charset="0"/>
            </a:endParaRP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  <a:tabLst>
                <a:tab pos="769938" algn="l"/>
              </a:tabLst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2)  PE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i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+ KE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i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  =  PE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f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+ KE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f</a:t>
            </a:r>
            <a:endParaRPr lang="en-US" sz="2000" b="1">
              <a:solidFill>
                <a:schemeClr val="tx2"/>
              </a:solidFill>
              <a:latin typeface="Arial" charset="0"/>
            </a:endParaRP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  <a:tabLst>
                <a:tab pos="769938" algn="l"/>
              </a:tabLst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3)  PE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i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+ KE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i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  &lt;  PE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f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+ KE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f</a:t>
            </a:r>
            <a:endParaRPr lang="en-US" sz="2000" b="1">
              <a:solidFill>
                <a:schemeClr val="tx2"/>
              </a:solidFill>
              <a:latin typeface="Arial" charset="0"/>
            </a:endParaRP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  <a:tabLst>
                <a:tab pos="769938" algn="l"/>
              </a:tabLst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4)  impossible to tell from     </a:t>
            </a:r>
          </a:p>
          <a:p>
            <a:pPr marL="401638" indent="-401638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  <a:tabLst>
                <a:tab pos="769938" algn="l"/>
              </a:tabLst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     	the information provided</a:t>
            </a:r>
            <a:endParaRPr lang="en-US" sz="2000" b="1" baseline="-25000">
              <a:latin typeface="Arial" charset="0"/>
            </a:endParaRPr>
          </a:p>
        </p:txBody>
      </p:sp>
      <p:sp>
        <p:nvSpPr>
          <p:cNvPr id="748549" name="Rectangle 5"/>
          <p:cNvSpPr>
            <a:spLocks noGrp="1" noChangeArrowheads="1"/>
          </p:cNvSpPr>
          <p:nvPr>
            <p:ph type="title"/>
          </p:nvPr>
        </p:nvSpPr>
        <p:spPr>
          <a:xfrm>
            <a:off x="933450" y="0"/>
            <a:ext cx="7294563" cy="838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/>
              <a:t>ConcepTest 8.10a</a:t>
            </a:r>
            <a:r>
              <a:rPr lang="en-US" sz="2800" i="1">
                <a:solidFill>
                  <a:srgbClr val="000000"/>
                </a:solidFill>
                <a:effectLst/>
              </a:rPr>
              <a:t>   </a:t>
            </a:r>
            <a:r>
              <a:rPr lang="en-US" sz="2800">
                <a:solidFill>
                  <a:schemeClr val="accent2"/>
                </a:solidFill>
              </a:rPr>
              <a:t>Falling Leaves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AutoShape 2"/>
          <p:cNvSpPr>
            <a:spLocks noChangeArrowheads="1"/>
          </p:cNvSpPr>
          <p:nvPr/>
        </p:nvSpPr>
        <p:spPr bwMode="auto">
          <a:xfrm>
            <a:off x="628650" y="4348163"/>
            <a:ext cx="7872413" cy="19113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50595" name="AutoShape 3"/>
          <p:cNvSpPr>
            <a:spLocks noChangeArrowheads="1"/>
          </p:cNvSpPr>
          <p:nvPr/>
        </p:nvSpPr>
        <p:spPr bwMode="auto">
          <a:xfrm>
            <a:off x="0" y="0"/>
            <a:ext cx="9144000" cy="4233863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0596" name="Rectangle 4"/>
          <p:cNvSpPr>
            <a:spLocks noChangeArrowheads="1"/>
          </p:cNvSpPr>
          <p:nvPr/>
        </p:nvSpPr>
        <p:spPr bwMode="auto">
          <a:xfrm>
            <a:off x="0" y="804863"/>
            <a:ext cx="4819650" cy="310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</a:pPr>
            <a:r>
              <a:rPr lang="en-US" sz="2000" b="1">
                <a:latin typeface="Arial" charset="0"/>
              </a:rPr>
              <a:t>	You see a leaf falling to the ground with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constant speed</a:t>
            </a:r>
            <a:r>
              <a:rPr lang="en-US" sz="2000" b="1">
                <a:latin typeface="Arial" charset="0"/>
              </a:rPr>
              <a:t>.  When you first notice it, the leaf has initial total energy PE</a:t>
            </a:r>
            <a:r>
              <a:rPr lang="en-US" sz="2000" b="1" baseline="-25000">
                <a:latin typeface="Arial" charset="0"/>
              </a:rPr>
              <a:t>i</a:t>
            </a:r>
            <a:r>
              <a:rPr lang="en-US" sz="2000" b="1">
                <a:latin typeface="Arial" charset="0"/>
              </a:rPr>
              <a:t> + KE</a:t>
            </a:r>
            <a:r>
              <a:rPr lang="en-US" sz="2000" b="1" baseline="-25000">
                <a:latin typeface="Arial" charset="0"/>
              </a:rPr>
              <a:t>i</a:t>
            </a:r>
            <a:r>
              <a:rPr lang="en-US" sz="2000" b="1">
                <a:latin typeface="Arial" charset="0"/>
              </a:rPr>
              <a:t>.  You watch the leaf until just before it hits the ground, at which point it has final total energy PE</a:t>
            </a:r>
            <a:r>
              <a:rPr lang="en-US" sz="2000" b="1" baseline="-25000">
                <a:latin typeface="Arial" charset="0"/>
              </a:rPr>
              <a:t>f</a:t>
            </a:r>
            <a:r>
              <a:rPr lang="en-US" sz="2000" b="1">
                <a:latin typeface="Arial" charset="0"/>
              </a:rPr>
              <a:t> + KE</a:t>
            </a:r>
            <a:r>
              <a:rPr lang="en-US" sz="2000" b="1" baseline="-25000">
                <a:latin typeface="Arial" charset="0"/>
              </a:rPr>
              <a:t>f</a:t>
            </a:r>
            <a:r>
              <a:rPr lang="en-US" sz="2000" b="1">
                <a:latin typeface="Arial" charset="0"/>
              </a:rPr>
              <a:t>.  How do these total energies compare?  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50597" name="Rectangle 5"/>
          <p:cNvSpPr>
            <a:spLocks noChangeArrowheads="1"/>
          </p:cNvSpPr>
          <p:nvPr/>
        </p:nvSpPr>
        <p:spPr bwMode="auto">
          <a:xfrm>
            <a:off x="5057775" y="1285875"/>
            <a:ext cx="4086225" cy="240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  <a:tabLst>
                <a:tab pos="796925" algn="l"/>
                <a:tab pos="860425" algn="l"/>
              </a:tabLst>
            </a:pPr>
            <a:r>
              <a:rPr lang="en-US" sz="2000" b="1">
                <a:latin typeface="Arial" charset="0"/>
              </a:rPr>
              <a:t>	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1)  PE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i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+ KE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i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  &gt;  PE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f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+ KE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f</a:t>
            </a:r>
            <a:endParaRPr lang="en-US" sz="2000" b="1">
              <a:solidFill>
                <a:schemeClr val="tx2"/>
              </a:solidFill>
              <a:latin typeface="Arial" charset="0"/>
            </a:endParaRP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  <a:tabLst>
                <a:tab pos="796925" algn="l"/>
                <a:tab pos="860425" algn="l"/>
              </a:tabLst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2)  PE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i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+ KE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i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  =  PE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f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+ KE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f</a:t>
            </a:r>
            <a:endParaRPr lang="en-US" sz="2000" b="1">
              <a:solidFill>
                <a:schemeClr val="tx2"/>
              </a:solidFill>
              <a:latin typeface="Arial" charset="0"/>
            </a:endParaRP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  <a:tabLst>
                <a:tab pos="796925" algn="l"/>
                <a:tab pos="860425" algn="l"/>
              </a:tabLst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3)  PE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i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+ KE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i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  &lt;  PE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f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+ KE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f</a:t>
            </a:r>
            <a:endParaRPr lang="en-US" sz="2000" b="1">
              <a:solidFill>
                <a:schemeClr val="tx2"/>
              </a:solidFill>
              <a:latin typeface="Arial" charset="0"/>
            </a:endParaRP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  <a:tabLst>
                <a:tab pos="796925" algn="l"/>
                <a:tab pos="860425" algn="l"/>
              </a:tabLst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4)  impossible to tell from     </a:t>
            </a:r>
          </a:p>
          <a:p>
            <a:pPr marL="401638" indent="-401638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  <a:tabLst>
                <a:tab pos="796925" algn="l"/>
                <a:tab pos="860425" algn="l"/>
              </a:tabLst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     	the information provided</a:t>
            </a:r>
            <a:endParaRPr lang="en-US" sz="2000" b="1" baseline="-25000">
              <a:latin typeface="Arial" charset="0"/>
            </a:endParaRPr>
          </a:p>
        </p:txBody>
      </p:sp>
      <p:sp>
        <p:nvSpPr>
          <p:cNvPr id="750598" name="Rectangle 6"/>
          <p:cNvSpPr>
            <a:spLocks noChangeArrowheads="1"/>
          </p:cNvSpPr>
          <p:nvPr/>
        </p:nvSpPr>
        <p:spPr bwMode="auto">
          <a:xfrm>
            <a:off x="428625" y="4351338"/>
            <a:ext cx="8088313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15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</a:pPr>
            <a:r>
              <a:rPr lang="en-US" sz="2000" b="1">
                <a:latin typeface="Arial" charset="0"/>
              </a:rPr>
              <a:t>	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As the leaf falls, </a:t>
            </a: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air resistance exerts a force on it opposite to its direction of motion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.  This </a:t>
            </a: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force does negative work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, which prevents the leaf from accelerating.  This frictional force is a nonconservative force, so the </a:t>
            </a:r>
            <a:r>
              <a:rPr lang="en-US" sz="2000" b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leaf loses energy as it falls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, and its </a:t>
            </a:r>
            <a:r>
              <a:rPr lang="en-US" sz="2000" b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final total energy is less than its initial total energy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.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50599" name="Oval 7"/>
          <p:cNvSpPr>
            <a:spLocks noChangeArrowheads="1"/>
          </p:cNvSpPr>
          <p:nvPr/>
        </p:nvSpPr>
        <p:spPr bwMode="auto">
          <a:xfrm>
            <a:off x="5157788" y="1273175"/>
            <a:ext cx="3986212" cy="50482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50600" name="Rectangle 8"/>
          <p:cNvSpPr>
            <a:spLocks noGrp="1" noChangeArrowheads="1"/>
          </p:cNvSpPr>
          <p:nvPr>
            <p:ph type="title"/>
          </p:nvPr>
        </p:nvSpPr>
        <p:spPr>
          <a:xfrm>
            <a:off x="933450" y="0"/>
            <a:ext cx="7294563" cy="838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/>
              <a:t>ConcepTest 8.10a</a:t>
            </a:r>
            <a:r>
              <a:rPr lang="en-US" sz="2800" i="1">
                <a:solidFill>
                  <a:srgbClr val="000000"/>
                </a:solidFill>
                <a:effectLst/>
              </a:rPr>
              <a:t>   </a:t>
            </a:r>
            <a:r>
              <a:rPr lang="en-US" sz="2800">
                <a:solidFill>
                  <a:schemeClr val="accent2"/>
                </a:solidFill>
              </a:rPr>
              <a:t>Falling Leaves</a:t>
            </a:r>
          </a:p>
        </p:txBody>
      </p:sp>
      <p:sp>
        <p:nvSpPr>
          <p:cNvPr id="750601" name="Text Box 9"/>
          <p:cNvSpPr txBox="1">
            <a:spLocks noChangeArrowheads="1"/>
          </p:cNvSpPr>
          <p:nvPr/>
        </p:nvSpPr>
        <p:spPr bwMode="auto">
          <a:xfrm>
            <a:off x="0" y="6316663"/>
            <a:ext cx="9144000" cy="4064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Follow-up: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What happens to leaf’s KE as it falls?  What net work is done?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ChangeArrowheads="1"/>
          </p:cNvSpPr>
          <p:nvPr/>
        </p:nvSpPr>
        <p:spPr bwMode="auto">
          <a:xfrm>
            <a:off x="4572000" y="1219200"/>
            <a:ext cx="4191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52643" name="AutoShape 3"/>
          <p:cNvSpPr>
            <a:spLocks noChangeArrowheads="1"/>
          </p:cNvSpPr>
          <p:nvPr/>
        </p:nvSpPr>
        <p:spPr bwMode="auto">
          <a:xfrm>
            <a:off x="0" y="0"/>
            <a:ext cx="9144000" cy="3614738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752644" name="Rectangle 4"/>
          <p:cNvSpPr>
            <a:spLocks noGrp="1" noChangeArrowheads="1"/>
          </p:cNvSpPr>
          <p:nvPr>
            <p:ph type="title"/>
          </p:nvPr>
        </p:nvSpPr>
        <p:spPr>
          <a:xfrm>
            <a:off x="933450" y="0"/>
            <a:ext cx="7294563" cy="838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/>
              <a:t>ConcepTest 8.10b</a:t>
            </a:r>
            <a:r>
              <a:rPr lang="en-US" sz="2800" i="1">
                <a:solidFill>
                  <a:srgbClr val="000000"/>
                </a:solidFill>
                <a:effectLst/>
              </a:rPr>
              <a:t>   </a:t>
            </a:r>
            <a:r>
              <a:rPr lang="en-US" sz="2800">
                <a:solidFill>
                  <a:schemeClr val="accent2"/>
                </a:solidFill>
                <a:effectLst/>
              </a:rPr>
              <a:t>Falling Balls</a:t>
            </a:r>
            <a:endParaRPr lang="en-US" sz="2800">
              <a:solidFill>
                <a:schemeClr val="accent2"/>
              </a:solidFill>
            </a:endParaRPr>
          </a:p>
        </p:txBody>
      </p:sp>
      <p:sp>
        <p:nvSpPr>
          <p:cNvPr id="752645" name="Rectangle 5"/>
          <p:cNvSpPr>
            <a:spLocks noChangeArrowheads="1"/>
          </p:cNvSpPr>
          <p:nvPr/>
        </p:nvSpPr>
        <p:spPr bwMode="auto">
          <a:xfrm>
            <a:off x="4572000" y="1219200"/>
            <a:ext cx="4191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52646" name="Rectangle 6"/>
          <p:cNvSpPr>
            <a:spLocks noChangeArrowheads="1"/>
          </p:cNvSpPr>
          <p:nvPr/>
        </p:nvSpPr>
        <p:spPr bwMode="auto">
          <a:xfrm>
            <a:off x="6302375" y="1301750"/>
            <a:ext cx="2081213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3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1)</a:t>
            </a:r>
            <a:r>
              <a:rPr lang="en-US" sz="2000" b="1">
                <a:latin typeface="Arial" charset="0"/>
              </a:rPr>
              <a:t>  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smaller</a:t>
            </a:r>
          </a:p>
          <a:p>
            <a:pPr marL="401638" indent="-401638">
              <a:lnSpc>
                <a:spcPct val="13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2)  the same</a:t>
            </a:r>
          </a:p>
          <a:p>
            <a:pPr marL="401638" indent="-401638">
              <a:lnSpc>
                <a:spcPct val="13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3)  greater</a:t>
            </a:r>
            <a:r>
              <a:rPr lang="en-US" b="1">
                <a:solidFill>
                  <a:schemeClr val="tx2"/>
                </a:solidFill>
                <a:latin typeface="Arial" charset="0"/>
              </a:rPr>
              <a:t> </a:t>
            </a:r>
          </a:p>
        </p:txBody>
      </p:sp>
      <p:sp>
        <p:nvSpPr>
          <p:cNvPr id="75264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0" y="784225"/>
            <a:ext cx="5502275" cy="2439988"/>
          </a:xfrm>
          <a:noFill/>
          <a:ln/>
        </p:spPr>
        <p:txBody>
          <a:bodyPr>
            <a:normAutofit fontScale="70000" lnSpcReduction="20000"/>
          </a:bodyPr>
          <a:lstStyle/>
          <a:p>
            <a:pPr marL="401638" indent="-401638">
              <a:lnSpc>
                <a:spcPct val="140000"/>
              </a:lnSpc>
              <a:spcBef>
                <a:spcPct val="50000"/>
              </a:spcBef>
              <a:buFont typeface="Monotype Sorts" pitchFamily="48" charset="2"/>
              <a:buNone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You throw a ball straight up into the air.   In addition to </a:t>
            </a:r>
            <a:r>
              <a:rPr lang="en-US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gravity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the ball feels a force due to </a:t>
            </a:r>
            <a:r>
              <a:rPr lang="en-US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air resistance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   </a:t>
            </a:r>
            <a:r>
              <a:rPr lang="en-US" b="1" dirty="0"/>
              <a:t>Compared to the time it takes the ball to go up, the time it takes to come back down is:</a:t>
            </a:r>
            <a:endParaRPr lang="en-US" sz="22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AutoShape 2"/>
          <p:cNvSpPr>
            <a:spLocks noChangeArrowheads="1"/>
          </p:cNvSpPr>
          <p:nvPr/>
        </p:nvSpPr>
        <p:spPr bwMode="auto">
          <a:xfrm>
            <a:off x="1141413" y="3930650"/>
            <a:ext cx="6945312" cy="18732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54691" name="Rectangle 3"/>
          <p:cNvSpPr>
            <a:spLocks noChangeArrowheads="1"/>
          </p:cNvSpPr>
          <p:nvPr/>
        </p:nvSpPr>
        <p:spPr bwMode="auto">
          <a:xfrm>
            <a:off x="1217613" y="3981450"/>
            <a:ext cx="7051675" cy="221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285750" indent="-285750">
              <a:lnSpc>
                <a:spcPct val="129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bg2"/>
                </a:solidFill>
                <a:latin typeface="Arial" charset="0"/>
              </a:rPr>
              <a:t>	Due to air friction, the ball is </a:t>
            </a:r>
            <a:r>
              <a:rPr lang="en-US" sz="2000" b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continuously losing mechanical energy</a:t>
            </a:r>
            <a:r>
              <a:rPr lang="en-US" sz="2000" b="1">
                <a:solidFill>
                  <a:schemeClr val="bg2"/>
                </a:solidFill>
                <a:latin typeface="Arial" charset="0"/>
              </a:rPr>
              <a:t>.   Therefore it has </a:t>
            </a: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less KE</a:t>
            </a:r>
            <a:r>
              <a:rPr lang="en-US" sz="2000" b="1">
                <a:solidFill>
                  <a:schemeClr val="bg2"/>
                </a:solidFill>
                <a:latin typeface="Arial" charset="0"/>
              </a:rPr>
              <a:t> (and consequently a </a:t>
            </a: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lower speed</a:t>
            </a:r>
            <a:r>
              <a:rPr lang="en-US" sz="2000" b="1">
                <a:solidFill>
                  <a:schemeClr val="bg2"/>
                </a:solidFill>
                <a:latin typeface="Arial" charset="0"/>
              </a:rPr>
              <a:t>) on the way down.  </a:t>
            </a:r>
            <a:r>
              <a:rPr lang="en-US" sz="2000" b="1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This means it will take more time on the way down</a:t>
            </a:r>
            <a:r>
              <a:rPr lang="en-US" sz="2000" b="1">
                <a:solidFill>
                  <a:schemeClr val="bg2"/>
                </a:solidFill>
                <a:latin typeface="Arial" charset="0"/>
              </a:rPr>
              <a:t> !!</a:t>
            </a:r>
            <a:endParaRPr lang="en-US" sz="2200" b="1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754692" name="Rectangle 4"/>
          <p:cNvSpPr>
            <a:spLocks noChangeArrowheads="1"/>
          </p:cNvSpPr>
          <p:nvPr/>
        </p:nvSpPr>
        <p:spPr bwMode="auto">
          <a:xfrm>
            <a:off x="4572000" y="1219200"/>
            <a:ext cx="4191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54693" name="AutoShape 5"/>
          <p:cNvSpPr>
            <a:spLocks noChangeArrowheads="1"/>
          </p:cNvSpPr>
          <p:nvPr/>
        </p:nvSpPr>
        <p:spPr bwMode="auto">
          <a:xfrm>
            <a:off x="0" y="0"/>
            <a:ext cx="9144000" cy="3614738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754694" name="Rectangle 6"/>
          <p:cNvSpPr>
            <a:spLocks noGrp="1" noChangeArrowheads="1"/>
          </p:cNvSpPr>
          <p:nvPr>
            <p:ph type="title"/>
          </p:nvPr>
        </p:nvSpPr>
        <p:spPr>
          <a:xfrm>
            <a:off x="933450" y="0"/>
            <a:ext cx="7294563" cy="838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/>
              <a:t>ConcepTest 8.10b</a:t>
            </a:r>
            <a:r>
              <a:rPr lang="en-US" sz="2800" i="1">
                <a:solidFill>
                  <a:srgbClr val="000000"/>
                </a:solidFill>
                <a:effectLst/>
              </a:rPr>
              <a:t>   </a:t>
            </a:r>
            <a:r>
              <a:rPr lang="en-US" sz="2800">
                <a:solidFill>
                  <a:schemeClr val="accent2"/>
                </a:solidFill>
                <a:effectLst/>
              </a:rPr>
              <a:t>Falling Balls</a:t>
            </a:r>
            <a:endParaRPr lang="en-US" sz="2800">
              <a:solidFill>
                <a:schemeClr val="accent2"/>
              </a:solidFill>
            </a:endParaRPr>
          </a:p>
        </p:txBody>
      </p:sp>
      <p:sp>
        <p:nvSpPr>
          <p:cNvPr id="754695" name="Rectangle 7"/>
          <p:cNvSpPr>
            <a:spLocks noChangeArrowheads="1"/>
          </p:cNvSpPr>
          <p:nvPr/>
        </p:nvSpPr>
        <p:spPr bwMode="auto">
          <a:xfrm>
            <a:off x="4572000" y="1219200"/>
            <a:ext cx="4191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54696" name="Oval 8"/>
          <p:cNvSpPr>
            <a:spLocks noChangeArrowheads="1"/>
          </p:cNvSpPr>
          <p:nvPr/>
        </p:nvSpPr>
        <p:spPr bwMode="auto">
          <a:xfrm>
            <a:off x="5989638" y="2365375"/>
            <a:ext cx="2378075" cy="5334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54697" name="Rectangle 9"/>
          <p:cNvSpPr>
            <a:spLocks noChangeArrowheads="1"/>
          </p:cNvSpPr>
          <p:nvPr/>
        </p:nvSpPr>
        <p:spPr bwMode="auto">
          <a:xfrm>
            <a:off x="6302375" y="1301750"/>
            <a:ext cx="2081213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3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1)</a:t>
            </a:r>
            <a:r>
              <a:rPr lang="en-US" sz="2000" b="1">
                <a:latin typeface="Arial" charset="0"/>
              </a:rPr>
              <a:t>  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smaller</a:t>
            </a:r>
          </a:p>
          <a:p>
            <a:pPr marL="401638" indent="-401638">
              <a:lnSpc>
                <a:spcPct val="13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2)  the same</a:t>
            </a:r>
          </a:p>
          <a:p>
            <a:pPr marL="401638" indent="-401638">
              <a:lnSpc>
                <a:spcPct val="13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3)  greater</a:t>
            </a:r>
            <a:r>
              <a:rPr lang="en-US" b="1">
                <a:solidFill>
                  <a:schemeClr val="tx2"/>
                </a:solidFill>
                <a:latin typeface="Arial" charset="0"/>
              </a:rPr>
              <a:t> </a:t>
            </a:r>
          </a:p>
        </p:txBody>
      </p:sp>
      <p:sp>
        <p:nvSpPr>
          <p:cNvPr id="754698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0" y="784225"/>
            <a:ext cx="5502275" cy="2439988"/>
          </a:xfrm>
          <a:noFill/>
          <a:ln/>
        </p:spPr>
        <p:txBody>
          <a:bodyPr>
            <a:normAutofit fontScale="70000" lnSpcReduction="20000"/>
          </a:bodyPr>
          <a:lstStyle/>
          <a:p>
            <a:pPr marL="401638" indent="-401638">
              <a:lnSpc>
                <a:spcPct val="140000"/>
              </a:lnSpc>
              <a:spcBef>
                <a:spcPct val="50000"/>
              </a:spcBef>
              <a:buFont typeface="Monotype Sorts" pitchFamily="48" charset="2"/>
              <a:buNone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You throw a ball straight up into the air.   In addition to </a:t>
            </a:r>
            <a:r>
              <a:rPr lang="en-US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gravity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the ball feels a force due to </a:t>
            </a:r>
            <a:r>
              <a:rPr lang="en-US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air resistance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   </a:t>
            </a:r>
            <a:r>
              <a:rPr lang="en-US" b="1" dirty="0"/>
              <a:t>Compared to the time it takes the ball to go up, the time it takes to come back down is:</a:t>
            </a:r>
            <a:endParaRPr lang="en-US" sz="22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54699" name="Text Box 11"/>
          <p:cNvSpPr txBox="1">
            <a:spLocks noChangeArrowheads="1"/>
          </p:cNvSpPr>
          <p:nvPr/>
        </p:nvSpPr>
        <p:spPr bwMode="auto">
          <a:xfrm>
            <a:off x="1052513" y="5932488"/>
            <a:ext cx="7269162" cy="7112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Follow-up: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How does the force of air resistance compare to gravity when the ball reaches terminal velocity?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3073</TotalTime>
  <Words>708</Words>
  <Application>Microsoft Office PowerPoint</Application>
  <PresentationFormat>On-screen Show (4:3)</PresentationFormat>
  <Paragraphs>153</Paragraphs>
  <Slides>18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Equation</vt:lpstr>
      <vt:lpstr>More Energy Topics</vt:lpstr>
      <vt:lpstr>Topics for Today</vt:lpstr>
      <vt:lpstr>Overall Energy Conservation</vt:lpstr>
      <vt:lpstr>ConcepTest 8.9   Cart on a Hill</vt:lpstr>
      <vt:lpstr>ConcepTest 8.9   Cart on a Hill</vt:lpstr>
      <vt:lpstr>ConcepTest 8.10a   Falling Leaves</vt:lpstr>
      <vt:lpstr>ConcepTest 8.10a   Falling Leaves</vt:lpstr>
      <vt:lpstr>ConcepTest 8.10b   Falling Balls</vt:lpstr>
      <vt:lpstr>ConcepTest 8.10b   Falling Balls</vt:lpstr>
      <vt:lpstr>Heat is K.E. and P.E. of molecules</vt:lpstr>
      <vt:lpstr>     Clicker Question Just FYI – not for credit! What is the approximate average speed of the oxygen molecules in your nose right now? </vt:lpstr>
      <vt:lpstr>Other Kinds of Energy</vt:lpstr>
      <vt:lpstr>Gravitational Potential Energy…</vt:lpstr>
      <vt:lpstr>Escape! </vt:lpstr>
      <vt:lpstr>Escape Velocity and Orbital Velocity</vt:lpstr>
      <vt:lpstr>Power</vt:lpstr>
      <vt:lpstr>    Clicker Question Ordinary steps have height about 17cm. Suppose you walk upstairs at 3 steps per second, and you weigh 70kg.  What is your approximate rate of working?</vt:lpstr>
      <vt:lpstr>      Clicker Question An automobile weighing 2,000 kg accelerates on a level road from rest to 30 m/sec in 9 secs.  Ignoring friction, etc., what was its average power output during this period?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Energy Topics</dc:title>
  <dc:creator>Michael</dc:creator>
  <cp:lastModifiedBy>Michael</cp:lastModifiedBy>
  <cp:revision>16</cp:revision>
  <dcterms:created xsi:type="dcterms:W3CDTF">2010-02-23T20:35:16Z</dcterms:created>
  <dcterms:modified xsi:type="dcterms:W3CDTF">2010-03-01T20:40:24Z</dcterms:modified>
</cp:coreProperties>
</file>