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71" r:id="rId6"/>
    <p:sldId id="272" r:id="rId7"/>
    <p:sldId id="273" r:id="rId8"/>
    <p:sldId id="274" r:id="rId9"/>
    <p:sldId id="275" r:id="rId10"/>
    <p:sldId id="276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7" autoAdjust="0"/>
  </p:normalViewPr>
  <p:slideViewPr>
    <p:cSldViewPr>
      <p:cViewPr>
        <p:scale>
          <a:sx n="77" d="100"/>
          <a:sy n="77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B6470-EBC1-4C40-8110-66BF2AFD5A78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0B0B-906D-4905-A532-14CCEE4B2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413F8-83BC-40A0-BB54-90D278DBFED1}" type="slidenum">
              <a:rPr lang="en-US"/>
              <a:pPr/>
              <a:t>10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84C847-0FA5-4645-935D-D07A14B406EB}" type="slidenum">
              <a:rPr lang="en-US"/>
              <a:pPr/>
              <a:t>21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51B65-9306-47C7-BA50-A2C50363223C}" type="slidenum">
              <a:rPr lang="en-US"/>
              <a:pPr/>
              <a:t>22</a:t>
            </a:fld>
            <a:endParaRPr lang="en-US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9A376-2903-46D2-95F3-CAF2C1051883}" type="slidenum">
              <a:rPr lang="en-US"/>
              <a:pPr/>
              <a:t>23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95F74-A530-40BE-94AA-0CFEFC716BC6}" type="slidenum">
              <a:rPr lang="en-US"/>
              <a:pPr/>
              <a:t>24</a:t>
            </a:fld>
            <a:endParaRPr lang="en-US"/>
          </a:p>
        </p:txBody>
      </p:sp>
      <p:sp>
        <p:nvSpPr>
          <p:cNvPr id="71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32BD7-A0A2-42B3-A65A-9EEC1F934922}" type="slidenum">
              <a:rPr lang="en-US"/>
              <a:pPr/>
              <a:t>25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B080A-4E53-4975-AB59-FF1EE8020793}" type="slidenum">
              <a:rPr lang="en-US"/>
              <a:pPr/>
              <a:t>26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0B0B-906D-4905-A532-14CCEE4B2C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E8665-7741-4FCF-A119-6665D79D2FE6}" type="slidenum">
              <a:rPr lang="en-US"/>
              <a:pPr/>
              <a:t>5</a:t>
            </a:fld>
            <a:endParaRPr lang="en-US"/>
          </a:p>
        </p:txBody>
      </p:sp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29970-61C3-4A8E-A302-562C70271E84}" type="slidenum">
              <a:rPr lang="en-US"/>
              <a:pPr/>
              <a:t>6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88946-CEA1-4269-8F28-99E33BA84872}" type="slidenum">
              <a:rPr lang="en-US"/>
              <a:pPr/>
              <a:t>7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9EED1-96F2-4E1F-9C4D-8640A40CA077}" type="slidenum">
              <a:rPr lang="en-US"/>
              <a:pPr/>
              <a:t>8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3B98F-BFA6-48E5-B6E4-32504F12358D}" type="slidenum">
              <a:rPr lang="en-US"/>
              <a:pPr/>
              <a:t>9</a:t>
            </a:fld>
            <a:endParaRPr lang="en-US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A832E-91DE-4EF0-958A-81FE0F31E2F2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92907-41C2-42AC-815D-3F114FFA3A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8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Kinetic Energy and Energy Conservation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13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AutoShape 2"/>
          <p:cNvSpPr>
            <a:spLocks noChangeArrowheads="1"/>
          </p:cNvSpPr>
          <p:nvPr/>
        </p:nvSpPr>
        <p:spPr bwMode="auto">
          <a:xfrm>
            <a:off x="288925" y="4008438"/>
            <a:ext cx="8855075" cy="2298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76515" name="AutoShape 3"/>
          <p:cNvSpPr>
            <a:spLocks noChangeArrowheads="1"/>
          </p:cNvSpPr>
          <p:nvPr/>
        </p:nvSpPr>
        <p:spPr bwMode="auto">
          <a:xfrm>
            <a:off x="0" y="0"/>
            <a:ext cx="9144000" cy="392588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0" y="1057275"/>
            <a:ext cx="4859338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The work </a:t>
            </a:r>
            <a:r>
              <a:rPr lang="en-US" sz="2000" b="1" i="1">
                <a:latin typeface="Arial" charset="0"/>
              </a:rPr>
              <a:t>W</a:t>
            </a:r>
            <a:r>
              <a:rPr lang="en-US" sz="2000" b="1" baseline="-25000">
                <a:latin typeface="Arial" charset="0"/>
              </a:rPr>
              <a:t>0</a:t>
            </a:r>
            <a:r>
              <a:rPr lang="en-US" sz="2000" b="1">
                <a:latin typeface="Arial" charset="0"/>
              </a:rPr>
              <a:t> accelerates a car from 0 to 50 km/hr.   How much work is needed to accelerate the car from 50 km/hr to 150 km/hr?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5848350" y="762000"/>
            <a:ext cx="242411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 2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 3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	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 6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 8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 9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 baseline="-25000">
              <a:latin typeface="Arial" charset="0"/>
            </a:endParaRPr>
          </a:p>
        </p:txBody>
      </p:sp>
      <p:sp>
        <p:nvSpPr>
          <p:cNvPr id="576518" name="Rectangle 6"/>
          <p:cNvSpPr>
            <a:spLocks noChangeArrowheads="1"/>
          </p:cNvSpPr>
          <p:nvPr/>
        </p:nvSpPr>
        <p:spPr bwMode="auto">
          <a:xfrm>
            <a:off x="0" y="4100513"/>
            <a:ext cx="91440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Let’s call the two speeds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and 3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v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for simplicity. 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We know that the work is given by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= </a:t>
            </a:r>
            <a:r>
              <a:rPr lang="en-US" sz="2000" b="1">
                <a:solidFill>
                  <a:srgbClr val="000000"/>
                </a:solidFill>
                <a:latin typeface="Symbol" pitchFamily="48" charset="2"/>
              </a:rPr>
              <a:t>D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KE = KE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– Ke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Case #1: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= 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–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0</a:t>
            </a:r>
            <a:r>
              <a:rPr lang="en-US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= 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Case #2: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= 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((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</a:t>
            </a:r>
            <a:r>
              <a:rPr lang="en-US" sz="2000" b="1" baseline="30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–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= 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–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=  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(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)  =  8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576519" name="Oval 7"/>
          <p:cNvSpPr>
            <a:spLocks noChangeArrowheads="1"/>
          </p:cNvSpPr>
          <p:nvPr/>
        </p:nvSpPr>
        <p:spPr bwMode="auto">
          <a:xfrm>
            <a:off x="5849938" y="2460625"/>
            <a:ext cx="2073275" cy="4921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6520" name="Rectangle 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7.8c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Speeding Up II</a:t>
            </a:r>
          </a:p>
        </p:txBody>
      </p:sp>
      <p:sp>
        <p:nvSpPr>
          <p:cNvPr id="576521" name="Text Box 9"/>
          <p:cNvSpPr txBox="1">
            <a:spLocks noChangeArrowheads="1"/>
          </p:cNvSpPr>
          <p:nvPr/>
        </p:nvSpPr>
        <p:spPr bwMode="auto">
          <a:xfrm>
            <a:off x="554038" y="6451600"/>
            <a:ext cx="8181975" cy="406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How much work is required to stop the 150-km/hr car?</a:t>
            </a:r>
          </a:p>
        </p:txBody>
      </p:sp>
      <p:graphicFrame>
        <p:nvGraphicFramePr>
          <p:cNvPr id="576522" name="Object 10"/>
          <p:cNvGraphicFramePr>
            <a:graphicFrameLocks noChangeAspect="1"/>
          </p:cNvGraphicFramePr>
          <p:nvPr/>
        </p:nvGraphicFramePr>
        <p:xfrm>
          <a:off x="4230688" y="5113338"/>
          <a:ext cx="179387" cy="458787"/>
        </p:xfrm>
        <a:graphic>
          <a:graphicData uri="http://schemas.openxmlformats.org/presentationml/2006/ole">
            <p:oleObj spid="_x0000_s34818" name="Equation" r:id="rId4" imgW="152280" imgH="393480" progId="Equation.DSMT4">
              <p:embed/>
            </p:oleObj>
          </a:graphicData>
        </a:graphic>
      </p:graphicFrame>
      <p:graphicFrame>
        <p:nvGraphicFramePr>
          <p:cNvPr id="576523" name="Object 11"/>
          <p:cNvGraphicFramePr>
            <a:graphicFrameLocks noChangeAspect="1"/>
          </p:cNvGraphicFramePr>
          <p:nvPr/>
        </p:nvGraphicFramePr>
        <p:xfrm>
          <a:off x="2360613" y="5600700"/>
          <a:ext cx="176212" cy="450850"/>
        </p:xfrm>
        <a:graphic>
          <a:graphicData uri="http://schemas.openxmlformats.org/presentationml/2006/ole">
            <p:oleObj spid="_x0000_s34819" name="Equation" r:id="rId5" imgW="152280" imgH="393480" progId="Equation.DSMT4">
              <p:embed/>
            </p:oleObj>
          </a:graphicData>
        </a:graphic>
      </p:graphicFrame>
      <p:graphicFrame>
        <p:nvGraphicFramePr>
          <p:cNvPr id="576524" name="Object 12"/>
          <p:cNvGraphicFramePr>
            <a:graphicFrameLocks noChangeAspect="1"/>
          </p:cNvGraphicFramePr>
          <p:nvPr/>
        </p:nvGraphicFramePr>
        <p:xfrm>
          <a:off x="6419850" y="5599113"/>
          <a:ext cx="177800" cy="454025"/>
        </p:xfrm>
        <a:graphic>
          <a:graphicData uri="http://schemas.openxmlformats.org/presentationml/2006/ole">
            <p:oleObj spid="_x0000_s34820" name="Equation" r:id="rId6" imgW="152280" imgH="393480" progId="Equation.DSMT4">
              <p:embed/>
            </p:oleObj>
          </a:graphicData>
        </a:graphic>
      </p:graphicFrame>
      <p:graphicFrame>
        <p:nvGraphicFramePr>
          <p:cNvPr id="576525" name="Object 13"/>
          <p:cNvGraphicFramePr>
            <a:graphicFrameLocks noChangeAspect="1"/>
          </p:cNvGraphicFramePr>
          <p:nvPr/>
        </p:nvGraphicFramePr>
        <p:xfrm>
          <a:off x="4465638" y="5610225"/>
          <a:ext cx="169862" cy="434975"/>
        </p:xfrm>
        <a:graphic>
          <a:graphicData uri="http://schemas.openxmlformats.org/presentationml/2006/ole">
            <p:oleObj spid="_x0000_s34821" name="Equation" r:id="rId7" imgW="152280" imgH="393480" progId="Equation.DSMT4">
              <p:embed/>
            </p:oleObj>
          </a:graphicData>
        </a:graphic>
      </p:graphicFrame>
      <p:graphicFrame>
        <p:nvGraphicFramePr>
          <p:cNvPr id="576526" name="Object 14"/>
          <p:cNvGraphicFramePr>
            <a:graphicFrameLocks noChangeAspect="1"/>
          </p:cNvGraphicFramePr>
          <p:nvPr/>
        </p:nvGraphicFramePr>
        <p:xfrm>
          <a:off x="2457450" y="5114925"/>
          <a:ext cx="179388" cy="458788"/>
        </p:xfrm>
        <a:graphic>
          <a:graphicData uri="http://schemas.openxmlformats.org/presentationml/2006/ole">
            <p:oleObj spid="_x0000_s34822" name="Equation" r:id="rId8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 Small Kinetic Energy Change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Suppose the velocity of a mass </a:t>
            </a:r>
            <a:r>
              <a:rPr lang="en-US" i="1" dirty="0" smtClean="0"/>
              <a:t>m</a:t>
            </a:r>
            <a:r>
              <a:rPr lang="en-US" dirty="0" smtClean="0"/>
              <a:t> changes by a tiny amount        as the mass moves through       .            Then the change in kinetic energy </a:t>
            </a:r>
            <a:r>
              <a:rPr lang="en-US" i="1" dirty="0" smtClean="0"/>
              <a:t>K </a:t>
            </a:r>
            <a:r>
              <a:rPr lang="en-US" dirty="0" smtClean="0"/>
              <a:t>is (dropping the </a:t>
            </a:r>
            <a:r>
              <a:rPr lang="en-US" i="1" dirty="0" smtClean="0"/>
              <a:t>very</a:t>
            </a:r>
            <a:r>
              <a:rPr lang="en-US" dirty="0" smtClean="0"/>
              <a:t> tiny (</a:t>
            </a:r>
            <a:r>
              <a:rPr lang="el-GR" dirty="0" smtClean="0"/>
              <a:t>Δ</a:t>
            </a:r>
            <a:r>
              <a:rPr lang="en-US" i="1" dirty="0" smtClean="0"/>
              <a:t>v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term)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this depends only on the change in </a:t>
            </a:r>
            <a:r>
              <a:rPr lang="en-US" i="1" dirty="0" smtClean="0"/>
              <a:t>speed</a:t>
            </a:r>
            <a:r>
              <a:rPr lang="en-US" dirty="0" smtClean="0"/>
              <a:t>—the dot product ensures that only the component of         in the direction of     counts.  </a:t>
            </a:r>
            <a:r>
              <a:rPr lang="en-US" dirty="0" smtClean="0">
                <a:solidFill>
                  <a:srgbClr val="FF0000"/>
                </a:solidFill>
              </a:rPr>
              <a:t>The displacement        is of course in direction    . 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81837" y="1941489"/>
          <a:ext cx="533400" cy="373380"/>
        </p:xfrm>
        <a:graphic>
          <a:graphicData uri="http://schemas.openxmlformats.org/presentationml/2006/ole">
            <p:oleObj spid="_x0000_s19458" name="Equation" r:id="rId4" imgW="634680" imgH="4442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1600" y="3505200"/>
          <a:ext cx="8928100" cy="1168400"/>
        </p:xfrm>
        <a:graphic>
          <a:graphicData uri="http://schemas.openxmlformats.org/presentationml/2006/ole">
            <p:oleObj spid="_x0000_s19459" name="Equation" r:id="rId5" imgW="8928000" imgH="1168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85563" y="5648457"/>
          <a:ext cx="546100" cy="393700"/>
        </p:xfrm>
        <a:graphic>
          <a:graphicData uri="http://schemas.openxmlformats.org/presentationml/2006/ole">
            <p:oleObj spid="_x0000_s19461" name="Equation" r:id="rId6" imgW="545760" imgH="393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82684" y="5650605"/>
          <a:ext cx="266700" cy="393700"/>
        </p:xfrm>
        <a:graphic>
          <a:graphicData uri="http://schemas.openxmlformats.org/presentationml/2006/ole">
            <p:oleObj spid="_x0000_s19462" name="Equation" r:id="rId7" imgW="266400" imgH="3934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59738" y="1928813"/>
          <a:ext cx="546100" cy="495300"/>
        </p:xfrm>
        <a:graphic>
          <a:graphicData uri="http://schemas.openxmlformats.org/presentationml/2006/ole">
            <p:oleObj spid="_x0000_s19463" name="Equation" r:id="rId8" imgW="545760" imgH="49500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708579" y="6134637"/>
          <a:ext cx="546100" cy="381000"/>
        </p:xfrm>
        <a:graphic>
          <a:graphicData uri="http://schemas.openxmlformats.org/presentationml/2006/ole">
            <p:oleObj spid="_x0000_s19464" name="Equation" r:id="rId9" imgW="545760" imgH="3808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221017" y="6146442"/>
          <a:ext cx="266700" cy="393700"/>
        </p:xfrm>
        <a:graphic>
          <a:graphicData uri="http://schemas.openxmlformats.org/presentationml/2006/ole">
            <p:oleObj spid="_x0000_s19465" name="Equation" r:id="rId10" imgW="2664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Energy Balance for a Projectile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Consider a projectile acted on only by gravity, moving a distance        in a short time </a:t>
            </a:r>
            <a:r>
              <a:rPr lang="el-GR" dirty="0" smtClean="0"/>
              <a:t>Δ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Gravity does work                               , where </a:t>
            </a:r>
            <a:r>
              <a:rPr lang="en-US" i="1" dirty="0" smtClean="0"/>
              <a:t>U</a:t>
            </a:r>
            <a:r>
              <a:rPr lang="en-US" dirty="0" smtClean="0"/>
              <a:t> is the gravitational potential energy.</a:t>
            </a:r>
          </a:p>
          <a:p>
            <a:r>
              <a:rPr lang="en-US" dirty="0" smtClean="0"/>
              <a:t>The change in velocity                    , so the change in potential energy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The total energy </a:t>
            </a:r>
            <a:r>
              <a:rPr lang="en-US" i="1" dirty="0" smtClean="0"/>
              <a:t>U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dirty="0" smtClean="0"/>
              <a:t>  does not change.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76975" y="2175078"/>
          <a:ext cx="546100" cy="381000"/>
        </p:xfrm>
        <a:graphic>
          <a:graphicData uri="http://schemas.openxmlformats.org/presentationml/2006/ole">
            <p:oleObj spid="_x0000_s20482" name="Equation" r:id="rId4" imgW="545760" imgH="3808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38600" y="2743200"/>
          <a:ext cx="2755900" cy="482600"/>
        </p:xfrm>
        <a:graphic>
          <a:graphicData uri="http://schemas.openxmlformats.org/presentationml/2006/ole">
            <p:oleObj spid="_x0000_s20483" name="Equation" r:id="rId5" imgW="2755800" imgH="4824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86300" y="3836086"/>
          <a:ext cx="1714500" cy="482600"/>
        </p:xfrm>
        <a:graphic>
          <a:graphicData uri="http://schemas.openxmlformats.org/presentationml/2006/ole">
            <p:oleObj spid="_x0000_s20484" name="Equation" r:id="rId6" imgW="1714320" imgH="48240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219200" y="4876800"/>
          <a:ext cx="6654800" cy="1066800"/>
        </p:xfrm>
        <a:graphic>
          <a:graphicData uri="http://schemas.openxmlformats.org/presentationml/2006/ole">
            <p:oleObj spid="_x0000_s20485" name="Equation" r:id="rId7" imgW="6654600" imgH="106668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6019800"/>
            <a:ext cx="7315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Conservation of Mechanical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We’ve established that for a projectile acted on only by gravity K.E. + P.E. = a constant, </a:t>
            </a:r>
          </a:p>
          <a:p>
            <a:endParaRPr lang="en-US" dirty="0" smtClean="0"/>
          </a:p>
          <a:p>
            <a:r>
              <a:rPr lang="en-US" dirty="0" smtClean="0"/>
              <a:t>Here </a:t>
            </a:r>
            <a:r>
              <a:rPr lang="en-US" i="1" dirty="0" smtClean="0"/>
              <a:t>E</a:t>
            </a:r>
            <a:r>
              <a:rPr lang="en-US" dirty="0" smtClean="0"/>
              <a:t> is called the total (mechanical) energy.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This is valid if:</a:t>
            </a:r>
          </a:p>
          <a:p>
            <a:pPr marL="514350" indent="-514350">
              <a:buAutoNum type="alphaUcPeriod"/>
            </a:pPr>
            <a:r>
              <a:rPr lang="en-US" dirty="0" smtClean="0"/>
              <a:t>We can neglect air resistance, friction, etc.</a:t>
            </a:r>
          </a:p>
          <a:p>
            <a:pPr marL="514350" indent="-514350">
              <a:buAutoNum type="alphaUcPeriod"/>
            </a:pPr>
            <a:r>
              <a:rPr lang="en-US" dirty="0" smtClean="0"/>
              <a:t>Other forces acting are always perpendicular to the direction of motion: so this will also be true for a </a:t>
            </a:r>
            <a:r>
              <a:rPr lang="en-US" dirty="0" smtClean="0">
                <a:solidFill>
                  <a:srgbClr val="FFFF00"/>
                </a:solidFill>
              </a:rPr>
              <a:t>roller coaster</a:t>
            </a:r>
            <a:r>
              <a:rPr lang="en-US" dirty="0" smtClean="0"/>
              <a:t>, ignoring friction.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2667000"/>
          <a:ext cx="3149600" cy="596900"/>
        </p:xfrm>
        <a:graphic>
          <a:graphicData uri="http://schemas.openxmlformats.org/presentationml/2006/ole">
            <p:oleObj spid="_x0000_s25602" name="Equation" r:id="rId4" imgW="3149280" imgH="596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Springs Conserve Energy, Too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Suppose the spring is fixed to the wall, at the other end a mass </a:t>
            </a:r>
            <a:r>
              <a:rPr lang="en-US" i="1" dirty="0" smtClean="0"/>
              <a:t>m</a:t>
            </a:r>
            <a:r>
              <a:rPr lang="en-US" dirty="0" smtClean="0"/>
              <a:t> slides on a </a:t>
            </a:r>
            <a:r>
              <a:rPr lang="en-US" dirty="0" smtClean="0">
                <a:solidFill>
                  <a:srgbClr val="FFFF00"/>
                </a:solidFill>
              </a:rPr>
              <a:t>frictionless</a:t>
            </a:r>
            <a:r>
              <a:rPr lang="en-US" dirty="0" smtClean="0"/>
              <a:t> surface.</a:t>
            </a:r>
          </a:p>
          <a:p>
            <a:r>
              <a:rPr lang="en-US" dirty="0" smtClean="0"/>
              <a:t>By an </a:t>
            </a:r>
            <a:r>
              <a:rPr lang="en-US" dirty="0" smtClean="0">
                <a:solidFill>
                  <a:srgbClr val="FFFF00"/>
                </a:solidFill>
              </a:rPr>
              <a:t>exactly similar argument </a:t>
            </a:r>
            <a:r>
              <a:rPr lang="en-US" dirty="0" smtClean="0"/>
              <a:t>to that for gravity, we can show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constant total energy.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660900" y="2489200"/>
            <a:ext cx="4114800" cy="1760783"/>
            <a:chOff x="4800600" y="2336800"/>
            <a:chExt cx="4114800" cy="1760783"/>
          </a:xfrm>
        </p:grpSpPr>
        <p:sp>
          <p:nvSpPr>
            <p:cNvPr id="30" name="Rectangle 29"/>
            <p:cNvSpPr/>
            <p:nvPr/>
          </p:nvSpPr>
          <p:spPr>
            <a:xfrm>
              <a:off x="5181600" y="3479800"/>
              <a:ext cx="3733800" cy="304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flipH="1">
              <a:off x="5181600" y="2816178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57"/>
            <p:cNvGrpSpPr/>
            <p:nvPr/>
          </p:nvGrpSpPr>
          <p:grpSpPr>
            <a:xfrm>
              <a:off x="5317140" y="2881122"/>
              <a:ext cx="2192310" cy="610125"/>
              <a:chOff x="6123147" y="4190475"/>
              <a:chExt cx="2192310" cy="610125"/>
            </a:xfrm>
          </p:grpSpPr>
          <p:grpSp>
            <p:nvGrpSpPr>
              <p:cNvPr id="1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5" name="Rectangle 24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3" name="Rectangle 2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7"/>
            <p:cNvSpPr/>
            <p:nvPr/>
          </p:nvSpPr>
          <p:spPr>
            <a:xfrm flipH="1">
              <a:off x="7543800" y="2829057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00600" y="2445909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6858000" y="3615741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16700" y="3728251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Extension </a:t>
              </a:r>
              <a:r>
                <a:rPr lang="en-US" i="1" dirty="0" smtClean="0"/>
                <a:t>x</a:t>
              </a:r>
              <a:endParaRPr lang="en-US" i="1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/>
          </p:nvGraphicFramePr>
          <p:xfrm>
            <a:off x="6471630" y="2362200"/>
            <a:ext cx="1181100" cy="317500"/>
          </p:xfrm>
          <a:graphic>
            <a:graphicData uri="http://schemas.openxmlformats.org/presentationml/2006/ole">
              <p:oleObj spid="_x0000_s26626" name="Equation" r:id="rId4" imgW="1180800" imgH="317160" progId="Equation.DSMT4">
                <p:embed/>
              </p:oleObj>
            </a:graphicData>
          </a:graphic>
        </p:graphicFrame>
        <p:cxnSp>
          <p:nvCxnSpPr>
            <p:cNvPr id="13" name="Straight Arrow Connector 12"/>
            <p:cNvCxnSpPr>
              <a:stCxn id="8" idx="0"/>
            </p:cNvCxnSpPr>
            <p:nvPr/>
          </p:nvCxnSpPr>
          <p:spPr>
            <a:xfrm rot="16200000" flipV="1">
              <a:off x="6991350" y="2238507"/>
              <a:ext cx="1588" cy="11811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7620000" y="2743200"/>
              <a:ext cx="762000" cy="762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5100" y="29591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002060"/>
                  </a:solidFill>
                </a:rPr>
                <a:t>m</a:t>
              </a:r>
              <a:endParaRPr lang="en-US" i="1" dirty="0">
                <a:solidFill>
                  <a:srgbClr val="002060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7924800" y="2667000"/>
              <a:ext cx="609600" cy="1588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8013700" y="233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endParaRPr lang="en-US" i="1" dirty="0"/>
            </a:p>
          </p:txBody>
        </p:sp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800100" y="5029200"/>
          <a:ext cx="3187700" cy="596900"/>
        </p:xfrm>
        <a:graphic>
          <a:graphicData uri="http://schemas.openxmlformats.org/presentationml/2006/ole">
            <p:oleObj spid="_x0000_s26627" name="Equation" r:id="rId5" imgW="3187440" imgH="596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Conservative and </a:t>
            </a:r>
            <a:r>
              <a:rPr lang="en-US" dirty="0" err="1" smtClean="0">
                <a:solidFill>
                  <a:srgbClr val="FFFF00"/>
                </a:solidFill>
              </a:rPr>
              <a:t>Nonconservative</a:t>
            </a:r>
            <a:r>
              <a:rPr lang="en-US" dirty="0" smtClean="0">
                <a:solidFill>
                  <a:srgbClr val="FFFF00"/>
                </a:solidFill>
              </a:rPr>
              <a:t> Forces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Gravity and the spring are examples of </a:t>
            </a:r>
            <a:r>
              <a:rPr lang="en-US" dirty="0" smtClean="0">
                <a:solidFill>
                  <a:srgbClr val="FFFF00"/>
                </a:solidFill>
              </a:rPr>
              <a:t>conservative</a:t>
            </a:r>
            <a:r>
              <a:rPr lang="en-US" dirty="0" smtClean="0"/>
              <a:t> forces: if work is done against them, they store it all as potential energy, and it can be used later.  Total mechanical energy is conserved.</a:t>
            </a:r>
          </a:p>
          <a:p>
            <a:r>
              <a:rPr lang="en-US" dirty="0" smtClean="0"/>
              <a:t>Friction is </a:t>
            </a:r>
            <a:r>
              <a:rPr lang="en-US" dirty="0" smtClean="0">
                <a:solidFill>
                  <a:srgbClr val="FFFF00"/>
                </a:solidFill>
              </a:rPr>
              <a:t>not</a:t>
            </a:r>
            <a:r>
              <a:rPr lang="en-US" dirty="0" smtClean="0"/>
              <a:t> a conservative force: work done against friction generates heat, it does not conserve the mechanical energy, little of which can be recovered.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Different Paths for a Conservative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a conservative force, suppose </a:t>
            </a:r>
            <a:r>
              <a:rPr lang="en-US" dirty="0" smtClean="0">
                <a:solidFill>
                  <a:srgbClr val="FFFF00"/>
                </a:solidFill>
              </a:rPr>
              <a:t>taking an object from point A to point B along path P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 requires us to supply work W</a:t>
            </a:r>
            <a:r>
              <a:rPr lang="en-US" baseline="-25000" dirty="0" smtClean="0">
                <a:solidFill>
                  <a:srgbClr val="FFFF00"/>
                </a:solidFill>
              </a:rPr>
              <a:t>1</a:t>
            </a:r>
            <a:r>
              <a:rPr lang="en-US" dirty="0" smtClean="0">
                <a:solidFill>
                  <a:srgbClr val="FFFF00"/>
                </a:solidFill>
              </a:rPr>
              <a:t>.  </a:t>
            </a:r>
            <a:r>
              <a:rPr lang="en-US" dirty="0" smtClean="0"/>
              <a:t>Then if we let the object slide back from B to A, the force will fully reimburse us, giving back </a:t>
            </a:r>
            <a:r>
              <a:rPr lang="en-US" i="1" dirty="0" smtClean="0"/>
              <a:t>all</a:t>
            </a:r>
            <a:r>
              <a:rPr lang="en-US" dirty="0" smtClean="0"/>
              <a:t> the work W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Now suppose there’s another path P</a:t>
            </a:r>
            <a:r>
              <a:rPr lang="en-US" baseline="-25000" dirty="0" smtClean="0"/>
              <a:t>2</a:t>
            </a:r>
            <a:r>
              <a:rPr lang="en-US" dirty="0" smtClean="0"/>
              <a:t> from A to B, and </a:t>
            </a:r>
            <a:r>
              <a:rPr lang="en-US" dirty="0" smtClean="0">
                <a:solidFill>
                  <a:srgbClr val="FFFF00"/>
                </a:solidFill>
              </a:rPr>
              <a:t>using </a:t>
            </a:r>
            <a:r>
              <a:rPr lang="en-US" i="1" dirty="0" smtClean="0">
                <a:solidFill>
                  <a:srgbClr val="FFFF00"/>
                </a:solidFill>
              </a:rPr>
              <a:t>that</a:t>
            </a:r>
            <a:r>
              <a:rPr lang="en-US" dirty="0" smtClean="0">
                <a:solidFill>
                  <a:srgbClr val="FFFF00"/>
                </a:solidFill>
              </a:rPr>
              <a:t> path takes less work from us, W</a:t>
            </a:r>
            <a:r>
              <a:rPr lang="en-US" baseline="-25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We can construct a track going from A to B along P</a:t>
            </a:r>
            <a:r>
              <a:rPr lang="en-US" baseline="-25000" dirty="0" smtClean="0"/>
              <a:t>2</a:t>
            </a:r>
            <a:r>
              <a:rPr lang="en-US" dirty="0" smtClean="0"/>
              <a:t> then back along P</a:t>
            </a:r>
            <a:r>
              <a:rPr lang="en-US" baseline="-25000" dirty="0" smtClean="0"/>
              <a:t>1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FF00"/>
                </a:solidFill>
              </a:rPr>
              <a:t>we’ll gain energy!  </a:t>
            </a:r>
            <a:r>
              <a:rPr lang="en-US" dirty="0" smtClean="0"/>
              <a:t>This is a </a:t>
            </a:r>
            <a:r>
              <a:rPr lang="en-US" dirty="0" smtClean="0">
                <a:solidFill>
                  <a:srgbClr val="FFFF00"/>
                </a:solidFill>
              </a:rPr>
              <a:t>perpetual motion machine</a:t>
            </a:r>
            <a:r>
              <a:rPr lang="en-US" dirty="0" smtClean="0"/>
              <a:t>…so what’s wrong?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in a Conservative Field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2800" dirty="0" smtClean="0"/>
              <a:t>Imagine a complicated conservative field, like </a:t>
            </a:r>
            <a:r>
              <a:rPr lang="en-US" sz="2800" dirty="0" smtClean="0">
                <a:solidFill>
                  <a:srgbClr val="FF0000"/>
                </a:solidFill>
              </a:rPr>
              <a:t>gravity from Earth + Moon at any point</a:t>
            </a:r>
            <a:r>
              <a:rPr lang="en-US" sz="2800" dirty="0" smtClean="0"/>
              <a:t>.  We’ve established that the work we need to do to take </a:t>
            </a:r>
            <a:r>
              <a:rPr lang="en-US" sz="2800" dirty="0" smtClean="0">
                <a:solidFill>
                  <a:srgbClr val="FFFF00"/>
                </a:solidFill>
              </a:rPr>
              <a:t>a mass </a:t>
            </a:r>
            <a:r>
              <a:rPr lang="en-US" sz="2800" i="1" dirty="0" smtClean="0">
                <a:solidFill>
                  <a:srgbClr val="FFFF00"/>
                </a:solidFill>
              </a:rPr>
              <a:t>m</a:t>
            </a:r>
            <a:r>
              <a:rPr lang="en-US" sz="2800" dirty="0" smtClean="0"/>
              <a:t> from point       to      ,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depends </a:t>
            </a:r>
            <a:r>
              <a:rPr lang="en-US" sz="2800" i="1" dirty="0" smtClean="0"/>
              <a:t>only</a:t>
            </a:r>
            <a:r>
              <a:rPr lang="en-US" sz="2800" dirty="0" smtClean="0"/>
              <a:t> on the endpoints, </a:t>
            </a:r>
            <a:r>
              <a:rPr lang="en-US" sz="2800" b="1" u="sng" dirty="0" smtClean="0">
                <a:solidFill>
                  <a:srgbClr val="FFFF00"/>
                </a:solidFill>
              </a:rPr>
              <a:t>not the path</a:t>
            </a:r>
            <a:r>
              <a:rPr lang="en-US" sz="2800" dirty="0" smtClean="0"/>
              <a:t>—so we </a:t>
            </a:r>
            <a:r>
              <a:rPr lang="en-US" sz="2800" dirty="0" smtClean="0">
                <a:solidFill>
                  <a:schemeClr val="bg1"/>
                </a:solidFill>
              </a:rPr>
              <a:t>can</a:t>
            </a:r>
            <a:r>
              <a:rPr lang="en-US" sz="2800" dirty="0" smtClean="0">
                <a:solidFill>
                  <a:srgbClr val="FFFF00"/>
                </a:solidFill>
              </a:rPr>
              <a:t> unambiguously </a:t>
            </a:r>
            <a:r>
              <a:rPr lang="en-US" sz="2800" dirty="0" smtClean="0"/>
              <a:t>define a </a:t>
            </a:r>
            <a:r>
              <a:rPr lang="en-US" sz="2800" dirty="0" smtClean="0">
                <a:solidFill>
                  <a:srgbClr val="FFFF00"/>
                </a:solidFill>
              </a:rPr>
              <a:t>potential energy difference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65300" y="2755900"/>
          <a:ext cx="355600" cy="533400"/>
        </p:xfrm>
        <a:graphic>
          <a:graphicData uri="http://schemas.openxmlformats.org/presentationml/2006/ole">
            <p:oleObj spid="_x0000_s27650" name="Equation" r:id="rId4" imgW="355320" imgH="5331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755900"/>
          <a:ext cx="355600" cy="533400"/>
        </p:xfrm>
        <a:graphic>
          <a:graphicData uri="http://schemas.openxmlformats.org/presentationml/2006/ole">
            <p:oleObj spid="_x0000_s27651" name="Equation" r:id="rId5" imgW="355320" imgH="5331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25800" y="2971800"/>
          <a:ext cx="3352800" cy="1328928"/>
        </p:xfrm>
        <a:graphic>
          <a:graphicData uri="http://schemas.openxmlformats.org/presentationml/2006/ole">
            <p:oleObj spid="_x0000_s27652" name="Equation" r:id="rId6" imgW="3492360" imgH="1384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67000" y="5448300"/>
          <a:ext cx="3962400" cy="1237541"/>
        </p:xfrm>
        <a:graphic>
          <a:graphicData uri="http://schemas.openxmlformats.org/presentationml/2006/ole">
            <p:oleObj spid="_x0000_s27653" name="Equation" r:id="rId7" imgW="4431960" imgH="1384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Determines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If we </a:t>
            </a:r>
            <a:r>
              <a:rPr lang="en-US" dirty="0" smtClean="0">
                <a:solidFill>
                  <a:srgbClr val="FFFF00"/>
                </a:solidFill>
              </a:rPr>
              <a:t>know the potential energy           </a:t>
            </a:r>
            <a:r>
              <a:rPr lang="en-US" dirty="0" smtClean="0"/>
              <a:t>in a complicated gravitational field, how can we </a:t>
            </a:r>
            <a:r>
              <a:rPr lang="en-US" dirty="0" smtClean="0">
                <a:solidFill>
                  <a:srgbClr val="FFFF00"/>
                </a:solidFill>
              </a:rPr>
              <a:t>find the gravitational force </a:t>
            </a:r>
            <a:r>
              <a:rPr lang="en-US" dirty="0" smtClean="0"/>
              <a:t>on a mass </a:t>
            </a:r>
            <a:r>
              <a:rPr lang="en-US" i="1" dirty="0" smtClean="0"/>
              <a:t>m </a:t>
            </a:r>
            <a:r>
              <a:rPr lang="en-US" dirty="0" smtClean="0"/>
              <a:t>at    ?</a:t>
            </a:r>
          </a:p>
          <a:p>
            <a:r>
              <a:rPr lang="en-US" dirty="0" smtClean="0"/>
              <a:t>Take a very short path going in the </a:t>
            </a:r>
            <a:r>
              <a:rPr lang="en-US" i="1" dirty="0" smtClean="0"/>
              <a:t>x</a:t>
            </a:r>
            <a:r>
              <a:rPr lang="en-US" dirty="0" smtClean="0"/>
              <a:t>-direction: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must apply a force 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x</a:t>
            </a:r>
            <a:r>
              <a:rPr lang="en-US" i="1" baseline="-25000" dirty="0" smtClean="0"/>
              <a:t> </a:t>
            </a:r>
            <a:r>
              <a:rPr lang="en-US" i="1" dirty="0" smtClean="0"/>
              <a:t>  </a:t>
            </a:r>
            <a:r>
              <a:rPr lang="en-US" dirty="0" smtClean="0"/>
              <a:t>to</a:t>
            </a:r>
            <a:r>
              <a:rPr lang="en-US" i="1" dirty="0" smtClean="0"/>
              <a:t> </a:t>
            </a:r>
            <a:r>
              <a:rPr lang="en-US" dirty="0" smtClean="0"/>
              <a:t>move this small distance, so the opposing </a:t>
            </a:r>
            <a:r>
              <a:rPr lang="en-US" dirty="0" smtClean="0">
                <a:solidFill>
                  <a:srgbClr val="FFFF00"/>
                </a:solidFill>
              </a:rPr>
              <a:t>gravitational force is  given by          </a:t>
            </a:r>
            <a:r>
              <a:rPr lang="en-US" dirty="0" smtClean="0"/>
              <a:t>                           .</a:t>
            </a:r>
            <a:endParaRPr lang="en-US" baseline="-25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70000" y="3771900"/>
          <a:ext cx="6477000" cy="1220479"/>
        </p:xfrm>
        <a:graphic>
          <a:graphicData uri="http://schemas.openxmlformats.org/presentationml/2006/ole">
            <p:oleObj spid="_x0000_s28674" name="Equation" r:id="rId4" imgW="6806880" imgH="1282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5917857"/>
          <a:ext cx="3200400" cy="579695"/>
        </p:xfrm>
        <a:graphic>
          <a:graphicData uri="http://schemas.openxmlformats.org/presentationml/2006/ole">
            <p:oleObj spid="_x0000_s28675" name="Equation" r:id="rId5" imgW="3365280" imgH="609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235700" y="1714500"/>
          <a:ext cx="762000" cy="457200"/>
        </p:xfrm>
        <a:graphic>
          <a:graphicData uri="http://schemas.openxmlformats.org/presentationml/2006/ole">
            <p:oleObj spid="_x0000_s28676" name="Equation" r:id="rId6" imgW="1015920" imgH="609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912100" y="2692400"/>
          <a:ext cx="241300" cy="342900"/>
        </p:xfrm>
        <a:graphic>
          <a:graphicData uri="http://schemas.openxmlformats.org/presentationml/2006/ole">
            <p:oleObj spid="_x0000_s28677" name="Equation" r:id="rId7" imgW="241200" imgH="342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More on Potential Energy and Force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Since the potential energy is given by integrating the force through a distance, it’s not surprising that we get back the force by differentiating the potential energy.</a:t>
            </a:r>
          </a:p>
          <a:p>
            <a:endParaRPr lang="en-US" sz="2800" dirty="0" smtClean="0"/>
          </a:p>
          <a:p>
            <a:r>
              <a:rPr lang="en-US" sz="2800" dirty="0" smtClean="0"/>
              <a:t>For gravity near the Earth’s surface,                       , taking </a:t>
            </a:r>
            <a:r>
              <a:rPr lang="en-US" sz="2800" i="1" dirty="0" smtClean="0">
                <a:solidFill>
                  <a:srgbClr val="FFFF00"/>
                </a:solidFill>
              </a:rPr>
              <a:t>z</a:t>
            </a:r>
            <a:r>
              <a:rPr lang="en-US" sz="2800" dirty="0" smtClean="0"/>
              <a:t> as vertically up, so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and since </a:t>
            </a:r>
            <a:r>
              <a:rPr lang="en-US" sz="2800" i="1" dirty="0" smtClean="0">
                <a:solidFill>
                  <a:srgbClr val="FFFF00"/>
                </a:solidFill>
              </a:rPr>
              <a:t>U</a:t>
            </a:r>
            <a:r>
              <a:rPr lang="en-US" sz="2800" dirty="0" smtClean="0"/>
              <a:t> doesn’t depend on </a:t>
            </a:r>
            <a:r>
              <a:rPr lang="en-US" sz="2800" i="1" dirty="0" smtClean="0">
                <a:solidFill>
                  <a:srgbClr val="FFFF00"/>
                </a:solidFill>
              </a:rPr>
              <a:t>x</a:t>
            </a:r>
            <a:r>
              <a:rPr lang="en-US" sz="2800" dirty="0" smtClean="0"/>
              <a:t> or </a:t>
            </a:r>
            <a:r>
              <a:rPr lang="en-US" sz="2800" i="1" dirty="0" smtClean="0">
                <a:solidFill>
                  <a:srgbClr val="FFFF00"/>
                </a:solidFill>
              </a:rPr>
              <a:t>y</a:t>
            </a:r>
            <a:r>
              <a:rPr lang="en-US" sz="2800" dirty="0" smtClean="0"/>
              <a:t>, there is no force in those directions.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Reminder!   </a:t>
            </a:r>
            <a:r>
              <a:rPr lang="en-US" sz="2800" dirty="0" smtClean="0"/>
              <a:t>Forces and work depend only on </a:t>
            </a:r>
            <a:r>
              <a:rPr lang="en-US" sz="2800" i="1" dirty="0" smtClean="0"/>
              <a:t>changes</a:t>
            </a:r>
            <a:r>
              <a:rPr lang="en-US" sz="2800" dirty="0" smtClean="0"/>
              <a:t> in potential energy—we can </a:t>
            </a:r>
            <a:r>
              <a:rPr lang="en-US" sz="2800" dirty="0" smtClean="0">
                <a:solidFill>
                  <a:srgbClr val="FFFF00"/>
                </a:solidFill>
              </a:rPr>
              <a:t>set the zero of potential energy wherever is convenient</a:t>
            </a:r>
            <a:r>
              <a:rPr lang="en-US" sz="2800" dirty="0" smtClean="0"/>
              <a:t>, like ground level.                  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10200" y="3288957"/>
          <a:ext cx="1702829" cy="483384"/>
        </p:xfrm>
        <a:graphic>
          <a:graphicData uri="http://schemas.openxmlformats.org/presentationml/2006/ole">
            <p:oleObj spid="_x0000_s29698" name="Equation" r:id="rId4" imgW="1968480" imgH="5587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35291" y="3873843"/>
          <a:ext cx="2984500" cy="431800"/>
        </p:xfrm>
        <a:graphic>
          <a:graphicData uri="http://schemas.openxmlformats.org/presentationml/2006/ole">
            <p:oleObj spid="_x0000_s29699" name="Equation" r:id="rId5" imgW="298440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Moving Things Have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0198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Energy is the ability to do work: to deliver a force that acts through a distance.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Placing a weight gently on a nail does nothing.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Dropping</a:t>
            </a:r>
            <a:r>
              <a:rPr lang="en-US" dirty="0" smtClean="0"/>
              <a:t> the weight on the nail can drive the nail into the wood.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If the weight is moving </a:t>
            </a:r>
            <a:r>
              <a:rPr lang="en-US" dirty="0" smtClean="0"/>
              <a:t>when it hits the nail, </a:t>
            </a:r>
            <a:r>
              <a:rPr lang="en-US" dirty="0" smtClean="0">
                <a:solidFill>
                  <a:srgbClr val="FFFF00"/>
                </a:solidFill>
              </a:rPr>
              <a:t>it has the ability to do work </a:t>
            </a:r>
            <a:r>
              <a:rPr lang="en-US" dirty="0" smtClean="0"/>
              <a:t>driving the nail in.  </a:t>
            </a:r>
            <a:r>
              <a:rPr lang="en-US" dirty="0" smtClean="0">
                <a:solidFill>
                  <a:srgbClr val="FFFF00"/>
                </a:solidFill>
              </a:rPr>
              <a:t>This is its </a:t>
            </a:r>
            <a:r>
              <a:rPr lang="en-US" i="1" dirty="0" smtClean="0">
                <a:solidFill>
                  <a:srgbClr val="FFFF00"/>
                </a:solidFill>
              </a:rPr>
              <a:t>kinetic energy.</a:t>
            </a:r>
            <a:endParaRPr lang="en-US" i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2133600"/>
            <a:ext cx="2133600" cy="3992563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882684" y="4280079"/>
            <a:ext cx="1524000" cy="1511121"/>
            <a:chOff x="6882684" y="4280079"/>
            <a:chExt cx="1524000" cy="1511121"/>
          </a:xfrm>
        </p:grpSpPr>
        <p:sp>
          <p:nvSpPr>
            <p:cNvPr id="5" name="Rectangle 4"/>
            <p:cNvSpPr/>
            <p:nvPr/>
          </p:nvSpPr>
          <p:spPr>
            <a:xfrm>
              <a:off x="6882684" y="5486400"/>
              <a:ext cx="1524000" cy="3048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0" y="5181600"/>
              <a:ext cx="45719" cy="304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492284" y="5118279"/>
              <a:ext cx="304800" cy="45719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7213779" y="4698385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 rot="16200000" flipH="1">
            <a:off x="7504626" y="2387421"/>
            <a:ext cx="228599" cy="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658100" y="2653584"/>
            <a:ext cx="533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7213242" y="2642316"/>
            <a:ext cx="889716" cy="1015284"/>
            <a:chOff x="7213242" y="2642316"/>
            <a:chExt cx="889716" cy="1015284"/>
          </a:xfrm>
        </p:grpSpPr>
        <p:sp>
          <p:nvSpPr>
            <p:cNvPr id="8" name="Trapezoid 7"/>
            <p:cNvSpPr/>
            <p:nvPr/>
          </p:nvSpPr>
          <p:spPr>
            <a:xfrm>
              <a:off x="7239000" y="3048000"/>
              <a:ext cx="838200" cy="609600"/>
            </a:xfrm>
            <a:prstGeom prst="trapezoid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7518042" y="2642316"/>
              <a:ext cx="228600" cy="228600"/>
            </a:xfrm>
            <a:prstGeom prst="ellipse">
              <a:avLst/>
            </a:prstGeom>
            <a:noFill/>
            <a:ln w="63500">
              <a:solidFill>
                <a:schemeClr val="tx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556679" y="2896674"/>
              <a:ext cx="152400" cy="15240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05353" y="32004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5kg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>
              <a:off x="6946542" y="3125811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836258" y="3162300"/>
              <a:ext cx="5334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 rot="5400000">
            <a:off x="7124700" y="2628900"/>
            <a:ext cx="381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Potential Energy and Force for a Spring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6482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a spring,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a parabola.</a:t>
            </a:r>
          </a:p>
          <a:p>
            <a:pPr>
              <a:buNone/>
            </a:pPr>
            <a:r>
              <a:rPr lang="en-US" dirty="0" smtClean="0"/>
              <a:t>The force the spring exerts when extended to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It’s worth staring at the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graph, bearing in mind that </a:t>
            </a:r>
            <a:r>
              <a:rPr lang="en-US" dirty="0" smtClean="0">
                <a:solidFill>
                  <a:srgbClr val="FFFF00"/>
                </a:solidFill>
              </a:rPr>
              <a:t>the force at any point is the </a:t>
            </a:r>
            <a:r>
              <a:rPr lang="en-US" i="1" dirty="0" smtClean="0">
                <a:solidFill>
                  <a:srgbClr val="FFFF00"/>
                </a:solidFill>
              </a:rPr>
              <a:t>negative</a:t>
            </a:r>
            <a:r>
              <a:rPr lang="en-US" dirty="0" smtClean="0">
                <a:solidFill>
                  <a:srgbClr val="FFFF00"/>
                </a:solidFill>
              </a:rPr>
              <a:t> of the slope there</a:t>
            </a:r>
            <a:r>
              <a:rPr lang="en-US" dirty="0" smtClean="0"/>
              <a:t>—see how it gets steeper further away from the origin.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2057399"/>
            <a:ext cx="4038600" cy="350520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75417" y="4800600"/>
            <a:ext cx="3429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" name="Freeform 5"/>
          <p:cNvSpPr/>
          <p:nvPr/>
        </p:nvSpPr>
        <p:spPr>
          <a:xfrm>
            <a:off x="4953000" y="2514600"/>
            <a:ext cx="3534033" cy="2292179"/>
          </a:xfrm>
          <a:custGeom>
            <a:avLst/>
            <a:gdLst>
              <a:gd name="connsiteX0" fmla="*/ 0 w 3534033"/>
              <a:gd name="connsiteY0" fmla="*/ 0 h 2292179"/>
              <a:gd name="connsiteX1" fmla="*/ 308919 w 3534033"/>
              <a:gd name="connsiteY1" fmla="*/ 716692 h 2292179"/>
              <a:gd name="connsiteX2" fmla="*/ 691979 w 3534033"/>
              <a:gd name="connsiteY2" fmla="*/ 1421028 h 2292179"/>
              <a:gd name="connsiteX3" fmla="*/ 1124465 w 3534033"/>
              <a:gd name="connsiteY3" fmla="*/ 1989438 h 2292179"/>
              <a:gd name="connsiteX4" fmla="*/ 1458098 w 3534033"/>
              <a:gd name="connsiteY4" fmla="*/ 2211860 h 2292179"/>
              <a:gd name="connsiteX5" fmla="*/ 1680519 w 3534033"/>
              <a:gd name="connsiteY5" fmla="*/ 2273644 h 2292179"/>
              <a:gd name="connsiteX6" fmla="*/ 1902941 w 3534033"/>
              <a:gd name="connsiteY6" fmla="*/ 2273644 h 2292179"/>
              <a:gd name="connsiteX7" fmla="*/ 2211860 w 3534033"/>
              <a:gd name="connsiteY7" fmla="*/ 2162433 h 2292179"/>
              <a:gd name="connsiteX8" fmla="*/ 2533135 w 3534033"/>
              <a:gd name="connsiteY8" fmla="*/ 1865871 h 2292179"/>
              <a:gd name="connsiteX9" fmla="*/ 2755557 w 3534033"/>
              <a:gd name="connsiteY9" fmla="*/ 1581665 h 2292179"/>
              <a:gd name="connsiteX10" fmla="*/ 2977979 w 3534033"/>
              <a:gd name="connsiteY10" fmla="*/ 1272746 h 2292179"/>
              <a:gd name="connsiteX11" fmla="*/ 3163330 w 3534033"/>
              <a:gd name="connsiteY11" fmla="*/ 914400 h 2292179"/>
              <a:gd name="connsiteX12" fmla="*/ 3311611 w 3534033"/>
              <a:gd name="connsiteY12" fmla="*/ 605482 h 2292179"/>
              <a:gd name="connsiteX13" fmla="*/ 3534033 w 3534033"/>
              <a:gd name="connsiteY13" fmla="*/ 12357 h 2292179"/>
              <a:gd name="connsiteX14" fmla="*/ 3534033 w 3534033"/>
              <a:gd name="connsiteY14" fmla="*/ 12357 h 229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34033" h="2292179">
                <a:moveTo>
                  <a:pt x="0" y="0"/>
                </a:moveTo>
                <a:cubicBezTo>
                  <a:pt x="96794" y="239927"/>
                  <a:pt x="193589" y="479854"/>
                  <a:pt x="308919" y="716692"/>
                </a:cubicBezTo>
                <a:cubicBezTo>
                  <a:pt x="424249" y="953530"/>
                  <a:pt x="556055" y="1208904"/>
                  <a:pt x="691979" y="1421028"/>
                </a:cubicBezTo>
                <a:cubicBezTo>
                  <a:pt x="827903" y="1633152"/>
                  <a:pt x="996779" y="1857633"/>
                  <a:pt x="1124465" y="1989438"/>
                </a:cubicBezTo>
                <a:cubicBezTo>
                  <a:pt x="1252151" y="2121243"/>
                  <a:pt x="1365422" y="2164492"/>
                  <a:pt x="1458098" y="2211860"/>
                </a:cubicBezTo>
                <a:cubicBezTo>
                  <a:pt x="1550774" y="2259228"/>
                  <a:pt x="1606379" y="2263347"/>
                  <a:pt x="1680519" y="2273644"/>
                </a:cubicBezTo>
                <a:cubicBezTo>
                  <a:pt x="1754659" y="2283941"/>
                  <a:pt x="1814384" y="2292179"/>
                  <a:pt x="1902941" y="2273644"/>
                </a:cubicBezTo>
                <a:cubicBezTo>
                  <a:pt x="1991498" y="2255109"/>
                  <a:pt x="2106828" y="2230395"/>
                  <a:pt x="2211860" y="2162433"/>
                </a:cubicBezTo>
                <a:cubicBezTo>
                  <a:pt x="2316892" y="2094471"/>
                  <a:pt x="2442519" y="1962666"/>
                  <a:pt x="2533135" y="1865871"/>
                </a:cubicBezTo>
                <a:cubicBezTo>
                  <a:pt x="2623751" y="1769076"/>
                  <a:pt x="2681416" y="1680519"/>
                  <a:pt x="2755557" y="1581665"/>
                </a:cubicBezTo>
                <a:cubicBezTo>
                  <a:pt x="2829698" y="1482811"/>
                  <a:pt x="2910017" y="1383957"/>
                  <a:pt x="2977979" y="1272746"/>
                </a:cubicBezTo>
                <a:cubicBezTo>
                  <a:pt x="3045941" y="1161535"/>
                  <a:pt x="3107725" y="1025611"/>
                  <a:pt x="3163330" y="914400"/>
                </a:cubicBezTo>
                <a:cubicBezTo>
                  <a:pt x="3218935" y="803189"/>
                  <a:pt x="3249827" y="755822"/>
                  <a:pt x="3311611" y="605482"/>
                </a:cubicBezTo>
                <a:cubicBezTo>
                  <a:pt x="3373395" y="455142"/>
                  <a:pt x="3534033" y="12357"/>
                  <a:pt x="3534033" y="12357"/>
                </a:cubicBezTo>
                <a:lnTo>
                  <a:pt x="3534033" y="1235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740613" y="1905001"/>
            <a:ext cx="4120" cy="288324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001000" y="470791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x</a:t>
            </a:r>
            <a:endParaRPr lang="en-US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36488" y="2209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U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588213" y="473057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1888536" y="1865871"/>
          <a:ext cx="1790700" cy="495300"/>
        </p:xfrm>
        <a:graphic>
          <a:graphicData uri="http://schemas.openxmlformats.org/presentationml/2006/ole">
            <p:oleObj spid="_x0000_s30723" name="Equation" r:id="rId4" imgW="1790640" imgH="49500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85800" y="3676131"/>
          <a:ext cx="3797300" cy="482600"/>
        </p:xfrm>
        <a:graphic>
          <a:graphicData uri="http://schemas.openxmlformats.org/presentationml/2006/ole">
            <p:oleObj spid="_x0000_s30724" name="Equation" r:id="rId5" imgW="379728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AutoShape 2"/>
          <p:cNvSpPr>
            <a:spLocks noChangeArrowheads="1"/>
          </p:cNvSpPr>
          <p:nvPr/>
        </p:nvSpPr>
        <p:spPr bwMode="auto">
          <a:xfrm>
            <a:off x="0" y="0"/>
            <a:ext cx="9144000" cy="394493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3491" name="Rectangle 3"/>
          <p:cNvSpPr>
            <a:spLocks noChangeArrowheads="1"/>
          </p:cNvSpPr>
          <p:nvPr/>
        </p:nvSpPr>
        <p:spPr bwMode="auto">
          <a:xfrm>
            <a:off x="573088" y="1114425"/>
            <a:ext cx="3556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Is it possible for the gravitational potential energy of an object to be negative?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3492" name="Rectangle 4"/>
          <p:cNvSpPr>
            <a:spLocks noChangeArrowheads="1"/>
          </p:cNvSpPr>
          <p:nvPr/>
        </p:nvSpPr>
        <p:spPr bwMode="auto">
          <a:xfrm>
            <a:off x="5753100" y="1273175"/>
            <a:ext cx="2251075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yes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no</a:t>
            </a:r>
            <a:endParaRPr lang="en-US" sz="2000" b="1"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</a:t>
            </a:r>
            <a:r>
              <a:rPr lang="en-US" sz="2800" i="1">
                <a:solidFill>
                  <a:srgbClr val="000000"/>
                </a:solidFill>
                <a:effectLst/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Sign of the Energy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AutoShape 2"/>
          <p:cNvSpPr>
            <a:spLocks noChangeArrowheads="1"/>
          </p:cNvSpPr>
          <p:nvPr/>
        </p:nvSpPr>
        <p:spPr bwMode="auto">
          <a:xfrm>
            <a:off x="258763" y="4073525"/>
            <a:ext cx="8567737" cy="25939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05539" name="AutoShape 3"/>
          <p:cNvSpPr>
            <a:spLocks noChangeArrowheads="1"/>
          </p:cNvSpPr>
          <p:nvPr/>
        </p:nvSpPr>
        <p:spPr bwMode="auto">
          <a:xfrm>
            <a:off x="0" y="0"/>
            <a:ext cx="9144000" cy="394493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5540" name="Rectangle 4"/>
          <p:cNvSpPr>
            <a:spLocks noChangeArrowheads="1"/>
          </p:cNvSpPr>
          <p:nvPr/>
        </p:nvSpPr>
        <p:spPr bwMode="auto">
          <a:xfrm>
            <a:off x="573088" y="1114425"/>
            <a:ext cx="3556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Is it possible for the gravitational potential energy of an object to be negative?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5541" name="Rectangle 5"/>
          <p:cNvSpPr>
            <a:spLocks noChangeArrowheads="1"/>
          </p:cNvSpPr>
          <p:nvPr/>
        </p:nvSpPr>
        <p:spPr bwMode="auto">
          <a:xfrm>
            <a:off x="5753100" y="1273175"/>
            <a:ext cx="2251075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yes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no</a:t>
            </a:r>
            <a:endParaRPr lang="en-US" sz="2000" b="1"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5542" name="Rectangle 6"/>
          <p:cNvSpPr>
            <a:spLocks noChangeArrowheads="1"/>
          </p:cNvSpPr>
          <p:nvPr/>
        </p:nvSpPr>
        <p:spPr bwMode="auto">
          <a:xfrm>
            <a:off x="258763" y="4197350"/>
            <a:ext cx="84328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10101"/>
                </a:solidFill>
                <a:latin typeface="Arial" charset="0"/>
              </a:rPr>
              <a:t>	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Gravitational PE is 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mgh</a:t>
            </a:r>
            <a:r>
              <a:rPr lang="en-US" sz="2000" b="1">
                <a:solidFill>
                  <a:srgbClr val="010101"/>
                </a:solidFill>
                <a:latin typeface="Arial" charset="0"/>
                <a:cs typeface="Arial" charset="0"/>
              </a:rPr>
              <a:t>, where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height 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h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is measured relative to some arbitrary reference level where PE = 0</a:t>
            </a:r>
            <a:r>
              <a:rPr lang="en-US" sz="2000" b="1">
                <a:solidFill>
                  <a:srgbClr val="010101"/>
                </a:solidFill>
                <a:latin typeface="Arial" charset="0"/>
                <a:cs typeface="Arial" charset="0"/>
              </a:rPr>
              <a:t>.  For example, a b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ook on a table has positive PE if the zero reference level is chosen to be the floor.  However, if 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ceiling is the zero level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, then 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book has negative PE on the table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.  Only </a:t>
            </a:r>
            <a:r>
              <a:rPr lang="en-US" sz="2000" b="1" i="1" u="sng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differences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 (or changes) in PE have any physical meaning.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5543" name="Oval 7"/>
          <p:cNvSpPr>
            <a:spLocks noChangeArrowheads="1"/>
          </p:cNvSpPr>
          <p:nvPr/>
        </p:nvSpPr>
        <p:spPr bwMode="auto">
          <a:xfrm>
            <a:off x="5937250" y="1244600"/>
            <a:ext cx="1435100" cy="56356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5544" name="Rectangle 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8.1</a:t>
            </a:r>
            <a:r>
              <a:rPr lang="en-US" sz="2800" i="1">
                <a:solidFill>
                  <a:srgbClr val="000000"/>
                </a:solidFill>
                <a:effectLst/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Sign of the Energy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AutoShape 2"/>
          <p:cNvSpPr>
            <a:spLocks noChangeArrowheads="1"/>
          </p:cNvSpPr>
          <p:nvPr/>
        </p:nvSpPr>
        <p:spPr bwMode="auto">
          <a:xfrm>
            <a:off x="0" y="0"/>
            <a:ext cx="9144000" cy="44069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0" y="774700"/>
            <a:ext cx="49577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b="1" dirty="0">
                <a:latin typeface="Arial" charset="0"/>
              </a:rPr>
              <a:t>You and your friend both solve a problem involving a skier going down a slope, starting from rest. The two of you have chosen 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different levels for </a:t>
            </a:r>
            <a:r>
              <a:rPr lang="en-US" sz="2000" b="1" i="1" dirty="0">
                <a:solidFill>
                  <a:schemeClr val="accent2"/>
                </a:solidFill>
                <a:latin typeface="Arial" charset="0"/>
              </a:rPr>
              <a:t>y</a:t>
            </a:r>
            <a:r>
              <a:rPr lang="en-US" sz="2000" b="1" dirty="0">
                <a:solidFill>
                  <a:schemeClr val="accent2"/>
                </a:solidFill>
                <a:latin typeface="Arial" charset="0"/>
              </a:rPr>
              <a:t> = 0</a:t>
            </a:r>
            <a:r>
              <a:rPr lang="en-US" sz="2000" b="1" dirty="0">
                <a:latin typeface="Arial" charset="0"/>
              </a:rPr>
              <a:t> in this problem.  </a:t>
            </a: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Which of the following quantities will you and your friend agree on?</a:t>
            </a:r>
          </a:p>
        </p:txBody>
      </p:sp>
      <p:sp>
        <p:nvSpPr>
          <p:cNvPr id="707588" name="Rectangle 4"/>
          <p:cNvSpPr>
            <a:spLocks noChangeArrowheads="1"/>
          </p:cNvSpPr>
          <p:nvPr/>
        </p:nvSpPr>
        <p:spPr bwMode="auto">
          <a:xfrm>
            <a:off x="5532438" y="1046163"/>
            <a:ext cx="3040062" cy="222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1)  only B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only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A, B, and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only A and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only B and C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7589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8.2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KE and PE</a:t>
            </a:r>
          </a:p>
        </p:txBody>
      </p:sp>
      <p:sp>
        <p:nvSpPr>
          <p:cNvPr id="707590" name="Rectangle 6"/>
          <p:cNvSpPr>
            <a:spLocks noChangeArrowheads="1"/>
          </p:cNvSpPr>
          <p:nvPr/>
        </p:nvSpPr>
        <p:spPr bwMode="auto">
          <a:xfrm>
            <a:off x="320675" y="3748088"/>
            <a:ext cx="82645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skier’s PE          B) skier’s change in PE          C) skier’s final 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AutoShape 2"/>
          <p:cNvSpPr>
            <a:spLocks noChangeArrowheads="1"/>
          </p:cNvSpPr>
          <p:nvPr/>
        </p:nvSpPr>
        <p:spPr bwMode="auto">
          <a:xfrm>
            <a:off x="687388" y="4659313"/>
            <a:ext cx="7732712" cy="1719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09635" name="AutoShape 3"/>
          <p:cNvSpPr>
            <a:spLocks noChangeArrowheads="1"/>
          </p:cNvSpPr>
          <p:nvPr/>
        </p:nvSpPr>
        <p:spPr bwMode="auto">
          <a:xfrm>
            <a:off x="0" y="0"/>
            <a:ext cx="9144000" cy="44069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9636" name="Rectangle 4"/>
          <p:cNvSpPr>
            <a:spLocks noChangeArrowheads="1"/>
          </p:cNvSpPr>
          <p:nvPr/>
        </p:nvSpPr>
        <p:spPr bwMode="auto">
          <a:xfrm>
            <a:off x="0" y="774700"/>
            <a:ext cx="495776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000" b="1">
                <a:latin typeface="Arial" charset="0"/>
              </a:rPr>
              <a:t>You and your friend both solve a problem involving a skier going down a slope, starting from rest. The two of you have chosen 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different levels for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y</a:t>
            </a:r>
            <a:r>
              <a:rPr lang="en-US" sz="2000" b="1">
                <a:solidFill>
                  <a:schemeClr val="accent2"/>
                </a:solidFill>
                <a:latin typeface="Arial" charset="0"/>
              </a:rPr>
              <a:t> = 0</a:t>
            </a:r>
            <a:r>
              <a:rPr lang="en-US" sz="2000" b="1">
                <a:latin typeface="Arial" charset="0"/>
              </a:rPr>
              <a:t> in this problem. 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Which of the following quantities will you and your friend agree on?</a:t>
            </a:r>
          </a:p>
        </p:txBody>
      </p:sp>
      <p:sp>
        <p:nvSpPr>
          <p:cNvPr id="709637" name="Rectangle 5"/>
          <p:cNvSpPr>
            <a:spLocks noChangeArrowheads="1"/>
          </p:cNvSpPr>
          <p:nvPr/>
        </p:nvSpPr>
        <p:spPr bwMode="auto">
          <a:xfrm>
            <a:off x="5532438" y="1046163"/>
            <a:ext cx="3040062" cy="222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1)  only B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only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A, B, and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only A and C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only B and C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9638" name="Rectangle 6"/>
          <p:cNvSpPr>
            <a:spLocks noChangeArrowheads="1"/>
          </p:cNvSpPr>
          <p:nvPr/>
        </p:nvSpPr>
        <p:spPr bwMode="auto">
          <a:xfrm>
            <a:off x="473075" y="4729163"/>
            <a:ext cx="7745413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 dirty="0">
                <a:solidFill>
                  <a:srgbClr val="010101"/>
                </a:solidFill>
                <a:latin typeface="Arial" charset="0"/>
              </a:rPr>
              <a:t>	The </a:t>
            </a:r>
            <a:r>
              <a:rPr 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gravitational PE depends upon the reference level</a:t>
            </a:r>
            <a:r>
              <a:rPr lang="en-US" sz="2000" b="1" dirty="0">
                <a:solidFill>
                  <a:srgbClr val="010101"/>
                </a:solidFill>
                <a:latin typeface="Arial" charset="0"/>
              </a:rPr>
              <a:t>, but the </a:t>
            </a:r>
            <a:r>
              <a:rPr lang="en-US" sz="2000" b="1" i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difference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D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 does not</a:t>
            </a:r>
            <a:r>
              <a:rPr lang="en-US" sz="2000" b="1" dirty="0">
                <a:solidFill>
                  <a:srgbClr val="010101"/>
                </a:solidFill>
                <a:latin typeface="Arial" charset="0"/>
              </a:rPr>
              <a:t>!   The work done by gravity must be the same in the two solutions, so  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D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 and  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48" charset="2"/>
              </a:rPr>
              <a:t>D</a:t>
            </a:r>
            <a:r>
              <a:rPr lang="en-US" sz="2000" b="1" dirty="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 should be the same</a:t>
            </a:r>
            <a:r>
              <a:rPr lang="en-US" sz="2000" b="1" dirty="0">
                <a:solidFill>
                  <a:srgbClr val="010101"/>
                </a:solidFill>
                <a:latin typeface="Arial" charset="0"/>
              </a:rPr>
              <a:t>.</a:t>
            </a:r>
            <a:endParaRPr lang="en-US" sz="2000" b="1" dirty="0">
              <a:latin typeface="Arial" charset="0"/>
            </a:endParaRPr>
          </a:p>
        </p:txBody>
      </p:sp>
      <p:sp>
        <p:nvSpPr>
          <p:cNvPr id="709639" name="Oval 7"/>
          <p:cNvSpPr>
            <a:spLocks noChangeArrowheads="1"/>
          </p:cNvSpPr>
          <p:nvPr/>
        </p:nvSpPr>
        <p:spPr bwMode="auto">
          <a:xfrm>
            <a:off x="5621338" y="2744788"/>
            <a:ext cx="2878137" cy="5207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9640" name="Rectangle 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8.2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KE and PE</a:t>
            </a:r>
          </a:p>
        </p:txBody>
      </p:sp>
      <p:sp>
        <p:nvSpPr>
          <p:cNvPr id="709641" name="Rectangle 9"/>
          <p:cNvSpPr>
            <a:spLocks noChangeArrowheads="1"/>
          </p:cNvSpPr>
          <p:nvPr/>
        </p:nvSpPr>
        <p:spPr bwMode="auto">
          <a:xfrm>
            <a:off x="320675" y="3748088"/>
            <a:ext cx="82645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A) skier’s PE          B) skier’s change in PE          C) skier’s final KE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17500" y="6451600"/>
            <a:ext cx="8429625" cy="406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Does anything change </a:t>
            </a:r>
            <a:r>
              <a:rPr lang="en-US" sz="2000" b="1" i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physically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by the choice of </a:t>
            </a:r>
            <a:r>
              <a:rPr lang="en-US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0?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AutoShape 2"/>
          <p:cNvSpPr>
            <a:spLocks noChangeArrowheads="1"/>
          </p:cNvSpPr>
          <p:nvPr/>
        </p:nvSpPr>
        <p:spPr bwMode="auto">
          <a:xfrm>
            <a:off x="0" y="0"/>
            <a:ext cx="9144000" cy="42338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875" name="Rectangle 3"/>
          <p:cNvSpPr>
            <a:spLocks noChangeArrowheads="1"/>
          </p:cNvSpPr>
          <p:nvPr/>
        </p:nvSpPr>
        <p:spPr bwMode="auto">
          <a:xfrm>
            <a:off x="0" y="892175"/>
            <a:ext cx="4125913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A mass attached to a vertical spring causes the spring to stretch and the mass to move downwards.  What can you say about the spring’s potential energy (PE</a:t>
            </a:r>
            <a:r>
              <a:rPr lang="en-US" sz="2000" b="1" baseline="-25000">
                <a:latin typeface="Arial" charset="0"/>
              </a:rPr>
              <a:t>s</a:t>
            </a:r>
            <a:r>
              <a:rPr lang="en-US" sz="2000" b="1">
                <a:latin typeface="Arial" charset="0"/>
              </a:rPr>
              <a:t>) and the gravitational potential energy (PE</a:t>
            </a:r>
            <a:r>
              <a:rPr lang="en-US" sz="2000" b="1" baseline="-25000">
                <a:latin typeface="Arial" charset="0"/>
              </a:rPr>
              <a:t>g</a:t>
            </a:r>
            <a:r>
              <a:rPr lang="en-US" sz="2000" b="1">
                <a:latin typeface="Arial" charset="0"/>
              </a:rPr>
              <a:t>) of the mass?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9876" name="Rectangle 4"/>
          <p:cNvSpPr>
            <a:spLocks noChangeArrowheads="1"/>
          </p:cNvSpPr>
          <p:nvPr/>
        </p:nvSpPr>
        <p:spPr bwMode="auto">
          <a:xfrm>
            <a:off x="3979863" y="1008063"/>
            <a:ext cx="5164137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1)  both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decreases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both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is constant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8.5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Springs and Gravity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AutoShape 2"/>
          <p:cNvSpPr>
            <a:spLocks noChangeArrowheads="1"/>
          </p:cNvSpPr>
          <p:nvPr/>
        </p:nvSpPr>
        <p:spPr bwMode="auto">
          <a:xfrm>
            <a:off x="958850" y="4591050"/>
            <a:ext cx="6921500" cy="1863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21923" name="AutoShape 3"/>
          <p:cNvSpPr>
            <a:spLocks noChangeArrowheads="1"/>
          </p:cNvSpPr>
          <p:nvPr/>
        </p:nvSpPr>
        <p:spPr bwMode="auto">
          <a:xfrm>
            <a:off x="0" y="0"/>
            <a:ext cx="9144000" cy="42338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924" name="Rectangle 4"/>
          <p:cNvSpPr>
            <a:spLocks noChangeArrowheads="1"/>
          </p:cNvSpPr>
          <p:nvPr/>
        </p:nvSpPr>
        <p:spPr bwMode="auto">
          <a:xfrm>
            <a:off x="0" y="892175"/>
            <a:ext cx="4125913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A mass attached to a vertical spring causes the spring to stretch and the mass to move downwards.  What can you say about the spring’s potential energy (PE</a:t>
            </a:r>
            <a:r>
              <a:rPr lang="en-US" sz="2000" b="1" baseline="-25000">
                <a:latin typeface="Arial" charset="0"/>
              </a:rPr>
              <a:t>s</a:t>
            </a:r>
            <a:r>
              <a:rPr lang="en-US" sz="2000" b="1">
                <a:latin typeface="Arial" charset="0"/>
              </a:rPr>
              <a:t>) and the gravitational potential energy (PE</a:t>
            </a:r>
            <a:r>
              <a:rPr lang="en-US" sz="2000" b="1" baseline="-25000">
                <a:latin typeface="Arial" charset="0"/>
              </a:rPr>
              <a:t>g</a:t>
            </a:r>
            <a:r>
              <a:rPr lang="en-US" sz="2000" b="1">
                <a:latin typeface="Arial" charset="0"/>
              </a:rPr>
              <a:t>) of the mass?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1925" name="Rectangle 5"/>
          <p:cNvSpPr>
            <a:spLocks noChangeArrowheads="1"/>
          </p:cNvSpPr>
          <p:nvPr/>
        </p:nvSpPr>
        <p:spPr bwMode="auto">
          <a:xfrm>
            <a:off x="3979863" y="1008063"/>
            <a:ext cx="5164137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1)  both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 </a:t>
            </a:r>
          </a:p>
          <a:p>
            <a:pPr marL="401638" indent="-401638">
              <a:lnSpc>
                <a:spcPct val="12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decreases </a:t>
            </a:r>
          </a:p>
          <a:p>
            <a:pPr marL="401638" indent="-401638">
              <a:lnSpc>
                <a:spcPct val="12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both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 </a:t>
            </a:r>
          </a:p>
          <a:p>
            <a:pPr marL="401638" indent="-401638">
              <a:lnSpc>
                <a:spcPct val="12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decreases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</a:t>
            </a:r>
          </a:p>
          <a:p>
            <a:pPr marL="401638" indent="-401638">
              <a:lnSpc>
                <a:spcPct val="12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s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increases and PE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g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is constant</a:t>
            </a:r>
            <a:r>
              <a:rPr lang="en-US" sz="2000" b="1">
                <a:latin typeface="Arial" charset="0"/>
              </a:rPr>
              <a:t> </a:t>
            </a:r>
          </a:p>
        </p:txBody>
      </p:sp>
      <p:sp>
        <p:nvSpPr>
          <p:cNvPr id="721926" name="Rectangle 6"/>
          <p:cNvSpPr>
            <a:spLocks noChangeArrowheads="1"/>
          </p:cNvSpPr>
          <p:nvPr/>
        </p:nvSpPr>
        <p:spPr bwMode="auto">
          <a:xfrm>
            <a:off x="792163" y="4565650"/>
            <a:ext cx="677545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10101"/>
                </a:solidFill>
                <a:latin typeface="Arial" charset="0"/>
              </a:rPr>
              <a:t>	The spring is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stretched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, so its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elastic PE increases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, because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</a:t>
            </a:r>
            <a:r>
              <a:rPr lang="en-US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  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kx</a:t>
            </a:r>
            <a:r>
              <a:rPr lang="en-US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.   The mass moves down to a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lower position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, so its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gravitational PE decreases</a:t>
            </a:r>
            <a:r>
              <a:rPr lang="en-US" sz="2000" b="1">
                <a:solidFill>
                  <a:srgbClr val="010101"/>
                </a:solidFill>
                <a:latin typeface="Arial" charset="0"/>
              </a:rPr>
              <a:t>, because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mgh</a:t>
            </a:r>
            <a:r>
              <a:rPr lang="en-US" sz="2000" b="1">
                <a:solidFill>
                  <a:srgbClr val="010101"/>
                </a:solidFill>
                <a:latin typeface="Arial" charset="0"/>
                <a:cs typeface="Arial" charset="0"/>
              </a:rPr>
              <a:t>.</a:t>
            </a:r>
            <a:r>
              <a:rPr lang="en-US" sz="2000">
                <a:latin typeface="Arial" charset="0"/>
                <a:cs typeface="Arial" charset="0"/>
              </a:rPr>
              <a:t>  </a:t>
            </a:r>
            <a:endParaRPr lang="en-US" sz="2000" baseline="30000">
              <a:latin typeface="Arial" charset="0"/>
              <a:cs typeface="Arial" charset="0"/>
            </a:endParaRPr>
          </a:p>
        </p:txBody>
      </p:sp>
      <p:sp>
        <p:nvSpPr>
          <p:cNvPr id="721927" name="Oval 7"/>
          <p:cNvSpPr>
            <a:spLocks noChangeArrowheads="1"/>
          </p:cNvSpPr>
          <p:nvPr/>
        </p:nvSpPr>
        <p:spPr bwMode="auto">
          <a:xfrm>
            <a:off x="4078288" y="1514475"/>
            <a:ext cx="5018087" cy="48577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1928" name="Rectangle 8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8.5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Springs and Gravity</a:t>
            </a:r>
          </a:p>
        </p:txBody>
      </p:sp>
      <p:graphicFrame>
        <p:nvGraphicFramePr>
          <p:cNvPr id="721929" name="Object 9"/>
          <p:cNvGraphicFramePr>
            <a:graphicFrameLocks noChangeAspect="1"/>
          </p:cNvGraphicFramePr>
          <p:nvPr/>
        </p:nvGraphicFramePr>
        <p:xfrm>
          <a:off x="3103563" y="5072063"/>
          <a:ext cx="171450" cy="436562"/>
        </p:xfrm>
        <a:graphic>
          <a:graphicData uri="http://schemas.openxmlformats.org/presentationml/2006/ole">
            <p:oleObj spid="_x0000_s35842" name="Equation" r:id="rId4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from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15.</a:t>
            </a:r>
            <a:r>
              <a:rPr lang="en-US" dirty="0" smtClean="0"/>
              <a:t>	(II) A 50-kg bungee jumper leaps from a bridge. She is tied to a bungee cord that is 10 m long when </a:t>
            </a:r>
            <a:r>
              <a:rPr lang="en-US" dirty="0" err="1" smtClean="0"/>
              <a:t>unstretched</a:t>
            </a:r>
            <a:r>
              <a:rPr lang="en-US" dirty="0" smtClean="0"/>
              <a:t>, and falls a total of 30 m. (</a:t>
            </a:r>
            <a:r>
              <a:rPr lang="en-US" i="1" dirty="0" smtClean="0"/>
              <a:t>a</a:t>
            </a:r>
            <a:r>
              <a:rPr lang="en-US" dirty="0" smtClean="0"/>
              <a:t>) Calculate the spring constant </a:t>
            </a:r>
            <a:r>
              <a:rPr lang="en-US" i="1" dirty="0" smtClean="0"/>
              <a:t>k</a:t>
            </a:r>
            <a:r>
              <a:rPr lang="en-US" dirty="0" smtClean="0"/>
              <a:t> of the bungee cord assuming Hooke’s law applies. (</a:t>
            </a:r>
            <a:r>
              <a:rPr lang="en-US" i="1" dirty="0" smtClean="0"/>
              <a:t>b</a:t>
            </a:r>
            <a:r>
              <a:rPr lang="en-US" dirty="0" smtClean="0"/>
              <a:t>) Calculate the maximum acceleration she experiences.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How Much Work Does the Moving Weight Do?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58674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After contact with the nail, </a:t>
            </a:r>
            <a:r>
              <a:rPr lang="en-US" sz="2400" dirty="0" smtClean="0">
                <a:solidFill>
                  <a:srgbClr val="FFFF00"/>
                </a:solidFill>
              </a:rPr>
              <a:t>the forces between the weight and the nail are equal and opposite.</a:t>
            </a:r>
            <a:r>
              <a:rPr lang="en-US" sz="2400" dirty="0" smtClean="0"/>
              <a:t>  Suppose the nail is driven in a total </a:t>
            </a:r>
            <a:r>
              <a:rPr lang="en-US" sz="2400" dirty="0" smtClean="0"/>
              <a:t>distance 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 going through a small distance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, the </a:t>
            </a:r>
            <a:r>
              <a:rPr lang="en-US" sz="2400" dirty="0" smtClean="0">
                <a:solidFill>
                  <a:srgbClr val="FFFF00"/>
                </a:solidFill>
              </a:rPr>
              <a:t>work done on the nail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Meanwhile, for the weight  -</a:t>
            </a:r>
            <a:r>
              <a:rPr lang="en-US" sz="2400" i="1" dirty="0" smtClean="0"/>
              <a:t>F</a:t>
            </a:r>
            <a:r>
              <a:rPr lang="en-US" sz="2400" dirty="0" smtClean="0"/>
              <a:t> = </a:t>
            </a:r>
            <a:r>
              <a:rPr lang="en-US" sz="2400" i="1" dirty="0" smtClean="0"/>
              <a:t>ma</a:t>
            </a:r>
            <a:r>
              <a:rPr lang="en-US" sz="2400" dirty="0" smtClean="0"/>
              <a:t>, the weight has </a:t>
            </a:r>
            <a:r>
              <a:rPr lang="en-US" sz="2400" dirty="0" smtClean="0">
                <a:solidFill>
                  <a:srgbClr val="FFFF00"/>
                </a:solidFill>
              </a:rPr>
              <a:t>slowed down</a:t>
            </a:r>
            <a:r>
              <a:rPr lang="en-US" sz="2400" dirty="0" smtClean="0"/>
              <a:t>:  </a:t>
            </a:r>
            <a:r>
              <a:rPr lang="en-US" sz="2400" dirty="0" smtClean="0">
                <a:solidFill>
                  <a:srgbClr val="FFFF00"/>
                </a:solidFill>
              </a:rPr>
              <a:t>-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n-US" sz="2400" dirty="0" smtClean="0">
                <a:solidFill>
                  <a:srgbClr val="FFFF00"/>
                </a:solidFill>
              </a:rPr>
              <a:t>/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Therefore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i="1" dirty="0" smtClean="0">
                <a:solidFill>
                  <a:srgbClr val="FFFF00"/>
                </a:solidFill>
              </a:rPr>
              <a:t>F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 = -</a:t>
            </a:r>
            <a:r>
              <a:rPr lang="en-US" sz="2400" i="1" dirty="0" smtClean="0">
                <a:solidFill>
                  <a:srgbClr val="FFFF00"/>
                </a:solidFill>
              </a:rPr>
              <a:t>m</a:t>
            </a:r>
            <a:r>
              <a:rPr lang="el-GR" sz="2400" dirty="0" smtClean="0">
                <a:solidFill>
                  <a:srgbClr val="FFFF00"/>
                </a:solidFill>
              </a:rPr>
              <a:t> 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x</a:t>
            </a:r>
            <a:r>
              <a:rPr lang="en-US" sz="2400" dirty="0" smtClean="0">
                <a:solidFill>
                  <a:srgbClr val="FFFF00"/>
                </a:solidFill>
              </a:rPr>
              <a:t>/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t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sz="2400" dirty="0" smtClean="0"/>
              <a:t>Now for small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, we can  take </a:t>
            </a:r>
            <a:r>
              <a:rPr lang="el-GR" sz="2400" dirty="0" smtClean="0"/>
              <a:t>Δ</a:t>
            </a:r>
            <a:r>
              <a:rPr lang="en-US" sz="2400" i="1" dirty="0" smtClean="0"/>
              <a:t>x</a:t>
            </a:r>
            <a:r>
              <a:rPr lang="en-US" sz="2400" dirty="0" smtClean="0"/>
              <a:t>/</a:t>
            </a:r>
            <a:r>
              <a:rPr lang="el-GR" sz="2400" dirty="0" smtClean="0"/>
              <a:t>Δ</a:t>
            </a:r>
            <a:r>
              <a:rPr lang="en-US" sz="2400" i="1" dirty="0" smtClean="0"/>
              <a:t>t</a:t>
            </a:r>
            <a:r>
              <a:rPr lang="en-US" sz="2400" dirty="0" smtClean="0"/>
              <a:t> = </a:t>
            </a:r>
            <a:r>
              <a:rPr lang="en-US" sz="2400" i="1" dirty="0" smtClean="0"/>
              <a:t>v</a:t>
            </a:r>
            <a:r>
              <a:rPr lang="en-US" sz="2400" dirty="0" smtClean="0"/>
              <a:t>,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so 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W</a:t>
            </a:r>
            <a:r>
              <a:rPr lang="en-US" sz="2400" dirty="0" smtClean="0">
                <a:solidFill>
                  <a:srgbClr val="FFFF00"/>
                </a:solidFill>
              </a:rPr>
              <a:t> = -</a:t>
            </a:r>
            <a:r>
              <a:rPr lang="en-US" sz="2400" i="1" dirty="0" err="1" smtClean="0">
                <a:solidFill>
                  <a:srgbClr val="FFFF00"/>
                </a:solidFill>
              </a:rPr>
              <a:t>mv</a:t>
            </a:r>
            <a:r>
              <a:rPr lang="el-GR" sz="2400" dirty="0" smtClean="0">
                <a:solidFill>
                  <a:srgbClr val="FFFF00"/>
                </a:solidFill>
              </a:rPr>
              <a:t>Δ</a:t>
            </a:r>
            <a:r>
              <a:rPr lang="en-US" sz="2400" i="1" dirty="0" smtClean="0">
                <a:solidFill>
                  <a:srgbClr val="FFFF00"/>
                </a:solidFill>
              </a:rPr>
              <a:t>v</a:t>
            </a:r>
            <a:r>
              <a:rPr lang="en-US" sz="2400" i="1" dirty="0" smtClean="0"/>
              <a:t>,  </a:t>
            </a:r>
            <a:r>
              <a:rPr lang="en-US" sz="2400" dirty="0" smtClean="0"/>
              <a:t>and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25908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6324600" y="2057400"/>
            <a:ext cx="2450205" cy="3045326"/>
            <a:chOff x="6324600" y="2057400"/>
            <a:chExt cx="2450205" cy="3045326"/>
          </a:xfrm>
        </p:grpSpPr>
        <p:sp>
          <p:nvSpPr>
            <p:cNvPr id="34" name="TextBox 33"/>
            <p:cNvSpPr txBox="1"/>
            <p:nvPr/>
          </p:nvSpPr>
          <p:spPr>
            <a:xfrm>
              <a:off x="8241405" y="3658674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dirty="0" smtClean="0"/>
                <a:t>Δ</a:t>
              </a:r>
              <a:r>
                <a:rPr lang="en-US" sz="2000" i="1" dirty="0" smtClean="0"/>
                <a:t>x</a:t>
              </a:r>
              <a:endParaRPr lang="en-US" sz="2000" i="1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324600" y="2057400"/>
              <a:ext cx="2158284" cy="3045326"/>
              <a:chOff x="5943600" y="2057400"/>
              <a:chExt cx="2158284" cy="3045326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6413679" y="2057400"/>
                <a:ext cx="1297223" cy="1383405"/>
                <a:chOff x="6858000" y="2655195"/>
                <a:chExt cx="1297223" cy="1383405"/>
              </a:xfrm>
            </p:grpSpPr>
            <p:sp>
              <p:nvSpPr>
                <p:cNvPr id="12" name="Trapezoid 11"/>
                <p:cNvSpPr/>
                <p:nvPr/>
              </p:nvSpPr>
              <p:spPr>
                <a:xfrm>
                  <a:off x="6858000" y="3200239"/>
                  <a:ext cx="1212962" cy="838361"/>
                </a:xfrm>
                <a:prstGeom prst="trapezoid">
                  <a:avLst/>
                </a:prstGeom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7274681" y="2655195"/>
                  <a:ext cx="330808" cy="314385"/>
                </a:xfrm>
                <a:prstGeom prst="ellipse">
                  <a:avLst/>
                </a:prstGeom>
                <a:noFill/>
                <a:ln w="63500">
                  <a:solidFill>
                    <a:schemeClr val="tx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7343472" y="2992126"/>
                  <a:ext cx="220538" cy="209590"/>
                </a:xfrm>
                <a:prstGeom prst="rect">
                  <a:avLst/>
                </a:prstGeom>
                <a:solidFill>
                  <a:schemeClr val="tx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7162800" y="3429000"/>
                  <a:ext cx="992423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002060"/>
                      </a:solidFill>
                    </a:rPr>
                    <a:t>5kg</a:t>
                  </a:r>
                  <a:endParaRPr lang="en-US" sz="2400" dirty="0">
                    <a:solidFill>
                      <a:srgbClr val="002060"/>
                    </a:solidFill>
                  </a:endParaRPr>
                </a:p>
              </p:txBody>
            </p:sp>
          </p:grpSp>
          <p:sp>
            <p:nvSpPr>
              <p:cNvPr id="7" name="Rectangle 6"/>
              <p:cNvSpPr/>
              <p:nvPr/>
            </p:nvSpPr>
            <p:spPr>
              <a:xfrm>
                <a:off x="5943600" y="4343400"/>
                <a:ext cx="2158284" cy="759326"/>
              </a:xfrm>
              <a:prstGeom prst="rect">
                <a:avLst/>
              </a:prstGeom>
              <a:blipFill>
                <a:blip r:embed="rId4" cstate="print"/>
                <a:tile tx="0" ty="0" sx="100000" sy="100000" flip="none" algn="tl"/>
              </a:blipFill>
              <a:ln w="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987785" y="3573869"/>
                <a:ext cx="64747" cy="75932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806914" y="3454625"/>
                <a:ext cx="431657" cy="11389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6593168" y="3860185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rot="16200000">
                <a:off x="6592094" y="2983348"/>
                <a:ext cx="838200" cy="158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Arrow Connector 28"/>
            <p:cNvCxnSpPr/>
            <p:nvPr/>
          </p:nvCxnSpPr>
          <p:spPr>
            <a:xfrm rot="5400000">
              <a:off x="6743700" y="3771900"/>
              <a:ext cx="685800" cy="1588"/>
            </a:xfrm>
            <a:prstGeom prst="straightConnector1">
              <a:avLst/>
            </a:prstGeom>
            <a:ln w="31750">
              <a:solidFill>
                <a:schemeClr val="bg2">
                  <a:lumMod val="40000"/>
                  <a:lumOff val="6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692721" y="3542763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x</a:t>
              </a:r>
              <a:r>
                <a:rPr lang="en-US" sz="2000" baseline="-25000" dirty="0" smtClean="0"/>
                <a:t>0</a:t>
              </a:r>
              <a:endParaRPr lang="en-US" sz="2000" baseline="-25000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7440768" y="3810000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440768" y="3935568"/>
              <a:ext cx="838200" cy="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66707" y="2571486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</a:rPr>
                <a:t>-F</a:t>
              </a:r>
              <a:endParaRPr lang="en-US" sz="2400" i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52573" y="3886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FF0000"/>
                  </a:solidFill>
                </a:rPr>
                <a:t>F</a:t>
              </a:r>
              <a:endParaRPr lang="en-US" sz="2400" i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3505200" y="5691188"/>
          <a:ext cx="3914775" cy="1038225"/>
        </p:xfrm>
        <a:graphic>
          <a:graphicData uri="http://schemas.openxmlformats.org/presentationml/2006/ole">
            <p:oleObj spid="_x0000_s1026" name="Equation" r:id="rId5" imgW="4114800" imgH="109188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239000" y="5181600"/>
            <a:ext cx="16764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Weight hits nail with speed </a:t>
            </a:r>
            <a:r>
              <a:rPr lang="en-US" i="1" dirty="0" smtClean="0"/>
              <a:t>v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Where Did the Weight’s Energy Come From?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We’ve seen that if the weight hits the nail and comes rapidly to rest, it loses energy </a:t>
            </a:r>
            <a:r>
              <a:rPr lang="en-US" dirty="0" smtClean="0">
                <a:solidFill>
                  <a:srgbClr val="FFFF00"/>
                </a:solidFill>
              </a:rPr>
              <a:t>½ </a:t>
            </a:r>
            <a:r>
              <a:rPr lang="en-US" i="1" dirty="0" smtClean="0">
                <a:solidFill>
                  <a:srgbClr val="FFFF00"/>
                </a:solidFill>
              </a:rPr>
              <a:t>mv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baseline="30000" dirty="0" smtClean="0">
                <a:solidFill>
                  <a:srgbClr val="FFFF00"/>
                </a:solidFill>
              </a:rPr>
              <a:t>2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This is its </a:t>
            </a:r>
            <a:r>
              <a:rPr lang="en-US" dirty="0" smtClean="0">
                <a:solidFill>
                  <a:srgbClr val="FFFF00"/>
                </a:solidFill>
              </a:rPr>
              <a:t>kinetic energy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>
                <a:solidFill>
                  <a:srgbClr val="FFFF00"/>
                </a:solidFill>
              </a:rPr>
              <a:t> at speed </a:t>
            </a:r>
            <a:r>
              <a:rPr lang="en-US" i="1" dirty="0" smtClean="0">
                <a:solidFill>
                  <a:srgbClr val="FFFF00"/>
                </a:solidFill>
              </a:rPr>
              <a:t>v</a:t>
            </a:r>
            <a:r>
              <a:rPr lang="en-US" baseline="-25000" dirty="0" smtClean="0">
                <a:solidFill>
                  <a:srgbClr val="FFFF00"/>
                </a:solidFill>
              </a:rPr>
              <a:t>0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Let’s suppose it gained that energy by being dropped from rest at a height </a:t>
            </a:r>
            <a:r>
              <a:rPr lang="en-US" i="1" dirty="0" smtClean="0"/>
              <a:t>h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At uniform acceleration </a:t>
            </a:r>
            <a:r>
              <a:rPr lang="en-US" i="1" dirty="0" smtClean="0"/>
              <a:t>g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= 2</a:t>
            </a:r>
            <a:r>
              <a:rPr lang="en-US" i="1" dirty="0" smtClean="0"/>
              <a:t>gh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the kinetic energy ½ </a:t>
            </a:r>
            <a:r>
              <a:rPr lang="en-US" i="1" dirty="0" smtClean="0"/>
              <a:t>mv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err="1" smtClean="0"/>
              <a:t>mgh</a:t>
            </a:r>
            <a:r>
              <a:rPr lang="en-US" dirty="0" smtClean="0"/>
              <a:t>:  precisely the </a:t>
            </a:r>
            <a:r>
              <a:rPr lang="en-US" dirty="0" smtClean="0">
                <a:solidFill>
                  <a:srgbClr val="FFFF00"/>
                </a:solidFill>
              </a:rPr>
              <a:t>potential energy lost</a:t>
            </a:r>
            <a:r>
              <a:rPr lang="en-US" dirty="0" smtClean="0"/>
              <a:t> in the fall—</a:t>
            </a:r>
            <a:r>
              <a:rPr lang="en-US" dirty="0" smtClean="0">
                <a:solidFill>
                  <a:srgbClr val="FFFF00"/>
                </a:solidFill>
              </a:rPr>
              <a:t>the work done by gravity </a:t>
            </a:r>
            <a:r>
              <a:rPr lang="en-US" i="1" dirty="0" err="1" smtClean="0">
                <a:solidFill>
                  <a:srgbClr val="FFFF00"/>
                </a:solidFill>
              </a:rPr>
              <a:t>mgh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= force </a:t>
            </a:r>
            <a:r>
              <a:rPr lang="en-US" i="1" dirty="0" smtClean="0">
                <a:solidFill>
                  <a:srgbClr val="FFFF00"/>
                </a:solidFill>
              </a:rPr>
              <a:t>mg</a:t>
            </a:r>
            <a:r>
              <a:rPr lang="en-US" dirty="0" smtClean="0">
                <a:solidFill>
                  <a:srgbClr val="FFFF00"/>
                </a:solidFill>
              </a:rPr>
              <a:t> x distance </a:t>
            </a:r>
            <a:r>
              <a:rPr lang="en-US" i="1" dirty="0" smtClean="0">
                <a:solidFill>
                  <a:srgbClr val="FFFF00"/>
                </a:solidFill>
              </a:rPr>
              <a:t>h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AutoShape 2"/>
          <p:cNvSpPr>
            <a:spLocks noChangeArrowheads="1"/>
          </p:cNvSpPr>
          <p:nvPr/>
        </p:nvSpPr>
        <p:spPr bwMode="auto">
          <a:xfrm>
            <a:off x="0" y="0"/>
            <a:ext cx="9144000" cy="37719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151438" y="920750"/>
            <a:ext cx="3513137" cy="2552700"/>
            <a:chOff x="3245" y="622"/>
            <a:chExt cx="2213" cy="1608"/>
          </a:xfrm>
        </p:grpSpPr>
        <p:sp>
          <p:nvSpPr>
            <p:cNvPr id="549892" name="Rectangle 4"/>
            <p:cNvSpPr>
              <a:spLocks noChangeArrowheads="1"/>
            </p:cNvSpPr>
            <p:nvPr/>
          </p:nvSpPr>
          <p:spPr bwMode="auto">
            <a:xfrm>
              <a:off x="3245" y="622"/>
              <a:ext cx="2213" cy="1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Wingding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1)   2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2)	</a:t>
              </a: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3)   4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>
                <a:solidFill>
                  <a:schemeClr val="tx2"/>
                </a:solidFill>
                <a:latin typeface="Arial" charset="0"/>
              </a:endParaRP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4) 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>
                <a:solidFill>
                  <a:schemeClr val="tx2"/>
                </a:solidFill>
                <a:latin typeface="Arial" charset="0"/>
              </a:endParaRP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5)   8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 baseline="-25000">
                <a:latin typeface="Arial" charset="0"/>
              </a:endParaRPr>
            </a:p>
          </p:txBody>
        </p:sp>
        <p:sp>
          <p:nvSpPr>
            <p:cNvPr id="549893" name="Line 5"/>
            <p:cNvSpPr>
              <a:spLocks noChangeShapeType="1"/>
            </p:cNvSpPr>
            <p:nvPr/>
          </p:nvSpPr>
          <p:spPr bwMode="auto">
            <a:xfrm>
              <a:off x="3915" y="1000"/>
              <a:ext cx="28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9894" name="Rectangle 6"/>
          <p:cNvSpPr>
            <a:spLocks noChangeArrowheads="1"/>
          </p:cNvSpPr>
          <p:nvPr/>
        </p:nvSpPr>
        <p:spPr bwMode="auto">
          <a:xfrm>
            <a:off x="282575" y="1046163"/>
            <a:ext cx="437832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Car #1 has twice the mass of car #2, but they both have the same kinetic energy.  How do their speeds compare?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49895" name="Rectangle 7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7.5b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Kinetic Energy II</a:t>
            </a:r>
          </a:p>
        </p:txBody>
      </p:sp>
      <p:graphicFrame>
        <p:nvGraphicFramePr>
          <p:cNvPr id="549896" name="Object 8"/>
          <p:cNvGraphicFramePr>
            <a:graphicFrameLocks noChangeAspect="1"/>
          </p:cNvGraphicFramePr>
          <p:nvPr/>
        </p:nvGraphicFramePr>
        <p:xfrm>
          <a:off x="5981700" y="1460500"/>
          <a:ext cx="1119188" cy="387350"/>
        </p:xfrm>
        <a:graphic>
          <a:graphicData uri="http://schemas.openxmlformats.org/presentationml/2006/ole">
            <p:oleObj spid="_x0000_s31746" name="Equation" r:id="rId4" imgW="6602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AutoShape 2"/>
          <p:cNvSpPr>
            <a:spLocks noChangeArrowheads="1"/>
          </p:cNvSpPr>
          <p:nvPr/>
        </p:nvSpPr>
        <p:spPr bwMode="auto">
          <a:xfrm>
            <a:off x="441325" y="4341813"/>
            <a:ext cx="8353425" cy="2154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51939" name="AutoShape 3"/>
          <p:cNvSpPr>
            <a:spLocks noChangeArrowheads="1"/>
          </p:cNvSpPr>
          <p:nvPr/>
        </p:nvSpPr>
        <p:spPr bwMode="auto">
          <a:xfrm>
            <a:off x="0" y="0"/>
            <a:ext cx="9144000" cy="37719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282575" y="1046163"/>
            <a:ext cx="437832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Car #1 has twice the mass of car #2, but they both have the same kinetic energy.  How do their speeds compare?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1941" name="Rectangle 5"/>
          <p:cNvSpPr>
            <a:spLocks noChangeArrowheads="1"/>
          </p:cNvSpPr>
          <p:nvPr/>
        </p:nvSpPr>
        <p:spPr bwMode="auto">
          <a:xfrm>
            <a:off x="361950" y="4465638"/>
            <a:ext cx="8329613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Because the kinetic energy is  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mv</a:t>
            </a:r>
            <a:r>
              <a:rPr lang="en-US" sz="2000" b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  <a:cs typeface="Arial" charset="0"/>
              </a:rPr>
              <a:t>, and the mass of car #1 is greater, then car #2 must be moving faster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If the ratio of 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/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is 2, then the ratio of </a:t>
            </a:r>
            <a:r>
              <a:rPr lang="en-US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values must also be 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This means that the 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ratio of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/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</a:t>
            </a:r>
            <a:r>
              <a:rPr lang="en-US" sz="2000" b="1" baseline="-25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must be the square root of 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</a:t>
            </a:r>
            <a:r>
              <a:rPr lang="en-US" sz="2000" b="1">
                <a:latin typeface="Arial" charset="0"/>
              </a:rPr>
              <a:t>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1942" name="Oval 6"/>
          <p:cNvSpPr>
            <a:spLocks noChangeArrowheads="1"/>
          </p:cNvSpPr>
          <p:nvPr/>
        </p:nvSpPr>
        <p:spPr bwMode="auto">
          <a:xfrm>
            <a:off x="5219700" y="1366838"/>
            <a:ext cx="2819400" cy="52546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1943" name="Rectangle 7"/>
          <p:cNvSpPr>
            <a:spLocks noGrp="1" noChangeArrowheads="1"/>
          </p:cNvSpPr>
          <p:nvPr>
            <p:ph type="title"/>
          </p:nvPr>
        </p:nvSpPr>
        <p:spPr>
          <a:xfrm>
            <a:off x="990600" y="-57150"/>
            <a:ext cx="7162800" cy="114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7.5b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Kinetic Energy II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51438" y="882650"/>
            <a:ext cx="3513137" cy="2552700"/>
            <a:chOff x="3245" y="622"/>
            <a:chExt cx="2213" cy="1608"/>
          </a:xfrm>
        </p:grpSpPr>
        <p:sp>
          <p:nvSpPr>
            <p:cNvPr id="551945" name="Rectangle 9"/>
            <p:cNvSpPr>
              <a:spLocks noChangeArrowheads="1"/>
            </p:cNvSpPr>
            <p:nvPr/>
          </p:nvSpPr>
          <p:spPr bwMode="auto">
            <a:xfrm>
              <a:off x="3245" y="622"/>
              <a:ext cx="2213" cy="1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/>
            <a:lstStyle/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Wingding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1)   2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2) 	</a:t>
              </a: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3)   4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>
                <a:solidFill>
                  <a:schemeClr val="tx2"/>
                </a:solidFill>
                <a:latin typeface="Arial" charset="0"/>
              </a:endParaRP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4) 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>
                <a:solidFill>
                  <a:schemeClr val="tx2"/>
                </a:solidFill>
                <a:latin typeface="Arial" charset="0"/>
              </a:endParaRPr>
            </a:p>
            <a:p>
              <a:pPr marL="401638" indent="-401638">
                <a:lnSpc>
                  <a:spcPct val="125000"/>
                </a:lnSpc>
                <a:spcBef>
                  <a:spcPct val="30000"/>
                </a:spcBef>
                <a:buClr>
                  <a:schemeClr val="accent1"/>
                </a:buClr>
                <a:buSzPct val="75000"/>
                <a:buFont typeface="Monotype Sorts" pitchFamily="48" charset="2"/>
                <a:buNone/>
              </a:pP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	5)   8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r>
                <a:rPr lang="en-US" sz="2000" b="1">
                  <a:solidFill>
                    <a:schemeClr val="tx2"/>
                  </a:solidFill>
                  <a:latin typeface="Arial" charset="0"/>
                </a:rPr>
                <a:t>  = 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v</a:t>
              </a:r>
              <a:r>
                <a:rPr lang="en-US" sz="2000" b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b="1" baseline="-25000">
                <a:latin typeface="Arial" charset="0"/>
              </a:endParaRPr>
            </a:p>
          </p:txBody>
        </p:sp>
        <p:sp>
          <p:nvSpPr>
            <p:cNvPr id="551946" name="Line 10"/>
            <p:cNvSpPr>
              <a:spLocks noChangeShapeType="1"/>
            </p:cNvSpPr>
            <p:nvPr/>
          </p:nvSpPr>
          <p:spPr bwMode="auto">
            <a:xfrm>
              <a:off x="3915" y="1000"/>
              <a:ext cx="28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51947" name="Object 11"/>
          <p:cNvGraphicFramePr>
            <a:graphicFrameLocks noChangeAspect="1"/>
          </p:cNvGraphicFramePr>
          <p:nvPr/>
        </p:nvGraphicFramePr>
        <p:xfrm>
          <a:off x="4505325" y="4521200"/>
          <a:ext cx="187325" cy="476250"/>
        </p:xfrm>
        <a:graphic>
          <a:graphicData uri="http://schemas.openxmlformats.org/presentationml/2006/ole">
            <p:oleObj spid="_x0000_s32770" name="Equation" r:id="rId4" imgW="152280" imgH="393480" progId="Equation.DSMT4">
              <p:embed/>
            </p:oleObj>
          </a:graphicData>
        </a:graphic>
      </p:graphicFrame>
      <p:graphicFrame>
        <p:nvGraphicFramePr>
          <p:cNvPr id="551948" name="Object 12"/>
          <p:cNvGraphicFramePr>
            <a:graphicFrameLocks noChangeAspect="1"/>
          </p:cNvGraphicFramePr>
          <p:nvPr>
            <p:ph idx="1"/>
          </p:nvPr>
        </p:nvGraphicFramePr>
        <p:xfrm>
          <a:off x="5913438" y="1409700"/>
          <a:ext cx="1157287" cy="400050"/>
        </p:xfrm>
        <a:graphic>
          <a:graphicData uri="http://schemas.openxmlformats.org/presentationml/2006/ole">
            <p:oleObj spid="_x0000_s32771" name="Equation" r:id="rId5" imgW="6602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AutoShape 2"/>
          <p:cNvSpPr>
            <a:spLocks noChangeArrowheads="1"/>
          </p:cNvSpPr>
          <p:nvPr/>
        </p:nvSpPr>
        <p:spPr bwMode="auto">
          <a:xfrm>
            <a:off x="0" y="0"/>
            <a:ext cx="9144000" cy="3470275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7.8a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Slowing Down</a:t>
            </a:r>
          </a:p>
        </p:txBody>
      </p:sp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5757863" y="898525"/>
            <a:ext cx="317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20 m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30 m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40 m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60 m 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80 m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66277" name="Picture 5" descr="FG06_010"/>
          <p:cNvPicPr>
            <a:picLocks noChangeAspect="1" noChangeArrowheads="1"/>
          </p:cNvPicPr>
          <p:nvPr/>
        </p:nvPicPr>
        <p:blipFill>
          <a:blip r:embed="rId3" cstate="print">
            <a:lum bright="-30000" contrast="42000"/>
          </a:blip>
          <a:srcRect t="16338" b="18312"/>
          <a:stretch>
            <a:fillRect/>
          </a:stretch>
        </p:blipFill>
        <p:spPr bwMode="auto">
          <a:xfrm>
            <a:off x="4310063" y="3495675"/>
            <a:ext cx="4833937" cy="3362325"/>
          </a:xfrm>
          <a:prstGeom prst="rect">
            <a:avLst/>
          </a:prstGeom>
          <a:noFill/>
        </p:spPr>
      </p:pic>
      <p:sp>
        <p:nvSpPr>
          <p:cNvPr id="5662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676275"/>
            <a:ext cx="4602163" cy="2395538"/>
          </a:xfrm>
          <a:noFill/>
          <a:ln/>
        </p:spPr>
        <p:txBody>
          <a:bodyPr/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	If a car traveling 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 km/hr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can brake to a stop within 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m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what is its stopping distance if it is traveling </a:t>
            </a:r>
            <a:r>
              <a:rPr lang="en-US" sz="18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 km/hr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?   Assume that the braking force is the same in both cases.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AutoShape 2"/>
          <p:cNvSpPr>
            <a:spLocks noChangeArrowheads="1"/>
          </p:cNvSpPr>
          <p:nvPr/>
        </p:nvSpPr>
        <p:spPr bwMode="auto">
          <a:xfrm>
            <a:off x="0" y="3709988"/>
            <a:ext cx="4260850" cy="2689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68323" name="Rectangle 3"/>
          <p:cNvSpPr>
            <a:spLocks noChangeArrowheads="1"/>
          </p:cNvSpPr>
          <p:nvPr/>
        </p:nvSpPr>
        <p:spPr bwMode="auto">
          <a:xfrm>
            <a:off x="0" y="3735388"/>
            <a:ext cx="438467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171450" indent="-171450">
              <a:lnSpc>
                <a:spcPct val="18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07963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   </a:t>
            </a:r>
            <a:r>
              <a:rPr lang="en-US" sz="2000" b="1" i="1">
                <a:solidFill>
                  <a:schemeClr val="bg2"/>
                </a:solidFill>
                <a:latin typeface="Arial" charset="0"/>
              </a:rPr>
              <a:t>F d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  = </a:t>
            </a:r>
            <a:r>
              <a:rPr lang="en-US" sz="2000" b="1" i="1">
                <a:solidFill>
                  <a:schemeClr val="bg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bg2"/>
                </a:solidFill>
                <a:latin typeface="Arial" charset="0"/>
              </a:rPr>
              <a:t>net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 =  </a:t>
            </a:r>
            <a:r>
              <a:rPr lang="en-US" sz="2000" b="1">
                <a:solidFill>
                  <a:schemeClr val="bg2"/>
                </a:solidFill>
                <a:latin typeface="Symbol" pitchFamily="48" charset="2"/>
              </a:rPr>
              <a:t>D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KE  =  0 –   </a:t>
            </a:r>
            <a:r>
              <a:rPr lang="en-US" sz="2000" b="1" i="1">
                <a:solidFill>
                  <a:schemeClr val="bg2"/>
                </a:solidFill>
                <a:latin typeface="Arial" charset="0"/>
              </a:rPr>
              <a:t>  mv</a:t>
            </a:r>
            <a:r>
              <a:rPr lang="en-US" sz="2000" b="1" baseline="30000">
                <a:solidFill>
                  <a:schemeClr val="bg2"/>
                </a:solidFill>
                <a:latin typeface="Arial" charset="0"/>
              </a:rPr>
              <a:t>2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,</a:t>
            </a:r>
          </a:p>
          <a:p>
            <a:pPr marL="171450" indent="-171450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07963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  and thus,   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|F| d  =    mv</a:t>
            </a:r>
            <a:r>
              <a:rPr lang="en-US" sz="2000" b="1" i="1" baseline="30000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 i="1">
                <a:solidFill>
                  <a:srgbClr val="FC01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 </a:t>
            </a:r>
          </a:p>
          <a:p>
            <a:pPr marL="171450" indent="-171450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07963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	Therefore, if the speed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doubles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, </a:t>
            </a:r>
          </a:p>
          <a:p>
            <a:pPr marL="171450" indent="-171450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  <a:tabLst>
                <a:tab pos="207963" algn="l"/>
              </a:tabLst>
            </a:pPr>
            <a:r>
              <a:rPr lang="en-US" sz="2000" b="1">
                <a:solidFill>
                  <a:schemeClr val="bg2"/>
                </a:solidFill>
                <a:latin typeface="Arial" charset="0"/>
              </a:rPr>
              <a:t>	the stopping distance gets </a:t>
            </a: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</a:t>
            </a:r>
            <a:b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times larger</a:t>
            </a:r>
            <a:r>
              <a:rPr lang="en-US" sz="2000" b="1">
                <a:solidFill>
                  <a:schemeClr val="bg2"/>
                </a:solidFill>
                <a:latin typeface="Arial" charset="0"/>
              </a:rPr>
              <a:t>.</a:t>
            </a:r>
            <a:endParaRPr lang="en-US" sz="2200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68324" name="AutoShape 4"/>
          <p:cNvSpPr>
            <a:spLocks noChangeArrowheads="1"/>
          </p:cNvSpPr>
          <p:nvPr/>
        </p:nvSpPr>
        <p:spPr bwMode="auto">
          <a:xfrm>
            <a:off x="0" y="0"/>
            <a:ext cx="9144000" cy="3470275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8325" name="Rectangle 5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7.8a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Slowing Down</a:t>
            </a:r>
          </a:p>
        </p:txBody>
      </p:sp>
      <p:sp>
        <p:nvSpPr>
          <p:cNvPr id="568326" name="Oval 6"/>
          <p:cNvSpPr>
            <a:spLocks noChangeArrowheads="1"/>
          </p:cNvSpPr>
          <p:nvPr/>
        </p:nvSpPr>
        <p:spPr bwMode="auto">
          <a:xfrm>
            <a:off x="5283200" y="2641600"/>
            <a:ext cx="2363788" cy="449263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8327" name="Rectangle 7"/>
          <p:cNvSpPr>
            <a:spLocks noChangeArrowheads="1"/>
          </p:cNvSpPr>
          <p:nvPr/>
        </p:nvSpPr>
        <p:spPr bwMode="auto">
          <a:xfrm>
            <a:off x="5757863" y="898525"/>
            <a:ext cx="3175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</a:t>
            </a:r>
            <a:r>
              <a:rPr lang="en-US" sz="2000" b="1">
                <a:latin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20 m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30 m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40 m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60 m  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80 m</a:t>
            </a:r>
            <a:endParaRPr lang="en-US" sz="2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68328" name="Picture 8" descr="FG06_010"/>
          <p:cNvPicPr>
            <a:picLocks noChangeAspect="1" noChangeArrowheads="1"/>
          </p:cNvPicPr>
          <p:nvPr/>
        </p:nvPicPr>
        <p:blipFill>
          <a:blip r:embed="rId4" cstate="print">
            <a:lum bright="-30000" contrast="42000"/>
          </a:blip>
          <a:srcRect t="16338" b="18312"/>
          <a:stretch>
            <a:fillRect/>
          </a:stretch>
        </p:blipFill>
        <p:spPr bwMode="auto">
          <a:xfrm>
            <a:off x="4310063" y="3495675"/>
            <a:ext cx="4833937" cy="3362325"/>
          </a:xfrm>
          <a:prstGeom prst="rect">
            <a:avLst/>
          </a:prstGeom>
          <a:noFill/>
        </p:spPr>
      </p:pic>
      <p:sp>
        <p:nvSpPr>
          <p:cNvPr id="56832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0" y="676275"/>
            <a:ext cx="4602163" cy="2395538"/>
          </a:xfrm>
          <a:noFill/>
          <a:ln/>
        </p:spPr>
        <p:txBody>
          <a:bodyPr/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	If a car traveling 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60 km/hr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can brake to a stop within 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 m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, what is its stopping distance if it is traveling </a:t>
            </a:r>
            <a:r>
              <a:rPr lang="en-US" sz="1800" b="1">
                <a:solidFill>
                  <a:srgbClr val="FF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120 km/hr</a:t>
            </a:r>
            <a:r>
              <a:rPr lang="en-US" sz="1800" b="1">
                <a:effectLst>
                  <a:outerShdw blurRad="38100" dist="38100" dir="2700000" algn="tl">
                    <a:srgbClr val="000000"/>
                  </a:outerShdw>
                </a:effectLst>
              </a:rPr>
              <a:t>?   Assume that the braking force is the same in both cases.</a:t>
            </a:r>
            <a:endParaRPr lang="en-US" sz="1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68330" name="Object 10"/>
          <p:cNvGraphicFramePr>
            <a:graphicFrameLocks noChangeAspect="1"/>
          </p:cNvGraphicFramePr>
          <p:nvPr/>
        </p:nvGraphicFramePr>
        <p:xfrm>
          <a:off x="2457450" y="4414838"/>
          <a:ext cx="180975" cy="461962"/>
        </p:xfrm>
        <a:graphic>
          <a:graphicData uri="http://schemas.openxmlformats.org/presentationml/2006/ole">
            <p:oleObj spid="_x0000_s33794" name="Equation" r:id="rId5" imgW="152280" imgH="393480" progId="Equation.DSMT4">
              <p:embed/>
            </p:oleObj>
          </a:graphicData>
        </a:graphic>
      </p:graphicFrame>
      <p:graphicFrame>
        <p:nvGraphicFramePr>
          <p:cNvPr id="568331" name="Object 11"/>
          <p:cNvGraphicFramePr>
            <a:graphicFrameLocks noChangeAspect="1"/>
          </p:cNvGraphicFramePr>
          <p:nvPr/>
        </p:nvGraphicFramePr>
        <p:xfrm>
          <a:off x="3300413" y="3910013"/>
          <a:ext cx="182562" cy="468312"/>
        </p:xfrm>
        <a:graphic>
          <a:graphicData uri="http://schemas.openxmlformats.org/presentationml/2006/ole">
            <p:oleObj spid="_x0000_s33795" name="Equation" r:id="rId6" imgW="152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AutoShape 2"/>
          <p:cNvSpPr>
            <a:spLocks noChangeArrowheads="1"/>
          </p:cNvSpPr>
          <p:nvPr/>
        </p:nvSpPr>
        <p:spPr bwMode="auto">
          <a:xfrm>
            <a:off x="0" y="0"/>
            <a:ext cx="9144000" cy="392588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4467" name="Rectangle 3"/>
          <p:cNvSpPr>
            <a:spLocks noChangeArrowheads="1"/>
          </p:cNvSpPr>
          <p:nvPr/>
        </p:nvSpPr>
        <p:spPr bwMode="auto">
          <a:xfrm>
            <a:off x="0" y="1057275"/>
            <a:ext cx="4859338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5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The work </a:t>
            </a:r>
            <a:r>
              <a:rPr lang="en-US" sz="2000" b="1" i="1">
                <a:latin typeface="Arial" charset="0"/>
              </a:rPr>
              <a:t>W</a:t>
            </a:r>
            <a:r>
              <a:rPr lang="en-US" sz="2000" b="1" baseline="-25000">
                <a:latin typeface="Arial" charset="0"/>
              </a:rPr>
              <a:t>0</a:t>
            </a:r>
            <a:r>
              <a:rPr lang="en-US" sz="2000" b="1">
                <a:latin typeface="Arial" charset="0"/>
              </a:rPr>
              <a:t> accelerates a car from 0 to 50 km/hr.   How much work is needed to accelerate the car from 50 km/hr to 150 km/hr?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74468" name="Rectangle 4"/>
          <p:cNvSpPr>
            <a:spLocks noGrp="1" noChangeArrowheads="1"/>
          </p:cNvSpPr>
          <p:nvPr>
            <p:ph type="title"/>
          </p:nvPr>
        </p:nvSpPr>
        <p:spPr>
          <a:xfrm>
            <a:off x="933450" y="0"/>
            <a:ext cx="7294563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7.8c</a:t>
            </a:r>
            <a:r>
              <a:rPr lang="en-US" sz="2800" i="1">
                <a:solidFill>
                  <a:srgbClr val="000000"/>
                </a:solidFill>
                <a:effectLst/>
              </a:rPr>
              <a:t>   </a:t>
            </a:r>
            <a:r>
              <a:rPr lang="en-US" sz="2800">
                <a:solidFill>
                  <a:schemeClr val="accent2"/>
                </a:solidFill>
              </a:rPr>
              <a:t>Speeding Up II</a:t>
            </a:r>
          </a:p>
        </p:txBody>
      </p:sp>
      <p:sp>
        <p:nvSpPr>
          <p:cNvPr id="574469" name="Rectangle 5"/>
          <p:cNvSpPr>
            <a:spLocks noChangeArrowheads="1"/>
          </p:cNvSpPr>
          <p:nvPr/>
        </p:nvSpPr>
        <p:spPr bwMode="auto">
          <a:xfrm>
            <a:off x="5848350" y="762000"/>
            <a:ext cx="2424113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Wingdings" pitchFamily="48" charset="2"/>
              <a:buNone/>
            </a:pPr>
            <a:r>
              <a:rPr lang="en-US" sz="2000" b="1">
                <a:latin typeface="Arial" charset="0"/>
              </a:rPr>
              <a:t>	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1)   2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2)   3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	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3)   6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4)   8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	5)   9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W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0</a:t>
            </a:r>
            <a:endParaRPr lang="en-US" sz="2000" b="1" baseline="-2500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3769</TotalTime>
  <Words>1153</Words>
  <Application>Microsoft Office PowerPoint</Application>
  <PresentationFormat>On-screen Show (4:3)</PresentationFormat>
  <Paragraphs>232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Kinetic Energy and Energy Conservation</vt:lpstr>
      <vt:lpstr>Moving Things Have Energy</vt:lpstr>
      <vt:lpstr>How Much Work Does the Moving Weight Do?</vt:lpstr>
      <vt:lpstr>Where Did the Weight’s Energy Come From?</vt:lpstr>
      <vt:lpstr>ConcepTest 7.5b   Kinetic Energy II</vt:lpstr>
      <vt:lpstr>ConcepTest 7.5b   Kinetic Energy II</vt:lpstr>
      <vt:lpstr>ConcepTest 7.8a   Slowing Down</vt:lpstr>
      <vt:lpstr>ConcepTest 7.8a   Slowing Down</vt:lpstr>
      <vt:lpstr>ConcepTest 7.8c   Speeding Up II</vt:lpstr>
      <vt:lpstr>ConcepTest 7.8c   Speeding Up II</vt:lpstr>
      <vt:lpstr>A Small Kinetic Energy Change</vt:lpstr>
      <vt:lpstr>Energy Balance for a Projectile</vt:lpstr>
      <vt:lpstr>Conservation of Mechanical Energy</vt:lpstr>
      <vt:lpstr>Springs Conserve Energy, Too</vt:lpstr>
      <vt:lpstr>Conservative and Nonconservative Forces</vt:lpstr>
      <vt:lpstr>Different Paths for a Conservative Force</vt:lpstr>
      <vt:lpstr>Potential Energy in a Conservative Field</vt:lpstr>
      <vt:lpstr>Potential Energy Determines Force</vt:lpstr>
      <vt:lpstr>More on Potential Energy and Force</vt:lpstr>
      <vt:lpstr>Potential Energy and Force for a Spring</vt:lpstr>
      <vt:lpstr>ConcepTest 8.1 Sign of the Energy II</vt:lpstr>
      <vt:lpstr>ConcepTest 8.1 Sign of the Energy II</vt:lpstr>
      <vt:lpstr>ConcepTest 8.2   KE and PE</vt:lpstr>
      <vt:lpstr>ConcepTest 8.2   KE and PE</vt:lpstr>
      <vt:lpstr>ConcepTest 8.5   Springs and Gravity</vt:lpstr>
      <vt:lpstr>ConcepTest 8.5   Springs and Gravity</vt:lpstr>
      <vt:lpstr>Problem from 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</cp:lastModifiedBy>
  <cp:revision>30</cp:revision>
  <dcterms:created xsi:type="dcterms:W3CDTF">2010-02-19T20:33:34Z</dcterms:created>
  <dcterms:modified xsi:type="dcterms:W3CDTF">2010-02-24T19:28:13Z</dcterms:modified>
</cp:coreProperties>
</file>