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59" r:id="rId4"/>
    <p:sldId id="260" r:id="rId5"/>
    <p:sldId id="261" r:id="rId6"/>
    <p:sldId id="262" r:id="rId7"/>
    <p:sldId id="263" r:id="rId8"/>
    <p:sldId id="264" r:id="rId9"/>
    <p:sldId id="265" r:id="rId10"/>
    <p:sldId id="267" r:id="rId11"/>
    <p:sldId id="268" r:id="rId12"/>
    <p:sldId id="272" r:id="rId13"/>
    <p:sldId id="273" r:id="rId14"/>
    <p:sldId id="274" r:id="rId15"/>
    <p:sldId id="278" r:id="rId16"/>
    <p:sldId id="277" r:id="rId17"/>
    <p:sldId id="276" r:id="rId18"/>
    <p:sldId id="275" r:id="rId19"/>
    <p:sldId id="269" r:id="rId20"/>
    <p:sldId id="270" r:id="rId21"/>
    <p:sldId id="271" r:id="rId22"/>
    <p:sldId id="279" r:id="rId23"/>
    <p:sldId id="280" r:id="rId24"/>
    <p:sldId id="284" r:id="rId25"/>
    <p:sldId id="283"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1" autoAdjust="0"/>
    <p:restoredTop sz="94667" autoAdjust="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image" Target="../media/image5.wmf"/><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5.wmf"/><Relationship Id="rId7" Type="http://schemas.openxmlformats.org/officeDocument/2006/relationships/image" Target="../media/image19.wmf"/><Relationship Id="rId2" Type="http://schemas.openxmlformats.org/officeDocument/2006/relationships/image" Target="../media/image14.wmf"/><Relationship Id="rId1" Type="http://schemas.openxmlformats.org/officeDocument/2006/relationships/image" Target="../media/image13.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 Id="rId6" Type="http://schemas.openxmlformats.org/officeDocument/2006/relationships/image" Target="../media/image25.wmf"/><Relationship Id="rId5" Type="http://schemas.openxmlformats.org/officeDocument/2006/relationships/image" Target="../media/image24.wmf"/><Relationship Id="rId4" Type="http://schemas.openxmlformats.org/officeDocument/2006/relationships/image" Target="../media/image23.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image" Target="../media/image31.wmf"/><Relationship Id="rId7" Type="http://schemas.openxmlformats.org/officeDocument/2006/relationships/image" Target="../media/image35.wmf"/><Relationship Id="rId2" Type="http://schemas.openxmlformats.org/officeDocument/2006/relationships/image" Target="../media/image30.wmf"/><Relationship Id="rId1" Type="http://schemas.openxmlformats.org/officeDocument/2006/relationships/image" Target="../media/image29.wmf"/><Relationship Id="rId6" Type="http://schemas.openxmlformats.org/officeDocument/2006/relationships/image" Target="../media/image34.wmf"/><Relationship Id="rId5" Type="http://schemas.openxmlformats.org/officeDocument/2006/relationships/image" Target="../media/image33.wmf"/><Relationship Id="rId4" Type="http://schemas.openxmlformats.org/officeDocument/2006/relationships/image" Target="../media/image32.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38.wmf"/><Relationship Id="rId1" Type="http://schemas.openxmlformats.org/officeDocument/2006/relationships/image" Target="../media/image37.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42.wmf"/><Relationship Id="rId1" Type="http://schemas.openxmlformats.org/officeDocument/2006/relationships/image" Target="../media/image40.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D75072-2802-40F7-9C13-AB1DC9B95FD6}" type="datetimeFigureOut">
              <a:rPr lang="en-US" smtClean="0"/>
              <a:pPr/>
              <a:t>6/17/2010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7EF301-DC4D-42EF-9CED-2BF54BED408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7EF301-DC4D-42EF-9CED-2BF54BED408E}"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7EF301-DC4D-42EF-9CED-2BF54BED408E}"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1543DA5-6AD3-4767-BEAA-CF799089C349}" type="slidenum">
              <a:rPr lang="en-US"/>
              <a:pPr/>
              <a:t>12</a:t>
            </a:fld>
            <a:endParaRPr lang="en-US"/>
          </a:p>
        </p:txBody>
      </p:sp>
      <p:sp>
        <p:nvSpPr>
          <p:cNvPr id="530434"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53043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a:t>Click to add notes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99EB7CC2-368F-423C-8266-E750C60A45A9}" type="slidenum">
              <a:rPr lang="en-US"/>
              <a:pPr/>
              <a:t>13</a:t>
            </a:fld>
            <a:endParaRPr lang="en-US"/>
          </a:p>
        </p:txBody>
      </p:sp>
      <p:sp>
        <p:nvSpPr>
          <p:cNvPr id="532482"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532483"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32C58C89-3F03-48FE-95F2-5891DE23383C}" type="slidenum">
              <a:rPr lang="en-US"/>
              <a:pPr/>
              <a:t>14</a:t>
            </a:fld>
            <a:endParaRPr lang="en-US"/>
          </a:p>
        </p:txBody>
      </p:sp>
      <p:sp>
        <p:nvSpPr>
          <p:cNvPr id="534530"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534531"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r>
              <a:rPr lang="en-US"/>
              <a:t>Click to add notes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56CCA020-ECD9-46C9-A993-418A2ADC71B7}" type="slidenum">
              <a:rPr lang="en-US"/>
              <a:pPr/>
              <a:t>15</a:t>
            </a:fld>
            <a:endParaRPr lang="en-US"/>
          </a:p>
        </p:txBody>
      </p:sp>
      <p:sp>
        <p:nvSpPr>
          <p:cNvPr id="536578"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536579"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C736FBDE-05A4-48EE-8B48-79F1542DF434}" type="slidenum">
              <a:rPr lang="en-US"/>
              <a:pPr/>
              <a:t>16</a:t>
            </a:fld>
            <a:endParaRPr lang="en-US"/>
          </a:p>
        </p:txBody>
      </p:sp>
      <p:sp>
        <p:nvSpPr>
          <p:cNvPr id="538626"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538627"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pPr>
              <a:lnSpc>
                <a:spcPct val="100000"/>
              </a:lnSpc>
              <a:spcBef>
                <a:spcPct val="0"/>
              </a:spcBef>
            </a:pPr>
            <a:r>
              <a:rPr lang="en-US"/>
              <a:t>Click to add notes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1647A25-2EFE-431E-90F8-F877C3D9B265}" type="slidenum">
              <a:rPr lang="en-US"/>
              <a:pPr/>
              <a:t>17</a:t>
            </a:fld>
            <a:endParaRPr lang="en-US"/>
          </a:p>
        </p:txBody>
      </p:sp>
      <p:sp>
        <p:nvSpPr>
          <p:cNvPr id="540674"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54067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71647A25-2EFE-431E-90F8-F877C3D9B265}" type="slidenum">
              <a:rPr lang="en-US"/>
              <a:pPr/>
              <a:t>18</a:t>
            </a:fld>
            <a:endParaRPr lang="en-US"/>
          </a:p>
        </p:txBody>
      </p:sp>
      <p:sp>
        <p:nvSpPr>
          <p:cNvPr id="540674" name="Rectangle 2"/>
          <p:cNvSpPr>
            <a:spLocks noGrp="1" noRot="1" noChangeAspect="1" noChangeArrowheads="1" noTextEdit="1"/>
          </p:cNvSpPr>
          <p:nvPr>
            <p:ph type="sldImg"/>
          </p:nvPr>
        </p:nvSpPr>
        <p:spPr bwMode="auto">
          <a:xfrm>
            <a:off x="1150938" y="692150"/>
            <a:ext cx="4556125" cy="3416300"/>
          </a:xfrm>
          <a:prstGeom prst="rect">
            <a:avLst/>
          </a:prstGeom>
          <a:solidFill>
            <a:srgbClr val="FFFFFF"/>
          </a:solidFill>
          <a:ln>
            <a:solidFill>
              <a:srgbClr val="000000"/>
            </a:solidFill>
            <a:miter lim="800000"/>
            <a:headEnd/>
            <a:tailEnd/>
          </a:ln>
        </p:spPr>
      </p:sp>
      <p:sp>
        <p:nvSpPr>
          <p:cNvPr id="540675" name="Rectangle 3"/>
          <p:cNvSpPr>
            <a:spLocks noGrp="1" noChangeArrowheads="1"/>
          </p:cNvSpPr>
          <p:nvPr>
            <p:ph type="body" idx="1"/>
          </p:nvPr>
        </p:nvSpPr>
        <p:spPr bwMode="auto">
          <a:xfrm>
            <a:off x="914400" y="4343400"/>
            <a:ext cx="5029200" cy="4114800"/>
          </a:xfrm>
          <a:prstGeom prst="rect">
            <a:avLst/>
          </a:prstGeom>
          <a:solidFill>
            <a:srgbClr val="FFFFFF"/>
          </a:solidFill>
          <a:ln>
            <a:solidFill>
              <a:srgbClr val="000000"/>
            </a:solidFill>
            <a:miter lim="800000"/>
            <a:headEnd/>
            <a:tailEnd/>
          </a:ln>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7EF301-DC4D-42EF-9CED-2BF54BED408E}"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27EF301-DC4D-42EF-9CED-2BF54BED408E}"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7EF301-DC4D-42EF-9CED-2BF54BED408E}"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7EF301-DC4D-42EF-9CED-2BF54BED408E}"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27EF301-DC4D-42EF-9CED-2BF54BED408E}"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7EF301-DC4D-42EF-9CED-2BF54BED408E}"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7EF301-DC4D-42EF-9CED-2BF54BED408E}"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7EF301-DC4D-42EF-9CED-2BF54BED408E}"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7EF301-DC4D-42EF-9CED-2BF54BED408E}" type="slidenum">
              <a:rPr lang="en-US" smtClean="0"/>
              <a:pPr/>
              <a:t>26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7EF301-DC4D-42EF-9CED-2BF54BED408E}"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7EF301-DC4D-42EF-9CED-2BF54BED408E}"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7EF301-DC4D-42EF-9CED-2BF54BED408E}"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7EF301-DC4D-42EF-9CED-2BF54BED408E}"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7EF301-DC4D-42EF-9CED-2BF54BED408E}"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7EF301-DC4D-42EF-9CED-2BF54BED408E}"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527EF301-DC4D-42EF-9CED-2BF54BED408E}"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26489B3-8D65-4546-845D-5DC0128F2EDB}"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61652-3240-4814-B1A6-015B8CE2449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489B3-8D65-4546-845D-5DC0128F2EDB}"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61652-3240-4814-B1A6-015B8CE2449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489B3-8D65-4546-845D-5DC0128F2EDB}"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61652-3240-4814-B1A6-015B8CE2449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26489B3-8D65-4546-845D-5DC0128F2EDB}"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61652-3240-4814-B1A6-015B8CE2449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26489B3-8D65-4546-845D-5DC0128F2EDB}"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61652-3240-4814-B1A6-015B8CE2449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26489B3-8D65-4546-845D-5DC0128F2EDB}"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961652-3240-4814-B1A6-015B8CE2449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26489B3-8D65-4546-845D-5DC0128F2EDB}" type="datetimeFigureOut">
              <a:rPr lang="en-US" smtClean="0"/>
              <a:pPr/>
              <a:t>6/17/2010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961652-3240-4814-B1A6-015B8CE2449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26489B3-8D65-4546-845D-5DC0128F2EDB}" type="datetimeFigureOut">
              <a:rPr lang="en-US" smtClean="0"/>
              <a:pPr/>
              <a:t>6/17/2010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961652-3240-4814-B1A6-015B8CE2449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6489B3-8D65-4546-845D-5DC0128F2EDB}" type="datetimeFigureOut">
              <a:rPr lang="en-US" smtClean="0"/>
              <a:pPr/>
              <a:t>6/17/2010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961652-3240-4814-B1A6-015B8CE2449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489B3-8D65-4546-845D-5DC0128F2EDB}"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961652-3240-4814-B1A6-015B8CE2449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26489B3-8D65-4546-845D-5DC0128F2EDB}"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961652-3240-4814-B1A6-015B8CE2449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6489B3-8D65-4546-845D-5DC0128F2EDB}" type="datetimeFigureOut">
              <a:rPr lang="en-US" smtClean="0"/>
              <a:pPr/>
              <a:t>6/17/2010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61652-3240-4814-B1A6-015B8CE2449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notesSlide" Target="../notesSlides/notesSlide10.xml"/><Relationship Id="rId7" Type="http://schemas.openxmlformats.org/officeDocument/2006/relationships/oleObject" Target="../embeddings/oleObject16.bin"/><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oleObject" Target="../embeddings/oleObject15.bin"/><Relationship Id="rId5" Type="http://schemas.openxmlformats.org/officeDocument/2006/relationships/oleObject" Target="../embeddings/oleObject14.bin"/><Relationship Id="rId10" Type="http://schemas.openxmlformats.org/officeDocument/2006/relationships/oleObject" Target="../embeddings/oleObject19.bin"/><Relationship Id="rId4" Type="http://schemas.openxmlformats.org/officeDocument/2006/relationships/oleObject" Target="../embeddings/oleObject13.bin"/><Relationship Id="rId9" Type="http://schemas.openxmlformats.org/officeDocument/2006/relationships/oleObject" Target="../embeddings/oleObject18.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11.xml"/><Relationship Id="rId7" Type="http://schemas.openxmlformats.org/officeDocument/2006/relationships/oleObject" Target="../embeddings/oleObject22.bin"/><Relationship Id="rId2" Type="http://schemas.openxmlformats.org/officeDocument/2006/relationships/slideLayout" Target="../slideLayouts/slideLayout4.xml"/><Relationship Id="rId1" Type="http://schemas.openxmlformats.org/officeDocument/2006/relationships/vmlDrawing" Target="../drawings/vmlDrawing5.vml"/><Relationship Id="rId6" Type="http://schemas.openxmlformats.org/officeDocument/2006/relationships/oleObject" Target="../embeddings/oleObject21.bin"/><Relationship Id="rId5" Type="http://schemas.openxmlformats.org/officeDocument/2006/relationships/oleObject" Target="../embeddings/oleObject20.bin"/><Relationship Id="rId10" Type="http://schemas.openxmlformats.org/officeDocument/2006/relationships/oleObject" Target="../embeddings/oleObject25.bin"/><Relationship Id="rId4" Type="http://schemas.openxmlformats.org/officeDocument/2006/relationships/image" Target="../media/image26.png"/><Relationship Id="rId9" Type="http://schemas.openxmlformats.org/officeDocument/2006/relationships/oleObject" Target="../embeddings/oleObject24.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28.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19.xml"/><Relationship Id="rId7" Type="http://schemas.openxmlformats.org/officeDocument/2006/relationships/oleObject" Target="../embeddings/oleObject29.bin"/><Relationship Id="rId2" Type="http://schemas.openxmlformats.org/officeDocument/2006/relationships/slideLayout" Target="../slideLayouts/slideLayout4.xml"/><Relationship Id="rId1" Type="http://schemas.openxmlformats.org/officeDocument/2006/relationships/vmlDrawing" Target="../drawings/vmlDrawing6.vml"/><Relationship Id="rId6" Type="http://schemas.openxmlformats.org/officeDocument/2006/relationships/oleObject" Target="../embeddings/oleObject28.bin"/><Relationship Id="rId11" Type="http://schemas.openxmlformats.org/officeDocument/2006/relationships/oleObject" Target="../embeddings/oleObject33.bin"/><Relationship Id="rId5" Type="http://schemas.openxmlformats.org/officeDocument/2006/relationships/oleObject" Target="../embeddings/oleObject27.bin"/><Relationship Id="rId10" Type="http://schemas.openxmlformats.org/officeDocument/2006/relationships/oleObject" Target="../embeddings/oleObject32.bin"/><Relationship Id="rId4" Type="http://schemas.openxmlformats.org/officeDocument/2006/relationships/oleObject" Target="../embeddings/oleObject26.bin"/><Relationship Id="rId9" Type="http://schemas.openxmlformats.org/officeDocument/2006/relationships/oleObject" Target="../embeddings/oleObject3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4.xml"/><Relationship Id="rId1" Type="http://schemas.openxmlformats.org/officeDocument/2006/relationships/vmlDrawing" Target="../drawings/vmlDrawing7.vml"/><Relationship Id="rId5" Type="http://schemas.openxmlformats.org/officeDocument/2006/relationships/oleObject" Target="../embeddings/oleObject35.bin"/><Relationship Id="rId4" Type="http://schemas.openxmlformats.org/officeDocument/2006/relationships/oleObject" Target="../embeddings/oleObject34.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4.xml"/><Relationship Id="rId1" Type="http://schemas.openxmlformats.org/officeDocument/2006/relationships/vmlDrawing" Target="../drawings/vmlDrawing8.vml"/><Relationship Id="rId6" Type="http://schemas.openxmlformats.org/officeDocument/2006/relationships/oleObject" Target="../embeddings/oleObject38.bin"/><Relationship Id="rId5" Type="http://schemas.openxmlformats.org/officeDocument/2006/relationships/oleObject" Target="../embeddings/oleObject37.bin"/><Relationship Id="rId4" Type="http://schemas.openxmlformats.org/officeDocument/2006/relationships/oleObject" Target="../embeddings/oleObject36.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4.xml"/><Relationship Id="rId1" Type="http://schemas.openxmlformats.org/officeDocument/2006/relationships/vmlDrawing" Target="../drawings/vmlDrawing9.vml"/><Relationship Id="rId5" Type="http://schemas.openxmlformats.org/officeDocument/2006/relationships/oleObject" Target="../embeddings/oleObject40.bin"/><Relationship Id="rId4" Type="http://schemas.openxmlformats.org/officeDocument/2006/relationships/oleObject" Target="../embeddings/oleObject39.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9.xml"/><Relationship Id="rId7"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11" Type="http://schemas.openxmlformats.org/officeDocument/2006/relationships/oleObject" Target="../embeddings/oleObject12.bin"/><Relationship Id="rId5" Type="http://schemas.openxmlformats.org/officeDocument/2006/relationships/oleObject" Target="../embeddings/oleObject6.bin"/><Relationship Id="rId10" Type="http://schemas.openxmlformats.org/officeDocument/2006/relationships/oleObject" Target="../embeddings/oleObject11.bin"/><Relationship Id="rId4" Type="http://schemas.openxmlformats.org/officeDocument/2006/relationships/oleObject" Target="../embeddings/oleObject5.bin"/><Relationship Id="rId9" Type="http://schemas.openxmlformats.org/officeDocument/2006/relationships/oleObject" Target="../embeddings/oleObject10.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bg2"/>
                </a:solidFill>
              </a:rPr>
              <a:t>Work and Energy</a:t>
            </a:r>
            <a:endParaRPr lang="en-US" dirty="0">
              <a:solidFill>
                <a:schemeClr val="bg2"/>
              </a:solidFill>
            </a:endParaRPr>
          </a:p>
        </p:txBody>
      </p:sp>
      <p:sp>
        <p:nvSpPr>
          <p:cNvPr id="3" name="Subtitle 2"/>
          <p:cNvSpPr>
            <a:spLocks noGrp="1"/>
          </p:cNvSpPr>
          <p:nvPr>
            <p:ph type="subTitle" idx="1"/>
          </p:nvPr>
        </p:nvSpPr>
        <p:spPr/>
        <p:txBody>
          <a:bodyPr/>
          <a:lstStyle/>
          <a:p>
            <a:r>
              <a:rPr lang="en-US" dirty="0" smtClean="0"/>
              <a:t>Physics 1425 Lecture 12</a:t>
            </a:r>
            <a:endParaRPr lang="en-US" dirty="0"/>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smtClean="0">
                <a:solidFill>
                  <a:srgbClr val="FF0000"/>
                </a:solidFill>
              </a:rPr>
              <a:t>Michael Fowler, UVa </a:t>
            </a:r>
            <a:endParaRPr lang="en-US" sz="14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Dot Product in Components</a:t>
            </a:r>
            <a:endParaRPr lang="en-US" dirty="0">
              <a:solidFill>
                <a:srgbClr val="FFFF00"/>
              </a:solidFill>
            </a:endParaRPr>
          </a:p>
        </p:txBody>
      </p:sp>
      <p:sp>
        <p:nvSpPr>
          <p:cNvPr id="3" name="Content Placeholder 2"/>
          <p:cNvSpPr>
            <a:spLocks noGrp="1"/>
          </p:cNvSpPr>
          <p:nvPr>
            <p:ph sz="half" idx="1"/>
          </p:nvPr>
        </p:nvSpPr>
        <p:spPr>
          <a:xfrm>
            <a:off x="152400" y="1600200"/>
            <a:ext cx="6019800" cy="4876800"/>
          </a:xfrm>
        </p:spPr>
        <p:txBody>
          <a:bodyPr/>
          <a:lstStyle/>
          <a:p>
            <a:r>
              <a:rPr lang="en-US" dirty="0" smtClean="0"/>
              <a:t>Recall we introduced three orthogonal unit  vectors              pointing in the directions of the  </a:t>
            </a:r>
            <a:r>
              <a:rPr lang="en-US" i="1" dirty="0" smtClean="0"/>
              <a:t>x</a:t>
            </a:r>
            <a:r>
              <a:rPr lang="en-US" dirty="0" smtClean="0"/>
              <a:t>, </a:t>
            </a:r>
            <a:r>
              <a:rPr lang="en-US" i="1" dirty="0" smtClean="0"/>
              <a:t>y</a:t>
            </a:r>
            <a:r>
              <a:rPr lang="en-US" dirty="0" smtClean="0"/>
              <a:t> and </a:t>
            </a:r>
            <a:r>
              <a:rPr lang="en-US" i="1" dirty="0" smtClean="0"/>
              <a:t>z</a:t>
            </a:r>
            <a:r>
              <a:rPr lang="en-US" dirty="0" smtClean="0"/>
              <a:t> axes respectively.</a:t>
            </a:r>
          </a:p>
          <a:p>
            <a:pPr>
              <a:buNone/>
            </a:pPr>
            <a:endParaRPr lang="en-US" dirty="0" smtClean="0"/>
          </a:p>
          <a:p>
            <a:r>
              <a:rPr lang="en-US" dirty="0" smtClean="0"/>
              <a:t>Note</a:t>
            </a:r>
          </a:p>
          <a:p>
            <a:endParaRPr lang="en-US" dirty="0" smtClean="0"/>
          </a:p>
          <a:p>
            <a:r>
              <a:rPr lang="en-US" dirty="0" smtClean="0"/>
              <a:t>Writing                                      we find</a:t>
            </a:r>
          </a:p>
          <a:p>
            <a:endParaRPr lang="en-US" dirty="0"/>
          </a:p>
        </p:txBody>
      </p:sp>
      <p:graphicFrame>
        <p:nvGraphicFramePr>
          <p:cNvPr id="33796" name="Object 4"/>
          <p:cNvGraphicFramePr>
            <a:graphicFrameLocks noChangeAspect="1"/>
          </p:cNvGraphicFramePr>
          <p:nvPr>
            <p:ph sz="half" idx="2"/>
          </p:nvPr>
        </p:nvGraphicFramePr>
        <p:xfrm>
          <a:off x="4178300" y="2045595"/>
          <a:ext cx="774700" cy="495300"/>
        </p:xfrm>
        <a:graphic>
          <a:graphicData uri="http://schemas.openxmlformats.org/presentationml/2006/ole">
            <p:oleObj spid="_x0000_s33796" name="Equation" r:id="rId4" imgW="774360" imgH="495000" progId="Equation.DSMT4">
              <p:embed/>
            </p:oleObj>
          </a:graphicData>
        </a:graphic>
      </p:graphicFrame>
      <p:grpSp>
        <p:nvGrpSpPr>
          <p:cNvPr id="29" name="Group 28"/>
          <p:cNvGrpSpPr/>
          <p:nvPr/>
        </p:nvGrpSpPr>
        <p:grpSpPr>
          <a:xfrm>
            <a:off x="6323526" y="1334831"/>
            <a:ext cx="2438400" cy="2285206"/>
            <a:chOff x="5562600" y="2058194"/>
            <a:chExt cx="2438400" cy="2285206"/>
          </a:xfrm>
        </p:grpSpPr>
        <p:grpSp>
          <p:nvGrpSpPr>
            <p:cNvPr id="21" name="Group 20"/>
            <p:cNvGrpSpPr/>
            <p:nvPr/>
          </p:nvGrpSpPr>
          <p:grpSpPr>
            <a:xfrm>
              <a:off x="5562600" y="2058194"/>
              <a:ext cx="2438400" cy="2285206"/>
              <a:chOff x="5562600" y="2058194"/>
              <a:chExt cx="2438400" cy="2285206"/>
            </a:xfrm>
          </p:grpSpPr>
          <p:cxnSp>
            <p:nvCxnSpPr>
              <p:cNvPr id="9" name="Straight Arrow Connector 8"/>
              <p:cNvCxnSpPr/>
              <p:nvPr/>
            </p:nvCxnSpPr>
            <p:spPr>
              <a:xfrm>
                <a:off x="5867400" y="3810000"/>
                <a:ext cx="19812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5867400" y="2971800"/>
                <a:ext cx="15240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flipH="1" flipV="1">
                <a:off x="4991100" y="2933700"/>
                <a:ext cx="1752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562600" y="3657600"/>
                <a:ext cx="533400" cy="381000"/>
              </a:xfrm>
              <a:prstGeom prst="rect">
                <a:avLst/>
              </a:prstGeom>
              <a:noFill/>
            </p:spPr>
            <p:txBody>
              <a:bodyPr wrap="square" rtlCol="0">
                <a:spAutoFit/>
              </a:bodyPr>
              <a:lstStyle/>
              <a:p>
                <a:r>
                  <a:rPr lang="en-US" i="1" dirty="0" smtClean="0"/>
                  <a:t>O</a:t>
                </a:r>
                <a:endParaRPr lang="en-US" i="1" dirty="0"/>
              </a:p>
            </p:txBody>
          </p:sp>
          <p:sp>
            <p:nvSpPr>
              <p:cNvPr id="16" name="TextBox 15"/>
              <p:cNvSpPr txBox="1"/>
              <p:nvPr/>
            </p:nvSpPr>
            <p:spPr>
              <a:xfrm>
                <a:off x="7467600" y="3962400"/>
                <a:ext cx="533400" cy="381000"/>
              </a:xfrm>
              <a:prstGeom prst="rect">
                <a:avLst/>
              </a:prstGeom>
              <a:noFill/>
            </p:spPr>
            <p:txBody>
              <a:bodyPr wrap="square" rtlCol="0">
                <a:spAutoFit/>
              </a:bodyPr>
              <a:lstStyle/>
              <a:p>
                <a:r>
                  <a:rPr lang="en-US" i="1" dirty="0" smtClean="0"/>
                  <a:t>x</a:t>
                </a:r>
                <a:endParaRPr lang="en-US" i="1" dirty="0"/>
              </a:p>
            </p:txBody>
          </p:sp>
          <p:sp>
            <p:nvSpPr>
              <p:cNvPr id="17" name="TextBox 16"/>
              <p:cNvSpPr txBox="1"/>
              <p:nvPr/>
            </p:nvSpPr>
            <p:spPr>
              <a:xfrm>
                <a:off x="7010400" y="2743200"/>
                <a:ext cx="533400" cy="381000"/>
              </a:xfrm>
              <a:prstGeom prst="rect">
                <a:avLst/>
              </a:prstGeom>
              <a:noFill/>
            </p:spPr>
            <p:txBody>
              <a:bodyPr wrap="square" rtlCol="0">
                <a:spAutoFit/>
              </a:bodyPr>
              <a:lstStyle/>
              <a:p>
                <a:r>
                  <a:rPr lang="en-US" i="1" dirty="0" smtClean="0"/>
                  <a:t>y</a:t>
                </a:r>
                <a:endParaRPr lang="en-US" i="1" dirty="0"/>
              </a:p>
            </p:txBody>
          </p:sp>
          <p:sp>
            <p:nvSpPr>
              <p:cNvPr id="18" name="TextBox 17"/>
              <p:cNvSpPr txBox="1"/>
              <p:nvPr/>
            </p:nvSpPr>
            <p:spPr>
              <a:xfrm>
                <a:off x="5625921" y="2133600"/>
                <a:ext cx="533400" cy="381000"/>
              </a:xfrm>
              <a:prstGeom prst="rect">
                <a:avLst/>
              </a:prstGeom>
              <a:noFill/>
            </p:spPr>
            <p:txBody>
              <a:bodyPr wrap="square" rtlCol="0">
                <a:spAutoFit/>
              </a:bodyPr>
              <a:lstStyle/>
              <a:p>
                <a:r>
                  <a:rPr lang="en-US" i="1" dirty="0" smtClean="0"/>
                  <a:t>z</a:t>
                </a:r>
                <a:endParaRPr lang="en-US" i="1" dirty="0"/>
              </a:p>
            </p:txBody>
          </p:sp>
        </p:grpSp>
        <p:cxnSp>
          <p:nvCxnSpPr>
            <p:cNvPr id="23" name="Straight Arrow Connector 22"/>
            <p:cNvCxnSpPr/>
            <p:nvPr/>
          </p:nvCxnSpPr>
          <p:spPr>
            <a:xfrm rot="-120000">
              <a:off x="5867400" y="3797121"/>
              <a:ext cx="990600" cy="152400"/>
            </a:xfrm>
            <a:prstGeom prst="straightConnector1">
              <a:avLst/>
            </a:prstGeom>
            <a:ln w="3492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2220000">
              <a:off x="5826437" y="3483316"/>
              <a:ext cx="990600" cy="152400"/>
            </a:xfrm>
            <a:prstGeom prst="straightConnector1">
              <a:avLst/>
            </a:prstGeom>
            <a:ln w="34925">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940000">
              <a:off x="5380751" y="3223020"/>
              <a:ext cx="990600" cy="152400"/>
            </a:xfrm>
            <a:prstGeom prst="straightConnector1">
              <a:avLst/>
            </a:prstGeom>
            <a:ln w="34925">
              <a:solidFill>
                <a:srgbClr val="FFFF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6" name="Object 25"/>
            <p:cNvGraphicFramePr>
              <a:graphicFrameLocks noChangeAspect="1"/>
            </p:cNvGraphicFramePr>
            <p:nvPr/>
          </p:nvGraphicFramePr>
          <p:xfrm>
            <a:off x="6159500" y="3886200"/>
            <a:ext cx="165100" cy="393700"/>
          </p:xfrm>
          <a:graphic>
            <a:graphicData uri="http://schemas.openxmlformats.org/presentationml/2006/ole">
              <p:oleObj spid="_x0000_s33797" name="Equation" r:id="rId5" imgW="164880" imgH="393480" progId="Equation.DSMT4">
                <p:embed/>
              </p:oleObj>
            </a:graphicData>
          </a:graphic>
        </p:graphicFrame>
        <p:graphicFrame>
          <p:nvGraphicFramePr>
            <p:cNvPr id="27" name="Object 26"/>
            <p:cNvGraphicFramePr>
              <a:graphicFrameLocks noChangeAspect="1"/>
            </p:cNvGraphicFramePr>
            <p:nvPr/>
          </p:nvGraphicFramePr>
          <p:xfrm>
            <a:off x="6096000" y="3112294"/>
            <a:ext cx="215900" cy="469900"/>
          </p:xfrm>
          <a:graphic>
            <a:graphicData uri="http://schemas.openxmlformats.org/presentationml/2006/ole">
              <p:oleObj spid="_x0000_s33798" name="Equation" r:id="rId6" imgW="215640" imgH="469800" progId="Equation.DSMT4">
                <p:embed/>
              </p:oleObj>
            </a:graphicData>
          </a:graphic>
        </p:graphicFrame>
        <p:graphicFrame>
          <p:nvGraphicFramePr>
            <p:cNvPr id="28" name="Object 27"/>
            <p:cNvGraphicFramePr>
              <a:graphicFrameLocks noChangeAspect="1"/>
            </p:cNvGraphicFramePr>
            <p:nvPr/>
          </p:nvGraphicFramePr>
          <p:xfrm>
            <a:off x="5588358" y="2946579"/>
            <a:ext cx="228600" cy="419100"/>
          </p:xfrm>
          <a:graphic>
            <a:graphicData uri="http://schemas.openxmlformats.org/presentationml/2006/ole">
              <p:oleObj spid="_x0000_s33799" name="Equation" r:id="rId7" imgW="228600" imgH="419040" progId="Equation.DSMT4">
                <p:embed/>
              </p:oleObj>
            </a:graphicData>
          </a:graphic>
        </p:graphicFrame>
      </p:grpSp>
      <p:graphicFrame>
        <p:nvGraphicFramePr>
          <p:cNvPr id="30" name="Object 29"/>
          <p:cNvGraphicFramePr>
            <a:graphicFrameLocks noChangeAspect="1"/>
          </p:cNvGraphicFramePr>
          <p:nvPr/>
        </p:nvGraphicFramePr>
        <p:xfrm>
          <a:off x="1447800" y="3911421"/>
          <a:ext cx="4724400" cy="495300"/>
        </p:xfrm>
        <a:graphic>
          <a:graphicData uri="http://schemas.openxmlformats.org/presentationml/2006/ole">
            <p:oleObj spid="_x0000_s33800" name="Equation" r:id="rId8" imgW="4724280" imgH="495000" progId="Equation.DSMT4">
              <p:embed/>
            </p:oleObj>
          </a:graphicData>
        </a:graphic>
      </p:graphicFrame>
      <p:graphicFrame>
        <p:nvGraphicFramePr>
          <p:cNvPr id="31" name="Object 30"/>
          <p:cNvGraphicFramePr>
            <a:graphicFrameLocks noChangeAspect="1"/>
          </p:cNvGraphicFramePr>
          <p:nvPr/>
        </p:nvGraphicFramePr>
        <p:xfrm>
          <a:off x="1778000" y="4940300"/>
          <a:ext cx="2794000" cy="546100"/>
        </p:xfrm>
        <a:graphic>
          <a:graphicData uri="http://schemas.openxmlformats.org/presentationml/2006/ole">
            <p:oleObj spid="_x0000_s33801" name="Equation" r:id="rId9" imgW="2793960" imgH="545760" progId="Equation.DSMT4">
              <p:embed/>
            </p:oleObj>
          </a:graphicData>
        </a:graphic>
      </p:graphicFrame>
      <p:graphicFrame>
        <p:nvGraphicFramePr>
          <p:cNvPr id="33" name="Object 32"/>
          <p:cNvGraphicFramePr>
            <a:graphicFrameLocks noChangeAspect="1"/>
          </p:cNvGraphicFramePr>
          <p:nvPr/>
        </p:nvGraphicFramePr>
        <p:xfrm>
          <a:off x="2514600" y="5715000"/>
          <a:ext cx="3848100" cy="533400"/>
        </p:xfrm>
        <a:graphic>
          <a:graphicData uri="http://schemas.openxmlformats.org/presentationml/2006/ole">
            <p:oleObj spid="_x0000_s33803" name="Equation" r:id="rId10" imgW="3848040" imgH="533160" progId="Equation.DSMT4">
              <p:embed/>
            </p:oleObj>
          </a:graphicData>
        </a:graphic>
      </p:graphicFrame>
      <p:sp>
        <p:nvSpPr>
          <p:cNvPr id="34" name="Rectangle 33"/>
          <p:cNvSpPr/>
          <p:nvPr/>
        </p:nvSpPr>
        <p:spPr>
          <a:xfrm>
            <a:off x="2209800" y="5562600"/>
            <a:ext cx="4419600" cy="838200"/>
          </a:xfrm>
          <a:prstGeom prst="rect">
            <a:avLst/>
          </a:prstGeom>
          <a:noFill/>
          <a:ln w="349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and Negative Work</a:t>
            </a:r>
            <a:endParaRPr lang="en-US" dirty="0"/>
          </a:p>
        </p:txBody>
      </p:sp>
      <p:sp>
        <p:nvSpPr>
          <p:cNvPr id="3" name="Content Placeholder 2"/>
          <p:cNvSpPr>
            <a:spLocks noGrp="1"/>
          </p:cNvSpPr>
          <p:nvPr>
            <p:ph sz="half" idx="1"/>
          </p:nvPr>
        </p:nvSpPr>
        <p:spPr>
          <a:xfrm>
            <a:off x="457200" y="1600200"/>
            <a:ext cx="4648200" cy="4525963"/>
          </a:xfrm>
        </p:spPr>
        <p:txBody>
          <a:bodyPr/>
          <a:lstStyle/>
          <a:p>
            <a:r>
              <a:rPr lang="en-US" dirty="0" smtClean="0"/>
              <a:t>As the loop the loop car climbs a small distance      , the force of gravity        does work                            . This is </a:t>
            </a:r>
            <a:r>
              <a:rPr lang="en-US" dirty="0" smtClean="0">
                <a:solidFill>
                  <a:srgbClr val="FF0000"/>
                </a:solidFill>
              </a:rPr>
              <a:t>negative</a:t>
            </a:r>
            <a:r>
              <a:rPr lang="en-US" dirty="0" smtClean="0"/>
              <a:t> on the way up—the angle between the two vectors is more than 90°.</a:t>
            </a:r>
          </a:p>
          <a:p>
            <a:r>
              <a:rPr lang="en-US" dirty="0" smtClean="0"/>
              <a:t>Total work around part of the loop can be written  </a:t>
            </a:r>
            <a:endParaRPr lang="en-US" dirty="0"/>
          </a:p>
        </p:txBody>
      </p:sp>
      <p:sp>
        <p:nvSpPr>
          <p:cNvPr id="4" name="Content Placeholder 3"/>
          <p:cNvSpPr>
            <a:spLocks noGrp="1"/>
          </p:cNvSpPr>
          <p:nvPr>
            <p:ph sz="half" idx="2"/>
          </p:nvPr>
        </p:nvSpPr>
        <p:spPr>
          <a:xfrm>
            <a:off x="4648200" y="1676400"/>
            <a:ext cx="4038600" cy="4525963"/>
          </a:xfrm>
        </p:spPr>
        <p:txBody>
          <a:bodyPr/>
          <a:lstStyle/>
          <a:p>
            <a:r>
              <a:rPr lang="en-US" dirty="0" smtClean="0">
                <a:solidFill>
                  <a:schemeClr val="tx2">
                    <a:lumMod val="50000"/>
                  </a:schemeClr>
                </a:solidFill>
              </a:rPr>
              <a:t>A</a:t>
            </a:r>
            <a:r>
              <a:rPr lang="en-US" dirty="0" smtClean="0"/>
              <a:t> </a:t>
            </a:r>
            <a:endParaRPr lang="en-US" dirty="0"/>
          </a:p>
        </p:txBody>
      </p:sp>
      <p:pic>
        <p:nvPicPr>
          <p:cNvPr id="5" name="Picture 2"/>
          <p:cNvPicPr>
            <a:picLocks noChangeAspect="1" noChangeArrowheads="1"/>
          </p:cNvPicPr>
          <p:nvPr/>
        </p:nvPicPr>
        <p:blipFill>
          <a:blip r:embed="rId4" cstate="print"/>
          <a:srcRect/>
          <a:stretch>
            <a:fillRect/>
          </a:stretch>
        </p:blipFill>
        <p:spPr bwMode="auto">
          <a:xfrm>
            <a:off x="5715000" y="1981200"/>
            <a:ext cx="2056271" cy="1450438"/>
          </a:xfrm>
          <a:prstGeom prst="rect">
            <a:avLst/>
          </a:prstGeom>
          <a:noFill/>
          <a:ln w="9525">
            <a:noFill/>
            <a:miter lim="800000"/>
            <a:headEnd/>
            <a:tailEnd/>
          </a:ln>
        </p:spPr>
      </p:pic>
      <p:sp>
        <p:nvSpPr>
          <p:cNvPr id="6" name="Oval 5"/>
          <p:cNvSpPr/>
          <p:nvPr/>
        </p:nvSpPr>
        <p:spPr>
          <a:xfrm>
            <a:off x="5715000" y="3962400"/>
            <a:ext cx="2057400" cy="2057400"/>
          </a:xfrm>
          <a:prstGeom prst="ellipse">
            <a:avLst/>
          </a:prstGeom>
          <a:noFill/>
          <a:ln w="47625">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Snip Same Side Corner Rectangle 6"/>
          <p:cNvSpPr/>
          <p:nvPr/>
        </p:nvSpPr>
        <p:spPr>
          <a:xfrm rot="13328048">
            <a:off x="7094359" y="4264182"/>
            <a:ext cx="533400" cy="228600"/>
          </a:xfrm>
          <a:prstGeom prst="snip2SameRect">
            <a:avLst>
              <a:gd name="adj1" fmla="val 50000"/>
              <a:gd name="adj2" fmla="val 0"/>
            </a:avLst>
          </a:prstGeom>
          <a:solidFill>
            <a:srgbClr val="FFC00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rot="16200000" flipH="1">
            <a:off x="6823733" y="4911068"/>
            <a:ext cx="1168295" cy="3296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5840000" flipV="1">
            <a:off x="7658098" y="4533899"/>
            <a:ext cx="304800" cy="76202"/>
          </a:xfrm>
          <a:prstGeom prst="straightConnector1">
            <a:avLst/>
          </a:prstGeom>
          <a:ln w="38100">
            <a:solidFill>
              <a:schemeClr val="tx2">
                <a:lumMod val="40000"/>
                <a:lumOff val="60000"/>
              </a:scheme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6" name="Object 15"/>
          <p:cNvGraphicFramePr>
            <a:graphicFrameLocks noChangeAspect="1"/>
          </p:cNvGraphicFramePr>
          <p:nvPr/>
        </p:nvGraphicFramePr>
        <p:xfrm>
          <a:off x="6908442" y="4761963"/>
          <a:ext cx="495300" cy="393700"/>
        </p:xfrm>
        <a:graphic>
          <a:graphicData uri="http://schemas.openxmlformats.org/presentationml/2006/ole">
            <p:oleObj spid="_x0000_s35842" name="Equation" r:id="rId5" imgW="495000" imgH="393480" progId="Equation.DSMT4">
              <p:embed/>
            </p:oleObj>
          </a:graphicData>
        </a:graphic>
      </p:graphicFrame>
      <p:graphicFrame>
        <p:nvGraphicFramePr>
          <p:cNvPr id="17" name="Object 16"/>
          <p:cNvGraphicFramePr>
            <a:graphicFrameLocks noChangeAspect="1"/>
          </p:cNvGraphicFramePr>
          <p:nvPr/>
        </p:nvGraphicFramePr>
        <p:xfrm>
          <a:off x="7924442" y="4432479"/>
          <a:ext cx="431800" cy="304800"/>
        </p:xfrm>
        <a:graphic>
          <a:graphicData uri="http://schemas.openxmlformats.org/presentationml/2006/ole">
            <p:oleObj spid="_x0000_s35843" name="Equation" r:id="rId6" imgW="431640" imgH="304560" progId="Equation.DSMT4">
              <p:embed/>
            </p:oleObj>
          </a:graphicData>
        </a:graphic>
      </p:graphicFrame>
      <p:graphicFrame>
        <p:nvGraphicFramePr>
          <p:cNvPr id="18" name="Object 17"/>
          <p:cNvGraphicFramePr>
            <a:graphicFrameLocks noChangeAspect="1"/>
          </p:cNvGraphicFramePr>
          <p:nvPr/>
        </p:nvGraphicFramePr>
        <p:xfrm>
          <a:off x="4253247" y="2138028"/>
          <a:ext cx="431800" cy="304800"/>
        </p:xfrm>
        <a:graphic>
          <a:graphicData uri="http://schemas.openxmlformats.org/presentationml/2006/ole">
            <p:oleObj spid="_x0000_s35844" name="Equation" r:id="rId7" imgW="431640" imgH="304560" progId="Equation.DSMT4">
              <p:embed/>
            </p:oleObj>
          </a:graphicData>
        </a:graphic>
      </p:graphicFrame>
      <p:graphicFrame>
        <p:nvGraphicFramePr>
          <p:cNvPr id="19" name="Object 18"/>
          <p:cNvGraphicFramePr>
            <a:graphicFrameLocks noChangeAspect="1"/>
          </p:cNvGraphicFramePr>
          <p:nvPr/>
        </p:nvGraphicFramePr>
        <p:xfrm>
          <a:off x="3683358" y="2553237"/>
          <a:ext cx="495300" cy="393700"/>
        </p:xfrm>
        <a:graphic>
          <a:graphicData uri="http://schemas.openxmlformats.org/presentationml/2006/ole">
            <p:oleObj spid="_x0000_s35845" name="Equation" r:id="rId8" imgW="495000" imgH="393480" progId="Equation.DSMT4">
              <p:embed/>
            </p:oleObj>
          </a:graphicData>
        </a:graphic>
      </p:graphicFrame>
      <p:graphicFrame>
        <p:nvGraphicFramePr>
          <p:cNvPr id="20" name="Object 19"/>
          <p:cNvGraphicFramePr>
            <a:graphicFrameLocks noChangeAspect="1"/>
          </p:cNvGraphicFramePr>
          <p:nvPr/>
        </p:nvGraphicFramePr>
        <p:xfrm>
          <a:off x="1763331" y="2908479"/>
          <a:ext cx="2095500" cy="482600"/>
        </p:xfrm>
        <a:graphic>
          <a:graphicData uri="http://schemas.openxmlformats.org/presentationml/2006/ole">
            <p:oleObj spid="_x0000_s35846" name="Equation" r:id="rId9" imgW="2095200" imgH="482400" progId="Equation.DSMT4">
              <p:embed/>
            </p:oleObj>
          </a:graphicData>
        </a:graphic>
      </p:graphicFrame>
      <p:graphicFrame>
        <p:nvGraphicFramePr>
          <p:cNvPr id="21" name="Object 20"/>
          <p:cNvGraphicFramePr>
            <a:graphicFrameLocks noChangeAspect="1"/>
          </p:cNvGraphicFramePr>
          <p:nvPr/>
        </p:nvGraphicFramePr>
        <p:xfrm>
          <a:off x="990600" y="5657850"/>
          <a:ext cx="3365500" cy="1054100"/>
        </p:xfrm>
        <a:graphic>
          <a:graphicData uri="http://schemas.openxmlformats.org/presentationml/2006/ole">
            <p:oleObj spid="_x0000_s35847" name="Equation" r:id="rId10" imgW="3365280" imgH="1054080" progId="Equation.DSMT4">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10" name="AutoShape 2"/>
          <p:cNvSpPr>
            <a:spLocks noChangeArrowheads="1"/>
          </p:cNvSpPr>
          <p:nvPr/>
        </p:nvSpPr>
        <p:spPr bwMode="auto">
          <a:xfrm>
            <a:off x="0" y="0"/>
            <a:ext cx="9144000" cy="35734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529411" name="Rectangle 3"/>
          <p:cNvSpPr>
            <a:spLocks noChangeArrowheads="1"/>
          </p:cNvSpPr>
          <p:nvPr/>
        </p:nvSpPr>
        <p:spPr bwMode="auto">
          <a:xfrm>
            <a:off x="0" y="889000"/>
            <a:ext cx="3819525" cy="2255838"/>
          </a:xfrm>
          <a:prstGeom prst="rect">
            <a:avLst/>
          </a:prstGeom>
          <a:noFill/>
          <a:ln w="9525">
            <a:noFill/>
            <a:miter lim="800000"/>
            <a:headEnd/>
            <a:tailEnd/>
          </a:ln>
          <a:effectLst/>
        </p:spPr>
        <p:txBody>
          <a:bodyPr lIns="90488" tIns="44450" rIns="90488" bIns="44450"/>
          <a:lstStyle/>
          <a:p>
            <a:pPr marL="401638" indent="-401638">
              <a:lnSpc>
                <a:spcPct val="140000"/>
              </a:lnSpc>
              <a:spcBef>
                <a:spcPct val="30000"/>
              </a:spcBef>
              <a:buClr>
                <a:schemeClr val="accent1"/>
              </a:buClr>
              <a:buSzPct val="75000"/>
              <a:buFont typeface="Wingdings" pitchFamily="48" charset="2"/>
              <a:buNone/>
            </a:pPr>
            <a:r>
              <a:rPr lang="en-US" sz="2000" b="1">
                <a:latin typeface="Arial" charset="0"/>
              </a:rPr>
              <a:t>	In a baseball game, the catcher stops a 90-mph pitch.  What can you say about the work done by the catcher on the ball?</a:t>
            </a:r>
            <a:r>
              <a:rPr lang="en-US" sz="2000" b="1">
                <a:solidFill>
                  <a:srgbClr val="000000"/>
                </a:solidFill>
                <a:latin typeface="Arial" charset="0"/>
              </a:rPr>
              <a:t>  </a:t>
            </a:r>
            <a:endParaRPr lang="en-US" sz="2000">
              <a:effectLst>
                <a:outerShdw blurRad="38100" dist="38100" dir="2700000" algn="tl">
                  <a:srgbClr val="000000"/>
                </a:outerShdw>
              </a:effectLst>
              <a:latin typeface="Arial" charset="0"/>
            </a:endParaRPr>
          </a:p>
        </p:txBody>
      </p:sp>
      <p:sp>
        <p:nvSpPr>
          <p:cNvPr id="529412" name="Rectangle 4"/>
          <p:cNvSpPr>
            <a:spLocks noChangeArrowheads="1"/>
          </p:cNvSpPr>
          <p:nvPr/>
        </p:nvSpPr>
        <p:spPr bwMode="auto">
          <a:xfrm>
            <a:off x="3724275" y="1268413"/>
            <a:ext cx="5191125" cy="1706562"/>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48" charset="2"/>
              <a:buNone/>
            </a:pPr>
            <a:r>
              <a:rPr lang="en-US" sz="2000" b="1">
                <a:latin typeface="Arial" charset="0"/>
              </a:rPr>
              <a:t>	</a:t>
            </a:r>
            <a:r>
              <a:rPr lang="en-US" sz="2000" b="1">
                <a:solidFill>
                  <a:schemeClr val="tx2"/>
                </a:solidFill>
                <a:latin typeface="Arial" charset="0"/>
              </a:rPr>
              <a:t>1)  catcher has done positive work</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	2)  catcher has done negative work</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	3)  catcher has done zero work</a:t>
            </a:r>
            <a:endParaRPr lang="en-US" sz="2000" b="1">
              <a:latin typeface="Arial" charset="0"/>
            </a:endParaRPr>
          </a:p>
        </p:txBody>
      </p:sp>
      <p:sp>
        <p:nvSpPr>
          <p:cNvPr id="529413" name="Rectangle 5"/>
          <p:cNvSpPr>
            <a:spLocks noGrp="1" noChangeArrowheads="1"/>
          </p:cNvSpPr>
          <p:nvPr>
            <p:ph type="title"/>
          </p:nvPr>
        </p:nvSpPr>
        <p:spPr>
          <a:xfrm>
            <a:off x="933450" y="0"/>
            <a:ext cx="7294563" cy="838200"/>
          </a:xfrm>
          <a:noFill/>
          <a:ln/>
        </p:spPr>
        <p:txBody>
          <a:bodyPr/>
          <a:lstStyle/>
          <a:p>
            <a:pPr>
              <a:lnSpc>
                <a:spcPct val="90000"/>
              </a:lnSpc>
            </a:pPr>
            <a:r>
              <a:rPr lang="en-US" sz="2800" i="1"/>
              <a:t>ConcepTest 7.2c</a:t>
            </a:r>
            <a:r>
              <a:rPr lang="en-US" sz="2800" i="1">
                <a:solidFill>
                  <a:srgbClr val="000000"/>
                </a:solidFill>
                <a:effectLst/>
              </a:rPr>
              <a:t>   </a:t>
            </a:r>
            <a:r>
              <a:rPr lang="en-US" sz="2800">
                <a:solidFill>
                  <a:schemeClr val="accent2"/>
                </a:solidFill>
              </a:rPr>
              <a:t>Play Ball!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1458" name="AutoShape 2"/>
          <p:cNvSpPr>
            <a:spLocks noChangeArrowheads="1"/>
          </p:cNvSpPr>
          <p:nvPr/>
        </p:nvSpPr>
        <p:spPr bwMode="auto">
          <a:xfrm>
            <a:off x="301625" y="3937000"/>
            <a:ext cx="8286750" cy="2012950"/>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531459" name="AutoShape 3"/>
          <p:cNvSpPr>
            <a:spLocks noChangeArrowheads="1"/>
          </p:cNvSpPr>
          <p:nvPr/>
        </p:nvSpPr>
        <p:spPr bwMode="auto">
          <a:xfrm>
            <a:off x="0" y="0"/>
            <a:ext cx="9144000" cy="35734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531460" name="Rectangle 4"/>
          <p:cNvSpPr>
            <a:spLocks noChangeArrowheads="1"/>
          </p:cNvSpPr>
          <p:nvPr/>
        </p:nvSpPr>
        <p:spPr bwMode="auto">
          <a:xfrm>
            <a:off x="0" y="889000"/>
            <a:ext cx="3819525" cy="2255838"/>
          </a:xfrm>
          <a:prstGeom prst="rect">
            <a:avLst/>
          </a:prstGeom>
          <a:noFill/>
          <a:ln w="9525">
            <a:noFill/>
            <a:miter lim="800000"/>
            <a:headEnd/>
            <a:tailEnd/>
          </a:ln>
          <a:effectLst/>
        </p:spPr>
        <p:txBody>
          <a:bodyPr lIns="90488" tIns="44450" rIns="90488" bIns="44450"/>
          <a:lstStyle/>
          <a:p>
            <a:pPr marL="401638" indent="-401638">
              <a:lnSpc>
                <a:spcPct val="140000"/>
              </a:lnSpc>
              <a:spcBef>
                <a:spcPct val="30000"/>
              </a:spcBef>
              <a:buClr>
                <a:schemeClr val="accent1"/>
              </a:buClr>
              <a:buSzPct val="75000"/>
              <a:buFont typeface="Wingdings" pitchFamily="48" charset="2"/>
              <a:buNone/>
            </a:pPr>
            <a:r>
              <a:rPr lang="en-US" sz="2000" b="1">
                <a:latin typeface="Arial" charset="0"/>
              </a:rPr>
              <a:t>	In a baseball game, the catcher stops a 90-mph pitch.  What can you say about the work done by the catcher on the ball?</a:t>
            </a:r>
            <a:r>
              <a:rPr lang="en-US" sz="2000" b="1">
                <a:solidFill>
                  <a:srgbClr val="000000"/>
                </a:solidFill>
                <a:latin typeface="Arial" charset="0"/>
              </a:rPr>
              <a:t>  </a:t>
            </a:r>
            <a:endParaRPr lang="en-US" sz="2000">
              <a:effectLst>
                <a:outerShdw blurRad="38100" dist="38100" dir="2700000" algn="tl">
                  <a:srgbClr val="000000"/>
                </a:outerShdw>
              </a:effectLst>
              <a:latin typeface="Arial" charset="0"/>
            </a:endParaRPr>
          </a:p>
        </p:txBody>
      </p:sp>
      <p:sp>
        <p:nvSpPr>
          <p:cNvPr id="531461" name="Rectangle 5"/>
          <p:cNvSpPr>
            <a:spLocks noChangeArrowheads="1"/>
          </p:cNvSpPr>
          <p:nvPr/>
        </p:nvSpPr>
        <p:spPr bwMode="auto">
          <a:xfrm>
            <a:off x="3724275" y="1268413"/>
            <a:ext cx="5191125" cy="1706562"/>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48" charset="2"/>
              <a:buNone/>
            </a:pPr>
            <a:r>
              <a:rPr lang="en-US" sz="2000" b="1">
                <a:latin typeface="Arial" charset="0"/>
              </a:rPr>
              <a:t>	</a:t>
            </a:r>
            <a:r>
              <a:rPr lang="en-US" sz="2000" b="1">
                <a:solidFill>
                  <a:schemeClr val="tx2"/>
                </a:solidFill>
                <a:latin typeface="Arial" charset="0"/>
              </a:rPr>
              <a:t>1)  catcher has done positive work</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	2)  catcher has done negative work</a:t>
            </a:r>
          </a:p>
          <a:p>
            <a:pPr marL="401638" indent="-401638">
              <a:lnSpc>
                <a:spcPct val="120000"/>
              </a:lnSpc>
              <a:spcBef>
                <a:spcPct val="30000"/>
              </a:spcBef>
              <a:buClr>
                <a:schemeClr val="accent1"/>
              </a:buClr>
              <a:buSzPct val="75000"/>
              <a:buFont typeface="Monotype Sorts" pitchFamily="48" charset="2"/>
              <a:buNone/>
            </a:pPr>
            <a:r>
              <a:rPr lang="en-US" sz="2000" b="1">
                <a:solidFill>
                  <a:schemeClr val="tx2"/>
                </a:solidFill>
                <a:latin typeface="Arial" charset="0"/>
              </a:rPr>
              <a:t>	3)  catcher has done zero work</a:t>
            </a:r>
            <a:endParaRPr lang="en-US" sz="2000" b="1">
              <a:latin typeface="Arial" charset="0"/>
            </a:endParaRPr>
          </a:p>
        </p:txBody>
      </p:sp>
      <p:sp>
        <p:nvSpPr>
          <p:cNvPr id="531462" name="Rectangle 6"/>
          <p:cNvSpPr>
            <a:spLocks noChangeArrowheads="1"/>
          </p:cNvSpPr>
          <p:nvPr/>
        </p:nvSpPr>
        <p:spPr bwMode="auto">
          <a:xfrm>
            <a:off x="206375" y="3976688"/>
            <a:ext cx="8253413" cy="1901825"/>
          </a:xfrm>
          <a:prstGeom prst="rect">
            <a:avLst/>
          </a:prstGeom>
          <a:noFill/>
          <a:ln w="9525">
            <a:noFill/>
            <a:miter lim="800000"/>
            <a:headEnd/>
            <a:tailEnd/>
          </a:ln>
          <a:effectLst/>
        </p:spPr>
        <p:txBody>
          <a:bodyPr lIns="90488" tIns="44450" rIns="90488" bIns="44450"/>
          <a:lstStyle/>
          <a:p>
            <a:pPr marL="401638" indent="-401638">
              <a:lnSpc>
                <a:spcPct val="120000"/>
              </a:lnSpc>
              <a:spcBef>
                <a:spcPct val="30000"/>
              </a:spcBef>
              <a:buClr>
                <a:schemeClr val="accent1"/>
              </a:buClr>
              <a:buSzPct val="75000"/>
              <a:buFont typeface="Wingdings" pitchFamily="48" charset="2"/>
              <a:buNone/>
            </a:pPr>
            <a:r>
              <a:rPr lang="en-US" sz="2000" b="1">
                <a:latin typeface="Arial" charset="0"/>
              </a:rPr>
              <a:t>	</a:t>
            </a:r>
            <a:r>
              <a:rPr lang="en-US" sz="2000" b="1">
                <a:solidFill>
                  <a:srgbClr val="010101"/>
                </a:solidFill>
                <a:latin typeface="Arial" charset="0"/>
              </a:rPr>
              <a:t>The force exerted by the catcher is </a:t>
            </a:r>
            <a:r>
              <a:rPr lang="en-US" sz="2000" b="1">
                <a:solidFill>
                  <a:srgbClr val="FF0000"/>
                </a:solidFill>
                <a:effectLst>
                  <a:outerShdw blurRad="38100" dist="38100" dir="2700000" algn="tl">
                    <a:srgbClr val="000000"/>
                  </a:outerShdw>
                </a:effectLst>
                <a:latin typeface="Arial" charset="0"/>
              </a:rPr>
              <a:t>opposite</a:t>
            </a:r>
            <a:r>
              <a:rPr lang="en-US" sz="2000" b="1">
                <a:solidFill>
                  <a:srgbClr val="FC0128"/>
                </a:solidFill>
                <a:effectLst>
                  <a:outerShdw blurRad="38100" dist="38100" dir="2700000" algn="tl">
                    <a:srgbClr val="000000"/>
                  </a:outerShdw>
                </a:effectLst>
                <a:latin typeface="Arial" charset="0"/>
              </a:rPr>
              <a:t> in direction to the displacement of the ball, so the work is negative</a:t>
            </a:r>
            <a:r>
              <a:rPr lang="en-US" sz="2000" b="1">
                <a:solidFill>
                  <a:srgbClr val="010101"/>
                </a:solidFill>
                <a:latin typeface="Arial" charset="0"/>
              </a:rPr>
              <a:t>.   Or using the definition of work (</a:t>
            </a:r>
            <a:r>
              <a:rPr lang="en-US" sz="2000" b="1" i="1">
                <a:solidFill>
                  <a:srgbClr val="0000FF"/>
                </a:solidFill>
                <a:effectLst>
                  <a:outerShdw blurRad="38100" dist="38100" dir="2700000" algn="tl">
                    <a:srgbClr val="000000"/>
                  </a:outerShdw>
                </a:effectLst>
                <a:latin typeface="Arial" charset="0"/>
              </a:rPr>
              <a:t>W</a:t>
            </a:r>
            <a:r>
              <a:rPr lang="en-US" sz="2000" b="1">
                <a:solidFill>
                  <a:srgbClr val="0000FF"/>
                </a:solidFill>
                <a:effectLst>
                  <a:outerShdw blurRad="38100" dist="38100" dir="2700000" algn="tl">
                    <a:srgbClr val="000000"/>
                  </a:outerShdw>
                </a:effectLst>
                <a:latin typeface="Arial" charset="0"/>
              </a:rPr>
              <a:t> = </a:t>
            </a:r>
            <a:r>
              <a:rPr lang="en-US" sz="2000" b="1" i="1">
                <a:solidFill>
                  <a:srgbClr val="0000FF"/>
                </a:solidFill>
                <a:effectLst>
                  <a:outerShdw blurRad="38100" dist="38100" dir="2700000" algn="tl">
                    <a:srgbClr val="000000"/>
                  </a:outerShdw>
                </a:effectLst>
                <a:latin typeface="Arial" charset="0"/>
              </a:rPr>
              <a:t>F d cos </a:t>
            </a:r>
            <a:r>
              <a:rPr lang="en-US" sz="2000" b="1" i="1">
                <a:solidFill>
                  <a:srgbClr val="0000FF"/>
                </a:solidFill>
                <a:effectLst>
                  <a:outerShdw blurRad="38100" dist="38100" dir="2700000" algn="tl">
                    <a:srgbClr val="000000"/>
                  </a:outerShdw>
                </a:effectLst>
                <a:latin typeface="Symbol" pitchFamily="48" charset="2"/>
              </a:rPr>
              <a:t>q</a:t>
            </a:r>
            <a:r>
              <a:rPr lang="en-US" sz="2000" b="1">
                <a:solidFill>
                  <a:srgbClr val="010101"/>
                </a:solidFill>
                <a:latin typeface="Arial" charset="0"/>
              </a:rPr>
              <a:t> ), because </a:t>
            </a:r>
            <a:r>
              <a:rPr lang="en-US" sz="2000" b="1" i="1">
                <a:solidFill>
                  <a:srgbClr val="0000FF"/>
                </a:solidFill>
                <a:effectLst>
                  <a:outerShdw blurRad="38100" dist="38100" dir="2700000" algn="tl">
                    <a:srgbClr val="000000"/>
                  </a:outerShdw>
                </a:effectLst>
                <a:latin typeface="Symbol" pitchFamily="48" charset="2"/>
              </a:rPr>
              <a:t></a:t>
            </a:r>
            <a:r>
              <a:rPr lang="en-US" sz="2000" b="1">
                <a:solidFill>
                  <a:srgbClr val="0000FF"/>
                </a:solidFill>
                <a:effectLst>
                  <a:outerShdw blurRad="38100" dist="38100" dir="2700000" algn="tl">
                    <a:srgbClr val="000000"/>
                  </a:outerShdw>
                </a:effectLst>
                <a:latin typeface="Arial" charset="0"/>
              </a:rPr>
              <a:t> </a:t>
            </a:r>
            <a:r>
              <a:rPr lang="en-US" sz="2000" b="1" i="1">
                <a:solidFill>
                  <a:srgbClr val="0000FF"/>
                </a:solidFill>
                <a:effectLst>
                  <a:outerShdw blurRad="38100" dist="38100" dir="2700000" algn="tl">
                    <a:srgbClr val="000000"/>
                  </a:outerShdw>
                </a:effectLst>
                <a:latin typeface="Arial" charset="0"/>
              </a:rPr>
              <a:t>= </a:t>
            </a:r>
            <a:r>
              <a:rPr lang="en-US" sz="2000" b="1">
                <a:solidFill>
                  <a:srgbClr val="0000FF"/>
                </a:solidFill>
                <a:effectLst>
                  <a:outerShdw blurRad="38100" dist="38100" dir="2700000" algn="tl">
                    <a:srgbClr val="000000"/>
                  </a:outerShdw>
                </a:effectLst>
                <a:latin typeface="Arial" charset="0"/>
              </a:rPr>
              <a:t>180</a:t>
            </a:r>
            <a:r>
              <a:rPr lang="en-US" sz="2000" b="1" baseline="30000">
                <a:solidFill>
                  <a:srgbClr val="0000FF"/>
                </a:solidFill>
                <a:effectLst>
                  <a:outerShdw blurRad="38100" dist="38100" dir="2700000" algn="tl">
                    <a:srgbClr val="000000"/>
                  </a:outerShdw>
                </a:effectLst>
                <a:latin typeface="Arial" charset="0"/>
                <a:cs typeface="Arial" charset="0"/>
              </a:rPr>
              <a:t>º</a:t>
            </a:r>
            <a:r>
              <a:rPr lang="en-US" sz="2000" b="1" i="1">
                <a:solidFill>
                  <a:srgbClr val="010101"/>
                </a:solidFill>
                <a:latin typeface="Arial" charset="0"/>
              </a:rPr>
              <a:t>, </a:t>
            </a:r>
            <a:r>
              <a:rPr lang="en-US" sz="2000" b="1">
                <a:solidFill>
                  <a:srgbClr val="010101"/>
                </a:solidFill>
                <a:latin typeface="Arial" charset="0"/>
              </a:rPr>
              <a:t>then</a:t>
            </a:r>
            <a:r>
              <a:rPr lang="en-US" sz="2000" b="1" i="1">
                <a:solidFill>
                  <a:srgbClr val="010101"/>
                </a:solidFill>
                <a:latin typeface="Arial" charset="0"/>
              </a:rPr>
              <a:t> </a:t>
            </a:r>
            <a:r>
              <a:rPr lang="en-US" sz="2000" b="1" i="1">
                <a:solidFill>
                  <a:srgbClr val="0000FF"/>
                </a:solidFill>
                <a:effectLst>
                  <a:outerShdw blurRad="38100" dist="38100" dir="2700000" algn="tl">
                    <a:srgbClr val="000000"/>
                  </a:outerShdw>
                </a:effectLst>
                <a:latin typeface="Arial" charset="0"/>
              </a:rPr>
              <a:t>W &lt; </a:t>
            </a:r>
            <a:r>
              <a:rPr lang="en-US" sz="2000" b="1">
                <a:solidFill>
                  <a:srgbClr val="0000FF"/>
                </a:solidFill>
                <a:effectLst>
                  <a:outerShdw blurRad="38100" dist="38100" dir="2700000" algn="tl">
                    <a:srgbClr val="000000"/>
                  </a:outerShdw>
                </a:effectLst>
                <a:latin typeface="Arial" charset="0"/>
              </a:rPr>
              <a:t>0</a:t>
            </a:r>
            <a:r>
              <a:rPr lang="en-US" sz="2000" b="1">
                <a:solidFill>
                  <a:srgbClr val="010101"/>
                </a:solidFill>
                <a:latin typeface="Arial" charset="0"/>
              </a:rPr>
              <a:t>.   Note that because the work done on the ball is negative, its speed decreases.</a:t>
            </a:r>
            <a:endParaRPr lang="en-US" sz="2000" b="1" i="1">
              <a:effectLst>
                <a:outerShdw blurRad="38100" dist="38100" dir="2700000" algn="tl">
                  <a:srgbClr val="000000"/>
                </a:outerShdw>
              </a:effectLst>
              <a:latin typeface="Arial" charset="0"/>
            </a:endParaRPr>
          </a:p>
        </p:txBody>
      </p:sp>
      <p:sp>
        <p:nvSpPr>
          <p:cNvPr id="531463" name="Oval 7"/>
          <p:cNvSpPr>
            <a:spLocks noChangeArrowheads="1"/>
          </p:cNvSpPr>
          <p:nvPr/>
        </p:nvSpPr>
        <p:spPr bwMode="auto">
          <a:xfrm>
            <a:off x="3689350" y="1703388"/>
            <a:ext cx="5199063" cy="598487"/>
          </a:xfrm>
          <a:prstGeom prst="ellipse">
            <a:avLst/>
          </a:prstGeom>
          <a:noFill/>
          <a:ln w="38100">
            <a:solidFill>
              <a:schemeClr val="accent1"/>
            </a:solidFill>
            <a:round/>
            <a:headEnd type="none" w="sm" len="sm"/>
            <a:tailEnd type="none" w="sm" len="sm"/>
          </a:ln>
          <a:effectLst/>
        </p:spPr>
        <p:txBody>
          <a:bodyPr wrap="none" anchor="ctr"/>
          <a:lstStyle/>
          <a:p>
            <a:endParaRPr lang="en-US"/>
          </a:p>
        </p:txBody>
      </p:sp>
      <p:sp>
        <p:nvSpPr>
          <p:cNvPr id="531464" name="Rectangle 8"/>
          <p:cNvSpPr>
            <a:spLocks noGrp="1" noChangeArrowheads="1"/>
          </p:cNvSpPr>
          <p:nvPr>
            <p:ph type="title"/>
          </p:nvPr>
        </p:nvSpPr>
        <p:spPr>
          <a:xfrm>
            <a:off x="933450" y="0"/>
            <a:ext cx="7294563" cy="838200"/>
          </a:xfrm>
          <a:noFill/>
          <a:ln/>
        </p:spPr>
        <p:txBody>
          <a:bodyPr/>
          <a:lstStyle/>
          <a:p>
            <a:pPr>
              <a:lnSpc>
                <a:spcPct val="90000"/>
              </a:lnSpc>
            </a:pPr>
            <a:r>
              <a:rPr lang="en-US" sz="2800" i="1"/>
              <a:t>ConcepTest 7.2c</a:t>
            </a:r>
            <a:r>
              <a:rPr lang="en-US" sz="2800" i="1">
                <a:solidFill>
                  <a:srgbClr val="000000"/>
                </a:solidFill>
                <a:effectLst/>
              </a:rPr>
              <a:t>   </a:t>
            </a:r>
            <a:r>
              <a:rPr lang="en-US" sz="2800">
                <a:solidFill>
                  <a:schemeClr val="accent2"/>
                </a:solidFill>
              </a:rPr>
              <a:t>Play Ball!</a:t>
            </a:r>
          </a:p>
        </p:txBody>
      </p:sp>
      <p:sp>
        <p:nvSpPr>
          <p:cNvPr id="531465" name="Text Box 9"/>
          <p:cNvSpPr txBox="1">
            <a:spLocks noChangeArrowheads="1"/>
          </p:cNvSpPr>
          <p:nvPr/>
        </p:nvSpPr>
        <p:spPr bwMode="auto">
          <a:xfrm>
            <a:off x="371475" y="6080125"/>
            <a:ext cx="8081963" cy="406400"/>
          </a:xfrm>
          <a:prstGeom prst="rect">
            <a:avLst/>
          </a:prstGeom>
          <a:solidFill>
            <a:srgbClr val="3366FF"/>
          </a:solidFill>
          <a:ln w="9525">
            <a:solidFill>
              <a:schemeClr val="tx2"/>
            </a:solidFill>
            <a:miter lim="800000"/>
            <a:headEnd type="none" w="sm" len="sm"/>
            <a:tailEnd type="none" w="sm" len="sm"/>
          </a:ln>
          <a:effectLst/>
        </p:spPr>
        <p:txBody>
          <a:bodyPr wrap="none">
            <a:spAutoFit/>
          </a:bodyPr>
          <a:lstStyle/>
          <a:p>
            <a:r>
              <a:rPr lang="en-US" sz="2000" b="1">
                <a:solidFill>
                  <a:srgbClr val="000000"/>
                </a:solidFill>
                <a:effectLst>
                  <a:outerShdw blurRad="38100" dist="38100" dir="2700000" algn="tl">
                    <a:srgbClr val="FFFFFF"/>
                  </a:outerShdw>
                </a:effectLst>
                <a:latin typeface="Arial" charset="0"/>
              </a:rPr>
              <a:t>Follow-up:</a:t>
            </a:r>
            <a:r>
              <a:rPr lang="en-US" sz="2000" b="1">
                <a:effectLst>
                  <a:outerShdw blurRad="38100" dist="38100" dir="2700000" algn="tl">
                    <a:srgbClr val="000000"/>
                  </a:outerShdw>
                </a:effectLst>
                <a:latin typeface="Arial" charset="0"/>
              </a:rPr>
              <a:t>  What about the work done by the ball on the catcher?</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6" name="AutoShape 2"/>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533507"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7.2d</a:t>
            </a:r>
            <a:r>
              <a:rPr lang="en-US" sz="2800" i="1">
                <a:solidFill>
                  <a:srgbClr val="000000"/>
                </a:solidFill>
                <a:effectLst/>
              </a:rPr>
              <a:t>   </a:t>
            </a:r>
            <a:r>
              <a:rPr lang="en-US" sz="2800">
                <a:solidFill>
                  <a:schemeClr val="accent2"/>
                </a:solidFill>
              </a:rPr>
              <a:t>Tension and Work</a:t>
            </a:r>
          </a:p>
        </p:txBody>
      </p:sp>
      <p:sp>
        <p:nvSpPr>
          <p:cNvPr id="533508" name="Rectangle 4"/>
          <p:cNvSpPr>
            <a:spLocks noChangeArrowheads="1"/>
          </p:cNvSpPr>
          <p:nvPr/>
        </p:nvSpPr>
        <p:spPr bwMode="auto">
          <a:xfrm>
            <a:off x="4572000" y="1219200"/>
            <a:ext cx="4191000" cy="2209800"/>
          </a:xfrm>
          <a:prstGeom prst="rect">
            <a:avLst/>
          </a:prstGeom>
          <a:noFill/>
          <a:ln w="9525">
            <a:noFill/>
            <a:miter lim="800000"/>
            <a:headEnd/>
            <a:tailEnd/>
          </a:ln>
          <a:effectLst/>
        </p:spPr>
        <p:txBody>
          <a:bodyPr lIns="90488" tIns="44450" rIns="90488" bIns="44450"/>
          <a:lstStyle/>
          <a:p>
            <a:pPr marL="401638" indent="-401638">
              <a:lnSpc>
                <a:spcPct val="90000"/>
              </a:lnSpc>
              <a:spcBef>
                <a:spcPct val="30000"/>
              </a:spcBef>
              <a:buClr>
                <a:schemeClr val="accent1"/>
              </a:buClr>
              <a:buSzPct val="75000"/>
              <a:buFont typeface="Monotype Sorts" pitchFamily="48" charset="2"/>
              <a:buNone/>
            </a:pPr>
            <a:endParaRPr lang="en-US" sz="2000">
              <a:effectLst>
                <a:outerShdw blurRad="38100" dist="38100" dir="2700000" algn="tl">
                  <a:srgbClr val="000000"/>
                </a:outerShdw>
              </a:effectLst>
              <a:latin typeface="Arial" charset="0"/>
            </a:endParaRPr>
          </a:p>
        </p:txBody>
      </p:sp>
      <p:sp>
        <p:nvSpPr>
          <p:cNvPr id="533509" name="Rectangle 5"/>
          <p:cNvSpPr>
            <a:spLocks noChangeArrowheads="1"/>
          </p:cNvSpPr>
          <p:nvPr/>
        </p:nvSpPr>
        <p:spPr bwMode="auto">
          <a:xfrm>
            <a:off x="4210050" y="1025525"/>
            <a:ext cx="4645025" cy="1728788"/>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1)</a:t>
            </a:r>
            <a:r>
              <a:rPr lang="en-US" sz="2000" b="1">
                <a:latin typeface="Arial" charset="0"/>
              </a:rPr>
              <a:t> </a:t>
            </a:r>
            <a:r>
              <a:rPr lang="en-US" sz="2000" b="1">
                <a:solidFill>
                  <a:schemeClr val="tx2"/>
                </a:solidFill>
                <a:latin typeface="Arial" charset="0"/>
              </a:rPr>
              <a:t> tension does no work at all </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2)  tension does negative work</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3)  tension does positive work</a:t>
            </a:r>
            <a:endParaRPr lang="en-US" sz="2000" b="1">
              <a:solidFill>
                <a:schemeClr val="tx2"/>
              </a:solidFill>
              <a:effectLst>
                <a:outerShdw blurRad="38100" dist="38100" dir="2700000" algn="tl">
                  <a:srgbClr val="000000"/>
                </a:outerShdw>
              </a:effectLst>
              <a:latin typeface="Arial" charset="0"/>
            </a:endParaRPr>
          </a:p>
        </p:txBody>
      </p:sp>
      <p:sp>
        <p:nvSpPr>
          <p:cNvPr id="533510" name="Rectangle 6"/>
          <p:cNvSpPr>
            <a:spLocks noGrp="1" noChangeArrowheads="1"/>
          </p:cNvSpPr>
          <p:nvPr>
            <p:ph type="body" idx="1"/>
          </p:nvPr>
        </p:nvSpPr>
        <p:spPr>
          <a:xfrm>
            <a:off x="0" y="862013"/>
            <a:ext cx="3560763" cy="2300287"/>
          </a:xfrm>
          <a:noFill/>
          <a:ln/>
        </p:spPr>
        <p:txBody>
          <a:bodyPr>
            <a:normAutofit fontScale="70000" lnSpcReduction="20000"/>
          </a:bodyPr>
          <a:lstStyle/>
          <a:p>
            <a:pPr marL="401638" indent="-401638">
              <a:lnSpc>
                <a:spcPct val="130000"/>
              </a:lnSpc>
              <a:spcBef>
                <a:spcPct val="50000"/>
              </a:spcBef>
              <a:buFont typeface="Monotype Sorts" pitchFamily="48" charset="2"/>
              <a:buNone/>
            </a:pPr>
            <a:r>
              <a:rPr lang="en-US" b="1" dirty="0">
                <a:effectLst>
                  <a:outerShdw blurRad="38100" dist="38100" dir="2700000" algn="tl">
                    <a:srgbClr val="000000"/>
                  </a:outerShdw>
                </a:effectLst>
              </a:rPr>
              <a:t>	A ball tied to a string is being whirled around in a circle.  What can you say about the work done by tension?</a:t>
            </a:r>
            <a:endParaRPr lang="en-US"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5554" name="AutoShape 2"/>
          <p:cNvSpPr>
            <a:spLocks noChangeArrowheads="1"/>
          </p:cNvSpPr>
          <p:nvPr/>
        </p:nvSpPr>
        <p:spPr bwMode="auto">
          <a:xfrm>
            <a:off x="228600" y="3556000"/>
            <a:ext cx="5005388" cy="2566988"/>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535555" name="AutoShape 3"/>
          <p:cNvSpPr>
            <a:spLocks noChangeArrowheads="1"/>
          </p:cNvSpPr>
          <p:nvPr/>
        </p:nvSpPr>
        <p:spPr bwMode="auto">
          <a:xfrm>
            <a:off x="0" y="0"/>
            <a:ext cx="9144000" cy="3429000"/>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535556" name="Rectangle 4"/>
          <p:cNvSpPr>
            <a:spLocks noGrp="1" noChangeArrowheads="1"/>
          </p:cNvSpPr>
          <p:nvPr>
            <p:ph type="title"/>
          </p:nvPr>
        </p:nvSpPr>
        <p:spPr>
          <a:xfrm>
            <a:off x="933450" y="0"/>
            <a:ext cx="7294563" cy="838200"/>
          </a:xfrm>
          <a:noFill/>
          <a:ln/>
        </p:spPr>
        <p:txBody>
          <a:bodyPr/>
          <a:lstStyle/>
          <a:p>
            <a:pPr>
              <a:lnSpc>
                <a:spcPct val="90000"/>
              </a:lnSpc>
            </a:pPr>
            <a:r>
              <a:rPr lang="en-US" sz="2800" i="1"/>
              <a:t>ConcepTest 7.2d</a:t>
            </a:r>
            <a:r>
              <a:rPr lang="en-US" sz="2800" i="1">
                <a:solidFill>
                  <a:srgbClr val="000000"/>
                </a:solidFill>
                <a:effectLst/>
              </a:rPr>
              <a:t>   </a:t>
            </a:r>
            <a:r>
              <a:rPr lang="en-US" sz="2800">
                <a:solidFill>
                  <a:schemeClr val="accent2"/>
                </a:solidFill>
              </a:rPr>
              <a:t>Tension and Work</a:t>
            </a:r>
          </a:p>
        </p:txBody>
      </p:sp>
      <p:sp>
        <p:nvSpPr>
          <p:cNvPr id="535557" name="Rectangle 5"/>
          <p:cNvSpPr>
            <a:spLocks noChangeArrowheads="1"/>
          </p:cNvSpPr>
          <p:nvPr/>
        </p:nvSpPr>
        <p:spPr bwMode="auto">
          <a:xfrm>
            <a:off x="4572000" y="1219200"/>
            <a:ext cx="4191000" cy="2209800"/>
          </a:xfrm>
          <a:prstGeom prst="rect">
            <a:avLst/>
          </a:prstGeom>
          <a:noFill/>
          <a:ln w="9525">
            <a:noFill/>
            <a:miter lim="800000"/>
            <a:headEnd/>
            <a:tailEnd/>
          </a:ln>
          <a:effectLst/>
        </p:spPr>
        <p:txBody>
          <a:bodyPr lIns="90488" tIns="44450" rIns="90488" bIns="44450"/>
          <a:lstStyle/>
          <a:p>
            <a:pPr marL="401638" indent="-401638">
              <a:lnSpc>
                <a:spcPct val="90000"/>
              </a:lnSpc>
              <a:spcBef>
                <a:spcPct val="30000"/>
              </a:spcBef>
              <a:buClr>
                <a:schemeClr val="accent1"/>
              </a:buClr>
              <a:buSzPct val="75000"/>
              <a:buFont typeface="Monotype Sorts" pitchFamily="48" charset="2"/>
              <a:buNone/>
            </a:pPr>
            <a:endParaRPr lang="en-US" sz="2000">
              <a:effectLst>
                <a:outerShdw blurRad="38100" dist="38100" dir="2700000" algn="tl">
                  <a:srgbClr val="000000"/>
                </a:outerShdw>
              </a:effectLst>
              <a:latin typeface="Arial" charset="0"/>
            </a:endParaRPr>
          </a:p>
        </p:txBody>
      </p:sp>
      <p:sp>
        <p:nvSpPr>
          <p:cNvPr id="535558" name="Oval 6"/>
          <p:cNvSpPr>
            <a:spLocks noChangeArrowheads="1"/>
          </p:cNvSpPr>
          <p:nvPr/>
        </p:nvSpPr>
        <p:spPr bwMode="auto">
          <a:xfrm>
            <a:off x="3948113" y="949325"/>
            <a:ext cx="4467225" cy="685800"/>
          </a:xfrm>
          <a:prstGeom prst="ellipse">
            <a:avLst/>
          </a:prstGeom>
          <a:noFill/>
          <a:ln w="57150">
            <a:solidFill>
              <a:schemeClr val="accent1"/>
            </a:solidFill>
            <a:round/>
            <a:headEnd type="none" w="sm" len="sm"/>
            <a:tailEnd type="none" w="sm" len="sm"/>
          </a:ln>
          <a:effectLst/>
        </p:spPr>
        <p:txBody>
          <a:bodyPr wrap="none" anchor="ctr"/>
          <a:lstStyle/>
          <a:p>
            <a:endParaRPr lang="en-US"/>
          </a:p>
        </p:txBody>
      </p:sp>
      <p:sp>
        <p:nvSpPr>
          <p:cNvPr id="535559" name="Rectangle 7"/>
          <p:cNvSpPr>
            <a:spLocks noChangeArrowheads="1"/>
          </p:cNvSpPr>
          <p:nvPr/>
        </p:nvSpPr>
        <p:spPr bwMode="auto">
          <a:xfrm>
            <a:off x="4210050" y="1025525"/>
            <a:ext cx="4645025" cy="1728788"/>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1)</a:t>
            </a:r>
            <a:r>
              <a:rPr lang="en-US" sz="2000" b="1">
                <a:latin typeface="Arial" charset="0"/>
              </a:rPr>
              <a:t> </a:t>
            </a:r>
            <a:r>
              <a:rPr lang="en-US" sz="2000" b="1">
                <a:solidFill>
                  <a:schemeClr val="tx2"/>
                </a:solidFill>
                <a:latin typeface="Arial" charset="0"/>
              </a:rPr>
              <a:t> tension does no work at all </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2)  tension does negative work</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latin typeface="Arial" charset="0"/>
              </a:rPr>
              <a:t>3)  tension does positive work</a:t>
            </a:r>
            <a:endParaRPr lang="en-US" sz="2000" b="1">
              <a:solidFill>
                <a:schemeClr val="tx2"/>
              </a:solidFill>
              <a:effectLst>
                <a:outerShdw blurRad="38100" dist="38100" dir="2700000" algn="tl">
                  <a:srgbClr val="000000"/>
                </a:outerShdw>
              </a:effectLst>
              <a:latin typeface="Arial" charset="0"/>
            </a:endParaRPr>
          </a:p>
        </p:txBody>
      </p:sp>
      <p:sp>
        <p:nvSpPr>
          <p:cNvPr id="535560" name="Rectangle 8"/>
          <p:cNvSpPr>
            <a:spLocks noGrp="1" noChangeArrowheads="1"/>
          </p:cNvSpPr>
          <p:nvPr>
            <p:ph type="body" idx="1"/>
          </p:nvPr>
        </p:nvSpPr>
        <p:spPr>
          <a:xfrm>
            <a:off x="0" y="862013"/>
            <a:ext cx="3560763" cy="2300287"/>
          </a:xfrm>
          <a:noFill/>
          <a:ln/>
        </p:spPr>
        <p:txBody>
          <a:bodyPr>
            <a:normAutofit fontScale="70000" lnSpcReduction="20000"/>
          </a:bodyPr>
          <a:lstStyle/>
          <a:p>
            <a:pPr marL="401638" indent="-401638">
              <a:lnSpc>
                <a:spcPct val="130000"/>
              </a:lnSpc>
              <a:spcBef>
                <a:spcPct val="50000"/>
              </a:spcBef>
              <a:buFont typeface="Monotype Sorts" pitchFamily="48" charset="2"/>
              <a:buNone/>
            </a:pPr>
            <a:r>
              <a:rPr lang="en-US" b="1" dirty="0">
                <a:effectLst>
                  <a:outerShdw blurRad="38100" dist="38100" dir="2700000" algn="tl">
                    <a:srgbClr val="000000"/>
                  </a:outerShdw>
                </a:effectLst>
              </a:rPr>
              <a:t>	A ball tied to a string is being whirled around in a circle.  What can you say about the work done by tension?</a:t>
            </a:r>
            <a:endParaRPr lang="en-US" b="1" dirty="0"/>
          </a:p>
        </p:txBody>
      </p:sp>
      <p:grpSp>
        <p:nvGrpSpPr>
          <p:cNvPr id="2" name="Group 9"/>
          <p:cNvGrpSpPr>
            <a:grpSpLocks/>
          </p:cNvGrpSpPr>
          <p:nvPr/>
        </p:nvGrpSpPr>
        <p:grpSpPr bwMode="auto">
          <a:xfrm>
            <a:off x="5753100" y="3536950"/>
            <a:ext cx="3033713" cy="2768600"/>
            <a:chOff x="3112" y="2233"/>
            <a:chExt cx="1911" cy="1744"/>
          </a:xfrm>
        </p:grpSpPr>
        <p:sp>
          <p:nvSpPr>
            <p:cNvPr id="535562" name="Rectangle 10"/>
            <p:cNvSpPr>
              <a:spLocks noChangeArrowheads="1"/>
            </p:cNvSpPr>
            <p:nvPr/>
          </p:nvSpPr>
          <p:spPr bwMode="auto">
            <a:xfrm>
              <a:off x="3112" y="2233"/>
              <a:ext cx="1911" cy="1744"/>
            </a:xfrm>
            <a:prstGeom prst="rect">
              <a:avLst/>
            </a:prstGeom>
            <a:solidFill>
              <a:schemeClr val="bg2"/>
            </a:solidFill>
            <a:ln w="9525">
              <a:noFill/>
              <a:miter lim="800000"/>
              <a:headEnd type="none" w="sm" len="sm"/>
              <a:tailEnd type="none" w="sm" len="sm"/>
            </a:ln>
            <a:effectLst/>
          </p:spPr>
          <p:txBody>
            <a:bodyPr wrap="none" anchor="ctr"/>
            <a:lstStyle/>
            <a:p>
              <a:endParaRPr lang="en-US"/>
            </a:p>
          </p:txBody>
        </p:sp>
        <p:grpSp>
          <p:nvGrpSpPr>
            <p:cNvPr id="3" name="Group 11"/>
            <p:cNvGrpSpPr>
              <a:grpSpLocks/>
            </p:cNvGrpSpPr>
            <p:nvPr/>
          </p:nvGrpSpPr>
          <p:grpSpPr bwMode="auto">
            <a:xfrm>
              <a:off x="3301" y="2368"/>
              <a:ext cx="1522" cy="1544"/>
              <a:chOff x="3301" y="2035"/>
              <a:chExt cx="1522" cy="1544"/>
            </a:xfrm>
          </p:grpSpPr>
          <p:sp>
            <p:nvSpPr>
              <p:cNvPr id="535564" name="Rectangle 12"/>
              <p:cNvSpPr>
                <a:spLocks noChangeArrowheads="1"/>
              </p:cNvSpPr>
              <p:nvPr/>
            </p:nvSpPr>
            <p:spPr bwMode="auto">
              <a:xfrm>
                <a:off x="3760" y="3316"/>
                <a:ext cx="274" cy="263"/>
              </a:xfrm>
              <a:prstGeom prst="rect">
                <a:avLst/>
              </a:prstGeom>
              <a:noFill/>
              <a:ln w="12700">
                <a:noFill/>
                <a:miter lim="800000"/>
                <a:headEnd/>
                <a:tailEnd/>
              </a:ln>
              <a:effectLst/>
            </p:spPr>
            <p:txBody>
              <a:bodyPr wrap="none" lIns="90488" tIns="44450" rIns="90488" bIns="44450">
                <a:spAutoFit/>
              </a:bodyPr>
              <a:lstStyle/>
              <a:p>
                <a:pPr marL="285750" indent="-285750">
                  <a:lnSpc>
                    <a:spcPct val="90000"/>
                  </a:lnSpc>
                  <a:spcBef>
                    <a:spcPct val="30000"/>
                  </a:spcBef>
                </a:pPr>
                <a:r>
                  <a:rPr lang="en-US" b="1" i="1">
                    <a:solidFill>
                      <a:schemeClr val="accent1"/>
                    </a:solidFill>
                    <a:effectLst>
                      <a:outerShdw blurRad="38100" dist="38100" dir="2700000" algn="tl">
                        <a:srgbClr val="000000"/>
                      </a:outerShdw>
                    </a:effectLst>
                    <a:latin typeface="Arial" charset="0"/>
                  </a:rPr>
                  <a:t>v </a:t>
                </a:r>
                <a:endParaRPr lang="en-US" sz="2000" b="1" i="1">
                  <a:solidFill>
                    <a:schemeClr val="accent1"/>
                  </a:solidFill>
                  <a:effectLst>
                    <a:outerShdw blurRad="38100" dist="38100" dir="2700000" algn="tl">
                      <a:srgbClr val="000000"/>
                    </a:outerShdw>
                  </a:effectLst>
                  <a:latin typeface="Arial" charset="0"/>
                </a:endParaRPr>
              </a:p>
            </p:txBody>
          </p:sp>
          <p:grpSp>
            <p:nvGrpSpPr>
              <p:cNvPr id="4" name="Group 13"/>
              <p:cNvGrpSpPr>
                <a:grpSpLocks/>
              </p:cNvGrpSpPr>
              <p:nvPr/>
            </p:nvGrpSpPr>
            <p:grpSpPr bwMode="auto">
              <a:xfrm>
                <a:off x="3301" y="2035"/>
                <a:ext cx="1522" cy="1348"/>
                <a:chOff x="3301" y="2035"/>
                <a:chExt cx="1522" cy="1348"/>
              </a:xfrm>
            </p:grpSpPr>
            <p:sp>
              <p:nvSpPr>
                <p:cNvPr id="535566" name="Line 14"/>
                <p:cNvSpPr>
                  <a:spLocks noChangeShapeType="1"/>
                </p:cNvSpPr>
                <p:nvPr/>
              </p:nvSpPr>
              <p:spPr bwMode="auto">
                <a:xfrm flipH="1">
                  <a:off x="3561" y="2719"/>
                  <a:ext cx="488" cy="472"/>
                </a:xfrm>
                <a:prstGeom prst="line">
                  <a:avLst/>
                </a:prstGeom>
                <a:noFill/>
                <a:ln w="38100">
                  <a:solidFill>
                    <a:schemeClr val="accent2"/>
                  </a:solidFill>
                  <a:round/>
                  <a:headEnd/>
                  <a:tailEnd/>
                </a:ln>
                <a:effectLst/>
              </p:spPr>
              <p:txBody>
                <a:bodyPr wrap="none" anchor="ctr"/>
                <a:lstStyle/>
                <a:p>
                  <a:endParaRPr lang="en-US"/>
                </a:p>
              </p:txBody>
            </p:sp>
            <p:sp>
              <p:nvSpPr>
                <p:cNvPr id="535567" name="Oval 15"/>
                <p:cNvSpPr>
                  <a:spLocks noChangeArrowheads="1"/>
                </p:cNvSpPr>
                <p:nvPr/>
              </p:nvSpPr>
              <p:spPr bwMode="auto">
                <a:xfrm>
                  <a:off x="3473" y="3103"/>
                  <a:ext cx="184" cy="184"/>
                </a:xfrm>
                <a:prstGeom prst="ellipse">
                  <a:avLst/>
                </a:prstGeom>
                <a:solidFill>
                  <a:srgbClr val="FC0000"/>
                </a:solidFill>
                <a:ln w="12700">
                  <a:solidFill>
                    <a:srgbClr val="FC0000"/>
                  </a:solidFill>
                  <a:round/>
                  <a:headEnd/>
                  <a:tailEnd/>
                </a:ln>
                <a:effectLst/>
              </p:spPr>
              <p:txBody>
                <a:bodyPr wrap="none" anchor="ctr"/>
                <a:lstStyle/>
                <a:p>
                  <a:endParaRPr lang="en-US"/>
                </a:p>
              </p:txBody>
            </p:sp>
            <p:sp>
              <p:nvSpPr>
                <p:cNvPr id="535568" name="Line 16"/>
                <p:cNvSpPr>
                  <a:spLocks noChangeShapeType="1"/>
                </p:cNvSpPr>
                <p:nvPr/>
              </p:nvSpPr>
              <p:spPr bwMode="auto">
                <a:xfrm flipV="1">
                  <a:off x="3567" y="2968"/>
                  <a:ext cx="215" cy="229"/>
                </a:xfrm>
                <a:prstGeom prst="line">
                  <a:avLst/>
                </a:prstGeom>
                <a:noFill/>
                <a:ln w="38100">
                  <a:solidFill>
                    <a:schemeClr val="hlink"/>
                  </a:solidFill>
                  <a:round/>
                  <a:headEnd/>
                  <a:tailEnd type="triangle" w="med" len="med"/>
                </a:ln>
                <a:effectLst/>
              </p:spPr>
              <p:txBody>
                <a:bodyPr wrap="none" anchor="ctr"/>
                <a:lstStyle/>
                <a:p>
                  <a:endParaRPr lang="en-US"/>
                </a:p>
              </p:txBody>
            </p:sp>
            <p:sp>
              <p:nvSpPr>
                <p:cNvPr id="535569" name="Rectangle 17"/>
                <p:cNvSpPr>
                  <a:spLocks noChangeArrowheads="1"/>
                </p:cNvSpPr>
                <p:nvPr/>
              </p:nvSpPr>
              <p:spPr bwMode="auto">
                <a:xfrm>
                  <a:off x="3748" y="2990"/>
                  <a:ext cx="231" cy="263"/>
                </a:xfrm>
                <a:prstGeom prst="rect">
                  <a:avLst/>
                </a:prstGeom>
                <a:noFill/>
                <a:ln w="12700">
                  <a:noFill/>
                  <a:miter lim="800000"/>
                  <a:headEnd/>
                  <a:tailEnd/>
                </a:ln>
                <a:effectLst/>
              </p:spPr>
              <p:txBody>
                <a:bodyPr wrap="none" lIns="90488" tIns="44450" rIns="90488" bIns="44450">
                  <a:spAutoFit/>
                </a:bodyPr>
                <a:lstStyle/>
                <a:p>
                  <a:pPr marL="285750" indent="-285750">
                    <a:lnSpc>
                      <a:spcPct val="90000"/>
                    </a:lnSpc>
                    <a:spcBef>
                      <a:spcPct val="30000"/>
                    </a:spcBef>
                  </a:pPr>
                  <a:r>
                    <a:rPr lang="en-US" b="1" i="1">
                      <a:solidFill>
                        <a:schemeClr val="hlink"/>
                      </a:solidFill>
                      <a:effectLst>
                        <a:outerShdw blurRad="38100" dist="38100" dir="2700000" algn="tl">
                          <a:srgbClr val="000000"/>
                        </a:outerShdw>
                      </a:effectLst>
                      <a:latin typeface="Arial" charset="0"/>
                    </a:rPr>
                    <a:t>T</a:t>
                  </a:r>
                </a:p>
              </p:txBody>
            </p:sp>
            <p:sp>
              <p:nvSpPr>
                <p:cNvPr id="535570" name="Line 18"/>
                <p:cNvSpPr>
                  <a:spLocks noChangeShapeType="1"/>
                </p:cNvSpPr>
                <p:nvPr/>
              </p:nvSpPr>
              <p:spPr bwMode="auto">
                <a:xfrm>
                  <a:off x="3569" y="3199"/>
                  <a:ext cx="232" cy="184"/>
                </a:xfrm>
                <a:prstGeom prst="line">
                  <a:avLst/>
                </a:prstGeom>
                <a:noFill/>
                <a:ln w="38100">
                  <a:solidFill>
                    <a:schemeClr val="accent1"/>
                  </a:solidFill>
                  <a:round/>
                  <a:headEnd/>
                  <a:tailEnd type="triangle" w="med" len="med"/>
                </a:ln>
                <a:effectLst/>
              </p:spPr>
              <p:txBody>
                <a:bodyPr wrap="none" anchor="ctr"/>
                <a:lstStyle/>
                <a:p>
                  <a:endParaRPr lang="en-US"/>
                </a:p>
              </p:txBody>
            </p:sp>
            <p:sp>
              <p:nvSpPr>
                <p:cNvPr id="535571" name="Line 19"/>
                <p:cNvSpPr>
                  <a:spLocks noChangeShapeType="1"/>
                </p:cNvSpPr>
                <p:nvPr/>
              </p:nvSpPr>
              <p:spPr bwMode="auto">
                <a:xfrm>
                  <a:off x="3611" y="3157"/>
                  <a:ext cx="34" cy="31"/>
                </a:xfrm>
                <a:prstGeom prst="line">
                  <a:avLst/>
                </a:prstGeom>
                <a:noFill/>
                <a:ln w="12700">
                  <a:solidFill>
                    <a:schemeClr val="tx1"/>
                  </a:solidFill>
                  <a:round/>
                  <a:headEnd/>
                  <a:tailEnd/>
                </a:ln>
                <a:effectLst/>
              </p:spPr>
              <p:txBody>
                <a:bodyPr wrap="none" anchor="ctr"/>
                <a:lstStyle/>
                <a:p>
                  <a:endParaRPr lang="en-US"/>
                </a:p>
              </p:txBody>
            </p:sp>
            <p:sp>
              <p:nvSpPr>
                <p:cNvPr id="535572" name="Line 20"/>
                <p:cNvSpPr>
                  <a:spLocks noChangeShapeType="1"/>
                </p:cNvSpPr>
                <p:nvPr/>
              </p:nvSpPr>
              <p:spPr bwMode="auto">
                <a:xfrm flipH="1">
                  <a:off x="3609" y="3193"/>
                  <a:ext cx="41" cy="34"/>
                </a:xfrm>
                <a:prstGeom prst="line">
                  <a:avLst/>
                </a:prstGeom>
                <a:noFill/>
                <a:ln w="12700">
                  <a:solidFill>
                    <a:schemeClr val="tx1"/>
                  </a:solidFill>
                  <a:round/>
                  <a:headEnd/>
                  <a:tailEnd/>
                </a:ln>
                <a:effectLst/>
              </p:spPr>
              <p:txBody>
                <a:bodyPr wrap="none" anchor="ctr"/>
                <a:lstStyle/>
                <a:p>
                  <a:endParaRPr lang="en-US"/>
                </a:p>
              </p:txBody>
            </p:sp>
            <p:sp>
              <p:nvSpPr>
                <p:cNvPr id="535573" name="Oval 21"/>
                <p:cNvSpPr>
                  <a:spLocks noChangeArrowheads="1"/>
                </p:cNvSpPr>
                <p:nvPr/>
              </p:nvSpPr>
              <p:spPr bwMode="auto">
                <a:xfrm>
                  <a:off x="3301" y="2035"/>
                  <a:ext cx="1522" cy="1322"/>
                </a:xfrm>
                <a:prstGeom prst="ellipse">
                  <a:avLst/>
                </a:prstGeom>
                <a:noFill/>
                <a:ln w="19050">
                  <a:solidFill>
                    <a:schemeClr val="tx1"/>
                  </a:solidFill>
                  <a:prstDash val="dash"/>
                  <a:round/>
                  <a:headEnd type="none" w="sm" len="sm"/>
                  <a:tailEnd type="none" w="sm" len="sm"/>
                </a:ln>
                <a:effectLst/>
              </p:spPr>
              <p:txBody>
                <a:bodyPr wrap="none" anchor="ctr"/>
                <a:lstStyle/>
                <a:p>
                  <a:endParaRPr lang="en-US"/>
                </a:p>
              </p:txBody>
            </p:sp>
          </p:grpSp>
        </p:grpSp>
      </p:grpSp>
      <p:sp>
        <p:nvSpPr>
          <p:cNvPr id="535574" name="Rectangle 22"/>
          <p:cNvSpPr>
            <a:spLocks noChangeArrowheads="1"/>
          </p:cNvSpPr>
          <p:nvPr/>
        </p:nvSpPr>
        <p:spPr bwMode="auto">
          <a:xfrm>
            <a:off x="171450" y="3509963"/>
            <a:ext cx="5132388" cy="2582862"/>
          </a:xfrm>
          <a:prstGeom prst="rect">
            <a:avLst/>
          </a:prstGeom>
          <a:noFill/>
          <a:ln w="9525">
            <a:noFill/>
            <a:miter lim="800000"/>
            <a:headEnd/>
            <a:tailEnd/>
          </a:ln>
          <a:effectLst/>
        </p:spPr>
        <p:txBody>
          <a:bodyPr lIns="90488" tIns="44450" rIns="90488" bIns="44450"/>
          <a:lstStyle/>
          <a:p>
            <a:pPr marL="401638" indent="-401638">
              <a:lnSpc>
                <a:spcPct val="160000"/>
              </a:lnSpc>
              <a:spcBef>
                <a:spcPct val="30000"/>
              </a:spcBef>
              <a:buClr>
                <a:schemeClr val="accent1"/>
              </a:buClr>
              <a:buSzPct val="75000"/>
              <a:buFont typeface="Monotype Sorts" pitchFamily="48" charset="2"/>
              <a:buNone/>
            </a:pPr>
            <a:r>
              <a:rPr lang="en-US" sz="2000" b="1" dirty="0">
                <a:solidFill>
                  <a:srgbClr val="000000"/>
                </a:solidFill>
                <a:latin typeface="Arial" charset="0"/>
              </a:rPr>
              <a:t>	No work is done because the force acts in a </a:t>
            </a:r>
            <a:r>
              <a:rPr lang="en-US" sz="2000" b="1" dirty="0">
                <a:solidFill>
                  <a:srgbClr val="FC0128"/>
                </a:solidFill>
                <a:effectLst>
                  <a:outerShdw blurRad="38100" dist="38100" dir="2700000" algn="tl">
                    <a:srgbClr val="000000"/>
                  </a:outerShdw>
                </a:effectLst>
                <a:latin typeface="Arial" charset="0"/>
              </a:rPr>
              <a:t>perpendicular</a:t>
            </a:r>
            <a:r>
              <a:rPr lang="en-US" sz="2000" b="1" dirty="0">
                <a:solidFill>
                  <a:srgbClr val="000000"/>
                </a:solidFill>
                <a:latin typeface="Arial" charset="0"/>
              </a:rPr>
              <a:t> direction to the displacement.  	</a:t>
            </a:r>
            <a:r>
              <a:rPr lang="en-US" sz="2000" b="1" dirty="0">
                <a:solidFill>
                  <a:srgbClr val="010101"/>
                </a:solidFill>
                <a:latin typeface="Arial" charset="0"/>
              </a:rPr>
              <a:t>Or using the definition of work (</a:t>
            </a:r>
            <a:r>
              <a:rPr lang="en-US" sz="2000" b="1" i="1" dirty="0">
                <a:solidFill>
                  <a:srgbClr val="0000FF"/>
                </a:solidFill>
                <a:effectLst>
                  <a:outerShdw blurRad="38100" dist="38100" dir="2700000" algn="tl">
                    <a:srgbClr val="000000"/>
                  </a:outerShdw>
                </a:effectLst>
                <a:latin typeface="Arial" charset="0"/>
              </a:rPr>
              <a:t>W</a:t>
            </a:r>
            <a:r>
              <a:rPr lang="en-US" sz="2000" b="1" dirty="0">
                <a:solidFill>
                  <a:srgbClr val="0000FF"/>
                </a:solidFill>
                <a:effectLst>
                  <a:outerShdw blurRad="38100" dist="38100" dir="2700000" algn="tl">
                    <a:srgbClr val="000000"/>
                  </a:outerShdw>
                </a:effectLst>
                <a:latin typeface="Arial" charset="0"/>
              </a:rPr>
              <a:t> </a:t>
            </a:r>
            <a:r>
              <a:rPr lang="en-US" sz="2000" b="1" dirty="0" smtClean="0">
                <a:solidFill>
                  <a:srgbClr val="0000FF"/>
                </a:solidFill>
                <a:effectLst>
                  <a:outerShdw blurRad="38100" dist="38100" dir="2700000" algn="tl">
                    <a:srgbClr val="000000"/>
                  </a:outerShdw>
                </a:effectLst>
                <a:latin typeface="Arial" charset="0"/>
              </a:rPr>
              <a:t>= </a:t>
            </a:r>
            <a:r>
              <a:rPr lang="en-US" sz="2000" b="1" i="1" dirty="0" smtClean="0">
                <a:solidFill>
                  <a:srgbClr val="0000FF"/>
                </a:solidFill>
                <a:effectLst>
                  <a:outerShdw blurRad="38100" dist="38100" dir="2700000" algn="tl">
                    <a:srgbClr val="000000"/>
                  </a:outerShdw>
                </a:effectLst>
                <a:latin typeface="Arial" charset="0"/>
              </a:rPr>
              <a:t>F </a:t>
            </a:r>
            <a:r>
              <a:rPr lang="en-US" sz="2000" b="1" i="1" dirty="0">
                <a:solidFill>
                  <a:srgbClr val="0000FF"/>
                </a:solidFill>
                <a:effectLst>
                  <a:outerShdw blurRad="38100" dist="38100" dir="2700000" algn="tl">
                    <a:srgbClr val="000000"/>
                  </a:outerShdw>
                </a:effectLst>
                <a:latin typeface="Arial" charset="0"/>
              </a:rPr>
              <a:t>d </a:t>
            </a:r>
            <a:r>
              <a:rPr lang="en-US" sz="2000" b="1" i="1" dirty="0" err="1">
                <a:solidFill>
                  <a:srgbClr val="0000FF"/>
                </a:solidFill>
                <a:effectLst>
                  <a:outerShdw blurRad="38100" dist="38100" dir="2700000" algn="tl">
                    <a:srgbClr val="000000"/>
                  </a:outerShdw>
                </a:effectLst>
                <a:latin typeface="Arial" charset="0"/>
              </a:rPr>
              <a:t>cos</a:t>
            </a:r>
            <a:r>
              <a:rPr lang="en-US" sz="2000" b="1" i="1" dirty="0">
                <a:solidFill>
                  <a:srgbClr val="0000FF"/>
                </a:solidFill>
                <a:effectLst>
                  <a:outerShdw blurRad="38100" dist="38100" dir="2700000" algn="tl">
                    <a:srgbClr val="000000"/>
                  </a:outerShdw>
                </a:effectLst>
                <a:latin typeface="Arial" charset="0"/>
              </a:rPr>
              <a:t> </a:t>
            </a:r>
            <a:r>
              <a:rPr lang="en-US" sz="2000" b="1" i="1" dirty="0">
                <a:solidFill>
                  <a:srgbClr val="0000FF"/>
                </a:solidFill>
                <a:effectLst>
                  <a:outerShdw blurRad="38100" dist="38100" dir="2700000" algn="tl">
                    <a:srgbClr val="000000"/>
                  </a:outerShdw>
                </a:effectLst>
                <a:latin typeface="Symbol" pitchFamily="48" charset="2"/>
              </a:rPr>
              <a:t>q</a:t>
            </a:r>
            <a:r>
              <a:rPr lang="en-US" sz="2000" b="1" dirty="0">
                <a:solidFill>
                  <a:srgbClr val="010101"/>
                </a:solidFill>
                <a:latin typeface="Arial" charset="0"/>
              </a:rPr>
              <a:t> ), because </a:t>
            </a:r>
            <a:r>
              <a:rPr lang="en-US" sz="2000" b="1" i="1" dirty="0">
                <a:solidFill>
                  <a:srgbClr val="0000FF"/>
                </a:solidFill>
                <a:effectLst>
                  <a:outerShdw blurRad="38100" dist="38100" dir="2700000" algn="tl">
                    <a:srgbClr val="000000"/>
                  </a:outerShdw>
                </a:effectLst>
                <a:latin typeface="Symbol" pitchFamily="48" charset="2"/>
              </a:rPr>
              <a:t></a:t>
            </a:r>
            <a:r>
              <a:rPr lang="en-US" sz="2000" b="1" dirty="0">
                <a:solidFill>
                  <a:srgbClr val="0000FF"/>
                </a:solidFill>
                <a:effectLst>
                  <a:outerShdw blurRad="38100" dist="38100" dir="2700000" algn="tl">
                    <a:srgbClr val="000000"/>
                  </a:outerShdw>
                </a:effectLst>
                <a:latin typeface="Arial" charset="0"/>
              </a:rPr>
              <a:t> </a:t>
            </a:r>
            <a:r>
              <a:rPr lang="en-US" sz="2000" b="1" i="1" dirty="0" smtClean="0">
                <a:solidFill>
                  <a:srgbClr val="0000FF"/>
                </a:solidFill>
                <a:effectLst>
                  <a:outerShdw blurRad="38100" dist="38100" dir="2700000" algn="tl">
                    <a:srgbClr val="000000"/>
                  </a:outerShdw>
                </a:effectLst>
                <a:latin typeface="Arial" charset="0"/>
              </a:rPr>
              <a:t>=90</a:t>
            </a:r>
            <a:r>
              <a:rPr lang="en-US" sz="2000" b="1" i="1" dirty="0" smtClean="0">
                <a:solidFill>
                  <a:srgbClr val="010101"/>
                </a:solidFill>
                <a:latin typeface="Arial" charset="0"/>
              </a:rPr>
              <a:t>, </a:t>
            </a:r>
            <a:r>
              <a:rPr lang="en-US" sz="2000" b="1" dirty="0">
                <a:solidFill>
                  <a:srgbClr val="010101"/>
                </a:solidFill>
                <a:latin typeface="Arial" charset="0"/>
              </a:rPr>
              <a:t>then</a:t>
            </a:r>
            <a:r>
              <a:rPr lang="en-US" sz="2000" b="1" i="1" dirty="0">
                <a:solidFill>
                  <a:srgbClr val="010101"/>
                </a:solidFill>
                <a:latin typeface="Arial" charset="0"/>
              </a:rPr>
              <a:t> </a:t>
            </a:r>
            <a:r>
              <a:rPr lang="en-US" sz="2000" b="1" i="1" dirty="0">
                <a:solidFill>
                  <a:srgbClr val="0000FF"/>
                </a:solidFill>
                <a:effectLst>
                  <a:outerShdw blurRad="38100" dist="38100" dir="2700000" algn="tl">
                    <a:srgbClr val="000000"/>
                  </a:outerShdw>
                </a:effectLst>
                <a:latin typeface="Arial" charset="0"/>
              </a:rPr>
              <a:t>W </a:t>
            </a:r>
            <a:r>
              <a:rPr lang="en-US" sz="2000" b="1" i="1" dirty="0" smtClean="0">
                <a:solidFill>
                  <a:srgbClr val="0000FF"/>
                </a:solidFill>
                <a:effectLst>
                  <a:outerShdw blurRad="38100" dist="38100" dir="2700000" algn="tl">
                    <a:srgbClr val="000000"/>
                  </a:outerShdw>
                </a:effectLst>
                <a:latin typeface="Arial" charset="0"/>
              </a:rPr>
              <a:t>=</a:t>
            </a:r>
            <a:r>
              <a:rPr lang="en-US" sz="2000" b="1" dirty="0" smtClean="0">
                <a:solidFill>
                  <a:srgbClr val="0000FF"/>
                </a:solidFill>
                <a:effectLst>
                  <a:outerShdw blurRad="38100" dist="38100" dir="2700000" algn="tl">
                    <a:srgbClr val="000000"/>
                  </a:outerShdw>
                </a:effectLst>
                <a:latin typeface="Arial" charset="0"/>
              </a:rPr>
              <a:t>0</a:t>
            </a:r>
            <a:r>
              <a:rPr lang="en-US" sz="2000" b="1" dirty="0">
                <a:solidFill>
                  <a:srgbClr val="010101"/>
                </a:solidFill>
                <a:latin typeface="Arial" charset="0"/>
              </a:rPr>
              <a:t>. </a:t>
            </a:r>
            <a:r>
              <a:rPr lang="en-US" sz="2000" b="1" dirty="0" smtClean="0">
                <a:solidFill>
                  <a:srgbClr val="010101"/>
                </a:solidFill>
                <a:latin typeface="Arial" charset="0"/>
              </a:rPr>
              <a:t>   </a:t>
            </a:r>
            <a:endParaRPr lang="en-US" sz="2200" b="1" dirty="0">
              <a:solidFill>
                <a:srgbClr val="FC0128"/>
              </a:solidFill>
              <a:effectLst>
                <a:outerShdw blurRad="38100" dist="38100" dir="2700000" algn="tl">
                  <a:srgbClr val="000000"/>
                </a:outerShdw>
              </a:effectLst>
              <a:latin typeface="Arial" charset="0"/>
            </a:endParaRPr>
          </a:p>
        </p:txBody>
      </p:sp>
      <p:sp>
        <p:nvSpPr>
          <p:cNvPr id="535575" name="Text Box 23"/>
          <p:cNvSpPr txBox="1">
            <a:spLocks noChangeArrowheads="1"/>
          </p:cNvSpPr>
          <p:nvPr/>
        </p:nvSpPr>
        <p:spPr bwMode="auto">
          <a:xfrm>
            <a:off x="944563" y="6380163"/>
            <a:ext cx="7250112" cy="406400"/>
          </a:xfrm>
          <a:prstGeom prst="rect">
            <a:avLst/>
          </a:prstGeom>
          <a:solidFill>
            <a:srgbClr val="3366FF"/>
          </a:solidFill>
          <a:ln w="9525">
            <a:solidFill>
              <a:schemeClr val="tx2"/>
            </a:solidFill>
            <a:miter lim="800000"/>
            <a:headEnd type="none" w="sm" len="sm"/>
            <a:tailEnd type="none" w="sm" len="sm"/>
          </a:ln>
          <a:effectLst/>
        </p:spPr>
        <p:txBody>
          <a:bodyPr wrap="none">
            <a:spAutoFit/>
          </a:bodyPr>
          <a:lstStyle/>
          <a:p>
            <a:r>
              <a:rPr lang="en-US" sz="2000" b="1">
                <a:solidFill>
                  <a:srgbClr val="000000"/>
                </a:solidFill>
                <a:effectLst>
                  <a:outerShdw blurRad="38100" dist="38100" dir="2700000" algn="tl">
                    <a:srgbClr val="FFFFFF"/>
                  </a:outerShdw>
                </a:effectLst>
                <a:latin typeface="Arial" charset="0"/>
              </a:rPr>
              <a:t>Follow-up:</a:t>
            </a:r>
            <a:r>
              <a:rPr lang="en-US" sz="2000" b="1">
                <a:effectLst>
                  <a:outerShdw blurRad="38100" dist="38100" dir="2700000" algn="tl">
                    <a:srgbClr val="000000"/>
                  </a:outerShdw>
                </a:effectLst>
                <a:latin typeface="Arial" charset="0"/>
              </a:rPr>
              <a:t>  Is there a force in the direction of the velocity?</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2" name="AutoShape 2"/>
          <p:cNvSpPr>
            <a:spLocks noChangeArrowheads="1"/>
          </p:cNvSpPr>
          <p:nvPr/>
        </p:nvSpPr>
        <p:spPr bwMode="auto">
          <a:xfrm>
            <a:off x="0" y="0"/>
            <a:ext cx="9144000" cy="34083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537603"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7.3</a:t>
            </a:r>
            <a:r>
              <a:rPr lang="en-US" sz="2800" i="1">
                <a:solidFill>
                  <a:srgbClr val="000000"/>
                </a:solidFill>
                <a:effectLst/>
              </a:rPr>
              <a:t>   </a:t>
            </a:r>
            <a:r>
              <a:rPr lang="en-US" sz="2800">
                <a:solidFill>
                  <a:schemeClr val="accent2"/>
                </a:solidFill>
              </a:rPr>
              <a:t>Force and Work</a:t>
            </a:r>
          </a:p>
        </p:txBody>
      </p:sp>
      <p:sp>
        <p:nvSpPr>
          <p:cNvPr id="537604" name="Rectangle 4"/>
          <p:cNvSpPr>
            <a:spLocks noChangeArrowheads="1"/>
          </p:cNvSpPr>
          <p:nvPr/>
        </p:nvSpPr>
        <p:spPr bwMode="auto">
          <a:xfrm>
            <a:off x="4964113" y="708025"/>
            <a:ext cx="4179887" cy="2390775"/>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1)  one force</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2)  two forces</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3)  three forces</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4)  four forces</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5)  no forces are doing work</a:t>
            </a:r>
            <a:endParaRPr lang="en-US" sz="2000" b="1">
              <a:effectLst>
                <a:outerShdw blurRad="38100" dist="38100" dir="2700000" algn="tl">
                  <a:srgbClr val="000000"/>
                </a:outerShdw>
              </a:effectLst>
              <a:latin typeface="Arial" charset="0"/>
            </a:endParaRPr>
          </a:p>
        </p:txBody>
      </p:sp>
      <p:sp>
        <p:nvSpPr>
          <p:cNvPr id="537605" name="Rectangle 5"/>
          <p:cNvSpPr>
            <a:spLocks noGrp="1" noChangeArrowheads="1"/>
          </p:cNvSpPr>
          <p:nvPr>
            <p:ph type="body" idx="1"/>
          </p:nvPr>
        </p:nvSpPr>
        <p:spPr>
          <a:xfrm>
            <a:off x="0" y="868363"/>
            <a:ext cx="4579938" cy="2111375"/>
          </a:xfrm>
          <a:noFill/>
          <a:ln/>
        </p:spPr>
        <p:txBody>
          <a:bodyPr>
            <a:normAutofit fontScale="70000" lnSpcReduction="20000"/>
          </a:bodyPr>
          <a:lstStyle/>
          <a:p>
            <a:pPr marL="401638" indent="-401638">
              <a:lnSpc>
                <a:spcPct val="140000"/>
              </a:lnSpc>
              <a:spcBef>
                <a:spcPct val="50000"/>
              </a:spcBef>
              <a:buFont typeface="Monotype Sorts" pitchFamily="48" charset="2"/>
              <a:buNone/>
            </a:pPr>
            <a:r>
              <a:rPr lang="en-US" b="1" dirty="0"/>
              <a:t>	A box is being pulled up a rough incline by a rope connected to a pulley.  How many forces are doing work on the box?</a:t>
            </a:r>
            <a:endParaRPr lang="en-US" sz="1800" b="1" dirty="0">
              <a:effectLst>
                <a:outerShdw blurRad="38100" dist="38100" dir="2700000" algn="tl">
                  <a:srgbClr val="000000"/>
                </a:outerShdw>
              </a:effectLst>
            </a:endParaRPr>
          </a:p>
        </p:txBody>
      </p:sp>
      <p:grpSp>
        <p:nvGrpSpPr>
          <p:cNvPr id="2" name="Group 6"/>
          <p:cNvGrpSpPr>
            <a:grpSpLocks/>
          </p:cNvGrpSpPr>
          <p:nvPr/>
        </p:nvGrpSpPr>
        <p:grpSpPr bwMode="auto">
          <a:xfrm>
            <a:off x="2720975" y="3924300"/>
            <a:ext cx="4567238" cy="2014538"/>
            <a:chOff x="2099" y="2463"/>
            <a:chExt cx="2877" cy="1269"/>
          </a:xfrm>
        </p:grpSpPr>
        <p:sp>
          <p:nvSpPr>
            <p:cNvPr id="537607" name="Line 7"/>
            <p:cNvSpPr>
              <a:spLocks noChangeShapeType="1"/>
            </p:cNvSpPr>
            <p:nvPr/>
          </p:nvSpPr>
          <p:spPr bwMode="auto">
            <a:xfrm flipH="1">
              <a:off x="2354" y="2621"/>
              <a:ext cx="9" cy="445"/>
            </a:xfrm>
            <a:prstGeom prst="line">
              <a:avLst/>
            </a:prstGeom>
            <a:noFill/>
            <a:ln w="38100">
              <a:solidFill>
                <a:schemeClr val="tx1"/>
              </a:solidFill>
              <a:round/>
              <a:headEnd type="none" w="sm" len="sm"/>
              <a:tailEnd type="none" w="sm" len="sm"/>
            </a:ln>
            <a:effectLst/>
          </p:spPr>
          <p:txBody>
            <a:bodyPr wrap="none" anchor="ctr"/>
            <a:lstStyle/>
            <a:p>
              <a:endParaRPr lang="en-US"/>
            </a:p>
          </p:txBody>
        </p:sp>
        <p:sp>
          <p:nvSpPr>
            <p:cNvPr id="537608" name="AutoShape 8"/>
            <p:cNvSpPr>
              <a:spLocks noChangeArrowheads="1"/>
            </p:cNvSpPr>
            <p:nvPr/>
          </p:nvSpPr>
          <p:spPr bwMode="auto">
            <a:xfrm>
              <a:off x="2536" y="2636"/>
              <a:ext cx="2440" cy="1096"/>
            </a:xfrm>
            <a:prstGeom prst="rtTriangle">
              <a:avLst/>
            </a:prstGeom>
            <a:solidFill>
              <a:schemeClr val="accent1"/>
            </a:solidFill>
            <a:ln w="12700">
              <a:solidFill>
                <a:schemeClr val="bg2"/>
              </a:solidFill>
              <a:miter lim="800000"/>
              <a:headEnd/>
              <a:tailEnd/>
            </a:ln>
            <a:effectLst/>
          </p:spPr>
          <p:txBody>
            <a:bodyPr wrap="none" anchor="ctr"/>
            <a:lstStyle/>
            <a:p>
              <a:endParaRPr lang="en-US"/>
            </a:p>
          </p:txBody>
        </p:sp>
        <p:sp>
          <p:nvSpPr>
            <p:cNvPr id="537609" name="Rectangle 9"/>
            <p:cNvSpPr>
              <a:spLocks noChangeArrowheads="1"/>
            </p:cNvSpPr>
            <p:nvPr/>
          </p:nvSpPr>
          <p:spPr bwMode="auto">
            <a:xfrm rot="1440000">
              <a:off x="3816" y="2901"/>
              <a:ext cx="511" cy="403"/>
            </a:xfrm>
            <a:prstGeom prst="rect">
              <a:avLst/>
            </a:prstGeom>
            <a:solidFill>
              <a:srgbClr val="FF0033"/>
            </a:solidFill>
            <a:ln w="12700">
              <a:solidFill>
                <a:schemeClr val="bg2"/>
              </a:solidFill>
              <a:miter lim="800000"/>
              <a:headEnd/>
              <a:tailEnd/>
            </a:ln>
            <a:effectLst/>
          </p:spPr>
          <p:txBody>
            <a:bodyPr wrap="none" anchor="ctr"/>
            <a:lstStyle/>
            <a:p>
              <a:endParaRPr lang="en-US"/>
            </a:p>
          </p:txBody>
        </p:sp>
        <p:sp>
          <p:nvSpPr>
            <p:cNvPr id="537610" name="Line 10"/>
            <p:cNvSpPr>
              <a:spLocks noChangeShapeType="1"/>
            </p:cNvSpPr>
            <p:nvPr/>
          </p:nvSpPr>
          <p:spPr bwMode="auto">
            <a:xfrm>
              <a:off x="4007" y="2693"/>
              <a:ext cx="288" cy="144"/>
            </a:xfrm>
            <a:prstGeom prst="line">
              <a:avLst/>
            </a:prstGeom>
            <a:noFill/>
            <a:ln w="38100">
              <a:solidFill>
                <a:schemeClr val="tx2"/>
              </a:solidFill>
              <a:round/>
              <a:headEnd type="stealth" w="med" len="med"/>
              <a:tailEnd type="none" w="sm" len="sm"/>
            </a:ln>
            <a:effectLst/>
          </p:spPr>
          <p:txBody>
            <a:bodyPr wrap="none" anchor="ctr"/>
            <a:lstStyle/>
            <a:p>
              <a:endParaRPr lang="en-US"/>
            </a:p>
          </p:txBody>
        </p:sp>
        <p:sp>
          <p:nvSpPr>
            <p:cNvPr id="537611" name="Line 11"/>
            <p:cNvSpPr>
              <a:spLocks noChangeShapeType="1"/>
            </p:cNvSpPr>
            <p:nvPr/>
          </p:nvSpPr>
          <p:spPr bwMode="auto">
            <a:xfrm flipH="1" flipV="1">
              <a:off x="2517" y="2485"/>
              <a:ext cx="1282" cy="579"/>
            </a:xfrm>
            <a:prstGeom prst="line">
              <a:avLst/>
            </a:prstGeom>
            <a:noFill/>
            <a:ln w="38100">
              <a:solidFill>
                <a:schemeClr val="tx1"/>
              </a:solidFill>
              <a:round/>
              <a:headEnd type="none" w="sm" len="sm"/>
              <a:tailEnd type="none" w="sm" len="sm"/>
            </a:ln>
            <a:effectLst/>
          </p:spPr>
          <p:txBody>
            <a:bodyPr wrap="none" anchor="ctr"/>
            <a:lstStyle/>
            <a:p>
              <a:endParaRPr lang="en-US"/>
            </a:p>
          </p:txBody>
        </p:sp>
        <p:sp>
          <p:nvSpPr>
            <p:cNvPr id="537612" name="Oval 12" descr="Medium wood"/>
            <p:cNvSpPr>
              <a:spLocks noChangeArrowheads="1"/>
            </p:cNvSpPr>
            <p:nvPr/>
          </p:nvSpPr>
          <p:spPr bwMode="auto">
            <a:xfrm>
              <a:off x="2348" y="2463"/>
              <a:ext cx="264" cy="264"/>
            </a:xfrm>
            <a:prstGeom prst="ellipse">
              <a:avLst/>
            </a:prstGeom>
            <a:blipFill dpi="0" rotWithShape="0">
              <a:blip r:embed="rId3" cstate="print"/>
              <a:srcRect/>
              <a:tile tx="0" ty="0" sx="100000" sy="100000" flip="none" algn="tl"/>
            </a:blipFill>
            <a:ln w="12700">
              <a:solidFill>
                <a:schemeClr val="bg2"/>
              </a:solidFill>
              <a:round/>
              <a:headEnd/>
              <a:tailEnd/>
            </a:ln>
            <a:effectLst/>
          </p:spPr>
          <p:txBody>
            <a:bodyPr wrap="none" anchor="ctr"/>
            <a:lstStyle/>
            <a:p>
              <a:endParaRPr lang="en-US"/>
            </a:p>
          </p:txBody>
        </p:sp>
        <p:sp>
          <p:nvSpPr>
            <p:cNvPr id="537613" name="Rectangle 13" descr="Sand"/>
            <p:cNvSpPr>
              <a:spLocks noChangeArrowheads="1"/>
            </p:cNvSpPr>
            <p:nvPr/>
          </p:nvSpPr>
          <p:spPr bwMode="auto">
            <a:xfrm>
              <a:off x="2212" y="3061"/>
              <a:ext cx="274" cy="483"/>
            </a:xfrm>
            <a:prstGeom prst="rect">
              <a:avLst/>
            </a:prstGeom>
            <a:blipFill dpi="0" rotWithShape="0">
              <a:blip r:embed="rId4" cstate="print"/>
              <a:srcRect/>
              <a:tile tx="0" ty="0" sx="100000" sy="100000" flip="none" algn="tl"/>
            </a:blipFill>
            <a:ln w="12700">
              <a:solidFill>
                <a:srgbClr val="000000"/>
              </a:solidFill>
              <a:miter lim="800000"/>
              <a:headEnd/>
              <a:tailEnd/>
            </a:ln>
            <a:effectLst/>
          </p:spPr>
          <p:txBody>
            <a:bodyPr wrap="none" anchor="ctr"/>
            <a:lstStyle/>
            <a:p>
              <a:endParaRPr lang="en-US"/>
            </a:p>
          </p:txBody>
        </p:sp>
        <p:sp>
          <p:nvSpPr>
            <p:cNvPr id="537614" name="Line 14"/>
            <p:cNvSpPr>
              <a:spLocks noChangeShapeType="1"/>
            </p:cNvSpPr>
            <p:nvPr/>
          </p:nvSpPr>
          <p:spPr bwMode="auto">
            <a:xfrm>
              <a:off x="2099" y="2958"/>
              <a:ext cx="0" cy="363"/>
            </a:xfrm>
            <a:prstGeom prst="line">
              <a:avLst/>
            </a:prstGeom>
            <a:noFill/>
            <a:ln w="38100">
              <a:solidFill>
                <a:schemeClr val="tx2"/>
              </a:solidFill>
              <a:round/>
              <a:headEnd type="none" w="sm" len="sm"/>
              <a:tailEnd type="stealth" w="med" len="med"/>
            </a:ln>
            <a:effectLst/>
          </p:spPr>
          <p:txBody>
            <a:bodyPr wrap="none" anchor="ctr"/>
            <a:lstStyle/>
            <a:p>
              <a:endParaRPr lang="en-US"/>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AutoShape 2"/>
          <p:cNvSpPr>
            <a:spLocks noChangeArrowheads="1"/>
          </p:cNvSpPr>
          <p:nvPr/>
        </p:nvSpPr>
        <p:spPr bwMode="auto">
          <a:xfrm>
            <a:off x="0" y="0"/>
            <a:ext cx="9144000" cy="34083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539651"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7.3</a:t>
            </a:r>
            <a:r>
              <a:rPr lang="en-US" sz="2800" i="1">
                <a:solidFill>
                  <a:srgbClr val="000000"/>
                </a:solidFill>
                <a:effectLst/>
              </a:rPr>
              <a:t>   </a:t>
            </a:r>
            <a:r>
              <a:rPr lang="en-US" sz="2800">
                <a:solidFill>
                  <a:schemeClr val="accent2"/>
                </a:solidFill>
              </a:rPr>
              <a:t>Force and Work</a:t>
            </a:r>
          </a:p>
        </p:txBody>
      </p:sp>
      <p:sp>
        <p:nvSpPr>
          <p:cNvPr id="539652" name="Oval 4"/>
          <p:cNvSpPr>
            <a:spLocks noChangeArrowheads="1"/>
          </p:cNvSpPr>
          <p:nvPr/>
        </p:nvSpPr>
        <p:spPr bwMode="auto">
          <a:xfrm>
            <a:off x="4579938" y="1714500"/>
            <a:ext cx="2927350" cy="485775"/>
          </a:xfrm>
          <a:prstGeom prst="ellipse">
            <a:avLst/>
          </a:prstGeom>
          <a:noFill/>
          <a:ln w="50800">
            <a:solidFill>
              <a:schemeClr val="accent1"/>
            </a:solidFill>
            <a:round/>
            <a:headEnd/>
            <a:tailEnd/>
          </a:ln>
          <a:effectLst/>
        </p:spPr>
        <p:txBody>
          <a:bodyPr wrap="none" anchor="ctr"/>
          <a:lstStyle/>
          <a:p>
            <a:endParaRPr lang="en-US"/>
          </a:p>
        </p:txBody>
      </p:sp>
      <p:sp>
        <p:nvSpPr>
          <p:cNvPr id="539653" name="Rectangle 5"/>
          <p:cNvSpPr>
            <a:spLocks noChangeArrowheads="1"/>
          </p:cNvSpPr>
          <p:nvPr/>
        </p:nvSpPr>
        <p:spPr bwMode="auto">
          <a:xfrm>
            <a:off x="4437063" y="3421063"/>
            <a:ext cx="4706937" cy="3436937"/>
          </a:xfrm>
          <a:prstGeom prst="rect">
            <a:avLst/>
          </a:prstGeom>
          <a:solidFill>
            <a:schemeClr val="bg2"/>
          </a:solidFill>
          <a:ln w="9525">
            <a:noFill/>
            <a:miter lim="800000"/>
            <a:headEnd type="none" w="sm" len="sm"/>
            <a:tailEnd type="none" w="sm" len="sm"/>
          </a:ln>
          <a:effectLst/>
        </p:spPr>
        <p:txBody>
          <a:bodyPr wrap="none" anchor="ctr"/>
          <a:lstStyle/>
          <a:p>
            <a:endParaRPr lang="en-US"/>
          </a:p>
        </p:txBody>
      </p:sp>
      <p:sp>
        <p:nvSpPr>
          <p:cNvPr id="539654" name="AutoShape 6"/>
          <p:cNvSpPr>
            <a:spLocks noChangeArrowheads="1"/>
          </p:cNvSpPr>
          <p:nvPr/>
        </p:nvSpPr>
        <p:spPr bwMode="auto">
          <a:xfrm>
            <a:off x="5270500" y="4697413"/>
            <a:ext cx="3873500" cy="1739900"/>
          </a:xfrm>
          <a:prstGeom prst="rtTriangle">
            <a:avLst/>
          </a:prstGeom>
          <a:noFill/>
          <a:ln w="38100">
            <a:solidFill>
              <a:srgbClr val="CC9900"/>
            </a:solidFill>
            <a:miter lim="800000"/>
            <a:headEnd/>
            <a:tailEnd/>
          </a:ln>
          <a:effectLst/>
        </p:spPr>
        <p:txBody>
          <a:bodyPr wrap="none" anchor="ctr"/>
          <a:lstStyle/>
          <a:p>
            <a:endParaRPr lang="en-US"/>
          </a:p>
        </p:txBody>
      </p:sp>
      <p:sp>
        <p:nvSpPr>
          <p:cNvPr id="539655" name="Rectangle 7"/>
          <p:cNvSpPr>
            <a:spLocks noChangeArrowheads="1"/>
          </p:cNvSpPr>
          <p:nvPr/>
        </p:nvSpPr>
        <p:spPr bwMode="auto">
          <a:xfrm rot="1440000">
            <a:off x="7302500" y="5118100"/>
            <a:ext cx="811213" cy="639763"/>
          </a:xfrm>
          <a:prstGeom prst="rect">
            <a:avLst/>
          </a:prstGeom>
          <a:noFill/>
          <a:ln w="38100">
            <a:solidFill>
              <a:srgbClr val="99FFCC"/>
            </a:solidFill>
            <a:miter lim="800000"/>
            <a:headEnd/>
            <a:tailEnd/>
          </a:ln>
          <a:effectLst/>
        </p:spPr>
        <p:txBody>
          <a:bodyPr wrap="none" anchor="ctr"/>
          <a:lstStyle/>
          <a:p>
            <a:endParaRPr lang="en-US"/>
          </a:p>
        </p:txBody>
      </p:sp>
      <p:sp>
        <p:nvSpPr>
          <p:cNvPr id="539656" name="Line 8"/>
          <p:cNvSpPr>
            <a:spLocks noChangeShapeType="1"/>
          </p:cNvSpPr>
          <p:nvPr/>
        </p:nvSpPr>
        <p:spPr bwMode="auto">
          <a:xfrm flipH="1" flipV="1">
            <a:off x="5297488" y="4356100"/>
            <a:ext cx="2035175" cy="919163"/>
          </a:xfrm>
          <a:prstGeom prst="line">
            <a:avLst/>
          </a:prstGeom>
          <a:noFill/>
          <a:ln w="38100">
            <a:solidFill>
              <a:schemeClr val="tx1"/>
            </a:solidFill>
            <a:round/>
            <a:headEnd type="none" w="sm" len="sm"/>
            <a:tailEnd type="none" w="sm" len="sm"/>
          </a:ln>
          <a:effectLst/>
        </p:spPr>
        <p:txBody>
          <a:bodyPr wrap="none" anchor="ctr"/>
          <a:lstStyle/>
          <a:p>
            <a:endParaRPr lang="en-US"/>
          </a:p>
        </p:txBody>
      </p:sp>
      <p:sp>
        <p:nvSpPr>
          <p:cNvPr id="539657" name="Oval 9"/>
          <p:cNvSpPr>
            <a:spLocks noChangeArrowheads="1"/>
          </p:cNvSpPr>
          <p:nvPr/>
        </p:nvSpPr>
        <p:spPr bwMode="auto">
          <a:xfrm>
            <a:off x="4813300" y="4264025"/>
            <a:ext cx="577850" cy="577850"/>
          </a:xfrm>
          <a:prstGeom prst="ellipse">
            <a:avLst/>
          </a:prstGeom>
          <a:solidFill>
            <a:srgbClr val="99FFCC"/>
          </a:solidFill>
          <a:ln w="12700">
            <a:solidFill>
              <a:srgbClr val="99FFCC"/>
            </a:solidFill>
            <a:round/>
            <a:headEnd/>
            <a:tailEnd/>
          </a:ln>
          <a:effectLst/>
        </p:spPr>
        <p:txBody>
          <a:bodyPr wrap="none" anchor="ctr"/>
          <a:lstStyle/>
          <a:p>
            <a:endParaRPr lang="en-US"/>
          </a:p>
        </p:txBody>
      </p:sp>
      <p:grpSp>
        <p:nvGrpSpPr>
          <p:cNvPr id="2" name="Group 10"/>
          <p:cNvGrpSpPr>
            <a:grpSpLocks/>
          </p:cNvGrpSpPr>
          <p:nvPr/>
        </p:nvGrpSpPr>
        <p:grpSpPr bwMode="auto">
          <a:xfrm>
            <a:off x="6503988" y="4130675"/>
            <a:ext cx="2251075" cy="2727325"/>
            <a:chOff x="1372" y="2146"/>
            <a:chExt cx="1418" cy="1718"/>
          </a:xfrm>
        </p:grpSpPr>
        <p:grpSp>
          <p:nvGrpSpPr>
            <p:cNvPr id="3" name="Group 11"/>
            <p:cNvGrpSpPr>
              <a:grpSpLocks/>
            </p:cNvGrpSpPr>
            <p:nvPr/>
          </p:nvGrpSpPr>
          <p:grpSpPr bwMode="auto">
            <a:xfrm>
              <a:off x="2133" y="2146"/>
              <a:ext cx="613" cy="812"/>
              <a:chOff x="2133" y="2146"/>
              <a:chExt cx="613" cy="812"/>
            </a:xfrm>
          </p:grpSpPr>
          <p:sp>
            <p:nvSpPr>
              <p:cNvPr id="539660" name="Line 12"/>
              <p:cNvSpPr>
                <a:spLocks noChangeShapeType="1"/>
              </p:cNvSpPr>
              <p:nvPr/>
            </p:nvSpPr>
            <p:spPr bwMode="auto">
              <a:xfrm flipV="1">
                <a:off x="2133" y="2271"/>
                <a:ext cx="275" cy="687"/>
              </a:xfrm>
              <a:prstGeom prst="line">
                <a:avLst/>
              </a:prstGeom>
              <a:noFill/>
              <a:ln w="50800">
                <a:solidFill>
                  <a:schemeClr val="accent2"/>
                </a:solidFill>
                <a:round/>
                <a:headEnd type="none" w="sm" len="sm"/>
                <a:tailEnd type="triangle" w="med" len="med"/>
              </a:ln>
              <a:effectLst/>
            </p:spPr>
            <p:txBody>
              <a:bodyPr wrap="none" anchor="ctr"/>
              <a:lstStyle/>
              <a:p>
                <a:endParaRPr lang="en-US"/>
              </a:p>
            </p:txBody>
          </p:sp>
          <p:sp>
            <p:nvSpPr>
              <p:cNvPr id="539661" name="Rectangle 13"/>
              <p:cNvSpPr>
                <a:spLocks noChangeArrowheads="1"/>
              </p:cNvSpPr>
              <p:nvPr/>
            </p:nvSpPr>
            <p:spPr bwMode="auto">
              <a:xfrm>
                <a:off x="2470" y="2146"/>
                <a:ext cx="276" cy="23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i="1">
                    <a:solidFill>
                      <a:schemeClr val="accent2"/>
                    </a:solidFill>
                    <a:latin typeface="Arial" charset="0"/>
                  </a:rPr>
                  <a:t>N</a:t>
                </a:r>
                <a:r>
                  <a:rPr lang="en-US" sz="2000" b="1">
                    <a:solidFill>
                      <a:schemeClr val="accent2"/>
                    </a:solidFill>
                    <a:latin typeface="Arial" charset="0"/>
                  </a:rPr>
                  <a:t> </a:t>
                </a:r>
              </a:p>
            </p:txBody>
          </p:sp>
        </p:grpSp>
        <p:grpSp>
          <p:nvGrpSpPr>
            <p:cNvPr id="4" name="Group 14"/>
            <p:cNvGrpSpPr>
              <a:grpSpLocks/>
            </p:cNvGrpSpPr>
            <p:nvPr/>
          </p:nvGrpSpPr>
          <p:grpSpPr bwMode="auto">
            <a:xfrm>
              <a:off x="2158" y="2930"/>
              <a:ext cx="632" cy="244"/>
              <a:chOff x="2158" y="2930"/>
              <a:chExt cx="632" cy="244"/>
            </a:xfrm>
          </p:grpSpPr>
          <p:sp>
            <p:nvSpPr>
              <p:cNvPr id="539663" name="Line 15"/>
              <p:cNvSpPr>
                <a:spLocks noChangeShapeType="1"/>
              </p:cNvSpPr>
              <p:nvPr/>
            </p:nvSpPr>
            <p:spPr bwMode="auto">
              <a:xfrm>
                <a:off x="2158" y="2988"/>
                <a:ext cx="409" cy="186"/>
              </a:xfrm>
              <a:prstGeom prst="line">
                <a:avLst/>
              </a:prstGeom>
              <a:noFill/>
              <a:ln w="50800">
                <a:solidFill>
                  <a:srgbClr val="FF3300"/>
                </a:solidFill>
                <a:round/>
                <a:headEnd type="none" w="sm" len="sm"/>
                <a:tailEnd type="triangle" w="med" len="med"/>
              </a:ln>
              <a:effectLst/>
            </p:spPr>
            <p:txBody>
              <a:bodyPr wrap="none" anchor="ctr"/>
              <a:lstStyle/>
              <a:p>
                <a:endParaRPr lang="en-US"/>
              </a:p>
            </p:txBody>
          </p:sp>
          <p:sp>
            <p:nvSpPr>
              <p:cNvPr id="539664" name="Rectangle 16"/>
              <p:cNvSpPr>
                <a:spLocks noChangeArrowheads="1"/>
              </p:cNvSpPr>
              <p:nvPr/>
            </p:nvSpPr>
            <p:spPr bwMode="auto">
              <a:xfrm>
                <a:off x="2576" y="2930"/>
                <a:ext cx="214" cy="23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i="1">
                    <a:solidFill>
                      <a:srgbClr val="FF3300"/>
                    </a:solidFill>
                    <a:latin typeface="Arial" charset="0"/>
                  </a:rPr>
                  <a:t>f</a:t>
                </a:r>
                <a:r>
                  <a:rPr lang="en-US" sz="2000" b="1">
                    <a:solidFill>
                      <a:srgbClr val="FF3300"/>
                    </a:solidFill>
                    <a:latin typeface="Arial" charset="0"/>
                  </a:rPr>
                  <a:t> </a:t>
                </a:r>
              </a:p>
            </p:txBody>
          </p:sp>
        </p:grpSp>
        <p:grpSp>
          <p:nvGrpSpPr>
            <p:cNvPr id="5" name="Group 17"/>
            <p:cNvGrpSpPr>
              <a:grpSpLocks/>
            </p:cNvGrpSpPr>
            <p:nvPr/>
          </p:nvGrpSpPr>
          <p:grpSpPr bwMode="auto">
            <a:xfrm>
              <a:off x="1372" y="2288"/>
              <a:ext cx="745" cy="666"/>
              <a:chOff x="1372" y="2288"/>
              <a:chExt cx="745" cy="666"/>
            </a:xfrm>
          </p:grpSpPr>
          <p:sp>
            <p:nvSpPr>
              <p:cNvPr id="539666" name="Line 18"/>
              <p:cNvSpPr>
                <a:spLocks noChangeShapeType="1"/>
              </p:cNvSpPr>
              <p:nvPr/>
            </p:nvSpPr>
            <p:spPr bwMode="auto">
              <a:xfrm flipH="1" flipV="1">
                <a:off x="1372" y="2619"/>
                <a:ext cx="745" cy="335"/>
              </a:xfrm>
              <a:prstGeom prst="line">
                <a:avLst/>
              </a:prstGeom>
              <a:noFill/>
              <a:ln w="50800">
                <a:solidFill>
                  <a:schemeClr val="tx2"/>
                </a:solidFill>
                <a:round/>
                <a:headEnd type="none" w="sm" len="sm"/>
                <a:tailEnd type="triangle" w="med" len="med"/>
              </a:ln>
              <a:effectLst/>
            </p:spPr>
            <p:txBody>
              <a:bodyPr wrap="none" anchor="ctr"/>
              <a:lstStyle/>
              <a:p>
                <a:endParaRPr lang="en-US"/>
              </a:p>
            </p:txBody>
          </p:sp>
          <p:sp>
            <p:nvSpPr>
              <p:cNvPr id="539667" name="Rectangle 19"/>
              <p:cNvSpPr>
                <a:spLocks noChangeArrowheads="1"/>
              </p:cNvSpPr>
              <p:nvPr/>
            </p:nvSpPr>
            <p:spPr bwMode="auto">
              <a:xfrm>
                <a:off x="1372" y="2288"/>
                <a:ext cx="258" cy="23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i="1">
                    <a:solidFill>
                      <a:schemeClr val="tx2"/>
                    </a:solidFill>
                    <a:latin typeface="Arial" charset="0"/>
                  </a:rPr>
                  <a:t>T</a:t>
                </a:r>
                <a:r>
                  <a:rPr lang="en-US" sz="2000" b="1">
                    <a:solidFill>
                      <a:schemeClr val="tx2"/>
                    </a:solidFill>
                    <a:latin typeface="Arial" charset="0"/>
                  </a:rPr>
                  <a:t> </a:t>
                </a:r>
              </a:p>
            </p:txBody>
          </p:sp>
        </p:grpSp>
        <p:grpSp>
          <p:nvGrpSpPr>
            <p:cNvPr id="6" name="Group 20"/>
            <p:cNvGrpSpPr>
              <a:grpSpLocks/>
            </p:cNvGrpSpPr>
            <p:nvPr/>
          </p:nvGrpSpPr>
          <p:grpSpPr bwMode="auto">
            <a:xfrm>
              <a:off x="2135" y="2976"/>
              <a:ext cx="421" cy="888"/>
              <a:chOff x="2135" y="2976"/>
              <a:chExt cx="421" cy="888"/>
            </a:xfrm>
          </p:grpSpPr>
          <p:sp>
            <p:nvSpPr>
              <p:cNvPr id="539669" name="Line 21"/>
              <p:cNvSpPr>
                <a:spLocks noChangeShapeType="1"/>
              </p:cNvSpPr>
              <p:nvPr/>
            </p:nvSpPr>
            <p:spPr bwMode="auto">
              <a:xfrm>
                <a:off x="2135" y="2976"/>
                <a:ext cx="0" cy="792"/>
              </a:xfrm>
              <a:prstGeom prst="line">
                <a:avLst/>
              </a:prstGeom>
              <a:noFill/>
              <a:ln w="50800">
                <a:solidFill>
                  <a:srgbClr val="00FF00"/>
                </a:solidFill>
                <a:round/>
                <a:headEnd type="none" w="sm" len="sm"/>
                <a:tailEnd type="triangle" w="med" len="med"/>
              </a:ln>
              <a:effectLst/>
            </p:spPr>
            <p:txBody>
              <a:bodyPr wrap="none" anchor="ctr"/>
              <a:lstStyle/>
              <a:p>
                <a:endParaRPr lang="en-US"/>
              </a:p>
            </p:txBody>
          </p:sp>
          <p:sp>
            <p:nvSpPr>
              <p:cNvPr id="539670" name="Rectangle 22"/>
              <p:cNvSpPr>
                <a:spLocks noChangeArrowheads="1"/>
              </p:cNvSpPr>
              <p:nvPr/>
            </p:nvSpPr>
            <p:spPr bwMode="auto">
              <a:xfrm>
                <a:off x="2156" y="3633"/>
                <a:ext cx="400" cy="23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i="1">
                    <a:solidFill>
                      <a:schemeClr val="accent1"/>
                    </a:solidFill>
                    <a:latin typeface="Arial" charset="0"/>
                  </a:rPr>
                  <a:t>mg</a:t>
                </a:r>
                <a:r>
                  <a:rPr lang="en-US" sz="2000" b="1">
                    <a:solidFill>
                      <a:schemeClr val="accent1"/>
                    </a:solidFill>
                    <a:latin typeface="Arial" charset="0"/>
                  </a:rPr>
                  <a:t> </a:t>
                </a:r>
              </a:p>
            </p:txBody>
          </p:sp>
          <p:sp>
            <p:nvSpPr>
              <p:cNvPr id="539671" name="Line 23"/>
              <p:cNvSpPr>
                <a:spLocks noChangeShapeType="1"/>
              </p:cNvSpPr>
              <p:nvPr/>
            </p:nvSpPr>
            <p:spPr bwMode="auto">
              <a:xfrm flipH="1">
                <a:off x="2135" y="3126"/>
                <a:ext cx="302" cy="632"/>
              </a:xfrm>
              <a:prstGeom prst="line">
                <a:avLst/>
              </a:prstGeom>
              <a:noFill/>
              <a:ln w="38100">
                <a:solidFill>
                  <a:schemeClr val="accent1"/>
                </a:solidFill>
                <a:prstDash val="sysDot"/>
                <a:round/>
                <a:headEnd type="none" w="sm" len="sm"/>
                <a:tailEnd/>
              </a:ln>
              <a:effectLst/>
            </p:spPr>
            <p:txBody>
              <a:bodyPr wrap="none" anchor="ctr"/>
              <a:lstStyle/>
              <a:p>
                <a:endParaRPr lang="en-US"/>
              </a:p>
            </p:txBody>
          </p:sp>
        </p:grpSp>
      </p:grpSp>
      <p:grpSp>
        <p:nvGrpSpPr>
          <p:cNvPr id="7" name="Group 24"/>
          <p:cNvGrpSpPr>
            <a:grpSpLocks/>
          </p:cNvGrpSpPr>
          <p:nvPr/>
        </p:nvGrpSpPr>
        <p:grpSpPr bwMode="auto">
          <a:xfrm>
            <a:off x="6154738" y="3767138"/>
            <a:ext cx="1808162" cy="782637"/>
            <a:chOff x="1152" y="1917"/>
            <a:chExt cx="1139" cy="493"/>
          </a:xfrm>
        </p:grpSpPr>
        <p:sp>
          <p:nvSpPr>
            <p:cNvPr id="539673" name="Line 25"/>
            <p:cNvSpPr>
              <a:spLocks noChangeShapeType="1"/>
            </p:cNvSpPr>
            <p:nvPr/>
          </p:nvSpPr>
          <p:spPr bwMode="auto">
            <a:xfrm>
              <a:off x="1276" y="2063"/>
              <a:ext cx="694" cy="347"/>
            </a:xfrm>
            <a:prstGeom prst="line">
              <a:avLst/>
            </a:prstGeom>
            <a:noFill/>
            <a:ln w="38100">
              <a:solidFill>
                <a:schemeClr val="hlink"/>
              </a:solidFill>
              <a:round/>
              <a:headEnd type="stealth" w="med" len="med"/>
              <a:tailEnd type="none" w="sm" len="sm"/>
            </a:ln>
            <a:effectLst/>
          </p:spPr>
          <p:txBody>
            <a:bodyPr wrap="none" anchor="ctr"/>
            <a:lstStyle/>
            <a:p>
              <a:endParaRPr lang="en-US"/>
            </a:p>
          </p:txBody>
        </p:sp>
        <p:sp>
          <p:nvSpPr>
            <p:cNvPr id="539674" name="Text Box 26"/>
            <p:cNvSpPr txBox="1">
              <a:spLocks noChangeArrowheads="1"/>
            </p:cNvSpPr>
            <p:nvPr/>
          </p:nvSpPr>
          <p:spPr bwMode="auto">
            <a:xfrm rot="1609386">
              <a:off x="1152" y="1917"/>
              <a:ext cx="1139" cy="250"/>
            </a:xfrm>
            <a:prstGeom prst="rect">
              <a:avLst/>
            </a:prstGeom>
            <a:noFill/>
            <a:ln w="38100">
              <a:noFill/>
              <a:miter lim="800000"/>
              <a:headEnd/>
              <a:tailEnd/>
            </a:ln>
            <a:effectLst/>
          </p:spPr>
          <p:txBody>
            <a:bodyPr wrap="none">
              <a:spAutoFit/>
            </a:bodyPr>
            <a:lstStyle/>
            <a:p>
              <a:r>
                <a:rPr lang="en-US" sz="2000" b="1">
                  <a:solidFill>
                    <a:schemeClr val="hlink"/>
                  </a:solidFill>
                  <a:latin typeface="Arial" charset="0"/>
                </a:rPr>
                <a:t>displacement</a:t>
              </a:r>
            </a:p>
          </p:txBody>
        </p:sp>
      </p:grpSp>
      <p:sp>
        <p:nvSpPr>
          <p:cNvPr id="539675" name="AutoShape 27"/>
          <p:cNvSpPr>
            <a:spLocks noChangeArrowheads="1"/>
          </p:cNvSpPr>
          <p:nvPr/>
        </p:nvSpPr>
        <p:spPr bwMode="auto">
          <a:xfrm>
            <a:off x="0" y="3576638"/>
            <a:ext cx="4262438" cy="2940050"/>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539676" name="Rectangle 28"/>
          <p:cNvSpPr>
            <a:spLocks noChangeArrowheads="1"/>
          </p:cNvSpPr>
          <p:nvPr/>
        </p:nvSpPr>
        <p:spPr bwMode="auto">
          <a:xfrm>
            <a:off x="0" y="3694113"/>
            <a:ext cx="4227513" cy="822325"/>
          </a:xfrm>
          <a:prstGeom prst="rect">
            <a:avLst/>
          </a:prstGeom>
          <a:noFill/>
          <a:ln w="9525">
            <a:noFill/>
            <a:miter lim="800000"/>
            <a:headEnd/>
            <a:tailEnd/>
          </a:ln>
          <a:effectLst/>
        </p:spPr>
        <p:txBody>
          <a:bodyPr lIns="92075" tIns="46038" rIns="92075" bIns="46038">
            <a:spAutoFit/>
          </a:bodyPr>
          <a:lstStyle/>
          <a:p>
            <a:pPr marL="285750" indent="-285750">
              <a:lnSpc>
                <a:spcPct val="120000"/>
              </a:lnSpc>
              <a:spcBef>
                <a:spcPct val="50000"/>
              </a:spcBef>
              <a:buClr>
                <a:schemeClr val="accent1"/>
              </a:buClr>
              <a:buSzPct val="75000"/>
              <a:buFont typeface="Monotype Sorts" pitchFamily="48" charset="2"/>
              <a:buNone/>
            </a:pPr>
            <a:r>
              <a:rPr lang="en-US" sz="2000" b="1">
                <a:solidFill>
                  <a:schemeClr val="bg2"/>
                </a:solidFill>
                <a:latin typeface="Arial" charset="0"/>
              </a:rPr>
              <a:t>	Any force not perpendicular</a:t>
            </a:r>
            <a:br>
              <a:rPr lang="en-US" sz="2000" b="1">
                <a:solidFill>
                  <a:schemeClr val="bg2"/>
                </a:solidFill>
                <a:latin typeface="Arial" charset="0"/>
              </a:rPr>
            </a:br>
            <a:r>
              <a:rPr lang="en-US" sz="2000" b="1">
                <a:solidFill>
                  <a:schemeClr val="bg2"/>
                </a:solidFill>
                <a:latin typeface="Arial" charset="0"/>
              </a:rPr>
              <a:t>to the motion will do work:</a:t>
            </a:r>
            <a:endParaRPr lang="en-US" sz="2200" b="1">
              <a:solidFill>
                <a:schemeClr val="bg2"/>
              </a:solidFill>
              <a:latin typeface="Arial" charset="0"/>
            </a:endParaRPr>
          </a:p>
        </p:txBody>
      </p:sp>
      <p:sp>
        <p:nvSpPr>
          <p:cNvPr id="539677" name="Rectangle 29"/>
          <p:cNvSpPr>
            <a:spLocks noChangeArrowheads="1"/>
          </p:cNvSpPr>
          <p:nvPr/>
        </p:nvSpPr>
        <p:spPr bwMode="auto">
          <a:xfrm>
            <a:off x="501650" y="4530725"/>
            <a:ext cx="2357438" cy="366713"/>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i="1">
                <a:solidFill>
                  <a:schemeClr val="bg2"/>
                </a:solidFill>
                <a:latin typeface="Arial" charset="0"/>
              </a:rPr>
              <a:t>N   </a:t>
            </a:r>
            <a:r>
              <a:rPr lang="en-US" sz="2000" b="1">
                <a:solidFill>
                  <a:schemeClr val="bg2"/>
                </a:solidFill>
                <a:latin typeface="Arial" charset="0"/>
              </a:rPr>
              <a:t>does   </a:t>
            </a:r>
            <a:r>
              <a:rPr lang="en-US" sz="2000" b="1" i="1">
                <a:solidFill>
                  <a:srgbClr val="FC0128"/>
                </a:solidFill>
                <a:effectLst>
                  <a:outerShdw blurRad="38100" dist="38100" dir="2700000" algn="tl">
                    <a:srgbClr val="000000"/>
                  </a:outerShdw>
                </a:effectLst>
                <a:latin typeface="Arial" charset="0"/>
              </a:rPr>
              <a:t>no work</a:t>
            </a:r>
            <a:endParaRPr lang="en-US" sz="2200" b="1">
              <a:solidFill>
                <a:srgbClr val="FC0128"/>
              </a:solidFill>
              <a:latin typeface="Arial" charset="0"/>
            </a:endParaRPr>
          </a:p>
        </p:txBody>
      </p:sp>
      <p:sp>
        <p:nvSpPr>
          <p:cNvPr id="539678" name="Rectangle 30"/>
          <p:cNvSpPr>
            <a:spLocks noChangeArrowheads="1"/>
          </p:cNvSpPr>
          <p:nvPr/>
        </p:nvSpPr>
        <p:spPr bwMode="auto">
          <a:xfrm>
            <a:off x="501650" y="4987925"/>
            <a:ext cx="2978150" cy="366713"/>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i="1">
                <a:solidFill>
                  <a:schemeClr val="bg2"/>
                </a:solidFill>
                <a:latin typeface="Arial" charset="0"/>
              </a:rPr>
              <a:t>T   </a:t>
            </a:r>
            <a:r>
              <a:rPr lang="en-US" sz="2000" b="1">
                <a:solidFill>
                  <a:schemeClr val="bg2"/>
                </a:solidFill>
                <a:latin typeface="Arial" charset="0"/>
              </a:rPr>
              <a:t>does   </a:t>
            </a:r>
            <a:r>
              <a:rPr lang="en-US" sz="2000" b="1">
                <a:solidFill>
                  <a:srgbClr val="0000FF"/>
                </a:solidFill>
                <a:effectLst>
                  <a:outerShdw blurRad="38100" dist="38100" dir="2700000" algn="tl">
                    <a:srgbClr val="000000"/>
                  </a:outerShdw>
                </a:effectLst>
                <a:latin typeface="Arial" charset="0"/>
              </a:rPr>
              <a:t>positive</a:t>
            </a:r>
            <a:r>
              <a:rPr lang="en-US" sz="2000" b="1">
                <a:solidFill>
                  <a:schemeClr val="bg2"/>
                </a:solidFill>
                <a:latin typeface="Arial" charset="0"/>
              </a:rPr>
              <a:t> work</a:t>
            </a:r>
            <a:endParaRPr lang="en-US" sz="2200" b="1">
              <a:solidFill>
                <a:schemeClr val="bg2"/>
              </a:solidFill>
              <a:latin typeface="Arial" charset="0"/>
            </a:endParaRPr>
          </a:p>
        </p:txBody>
      </p:sp>
      <p:sp>
        <p:nvSpPr>
          <p:cNvPr id="539679" name="Rectangle 31"/>
          <p:cNvSpPr>
            <a:spLocks noChangeArrowheads="1"/>
          </p:cNvSpPr>
          <p:nvPr/>
        </p:nvSpPr>
        <p:spPr bwMode="auto">
          <a:xfrm>
            <a:off x="577850" y="5521325"/>
            <a:ext cx="2978150" cy="366713"/>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i="1">
                <a:solidFill>
                  <a:schemeClr val="bg2"/>
                </a:solidFill>
                <a:latin typeface="Arial" charset="0"/>
              </a:rPr>
              <a:t>f   </a:t>
            </a:r>
            <a:r>
              <a:rPr lang="en-US" sz="2000" b="1">
                <a:solidFill>
                  <a:schemeClr val="bg2"/>
                </a:solidFill>
                <a:latin typeface="Arial" charset="0"/>
              </a:rPr>
              <a:t>does   negative work</a:t>
            </a:r>
            <a:endParaRPr lang="en-US" sz="2200" b="1">
              <a:solidFill>
                <a:schemeClr val="bg2"/>
              </a:solidFill>
              <a:latin typeface="Arial" charset="0"/>
            </a:endParaRPr>
          </a:p>
        </p:txBody>
      </p:sp>
      <p:sp>
        <p:nvSpPr>
          <p:cNvPr id="539680" name="Rectangle 32"/>
          <p:cNvSpPr>
            <a:spLocks noChangeArrowheads="1"/>
          </p:cNvSpPr>
          <p:nvPr/>
        </p:nvSpPr>
        <p:spPr bwMode="auto">
          <a:xfrm>
            <a:off x="273050" y="6054725"/>
            <a:ext cx="3275013" cy="366713"/>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i="1">
                <a:solidFill>
                  <a:schemeClr val="bg2"/>
                </a:solidFill>
                <a:latin typeface="Arial" charset="0"/>
              </a:rPr>
              <a:t>mg   </a:t>
            </a:r>
            <a:r>
              <a:rPr lang="en-US" sz="2000" b="1">
                <a:solidFill>
                  <a:schemeClr val="bg2"/>
                </a:solidFill>
                <a:latin typeface="Arial" charset="0"/>
              </a:rPr>
              <a:t>does   negative work</a:t>
            </a:r>
            <a:endParaRPr lang="en-US" sz="2200" b="1">
              <a:solidFill>
                <a:schemeClr val="bg2"/>
              </a:solidFill>
              <a:latin typeface="Arial" charset="0"/>
            </a:endParaRPr>
          </a:p>
        </p:txBody>
      </p:sp>
      <p:sp>
        <p:nvSpPr>
          <p:cNvPr id="539681" name="Line 33"/>
          <p:cNvSpPr>
            <a:spLocks noChangeShapeType="1"/>
          </p:cNvSpPr>
          <p:nvPr/>
        </p:nvSpPr>
        <p:spPr bwMode="auto">
          <a:xfrm flipH="1">
            <a:off x="4822825" y="4554538"/>
            <a:ext cx="0" cy="706437"/>
          </a:xfrm>
          <a:prstGeom prst="line">
            <a:avLst/>
          </a:prstGeom>
          <a:noFill/>
          <a:ln w="38100">
            <a:solidFill>
              <a:schemeClr val="tx1"/>
            </a:solidFill>
            <a:round/>
            <a:headEnd type="none" w="sm" len="sm"/>
            <a:tailEnd type="none" w="sm" len="sm"/>
          </a:ln>
          <a:effectLst/>
        </p:spPr>
        <p:txBody>
          <a:bodyPr wrap="none" anchor="ctr"/>
          <a:lstStyle/>
          <a:p>
            <a:endParaRPr lang="en-US"/>
          </a:p>
        </p:txBody>
      </p:sp>
      <p:sp>
        <p:nvSpPr>
          <p:cNvPr id="539682" name="Rectangle 34"/>
          <p:cNvSpPr>
            <a:spLocks noChangeArrowheads="1"/>
          </p:cNvSpPr>
          <p:nvPr/>
        </p:nvSpPr>
        <p:spPr bwMode="auto">
          <a:xfrm>
            <a:off x="4611688" y="5256213"/>
            <a:ext cx="434975" cy="766762"/>
          </a:xfrm>
          <a:prstGeom prst="rect">
            <a:avLst/>
          </a:prstGeom>
          <a:noFill/>
          <a:ln w="38100">
            <a:solidFill>
              <a:srgbClr val="99CCFF"/>
            </a:solidFill>
            <a:miter lim="800000"/>
            <a:headEnd/>
            <a:tailEnd/>
          </a:ln>
          <a:effectLst/>
        </p:spPr>
        <p:txBody>
          <a:bodyPr wrap="none" anchor="ctr"/>
          <a:lstStyle/>
          <a:p>
            <a:endParaRPr lang="en-US"/>
          </a:p>
        </p:txBody>
      </p:sp>
      <p:sp>
        <p:nvSpPr>
          <p:cNvPr id="539683" name="Rectangle 35"/>
          <p:cNvSpPr>
            <a:spLocks noChangeArrowheads="1"/>
          </p:cNvSpPr>
          <p:nvPr/>
        </p:nvSpPr>
        <p:spPr bwMode="auto">
          <a:xfrm>
            <a:off x="4964113" y="708025"/>
            <a:ext cx="4179887" cy="2390775"/>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1)  one force</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2)  two forces</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3)  three forces</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4)  four forces</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5)  no forces are doing work</a:t>
            </a:r>
            <a:endParaRPr lang="en-US" sz="2000" b="1">
              <a:effectLst>
                <a:outerShdw blurRad="38100" dist="38100" dir="2700000" algn="tl">
                  <a:srgbClr val="000000"/>
                </a:outerShdw>
              </a:effectLst>
              <a:latin typeface="Arial" charset="0"/>
            </a:endParaRPr>
          </a:p>
        </p:txBody>
      </p:sp>
      <p:sp>
        <p:nvSpPr>
          <p:cNvPr id="539684" name="Rectangle 36"/>
          <p:cNvSpPr>
            <a:spLocks noGrp="1" noChangeArrowheads="1"/>
          </p:cNvSpPr>
          <p:nvPr>
            <p:ph type="body" idx="1"/>
          </p:nvPr>
        </p:nvSpPr>
        <p:spPr>
          <a:xfrm>
            <a:off x="0" y="868363"/>
            <a:ext cx="4579938" cy="2111375"/>
          </a:xfrm>
          <a:noFill/>
          <a:ln/>
        </p:spPr>
        <p:txBody>
          <a:bodyPr>
            <a:normAutofit fontScale="70000" lnSpcReduction="20000"/>
          </a:bodyPr>
          <a:lstStyle/>
          <a:p>
            <a:pPr marL="401638" indent="-401638">
              <a:lnSpc>
                <a:spcPct val="140000"/>
              </a:lnSpc>
              <a:spcBef>
                <a:spcPct val="50000"/>
              </a:spcBef>
              <a:buFont typeface="Monotype Sorts" pitchFamily="48" charset="2"/>
              <a:buNone/>
            </a:pPr>
            <a:r>
              <a:rPr lang="en-US" b="1" dirty="0"/>
              <a:t>	A box is being pulled up a rough incline by a rope connected to a pulley.  How many forces are doing work on the box?</a:t>
            </a:r>
            <a:endParaRPr lang="en-US" sz="1800" b="1" dirty="0">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39675"/>
                                        </p:tgtEl>
                                        <p:attrNameLst>
                                          <p:attrName>style.visibility</p:attrName>
                                        </p:attrNameLst>
                                      </p:cBhvr>
                                      <p:to>
                                        <p:strVal val="visible"/>
                                      </p:to>
                                    </p:set>
                                    <p:animEffect transition="in" filter="dissolve">
                                      <p:cBhvr>
                                        <p:cTn id="17" dur="500"/>
                                        <p:tgtEl>
                                          <p:spTgt spid="539675"/>
                                        </p:tgtEl>
                                      </p:cBhvr>
                                    </p:animEffect>
                                  </p:childTnLst>
                                </p:cTn>
                              </p:par>
                            </p:childTnLst>
                          </p:cTn>
                        </p:par>
                        <p:par>
                          <p:cTn id="18" fill="hold">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539676"/>
                                        </p:tgtEl>
                                        <p:attrNameLst>
                                          <p:attrName>style.visibility</p:attrName>
                                        </p:attrNameLst>
                                      </p:cBhvr>
                                      <p:to>
                                        <p:strVal val="visible"/>
                                      </p:to>
                                    </p:set>
                                    <p:animEffect transition="in" filter="dissolve">
                                      <p:cBhvr>
                                        <p:cTn id="21" dur="500"/>
                                        <p:tgtEl>
                                          <p:spTgt spid="539676"/>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32" fill="hold" grpId="0" nodeType="clickEffect">
                                  <p:stCondLst>
                                    <p:cond delay="0"/>
                                  </p:stCondLst>
                                  <p:childTnLst>
                                    <p:set>
                                      <p:cBhvr>
                                        <p:cTn id="25" dur="1" fill="hold">
                                          <p:stCondLst>
                                            <p:cond delay="0"/>
                                          </p:stCondLst>
                                        </p:cTn>
                                        <p:tgtEl>
                                          <p:spTgt spid="539677"/>
                                        </p:tgtEl>
                                        <p:attrNameLst>
                                          <p:attrName>style.visibility</p:attrName>
                                        </p:attrNameLst>
                                      </p:cBhvr>
                                      <p:to>
                                        <p:strVal val="visible"/>
                                      </p:to>
                                    </p:set>
                                    <p:animEffect transition="in" filter="box(out)">
                                      <p:cBhvr>
                                        <p:cTn id="26" dur="500"/>
                                        <p:tgtEl>
                                          <p:spTgt spid="539677"/>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539678"/>
                                        </p:tgtEl>
                                        <p:attrNameLst>
                                          <p:attrName>style.visibility</p:attrName>
                                        </p:attrNameLst>
                                      </p:cBhvr>
                                      <p:to>
                                        <p:strVal val="visible"/>
                                      </p:to>
                                    </p:set>
                                    <p:animEffect transition="in" filter="checkerboard(across)">
                                      <p:cBhvr>
                                        <p:cTn id="31" dur="500"/>
                                        <p:tgtEl>
                                          <p:spTgt spid="539678"/>
                                        </p:tgtEl>
                                      </p:cBhvr>
                                    </p:animEffect>
                                  </p:childTnLst>
                                </p:cTn>
                              </p:par>
                            </p:childTnLst>
                          </p:cTn>
                        </p:par>
                      </p:childTnLst>
                    </p:cTn>
                  </p:par>
                  <p:par>
                    <p:cTn id="32" fill="hold">
                      <p:stCondLst>
                        <p:cond delay="indefinite"/>
                      </p:stCondLst>
                      <p:childTnLst>
                        <p:par>
                          <p:cTn id="33" fill="hold">
                            <p:stCondLst>
                              <p:cond delay="0"/>
                            </p:stCondLst>
                            <p:childTnLst>
                              <p:par>
                                <p:cTn id="34" presetID="17" presetClass="entr" presetSubtype="2" fill="hold" grpId="0" nodeType="clickEffect">
                                  <p:stCondLst>
                                    <p:cond delay="0"/>
                                  </p:stCondLst>
                                  <p:childTnLst>
                                    <p:set>
                                      <p:cBhvr>
                                        <p:cTn id="35" dur="1" fill="hold">
                                          <p:stCondLst>
                                            <p:cond delay="0"/>
                                          </p:stCondLst>
                                        </p:cTn>
                                        <p:tgtEl>
                                          <p:spTgt spid="539679"/>
                                        </p:tgtEl>
                                        <p:attrNameLst>
                                          <p:attrName>style.visibility</p:attrName>
                                        </p:attrNameLst>
                                      </p:cBhvr>
                                      <p:to>
                                        <p:strVal val="visible"/>
                                      </p:to>
                                    </p:set>
                                    <p:anim calcmode="lin" valueType="num">
                                      <p:cBhvr>
                                        <p:cTn id="36" dur="500" fill="hold"/>
                                        <p:tgtEl>
                                          <p:spTgt spid="539679"/>
                                        </p:tgtEl>
                                        <p:attrNameLst>
                                          <p:attrName>ppt_x</p:attrName>
                                        </p:attrNameLst>
                                      </p:cBhvr>
                                      <p:tavLst>
                                        <p:tav tm="0">
                                          <p:val>
                                            <p:strVal val="#ppt_x+#ppt_w/2"/>
                                          </p:val>
                                        </p:tav>
                                        <p:tav tm="100000">
                                          <p:val>
                                            <p:strVal val="#ppt_x"/>
                                          </p:val>
                                        </p:tav>
                                      </p:tavLst>
                                    </p:anim>
                                    <p:anim calcmode="lin" valueType="num">
                                      <p:cBhvr>
                                        <p:cTn id="37" dur="500" fill="hold"/>
                                        <p:tgtEl>
                                          <p:spTgt spid="539679"/>
                                        </p:tgtEl>
                                        <p:attrNameLst>
                                          <p:attrName>ppt_y</p:attrName>
                                        </p:attrNameLst>
                                      </p:cBhvr>
                                      <p:tavLst>
                                        <p:tav tm="0">
                                          <p:val>
                                            <p:strVal val="#ppt_y"/>
                                          </p:val>
                                        </p:tav>
                                        <p:tav tm="100000">
                                          <p:val>
                                            <p:strVal val="#ppt_y"/>
                                          </p:val>
                                        </p:tav>
                                      </p:tavLst>
                                    </p:anim>
                                    <p:anim calcmode="lin" valueType="num">
                                      <p:cBhvr>
                                        <p:cTn id="38" dur="500" fill="hold"/>
                                        <p:tgtEl>
                                          <p:spTgt spid="539679"/>
                                        </p:tgtEl>
                                        <p:attrNameLst>
                                          <p:attrName>ppt_w</p:attrName>
                                        </p:attrNameLst>
                                      </p:cBhvr>
                                      <p:tavLst>
                                        <p:tav tm="0">
                                          <p:val>
                                            <p:fltVal val="0"/>
                                          </p:val>
                                        </p:tav>
                                        <p:tav tm="100000">
                                          <p:val>
                                            <p:strVal val="#ppt_w"/>
                                          </p:val>
                                        </p:tav>
                                      </p:tavLst>
                                    </p:anim>
                                    <p:anim calcmode="lin" valueType="num">
                                      <p:cBhvr>
                                        <p:cTn id="39" dur="500" fill="hold"/>
                                        <p:tgtEl>
                                          <p:spTgt spid="539679"/>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4" presetClass="entr" presetSubtype="5" fill="hold" grpId="0" nodeType="clickEffect">
                                  <p:stCondLst>
                                    <p:cond delay="0"/>
                                  </p:stCondLst>
                                  <p:childTnLst>
                                    <p:set>
                                      <p:cBhvr>
                                        <p:cTn id="43" dur="1" fill="hold">
                                          <p:stCondLst>
                                            <p:cond delay="0"/>
                                          </p:stCondLst>
                                        </p:cTn>
                                        <p:tgtEl>
                                          <p:spTgt spid="539680"/>
                                        </p:tgtEl>
                                        <p:attrNameLst>
                                          <p:attrName>style.visibility</p:attrName>
                                        </p:attrNameLst>
                                      </p:cBhvr>
                                      <p:to>
                                        <p:strVal val="visible"/>
                                      </p:to>
                                    </p:set>
                                    <p:animEffect transition="in" filter="randombar(vertical)">
                                      <p:cBhvr>
                                        <p:cTn id="44" dur="500"/>
                                        <p:tgtEl>
                                          <p:spTgt spid="5396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9675" grpId="0" animBg="1" autoUpdateAnimBg="0"/>
      <p:bldP spid="539676" grpId="0" autoUpdateAnimBg="0"/>
      <p:bldP spid="539677" grpId="0" autoUpdateAnimBg="0"/>
      <p:bldP spid="539678" grpId="0" autoUpdateAnimBg="0"/>
      <p:bldP spid="539679" grpId="0" autoUpdateAnimBg="0"/>
      <p:bldP spid="539680"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9650" name="AutoShape 2"/>
          <p:cNvSpPr>
            <a:spLocks noChangeArrowheads="1"/>
          </p:cNvSpPr>
          <p:nvPr/>
        </p:nvSpPr>
        <p:spPr bwMode="auto">
          <a:xfrm>
            <a:off x="0" y="0"/>
            <a:ext cx="9144000" cy="3408363"/>
          </a:xfrm>
          <a:prstGeom prst="roundRect">
            <a:avLst>
              <a:gd name="adj" fmla="val 16667"/>
            </a:avLst>
          </a:prstGeom>
          <a:solidFill>
            <a:srgbClr val="000000"/>
          </a:solidFill>
          <a:ln w="38100">
            <a:solidFill>
              <a:srgbClr val="FCFEB9"/>
            </a:solidFill>
            <a:round/>
            <a:headEnd type="none" w="sm" len="sm"/>
            <a:tailEnd type="none" w="sm" len="sm"/>
          </a:ln>
          <a:effectLst/>
        </p:spPr>
        <p:txBody>
          <a:bodyPr wrap="none" anchor="ctr"/>
          <a:lstStyle/>
          <a:p>
            <a:endParaRPr lang="en-US"/>
          </a:p>
        </p:txBody>
      </p:sp>
      <p:sp>
        <p:nvSpPr>
          <p:cNvPr id="539651" name="Rectangle 3"/>
          <p:cNvSpPr>
            <a:spLocks noGrp="1" noChangeArrowheads="1"/>
          </p:cNvSpPr>
          <p:nvPr>
            <p:ph type="title"/>
          </p:nvPr>
        </p:nvSpPr>
        <p:spPr>
          <a:xfrm>
            <a:off x="933450" y="0"/>
            <a:ext cx="7294563" cy="838200"/>
          </a:xfrm>
          <a:noFill/>
          <a:ln/>
        </p:spPr>
        <p:txBody>
          <a:bodyPr/>
          <a:lstStyle/>
          <a:p>
            <a:pPr>
              <a:lnSpc>
                <a:spcPct val="90000"/>
              </a:lnSpc>
            </a:pPr>
            <a:r>
              <a:rPr lang="en-US" sz="2800" i="1"/>
              <a:t>ConcepTest 7.3</a:t>
            </a:r>
            <a:r>
              <a:rPr lang="en-US" sz="2800" i="1">
                <a:solidFill>
                  <a:srgbClr val="000000"/>
                </a:solidFill>
                <a:effectLst/>
              </a:rPr>
              <a:t>   </a:t>
            </a:r>
            <a:r>
              <a:rPr lang="en-US" sz="2800">
                <a:solidFill>
                  <a:schemeClr val="accent2"/>
                </a:solidFill>
              </a:rPr>
              <a:t>Force and Work</a:t>
            </a:r>
          </a:p>
        </p:txBody>
      </p:sp>
      <p:sp>
        <p:nvSpPr>
          <p:cNvPr id="539652" name="Oval 4"/>
          <p:cNvSpPr>
            <a:spLocks noChangeArrowheads="1"/>
          </p:cNvSpPr>
          <p:nvPr/>
        </p:nvSpPr>
        <p:spPr bwMode="auto">
          <a:xfrm>
            <a:off x="4579938" y="1714500"/>
            <a:ext cx="2927350" cy="485775"/>
          </a:xfrm>
          <a:prstGeom prst="ellipse">
            <a:avLst/>
          </a:prstGeom>
          <a:noFill/>
          <a:ln w="50800">
            <a:solidFill>
              <a:schemeClr val="accent1"/>
            </a:solidFill>
            <a:round/>
            <a:headEnd/>
            <a:tailEnd/>
          </a:ln>
          <a:effectLst/>
        </p:spPr>
        <p:txBody>
          <a:bodyPr wrap="none" anchor="ctr"/>
          <a:lstStyle/>
          <a:p>
            <a:endParaRPr lang="en-US"/>
          </a:p>
        </p:txBody>
      </p:sp>
      <p:sp>
        <p:nvSpPr>
          <p:cNvPr id="539653" name="Rectangle 5"/>
          <p:cNvSpPr>
            <a:spLocks noChangeArrowheads="1"/>
          </p:cNvSpPr>
          <p:nvPr/>
        </p:nvSpPr>
        <p:spPr bwMode="auto">
          <a:xfrm>
            <a:off x="4437063" y="3421063"/>
            <a:ext cx="4706937" cy="3436937"/>
          </a:xfrm>
          <a:prstGeom prst="rect">
            <a:avLst/>
          </a:prstGeom>
          <a:solidFill>
            <a:schemeClr val="bg2"/>
          </a:solidFill>
          <a:ln w="9525">
            <a:noFill/>
            <a:miter lim="800000"/>
            <a:headEnd type="none" w="sm" len="sm"/>
            <a:tailEnd type="none" w="sm" len="sm"/>
          </a:ln>
          <a:effectLst/>
        </p:spPr>
        <p:txBody>
          <a:bodyPr wrap="none" anchor="ctr"/>
          <a:lstStyle/>
          <a:p>
            <a:endParaRPr lang="en-US"/>
          </a:p>
        </p:txBody>
      </p:sp>
      <p:sp>
        <p:nvSpPr>
          <p:cNvPr id="539654" name="AutoShape 6"/>
          <p:cNvSpPr>
            <a:spLocks noChangeArrowheads="1"/>
          </p:cNvSpPr>
          <p:nvPr/>
        </p:nvSpPr>
        <p:spPr bwMode="auto">
          <a:xfrm>
            <a:off x="5270500" y="4697413"/>
            <a:ext cx="3873500" cy="1739900"/>
          </a:xfrm>
          <a:prstGeom prst="rtTriangle">
            <a:avLst/>
          </a:prstGeom>
          <a:noFill/>
          <a:ln w="38100">
            <a:solidFill>
              <a:srgbClr val="CC9900"/>
            </a:solidFill>
            <a:miter lim="800000"/>
            <a:headEnd/>
            <a:tailEnd/>
          </a:ln>
          <a:effectLst/>
        </p:spPr>
        <p:txBody>
          <a:bodyPr wrap="none" anchor="ctr"/>
          <a:lstStyle/>
          <a:p>
            <a:endParaRPr lang="en-US"/>
          </a:p>
        </p:txBody>
      </p:sp>
      <p:sp>
        <p:nvSpPr>
          <p:cNvPr id="539655" name="Rectangle 7"/>
          <p:cNvSpPr>
            <a:spLocks noChangeArrowheads="1"/>
          </p:cNvSpPr>
          <p:nvPr/>
        </p:nvSpPr>
        <p:spPr bwMode="auto">
          <a:xfrm rot="1440000">
            <a:off x="7302500" y="5118100"/>
            <a:ext cx="811213" cy="639763"/>
          </a:xfrm>
          <a:prstGeom prst="rect">
            <a:avLst/>
          </a:prstGeom>
          <a:noFill/>
          <a:ln w="38100">
            <a:solidFill>
              <a:srgbClr val="99FFCC"/>
            </a:solidFill>
            <a:miter lim="800000"/>
            <a:headEnd/>
            <a:tailEnd/>
          </a:ln>
          <a:effectLst/>
        </p:spPr>
        <p:txBody>
          <a:bodyPr wrap="none" anchor="ctr"/>
          <a:lstStyle/>
          <a:p>
            <a:endParaRPr lang="en-US"/>
          </a:p>
        </p:txBody>
      </p:sp>
      <p:sp>
        <p:nvSpPr>
          <p:cNvPr id="539656" name="Line 8"/>
          <p:cNvSpPr>
            <a:spLocks noChangeShapeType="1"/>
          </p:cNvSpPr>
          <p:nvPr/>
        </p:nvSpPr>
        <p:spPr bwMode="auto">
          <a:xfrm flipH="1" flipV="1">
            <a:off x="5297488" y="4356100"/>
            <a:ext cx="2035175" cy="919163"/>
          </a:xfrm>
          <a:prstGeom prst="line">
            <a:avLst/>
          </a:prstGeom>
          <a:noFill/>
          <a:ln w="38100">
            <a:solidFill>
              <a:schemeClr val="tx1"/>
            </a:solidFill>
            <a:round/>
            <a:headEnd type="none" w="sm" len="sm"/>
            <a:tailEnd type="none" w="sm" len="sm"/>
          </a:ln>
          <a:effectLst/>
        </p:spPr>
        <p:txBody>
          <a:bodyPr wrap="none" anchor="ctr"/>
          <a:lstStyle/>
          <a:p>
            <a:endParaRPr lang="en-US"/>
          </a:p>
        </p:txBody>
      </p:sp>
      <p:sp>
        <p:nvSpPr>
          <p:cNvPr id="539657" name="Oval 9"/>
          <p:cNvSpPr>
            <a:spLocks noChangeArrowheads="1"/>
          </p:cNvSpPr>
          <p:nvPr/>
        </p:nvSpPr>
        <p:spPr bwMode="auto">
          <a:xfrm>
            <a:off x="4813300" y="4264025"/>
            <a:ext cx="577850" cy="577850"/>
          </a:xfrm>
          <a:prstGeom prst="ellipse">
            <a:avLst/>
          </a:prstGeom>
          <a:solidFill>
            <a:srgbClr val="99FFCC"/>
          </a:solidFill>
          <a:ln w="12700">
            <a:solidFill>
              <a:srgbClr val="99FFCC"/>
            </a:solidFill>
            <a:round/>
            <a:headEnd/>
            <a:tailEnd/>
          </a:ln>
          <a:effectLst/>
        </p:spPr>
        <p:txBody>
          <a:bodyPr wrap="none" anchor="ctr"/>
          <a:lstStyle/>
          <a:p>
            <a:endParaRPr lang="en-US"/>
          </a:p>
        </p:txBody>
      </p:sp>
      <p:grpSp>
        <p:nvGrpSpPr>
          <p:cNvPr id="2" name="Group 10"/>
          <p:cNvGrpSpPr>
            <a:grpSpLocks/>
          </p:cNvGrpSpPr>
          <p:nvPr/>
        </p:nvGrpSpPr>
        <p:grpSpPr bwMode="auto">
          <a:xfrm>
            <a:off x="6503988" y="4130675"/>
            <a:ext cx="2251075" cy="2727325"/>
            <a:chOff x="1372" y="2146"/>
            <a:chExt cx="1418" cy="1718"/>
          </a:xfrm>
        </p:grpSpPr>
        <p:grpSp>
          <p:nvGrpSpPr>
            <p:cNvPr id="3" name="Group 11"/>
            <p:cNvGrpSpPr>
              <a:grpSpLocks/>
            </p:cNvGrpSpPr>
            <p:nvPr/>
          </p:nvGrpSpPr>
          <p:grpSpPr bwMode="auto">
            <a:xfrm>
              <a:off x="2133" y="2146"/>
              <a:ext cx="613" cy="812"/>
              <a:chOff x="2133" y="2146"/>
              <a:chExt cx="613" cy="812"/>
            </a:xfrm>
          </p:grpSpPr>
          <p:sp>
            <p:nvSpPr>
              <p:cNvPr id="539660" name="Line 12"/>
              <p:cNvSpPr>
                <a:spLocks noChangeShapeType="1"/>
              </p:cNvSpPr>
              <p:nvPr/>
            </p:nvSpPr>
            <p:spPr bwMode="auto">
              <a:xfrm flipV="1">
                <a:off x="2133" y="2271"/>
                <a:ext cx="275" cy="687"/>
              </a:xfrm>
              <a:prstGeom prst="line">
                <a:avLst/>
              </a:prstGeom>
              <a:noFill/>
              <a:ln w="50800">
                <a:solidFill>
                  <a:schemeClr val="accent2"/>
                </a:solidFill>
                <a:round/>
                <a:headEnd type="none" w="sm" len="sm"/>
                <a:tailEnd type="triangle" w="med" len="med"/>
              </a:ln>
              <a:effectLst/>
            </p:spPr>
            <p:txBody>
              <a:bodyPr wrap="none" anchor="ctr"/>
              <a:lstStyle/>
              <a:p>
                <a:endParaRPr lang="en-US"/>
              </a:p>
            </p:txBody>
          </p:sp>
          <p:sp>
            <p:nvSpPr>
              <p:cNvPr id="539661" name="Rectangle 13"/>
              <p:cNvSpPr>
                <a:spLocks noChangeArrowheads="1"/>
              </p:cNvSpPr>
              <p:nvPr/>
            </p:nvSpPr>
            <p:spPr bwMode="auto">
              <a:xfrm>
                <a:off x="2470" y="2146"/>
                <a:ext cx="276" cy="23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i="1">
                    <a:solidFill>
                      <a:schemeClr val="accent2"/>
                    </a:solidFill>
                    <a:latin typeface="Arial" charset="0"/>
                  </a:rPr>
                  <a:t>N</a:t>
                </a:r>
                <a:r>
                  <a:rPr lang="en-US" sz="2000" b="1">
                    <a:solidFill>
                      <a:schemeClr val="accent2"/>
                    </a:solidFill>
                    <a:latin typeface="Arial" charset="0"/>
                  </a:rPr>
                  <a:t> </a:t>
                </a:r>
              </a:p>
            </p:txBody>
          </p:sp>
        </p:grpSp>
        <p:grpSp>
          <p:nvGrpSpPr>
            <p:cNvPr id="4" name="Group 14"/>
            <p:cNvGrpSpPr>
              <a:grpSpLocks/>
            </p:cNvGrpSpPr>
            <p:nvPr/>
          </p:nvGrpSpPr>
          <p:grpSpPr bwMode="auto">
            <a:xfrm>
              <a:off x="2158" y="2930"/>
              <a:ext cx="632" cy="244"/>
              <a:chOff x="2158" y="2930"/>
              <a:chExt cx="632" cy="244"/>
            </a:xfrm>
          </p:grpSpPr>
          <p:sp>
            <p:nvSpPr>
              <p:cNvPr id="539663" name="Line 15"/>
              <p:cNvSpPr>
                <a:spLocks noChangeShapeType="1"/>
              </p:cNvSpPr>
              <p:nvPr/>
            </p:nvSpPr>
            <p:spPr bwMode="auto">
              <a:xfrm>
                <a:off x="2158" y="2988"/>
                <a:ext cx="409" cy="186"/>
              </a:xfrm>
              <a:prstGeom prst="line">
                <a:avLst/>
              </a:prstGeom>
              <a:noFill/>
              <a:ln w="50800">
                <a:solidFill>
                  <a:srgbClr val="FF3300"/>
                </a:solidFill>
                <a:round/>
                <a:headEnd type="none" w="sm" len="sm"/>
                <a:tailEnd type="triangle" w="med" len="med"/>
              </a:ln>
              <a:effectLst/>
            </p:spPr>
            <p:txBody>
              <a:bodyPr wrap="none" anchor="ctr"/>
              <a:lstStyle/>
              <a:p>
                <a:endParaRPr lang="en-US"/>
              </a:p>
            </p:txBody>
          </p:sp>
          <p:sp>
            <p:nvSpPr>
              <p:cNvPr id="539664" name="Rectangle 16"/>
              <p:cNvSpPr>
                <a:spLocks noChangeArrowheads="1"/>
              </p:cNvSpPr>
              <p:nvPr/>
            </p:nvSpPr>
            <p:spPr bwMode="auto">
              <a:xfrm>
                <a:off x="2576" y="2930"/>
                <a:ext cx="214" cy="23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i="1">
                    <a:solidFill>
                      <a:srgbClr val="FF3300"/>
                    </a:solidFill>
                    <a:latin typeface="Arial" charset="0"/>
                  </a:rPr>
                  <a:t>f</a:t>
                </a:r>
                <a:r>
                  <a:rPr lang="en-US" sz="2000" b="1">
                    <a:solidFill>
                      <a:srgbClr val="FF3300"/>
                    </a:solidFill>
                    <a:latin typeface="Arial" charset="0"/>
                  </a:rPr>
                  <a:t> </a:t>
                </a:r>
              </a:p>
            </p:txBody>
          </p:sp>
        </p:grpSp>
        <p:grpSp>
          <p:nvGrpSpPr>
            <p:cNvPr id="5" name="Group 17"/>
            <p:cNvGrpSpPr>
              <a:grpSpLocks/>
            </p:cNvGrpSpPr>
            <p:nvPr/>
          </p:nvGrpSpPr>
          <p:grpSpPr bwMode="auto">
            <a:xfrm>
              <a:off x="1372" y="2288"/>
              <a:ext cx="745" cy="666"/>
              <a:chOff x="1372" y="2288"/>
              <a:chExt cx="745" cy="666"/>
            </a:xfrm>
          </p:grpSpPr>
          <p:sp>
            <p:nvSpPr>
              <p:cNvPr id="539666" name="Line 18"/>
              <p:cNvSpPr>
                <a:spLocks noChangeShapeType="1"/>
              </p:cNvSpPr>
              <p:nvPr/>
            </p:nvSpPr>
            <p:spPr bwMode="auto">
              <a:xfrm flipH="1" flipV="1">
                <a:off x="1372" y="2619"/>
                <a:ext cx="745" cy="335"/>
              </a:xfrm>
              <a:prstGeom prst="line">
                <a:avLst/>
              </a:prstGeom>
              <a:noFill/>
              <a:ln w="50800">
                <a:solidFill>
                  <a:schemeClr val="tx2"/>
                </a:solidFill>
                <a:round/>
                <a:headEnd type="none" w="sm" len="sm"/>
                <a:tailEnd type="triangle" w="med" len="med"/>
              </a:ln>
              <a:effectLst/>
            </p:spPr>
            <p:txBody>
              <a:bodyPr wrap="none" anchor="ctr"/>
              <a:lstStyle/>
              <a:p>
                <a:endParaRPr lang="en-US"/>
              </a:p>
            </p:txBody>
          </p:sp>
          <p:sp>
            <p:nvSpPr>
              <p:cNvPr id="539667" name="Rectangle 19"/>
              <p:cNvSpPr>
                <a:spLocks noChangeArrowheads="1"/>
              </p:cNvSpPr>
              <p:nvPr/>
            </p:nvSpPr>
            <p:spPr bwMode="auto">
              <a:xfrm>
                <a:off x="1372" y="2288"/>
                <a:ext cx="258" cy="23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i="1">
                    <a:solidFill>
                      <a:schemeClr val="tx2"/>
                    </a:solidFill>
                    <a:latin typeface="Arial" charset="0"/>
                  </a:rPr>
                  <a:t>T</a:t>
                </a:r>
                <a:r>
                  <a:rPr lang="en-US" sz="2000" b="1">
                    <a:solidFill>
                      <a:schemeClr val="tx2"/>
                    </a:solidFill>
                    <a:latin typeface="Arial" charset="0"/>
                  </a:rPr>
                  <a:t> </a:t>
                </a:r>
              </a:p>
            </p:txBody>
          </p:sp>
        </p:grpSp>
        <p:grpSp>
          <p:nvGrpSpPr>
            <p:cNvPr id="6" name="Group 20"/>
            <p:cNvGrpSpPr>
              <a:grpSpLocks/>
            </p:cNvGrpSpPr>
            <p:nvPr/>
          </p:nvGrpSpPr>
          <p:grpSpPr bwMode="auto">
            <a:xfrm>
              <a:off x="2135" y="2976"/>
              <a:ext cx="421" cy="888"/>
              <a:chOff x="2135" y="2976"/>
              <a:chExt cx="421" cy="888"/>
            </a:xfrm>
          </p:grpSpPr>
          <p:sp>
            <p:nvSpPr>
              <p:cNvPr id="539669" name="Line 21"/>
              <p:cNvSpPr>
                <a:spLocks noChangeShapeType="1"/>
              </p:cNvSpPr>
              <p:nvPr/>
            </p:nvSpPr>
            <p:spPr bwMode="auto">
              <a:xfrm>
                <a:off x="2135" y="2976"/>
                <a:ext cx="0" cy="792"/>
              </a:xfrm>
              <a:prstGeom prst="line">
                <a:avLst/>
              </a:prstGeom>
              <a:noFill/>
              <a:ln w="50800">
                <a:solidFill>
                  <a:srgbClr val="00FF00"/>
                </a:solidFill>
                <a:round/>
                <a:headEnd type="none" w="sm" len="sm"/>
                <a:tailEnd type="triangle" w="med" len="med"/>
              </a:ln>
              <a:effectLst/>
            </p:spPr>
            <p:txBody>
              <a:bodyPr wrap="none" anchor="ctr"/>
              <a:lstStyle/>
              <a:p>
                <a:endParaRPr lang="en-US"/>
              </a:p>
            </p:txBody>
          </p:sp>
          <p:sp>
            <p:nvSpPr>
              <p:cNvPr id="539670" name="Rectangle 22"/>
              <p:cNvSpPr>
                <a:spLocks noChangeArrowheads="1"/>
              </p:cNvSpPr>
              <p:nvPr/>
            </p:nvSpPr>
            <p:spPr bwMode="auto">
              <a:xfrm>
                <a:off x="2156" y="3633"/>
                <a:ext cx="400" cy="231"/>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i="1">
                    <a:solidFill>
                      <a:schemeClr val="accent1"/>
                    </a:solidFill>
                    <a:latin typeface="Arial" charset="0"/>
                  </a:rPr>
                  <a:t>mg</a:t>
                </a:r>
                <a:r>
                  <a:rPr lang="en-US" sz="2000" b="1">
                    <a:solidFill>
                      <a:schemeClr val="accent1"/>
                    </a:solidFill>
                    <a:latin typeface="Arial" charset="0"/>
                  </a:rPr>
                  <a:t> </a:t>
                </a:r>
              </a:p>
            </p:txBody>
          </p:sp>
          <p:sp>
            <p:nvSpPr>
              <p:cNvPr id="539671" name="Line 23"/>
              <p:cNvSpPr>
                <a:spLocks noChangeShapeType="1"/>
              </p:cNvSpPr>
              <p:nvPr/>
            </p:nvSpPr>
            <p:spPr bwMode="auto">
              <a:xfrm flipH="1">
                <a:off x="2135" y="3126"/>
                <a:ext cx="302" cy="632"/>
              </a:xfrm>
              <a:prstGeom prst="line">
                <a:avLst/>
              </a:prstGeom>
              <a:noFill/>
              <a:ln w="38100">
                <a:solidFill>
                  <a:schemeClr val="accent1"/>
                </a:solidFill>
                <a:prstDash val="sysDot"/>
                <a:round/>
                <a:headEnd type="none" w="sm" len="sm"/>
                <a:tailEnd/>
              </a:ln>
              <a:effectLst/>
            </p:spPr>
            <p:txBody>
              <a:bodyPr wrap="none" anchor="ctr"/>
              <a:lstStyle/>
              <a:p>
                <a:endParaRPr lang="en-US"/>
              </a:p>
            </p:txBody>
          </p:sp>
        </p:grpSp>
      </p:grpSp>
      <p:grpSp>
        <p:nvGrpSpPr>
          <p:cNvPr id="7" name="Group 24"/>
          <p:cNvGrpSpPr>
            <a:grpSpLocks/>
          </p:cNvGrpSpPr>
          <p:nvPr/>
        </p:nvGrpSpPr>
        <p:grpSpPr bwMode="auto">
          <a:xfrm>
            <a:off x="6154738" y="3767138"/>
            <a:ext cx="1808162" cy="782637"/>
            <a:chOff x="1152" y="1917"/>
            <a:chExt cx="1139" cy="493"/>
          </a:xfrm>
        </p:grpSpPr>
        <p:sp>
          <p:nvSpPr>
            <p:cNvPr id="539673" name="Line 25"/>
            <p:cNvSpPr>
              <a:spLocks noChangeShapeType="1"/>
            </p:cNvSpPr>
            <p:nvPr/>
          </p:nvSpPr>
          <p:spPr bwMode="auto">
            <a:xfrm>
              <a:off x="1276" y="2063"/>
              <a:ext cx="694" cy="347"/>
            </a:xfrm>
            <a:prstGeom prst="line">
              <a:avLst/>
            </a:prstGeom>
            <a:noFill/>
            <a:ln w="38100">
              <a:solidFill>
                <a:schemeClr val="hlink"/>
              </a:solidFill>
              <a:round/>
              <a:headEnd type="stealth" w="med" len="med"/>
              <a:tailEnd type="none" w="sm" len="sm"/>
            </a:ln>
            <a:effectLst/>
          </p:spPr>
          <p:txBody>
            <a:bodyPr wrap="none" anchor="ctr"/>
            <a:lstStyle/>
            <a:p>
              <a:endParaRPr lang="en-US"/>
            </a:p>
          </p:txBody>
        </p:sp>
        <p:sp>
          <p:nvSpPr>
            <p:cNvPr id="539674" name="Text Box 26"/>
            <p:cNvSpPr txBox="1">
              <a:spLocks noChangeArrowheads="1"/>
            </p:cNvSpPr>
            <p:nvPr/>
          </p:nvSpPr>
          <p:spPr bwMode="auto">
            <a:xfrm rot="1609386">
              <a:off x="1152" y="1917"/>
              <a:ext cx="1139" cy="250"/>
            </a:xfrm>
            <a:prstGeom prst="rect">
              <a:avLst/>
            </a:prstGeom>
            <a:noFill/>
            <a:ln w="38100">
              <a:noFill/>
              <a:miter lim="800000"/>
              <a:headEnd/>
              <a:tailEnd/>
            </a:ln>
            <a:effectLst/>
          </p:spPr>
          <p:txBody>
            <a:bodyPr wrap="none">
              <a:spAutoFit/>
            </a:bodyPr>
            <a:lstStyle/>
            <a:p>
              <a:r>
                <a:rPr lang="en-US" sz="2000" b="1">
                  <a:solidFill>
                    <a:schemeClr val="hlink"/>
                  </a:solidFill>
                  <a:latin typeface="Arial" charset="0"/>
                </a:rPr>
                <a:t>displacement</a:t>
              </a:r>
            </a:p>
          </p:txBody>
        </p:sp>
      </p:grpSp>
      <p:sp>
        <p:nvSpPr>
          <p:cNvPr id="539675" name="AutoShape 27"/>
          <p:cNvSpPr>
            <a:spLocks noChangeArrowheads="1"/>
          </p:cNvSpPr>
          <p:nvPr/>
        </p:nvSpPr>
        <p:spPr bwMode="auto">
          <a:xfrm>
            <a:off x="0" y="3576638"/>
            <a:ext cx="4262438" cy="2940050"/>
          </a:xfrm>
          <a:prstGeom prst="roundRect">
            <a:avLst>
              <a:gd name="adj" fmla="val 16667"/>
            </a:avLst>
          </a:prstGeom>
          <a:solidFill>
            <a:schemeClr val="accent1"/>
          </a:solidFill>
          <a:ln w="38100">
            <a:solidFill>
              <a:srgbClr val="000000"/>
            </a:solidFill>
            <a:round/>
            <a:headEnd type="none" w="sm" len="sm"/>
            <a:tailEnd type="none" w="sm" len="sm"/>
          </a:ln>
          <a:effectLst/>
        </p:spPr>
        <p:txBody>
          <a:bodyPr wrap="none" anchor="ctr"/>
          <a:lstStyle/>
          <a:p>
            <a:pPr algn="ctr"/>
            <a:endParaRPr lang="en-US"/>
          </a:p>
        </p:txBody>
      </p:sp>
      <p:sp>
        <p:nvSpPr>
          <p:cNvPr id="539676" name="Rectangle 28"/>
          <p:cNvSpPr>
            <a:spLocks noChangeArrowheads="1"/>
          </p:cNvSpPr>
          <p:nvPr/>
        </p:nvSpPr>
        <p:spPr bwMode="auto">
          <a:xfrm>
            <a:off x="0" y="3694113"/>
            <a:ext cx="4227513" cy="822325"/>
          </a:xfrm>
          <a:prstGeom prst="rect">
            <a:avLst/>
          </a:prstGeom>
          <a:noFill/>
          <a:ln w="9525">
            <a:noFill/>
            <a:miter lim="800000"/>
            <a:headEnd/>
            <a:tailEnd/>
          </a:ln>
          <a:effectLst/>
        </p:spPr>
        <p:txBody>
          <a:bodyPr lIns="92075" tIns="46038" rIns="92075" bIns="46038">
            <a:spAutoFit/>
          </a:bodyPr>
          <a:lstStyle/>
          <a:p>
            <a:pPr marL="285750" indent="-285750">
              <a:lnSpc>
                <a:spcPct val="120000"/>
              </a:lnSpc>
              <a:spcBef>
                <a:spcPct val="50000"/>
              </a:spcBef>
              <a:buClr>
                <a:schemeClr val="accent1"/>
              </a:buClr>
              <a:buSzPct val="75000"/>
              <a:buFont typeface="Monotype Sorts" pitchFamily="48" charset="2"/>
              <a:buNone/>
            </a:pPr>
            <a:r>
              <a:rPr lang="en-US" sz="2000" b="1">
                <a:solidFill>
                  <a:schemeClr val="bg2"/>
                </a:solidFill>
                <a:latin typeface="Arial" charset="0"/>
              </a:rPr>
              <a:t>	Any force not perpendicular</a:t>
            </a:r>
            <a:br>
              <a:rPr lang="en-US" sz="2000" b="1">
                <a:solidFill>
                  <a:schemeClr val="bg2"/>
                </a:solidFill>
                <a:latin typeface="Arial" charset="0"/>
              </a:rPr>
            </a:br>
            <a:r>
              <a:rPr lang="en-US" sz="2000" b="1">
                <a:solidFill>
                  <a:schemeClr val="bg2"/>
                </a:solidFill>
                <a:latin typeface="Arial" charset="0"/>
              </a:rPr>
              <a:t>to the motion will do work:</a:t>
            </a:r>
            <a:endParaRPr lang="en-US" sz="2200" b="1">
              <a:solidFill>
                <a:schemeClr val="bg2"/>
              </a:solidFill>
              <a:latin typeface="Arial" charset="0"/>
            </a:endParaRPr>
          </a:p>
        </p:txBody>
      </p:sp>
      <p:sp>
        <p:nvSpPr>
          <p:cNvPr id="539677" name="Rectangle 29"/>
          <p:cNvSpPr>
            <a:spLocks noChangeArrowheads="1"/>
          </p:cNvSpPr>
          <p:nvPr/>
        </p:nvSpPr>
        <p:spPr bwMode="auto">
          <a:xfrm>
            <a:off x="501650" y="4530725"/>
            <a:ext cx="2357438" cy="366713"/>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i="1">
                <a:solidFill>
                  <a:schemeClr val="bg2"/>
                </a:solidFill>
                <a:latin typeface="Arial" charset="0"/>
              </a:rPr>
              <a:t>N   </a:t>
            </a:r>
            <a:r>
              <a:rPr lang="en-US" sz="2000" b="1">
                <a:solidFill>
                  <a:schemeClr val="bg2"/>
                </a:solidFill>
                <a:latin typeface="Arial" charset="0"/>
              </a:rPr>
              <a:t>does   </a:t>
            </a:r>
            <a:r>
              <a:rPr lang="en-US" sz="2000" b="1" i="1">
                <a:solidFill>
                  <a:srgbClr val="FC0128"/>
                </a:solidFill>
                <a:effectLst>
                  <a:outerShdw blurRad="38100" dist="38100" dir="2700000" algn="tl">
                    <a:srgbClr val="000000"/>
                  </a:outerShdw>
                </a:effectLst>
                <a:latin typeface="Arial" charset="0"/>
              </a:rPr>
              <a:t>no work</a:t>
            </a:r>
            <a:endParaRPr lang="en-US" sz="2200" b="1">
              <a:solidFill>
                <a:srgbClr val="FC0128"/>
              </a:solidFill>
              <a:latin typeface="Arial" charset="0"/>
            </a:endParaRPr>
          </a:p>
        </p:txBody>
      </p:sp>
      <p:sp>
        <p:nvSpPr>
          <p:cNvPr id="539678" name="Rectangle 30"/>
          <p:cNvSpPr>
            <a:spLocks noChangeArrowheads="1"/>
          </p:cNvSpPr>
          <p:nvPr/>
        </p:nvSpPr>
        <p:spPr bwMode="auto">
          <a:xfrm>
            <a:off x="501650" y="4987925"/>
            <a:ext cx="2978150" cy="366713"/>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i="1">
                <a:solidFill>
                  <a:schemeClr val="bg2"/>
                </a:solidFill>
                <a:latin typeface="Arial" charset="0"/>
              </a:rPr>
              <a:t>T   </a:t>
            </a:r>
            <a:r>
              <a:rPr lang="en-US" sz="2000" b="1">
                <a:solidFill>
                  <a:schemeClr val="bg2"/>
                </a:solidFill>
                <a:latin typeface="Arial" charset="0"/>
              </a:rPr>
              <a:t>does   </a:t>
            </a:r>
            <a:r>
              <a:rPr lang="en-US" sz="2000" b="1">
                <a:solidFill>
                  <a:srgbClr val="0000FF"/>
                </a:solidFill>
                <a:effectLst>
                  <a:outerShdw blurRad="38100" dist="38100" dir="2700000" algn="tl">
                    <a:srgbClr val="000000"/>
                  </a:outerShdw>
                </a:effectLst>
                <a:latin typeface="Arial" charset="0"/>
              </a:rPr>
              <a:t>positive</a:t>
            </a:r>
            <a:r>
              <a:rPr lang="en-US" sz="2000" b="1">
                <a:solidFill>
                  <a:schemeClr val="bg2"/>
                </a:solidFill>
                <a:latin typeface="Arial" charset="0"/>
              </a:rPr>
              <a:t> work</a:t>
            </a:r>
            <a:endParaRPr lang="en-US" sz="2200" b="1">
              <a:solidFill>
                <a:schemeClr val="bg2"/>
              </a:solidFill>
              <a:latin typeface="Arial" charset="0"/>
            </a:endParaRPr>
          </a:p>
        </p:txBody>
      </p:sp>
      <p:sp>
        <p:nvSpPr>
          <p:cNvPr id="539679" name="Rectangle 31"/>
          <p:cNvSpPr>
            <a:spLocks noChangeArrowheads="1"/>
          </p:cNvSpPr>
          <p:nvPr/>
        </p:nvSpPr>
        <p:spPr bwMode="auto">
          <a:xfrm>
            <a:off x="577850" y="5521325"/>
            <a:ext cx="2978150" cy="366713"/>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i="1">
                <a:solidFill>
                  <a:schemeClr val="bg2"/>
                </a:solidFill>
                <a:latin typeface="Arial" charset="0"/>
              </a:rPr>
              <a:t>f   </a:t>
            </a:r>
            <a:r>
              <a:rPr lang="en-US" sz="2000" b="1">
                <a:solidFill>
                  <a:schemeClr val="bg2"/>
                </a:solidFill>
                <a:latin typeface="Arial" charset="0"/>
              </a:rPr>
              <a:t>does   negative work</a:t>
            </a:r>
            <a:endParaRPr lang="en-US" sz="2200" b="1">
              <a:solidFill>
                <a:schemeClr val="bg2"/>
              </a:solidFill>
              <a:latin typeface="Arial" charset="0"/>
            </a:endParaRPr>
          </a:p>
        </p:txBody>
      </p:sp>
      <p:sp>
        <p:nvSpPr>
          <p:cNvPr id="539680" name="Rectangle 32"/>
          <p:cNvSpPr>
            <a:spLocks noChangeArrowheads="1"/>
          </p:cNvSpPr>
          <p:nvPr/>
        </p:nvSpPr>
        <p:spPr bwMode="auto">
          <a:xfrm>
            <a:off x="273050" y="6054725"/>
            <a:ext cx="3275013" cy="366713"/>
          </a:xfrm>
          <a:prstGeom prst="rect">
            <a:avLst/>
          </a:prstGeom>
          <a:noFill/>
          <a:ln w="9525">
            <a:noFill/>
            <a:miter lim="800000"/>
            <a:headEnd/>
            <a:tailEnd/>
          </a:ln>
          <a:effectLst/>
        </p:spPr>
        <p:txBody>
          <a:bodyPr wrap="none" lIns="92075" tIns="46038" rIns="92075" bIns="46038">
            <a:spAutoFit/>
          </a:bodyPr>
          <a:lstStyle/>
          <a:p>
            <a:pPr marL="285750" indent="-285750">
              <a:lnSpc>
                <a:spcPct val="90000"/>
              </a:lnSpc>
              <a:spcBef>
                <a:spcPct val="50000"/>
              </a:spcBef>
            </a:pPr>
            <a:r>
              <a:rPr lang="en-US" sz="2000" b="1" i="1">
                <a:solidFill>
                  <a:schemeClr val="bg2"/>
                </a:solidFill>
                <a:latin typeface="Arial" charset="0"/>
              </a:rPr>
              <a:t>mg   </a:t>
            </a:r>
            <a:r>
              <a:rPr lang="en-US" sz="2000" b="1">
                <a:solidFill>
                  <a:schemeClr val="bg2"/>
                </a:solidFill>
                <a:latin typeface="Arial" charset="0"/>
              </a:rPr>
              <a:t>does   negative work</a:t>
            </a:r>
            <a:endParaRPr lang="en-US" sz="2200" b="1">
              <a:solidFill>
                <a:schemeClr val="bg2"/>
              </a:solidFill>
              <a:latin typeface="Arial" charset="0"/>
            </a:endParaRPr>
          </a:p>
        </p:txBody>
      </p:sp>
      <p:sp>
        <p:nvSpPr>
          <p:cNvPr id="539681" name="Line 33"/>
          <p:cNvSpPr>
            <a:spLocks noChangeShapeType="1"/>
          </p:cNvSpPr>
          <p:nvPr/>
        </p:nvSpPr>
        <p:spPr bwMode="auto">
          <a:xfrm flipH="1">
            <a:off x="4822825" y="4554538"/>
            <a:ext cx="0" cy="706437"/>
          </a:xfrm>
          <a:prstGeom prst="line">
            <a:avLst/>
          </a:prstGeom>
          <a:noFill/>
          <a:ln w="38100">
            <a:solidFill>
              <a:schemeClr val="tx1"/>
            </a:solidFill>
            <a:round/>
            <a:headEnd type="none" w="sm" len="sm"/>
            <a:tailEnd type="none" w="sm" len="sm"/>
          </a:ln>
          <a:effectLst/>
        </p:spPr>
        <p:txBody>
          <a:bodyPr wrap="none" anchor="ctr"/>
          <a:lstStyle/>
          <a:p>
            <a:endParaRPr lang="en-US"/>
          </a:p>
        </p:txBody>
      </p:sp>
      <p:sp>
        <p:nvSpPr>
          <p:cNvPr id="539682" name="Rectangle 34"/>
          <p:cNvSpPr>
            <a:spLocks noChangeArrowheads="1"/>
          </p:cNvSpPr>
          <p:nvPr/>
        </p:nvSpPr>
        <p:spPr bwMode="auto">
          <a:xfrm>
            <a:off x="4611688" y="5256213"/>
            <a:ext cx="434975" cy="766762"/>
          </a:xfrm>
          <a:prstGeom prst="rect">
            <a:avLst/>
          </a:prstGeom>
          <a:noFill/>
          <a:ln w="38100">
            <a:solidFill>
              <a:srgbClr val="99CCFF"/>
            </a:solidFill>
            <a:miter lim="800000"/>
            <a:headEnd/>
            <a:tailEnd/>
          </a:ln>
          <a:effectLst/>
        </p:spPr>
        <p:txBody>
          <a:bodyPr wrap="none" anchor="ctr"/>
          <a:lstStyle/>
          <a:p>
            <a:endParaRPr lang="en-US"/>
          </a:p>
        </p:txBody>
      </p:sp>
      <p:sp>
        <p:nvSpPr>
          <p:cNvPr id="539683" name="Rectangle 35"/>
          <p:cNvSpPr>
            <a:spLocks noChangeArrowheads="1"/>
          </p:cNvSpPr>
          <p:nvPr/>
        </p:nvSpPr>
        <p:spPr bwMode="auto">
          <a:xfrm>
            <a:off x="4964113" y="708025"/>
            <a:ext cx="4179887" cy="2390775"/>
          </a:xfrm>
          <a:prstGeom prst="rect">
            <a:avLst/>
          </a:prstGeom>
          <a:noFill/>
          <a:ln w="9525">
            <a:noFill/>
            <a:miter lim="800000"/>
            <a:headEnd/>
            <a:tailEnd/>
          </a:ln>
          <a:effectLst/>
        </p:spPr>
        <p:txBody>
          <a:bodyPr lIns="90488" tIns="44450" rIns="90488" bIns="44450"/>
          <a:lstStyle/>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1)  one force</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2)  two forces</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3)  three forces</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4)  four forces</a:t>
            </a:r>
          </a:p>
          <a:p>
            <a:pPr marL="401638" indent="-401638">
              <a:lnSpc>
                <a:spcPct val="130000"/>
              </a:lnSpc>
              <a:spcBef>
                <a:spcPct val="30000"/>
              </a:spcBef>
              <a:buClr>
                <a:schemeClr val="accent1"/>
              </a:buClr>
              <a:buSzPct val="75000"/>
              <a:buFont typeface="Monotype Sorts" pitchFamily="48" charset="2"/>
              <a:buNone/>
            </a:pPr>
            <a:r>
              <a:rPr lang="en-US" sz="2000" b="1">
                <a:solidFill>
                  <a:schemeClr val="tx2"/>
                </a:solidFill>
                <a:effectLst>
                  <a:outerShdw blurRad="38100" dist="38100" dir="2700000" algn="tl">
                    <a:srgbClr val="000000"/>
                  </a:outerShdw>
                </a:effectLst>
                <a:latin typeface="Arial" charset="0"/>
              </a:rPr>
              <a:t>5)  no forces are doing work</a:t>
            </a:r>
            <a:endParaRPr lang="en-US" sz="2000" b="1">
              <a:effectLst>
                <a:outerShdw blurRad="38100" dist="38100" dir="2700000" algn="tl">
                  <a:srgbClr val="000000"/>
                </a:outerShdw>
              </a:effectLst>
              <a:latin typeface="Arial" charset="0"/>
            </a:endParaRPr>
          </a:p>
        </p:txBody>
      </p:sp>
      <p:sp>
        <p:nvSpPr>
          <p:cNvPr id="539684" name="Rectangle 36"/>
          <p:cNvSpPr>
            <a:spLocks noGrp="1" noChangeArrowheads="1"/>
          </p:cNvSpPr>
          <p:nvPr>
            <p:ph type="body" idx="1"/>
          </p:nvPr>
        </p:nvSpPr>
        <p:spPr>
          <a:xfrm>
            <a:off x="0" y="868363"/>
            <a:ext cx="4579938" cy="2111375"/>
          </a:xfrm>
          <a:noFill/>
          <a:ln/>
        </p:spPr>
        <p:txBody>
          <a:bodyPr>
            <a:normAutofit fontScale="70000" lnSpcReduction="20000"/>
          </a:bodyPr>
          <a:lstStyle/>
          <a:p>
            <a:pPr marL="401638" indent="-401638">
              <a:lnSpc>
                <a:spcPct val="140000"/>
              </a:lnSpc>
              <a:spcBef>
                <a:spcPct val="50000"/>
              </a:spcBef>
              <a:buFont typeface="Monotype Sorts" pitchFamily="48" charset="2"/>
              <a:buNone/>
            </a:pPr>
            <a:r>
              <a:rPr lang="en-US" b="1"/>
              <a:t>	A box is being pulled up a rough incline by a rope connected to a pulley.  How many forces are doing work on the box?</a:t>
            </a:r>
            <a:endParaRPr lang="en-US" sz="1800" b="1">
              <a:effectLst>
                <a:outerShdw blurRad="38100" dist="38100" dir="2700000" algn="tl">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dissolv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39675"/>
                                        </p:tgtEl>
                                        <p:attrNameLst>
                                          <p:attrName>style.visibility</p:attrName>
                                        </p:attrNameLst>
                                      </p:cBhvr>
                                      <p:to>
                                        <p:strVal val="visible"/>
                                      </p:to>
                                    </p:set>
                                    <p:animEffect transition="in" filter="dissolve">
                                      <p:cBhvr>
                                        <p:cTn id="17" dur="500"/>
                                        <p:tgtEl>
                                          <p:spTgt spid="539675"/>
                                        </p:tgtEl>
                                      </p:cBhvr>
                                    </p:animEffect>
                                  </p:childTnLst>
                                </p:cTn>
                              </p:par>
                            </p:childTnLst>
                          </p:cTn>
                        </p:par>
                        <p:par>
                          <p:cTn id="18" fill="hold">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539676"/>
                                        </p:tgtEl>
                                        <p:attrNameLst>
                                          <p:attrName>style.visibility</p:attrName>
                                        </p:attrNameLst>
                                      </p:cBhvr>
                                      <p:to>
                                        <p:strVal val="visible"/>
                                      </p:to>
                                    </p:set>
                                    <p:animEffect transition="in" filter="dissolve">
                                      <p:cBhvr>
                                        <p:cTn id="21" dur="500"/>
                                        <p:tgtEl>
                                          <p:spTgt spid="539676"/>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32" fill="hold" grpId="0" nodeType="clickEffect">
                                  <p:stCondLst>
                                    <p:cond delay="0"/>
                                  </p:stCondLst>
                                  <p:childTnLst>
                                    <p:set>
                                      <p:cBhvr>
                                        <p:cTn id="25" dur="1" fill="hold">
                                          <p:stCondLst>
                                            <p:cond delay="0"/>
                                          </p:stCondLst>
                                        </p:cTn>
                                        <p:tgtEl>
                                          <p:spTgt spid="539677"/>
                                        </p:tgtEl>
                                        <p:attrNameLst>
                                          <p:attrName>style.visibility</p:attrName>
                                        </p:attrNameLst>
                                      </p:cBhvr>
                                      <p:to>
                                        <p:strVal val="visible"/>
                                      </p:to>
                                    </p:set>
                                    <p:animEffect transition="in" filter="box(out)">
                                      <p:cBhvr>
                                        <p:cTn id="26" dur="500"/>
                                        <p:tgtEl>
                                          <p:spTgt spid="539677"/>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539678"/>
                                        </p:tgtEl>
                                        <p:attrNameLst>
                                          <p:attrName>style.visibility</p:attrName>
                                        </p:attrNameLst>
                                      </p:cBhvr>
                                      <p:to>
                                        <p:strVal val="visible"/>
                                      </p:to>
                                    </p:set>
                                    <p:animEffect transition="in" filter="checkerboard(across)">
                                      <p:cBhvr>
                                        <p:cTn id="31" dur="500"/>
                                        <p:tgtEl>
                                          <p:spTgt spid="539678"/>
                                        </p:tgtEl>
                                      </p:cBhvr>
                                    </p:animEffect>
                                  </p:childTnLst>
                                </p:cTn>
                              </p:par>
                            </p:childTnLst>
                          </p:cTn>
                        </p:par>
                      </p:childTnLst>
                    </p:cTn>
                  </p:par>
                  <p:par>
                    <p:cTn id="32" fill="hold">
                      <p:stCondLst>
                        <p:cond delay="indefinite"/>
                      </p:stCondLst>
                      <p:childTnLst>
                        <p:par>
                          <p:cTn id="33" fill="hold">
                            <p:stCondLst>
                              <p:cond delay="0"/>
                            </p:stCondLst>
                            <p:childTnLst>
                              <p:par>
                                <p:cTn id="34" presetID="17" presetClass="entr" presetSubtype="2" fill="hold" grpId="0" nodeType="clickEffect">
                                  <p:stCondLst>
                                    <p:cond delay="0"/>
                                  </p:stCondLst>
                                  <p:childTnLst>
                                    <p:set>
                                      <p:cBhvr>
                                        <p:cTn id="35" dur="1" fill="hold">
                                          <p:stCondLst>
                                            <p:cond delay="0"/>
                                          </p:stCondLst>
                                        </p:cTn>
                                        <p:tgtEl>
                                          <p:spTgt spid="539679"/>
                                        </p:tgtEl>
                                        <p:attrNameLst>
                                          <p:attrName>style.visibility</p:attrName>
                                        </p:attrNameLst>
                                      </p:cBhvr>
                                      <p:to>
                                        <p:strVal val="visible"/>
                                      </p:to>
                                    </p:set>
                                    <p:anim calcmode="lin" valueType="num">
                                      <p:cBhvr>
                                        <p:cTn id="36" dur="500" fill="hold"/>
                                        <p:tgtEl>
                                          <p:spTgt spid="539679"/>
                                        </p:tgtEl>
                                        <p:attrNameLst>
                                          <p:attrName>ppt_x</p:attrName>
                                        </p:attrNameLst>
                                      </p:cBhvr>
                                      <p:tavLst>
                                        <p:tav tm="0">
                                          <p:val>
                                            <p:strVal val="#ppt_x+#ppt_w/2"/>
                                          </p:val>
                                        </p:tav>
                                        <p:tav tm="100000">
                                          <p:val>
                                            <p:strVal val="#ppt_x"/>
                                          </p:val>
                                        </p:tav>
                                      </p:tavLst>
                                    </p:anim>
                                    <p:anim calcmode="lin" valueType="num">
                                      <p:cBhvr>
                                        <p:cTn id="37" dur="500" fill="hold"/>
                                        <p:tgtEl>
                                          <p:spTgt spid="539679"/>
                                        </p:tgtEl>
                                        <p:attrNameLst>
                                          <p:attrName>ppt_y</p:attrName>
                                        </p:attrNameLst>
                                      </p:cBhvr>
                                      <p:tavLst>
                                        <p:tav tm="0">
                                          <p:val>
                                            <p:strVal val="#ppt_y"/>
                                          </p:val>
                                        </p:tav>
                                        <p:tav tm="100000">
                                          <p:val>
                                            <p:strVal val="#ppt_y"/>
                                          </p:val>
                                        </p:tav>
                                      </p:tavLst>
                                    </p:anim>
                                    <p:anim calcmode="lin" valueType="num">
                                      <p:cBhvr>
                                        <p:cTn id="38" dur="500" fill="hold"/>
                                        <p:tgtEl>
                                          <p:spTgt spid="539679"/>
                                        </p:tgtEl>
                                        <p:attrNameLst>
                                          <p:attrName>ppt_w</p:attrName>
                                        </p:attrNameLst>
                                      </p:cBhvr>
                                      <p:tavLst>
                                        <p:tav tm="0">
                                          <p:val>
                                            <p:fltVal val="0"/>
                                          </p:val>
                                        </p:tav>
                                        <p:tav tm="100000">
                                          <p:val>
                                            <p:strVal val="#ppt_w"/>
                                          </p:val>
                                        </p:tav>
                                      </p:tavLst>
                                    </p:anim>
                                    <p:anim calcmode="lin" valueType="num">
                                      <p:cBhvr>
                                        <p:cTn id="39" dur="500" fill="hold"/>
                                        <p:tgtEl>
                                          <p:spTgt spid="539679"/>
                                        </p:tgtEl>
                                        <p:attrNameLst>
                                          <p:attrName>ppt_h</p:attrName>
                                        </p:attrNameLst>
                                      </p:cBhvr>
                                      <p:tavLst>
                                        <p:tav tm="0">
                                          <p:val>
                                            <p:strVal val="#ppt_h"/>
                                          </p:val>
                                        </p:tav>
                                        <p:tav tm="100000">
                                          <p:val>
                                            <p:strVal val="#ppt_h"/>
                                          </p:val>
                                        </p:tav>
                                      </p:tavLst>
                                    </p:anim>
                                  </p:childTnLst>
                                </p:cTn>
                              </p:par>
                            </p:childTnLst>
                          </p:cTn>
                        </p:par>
                      </p:childTnLst>
                    </p:cTn>
                  </p:par>
                  <p:par>
                    <p:cTn id="40" fill="hold">
                      <p:stCondLst>
                        <p:cond delay="indefinite"/>
                      </p:stCondLst>
                      <p:childTnLst>
                        <p:par>
                          <p:cTn id="41" fill="hold">
                            <p:stCondLst>
                              <p:cond delay="0"/>
                            </p:stCondLst>
                            <p:childTnLst>
                              <p:par>
                                <p:cTn id="42" presetID="14" presetClass="entr" presetSubtype="5" fill="hold" grpId="0" nodeType="clickEffect">
                                  <p:stCondLst>
                                    <p:cond delay="0"/>
                                  </p:stCondLst>
                                  <p:childTnLst>
                                    <p:set>
                                      <p:cBhvr>
                                        <p:cTn id="43" dur="1" fill="hold">
                                          <p:stCondLst>
                                            <p:cond delay="0"/>
                                          </p:stCondLst>
                                        </p:cTn>
                                        <p:tgtEl>
                                          <p:spTgt spid="539680"/>
                                        </p:tgtEl>
                                        <p:attrNameLst>
                                          <p:attrName>style.visibility</p:attrName>
                                        </p:attrNameLst>
                                      </p:cBhvr>
                                      <p:to>
                                        <p:strVal val="visible"/>
                                      </p:to>
                                    </p:set>
                                    <p:animEffect transition="in" filter="randombar(vertical)">
                                      <p:cBhvr>
                                        <p:cTn id="44" dur="500"/>
                                        <p:tgtEl>
                                          <p:spTgt spid="5396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9675" grpId="0" animBg="1" autoUpdateAnimBg="0"/>
      <p:bldP spid="539676" grpId="0" autoUpdateAnimBg="0"/>
      <p:bldP spid="539677" grpId="0" autoUpdateAnimBg="0"/>
      <p:bldP spid="539678" grpId="0" autoUpdateAnimBg="0"/>
      <p:bldP spid="539679" grpId="0" autoUpdateAnimBg="0"/>
      <p:bldP spid="539680"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1249362"/>
          </a:xfrm>
        </p:spPr>
        <p:txBody>
          <a:bodyPr>
            <a:normAutofit fontScale="90000"/>
          </a:bodyPr>
          <a:lstStyle/>
          <a:p>
            <a:r>
              <a:rPr lang="en-US" dirty="0" smtClean="0">
                <a:solidFill>
                  <a:srgbClr val="FFFF00"/>
                </a:solidFill>
              </a:rPr>
              <a:t>Work done by any </a:t>
            </a:r>
            <a:r>
              <a:rPr lang="en-US" dirty="0" smtClean="0">
                <a:solidFill>
                  <a:srgbClr val="FF0000"/>
                </a:solidFill>
              </a:rPr>
              <a:t>Force</a:t>
            </a:r>
            <a:r>
              <a:rPr lang="en-US" dirty="0" smtClean="0">
                <a:solidFill>
                  <a:srgbClr val="FFFF00"/>
                </a:solidFill>
              </a:rPr>
              <a:t> along any </a:t>
            </a:r>
            <a:r>
              <a:rPr lang="en-US" dirty="0" smtClean="0">
                <a:solidFill>
                  <a:schemeClr val="tx2">
                    <a:lumMod val="40000"/>
                    <a:lumOff val="60000"/>
                  </a:schemeClr>
                </a:solidFill>
              </a:rPr>
              <a:t>Path</a:t>
            </a:r>
            <a:endParaRPr lang="en-US" dirty="0">
              <a:solidFill>
                <a:schemeClr val="tx2">
                  <a:lumMod val="40000"/>
                  <a:lumOff val="60000"/>
                </a:schemeClr>
              </a:solidFill>
            </a:endParaRPr>
          </a:p>
        </p:txBody>
      </p:sp>
      <p:sp>
        <p:nvSpPr>
          <p:cNvPr id="3" name="Content Placeholder 2"/>
          <p:cNvSpPr>
            <a:spLocks noGrp="1"/>
          </p:cNvSpPr>
          <p:nvPr>
            <p:ph sz="half" idx="1"/>
          </p:nvPr>
        </p:nvSpPr>
        <p:spPr>
          <a:xfrm>
            <a:off x="457200" y="1676400"/>
            <a:ext cx="4038600" cy="4953000"/>
          </a:xfrm>
          <a:ln>
            <a:solidFill>
              <a:schemeClr val="tx2">
                <a:lumMod val="60000"/>
                <a:lumOff val="40000"/>
              </a:schemeClr>
            </a:solidFill>
          </a:ln>
        </p:spPr>
        <p:txBody>
          <a:bodyPr/>
          <a:lstStyle/>
          <a:p>
            <a:r>
              <a:rPr lang="en-US" dirty="0" smtClean="0">
                <a:solidFill>
                  <a:srgbClr val="FFFF00"/>
                </a:solidFill>
              </a:rPr>
              <a:t>The expression for work done along a path is general</a:t>
            </a:r>
            <a:r>
              <a:rPr lang="en-US" dirty="0" smtClean="0"/>
              <a:t>: just break the path into small pieces, add the work for each piece, then go to the limit of tinier pieces to give an integral:</a:t>
            </a:r>
            <a:endParaRPr lang="en-US" dirty="0"/>
          </a:p>
        </p:txBody>
      </p:sp>
      <p:sp>
        <p:nvSpPr>
          <p:cNvPr id="4" name="Content Placeholder 3"/>
          <p:cNvSpPr>
            <a:spLocks noGrp="1"/>
          </p:cNvSpPr>
          <p:nvPr>
            <p:ph sz="half" idx="2"/>
          </p:nvPr>
        </p:nvSpPr>
        <p:spPr/>
        <p:txBody>
          <a:bodyPr/>
          <a:lstStyle/>
          <a:p>
            <a:r>
              <a:rPr lang="en-US" dirty="0" smtClean="0">
                <a:solidFill>
                  <a:schemeClr val="tx2">
                    <a:lumMod val="50000"/>
                  </a:schemeClr>
                </a:solidFill>
              </a:rPr>
              <a:t>A</a:t>
            </a:r>
            <a:endParaRPr lang="en-US" dirty="0">
              <a:solidFill>
                <a:schemeClr val="tx2">
                  <a:lumMod val="50000"/>
                </a:schemeClr>
              </a:solidFill>
            </a:endParaRPr>
          </a:p>
        </p:txBody>
      </p:sp>
      <p:graphicFrame>
        <p:nvGraphicFramePr>
          <p:cNvPr id="5" name="Object 4"/>
          <p:cNvGraphicFramePr>
            <a:graphicFrameLocks noChangeAspect="1"/>
          </p:cNvGraphicFramePr>
          <p:nvPr/>
        </p:nvGraphicFramePr>
        <p:xfrm>
          <a:off x="685800" y="5181600"/>
          <a:ext cx="3403600" cy="1054100"/>
        </p:xfrm>
        <a:graphic>
          <a:graphicData uri="http://schemas.openxmlformats.org/presentationml/2006/ole">
            <p:oleObj spid="_x0000_s36866" name="Equation" r:id="rId4" imgW="3403440" imgH="1054080" progId="Equation.DSMT4">
              <p:embed/>
            </p:oleObj>
          </a:graphicData>
        </a:graphic>
      </p:graphicFrame>
      <p:grpSp>
        <p:nvGrpSpPr>
          <p:cNvPr id="32" name="Group 31"/>
          <p:cNvGrpSpPr/>
          <p:nvPr/>
        </p:nvGrpSpPr>
        <p:grpSpPr>
          <a:xfrm>
            <a:off x="5859820" y="1752600"/>
            <a:ext cx="1607780" cy="3034047"/>
            <a:chOff x="5434884" y="1995153"/>
            <a:chExt cx="1607780" cy="3034047"/>
          </a:xfrm>
        </p:grpSpPr>
        <p:cxnSp>
          <p:nvCxnSpPr>
            <p:cNvPr id="7" name="Straight Arrow Connector 6"/>
            <p:cNvCxnSpPr/>
            <p:nvPr/>
          </p:nvCxnSpPr>
          <p:spPr>
            <a:xfrm rot="5400000" flipH="1" flipV="1">
              <a:off x="5715000" y="3962400"/>
              <a:ext cx="304800" cy="15240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6196884" y="3581400"/>
              <a:ext cx="356316" cy="113763"/>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5400000" flipH="1" flipV="1">
              <a:off x="5968284" y="3671553"/>
              <a:ext cx="228600" cy="22860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6200000" flipV="1">
              <a:off x="6495777" y="2669685"/>
              <a:ext cx="304800" cy="22860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6502758" y="2071353"/>
              <a:ext cx="304800" cy="15240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flipH="1" flipV="1">
              <a:off x="6363774" y="2465769"/>
              <a:ext cx="381000" cy="1588"/>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flipH="1" flipV="1">
              <a:off x="6463047" y="3356022"/>
              <a:ext cx="304800" cy="15240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flipH="1" flipV="1">
              <a:off x="6536025" y="3068388"/>
              <a:ext cx="381000" cy="76200"/>
            </a:xfrm>
            <a:prstGeom prst="straightConnector1">
              <a:avLst/>
            </a:prstGeom>
            <a:ln w="38100">
              <a:solidFill>
                <a:schemeClr val="tx2">
                  <a:lumMod val="60000"/>
                  <a:lumOff val="40000"/>
                </a:schemeClr>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1" name="Object 20"/>
            <p:cNvGraphicFramePr>
              <a:graphicFrameLocks noChangeAspect="1"/>
            </p:cNvGraphicFramePr>
            <p:nvPr/>
          </p:nvGraphicFramePr>
          <p:xfrm>
            <a:off x="5434884" y="3873321"/>
            <a:ext cx="381000" cy="381000"/>
          </p:xfrm>
          <a:graphic>
            <a:graphicData uri="http://schemas.openxmlformats.org/presentationml/2006/ole">
              <p:oleObj spid="_x0000_s36867" name="Equation" r:id="rId5" imgW="431640" imgH="431640" progId="Equation.DSMT4">
                <p:embed/>
              </p:oleObj>
            </a:graphicData>
          </a:graphic>
        </p:graphicFrame>
        <p:graphicFrame>
          <p:nvGraphicFramePr>
            <p:cNvPr id="23" name="Object 22"/>
            <p:cNvGraphicFramePr>
              <a:graphicFrameLocks noChangeAspect="1"/>
            </p:cNvGraphicFramePr>
            <p:nvPr/>
          </p:nvGraphicFramePr>
          <p:xfrm>
            <a:off x="5610894" y="3504126"/>
            <a:ext cx="414338" cy="381000"/>
          </p:xfrm>
          <a:graphic>
            <a:graphicData uri="http://schemas.openxmlformats.org/presentationml/2006/ole">
              <p:oleObj spid="_x0000_s36869" name="Equation" r:id="rId6" imgW="469800" imgH="431640" progId="Equation.DSMT4">
                <p:embed/>
              </p:oleObj>
            </a:graphicData>
          </a:graphic>
        </p:graphicFrame>
        <p:graphicFrame>
          <p:nvGraphicFramePr>
            <p:cNvPr id="24" name="Object 23"/>
            <p:cNvGraphicFramePr>
              <a:graphicFrameLocks noChangeAspect="1"/>
            </p:cNvGraphicFramePr>
            <p:nvPr/>
          </p:nvGraphicFramePr>
          <p:xfrm>
            <a:off x="6057363" y="3224010"/>
            <a:ext cx="403225" cy="381000"/>
          </p:xfrm>
          <a:graphic>
            <a:graphicData uri="http://schemas.openxmlformats.org/presentationml/2006/ole">
              <p:oleObj spid="_x0000_s36870" name="Equation" r:id="rId7" imgW="457200" imgH="431640" progId="Equation.DSMT4">
                <p:embed/>
              </p:oleObj>
            </a:graphicData>
          </a:graphic>
        </p:graphicFrame>
        <p:graphicFrame>
          <p:nvGraphicFramePr>
            <p:cNvPr id="25" name="Object 24"/>
            <p:cNvGraphicFramePr>
              <a:graphicFrameLocks noChangeAspect="1"/>
            </p:cNvGraphicFramePr>
            <p:nvPr/>
          </p:nvGraphicFramePr>
          <p:xfrm>
            <a:off x="6628326" y="3415047"/>
            <a:ext cx="414338" cy="381000"/>
          </p:xfrm>
          <a:graphic>
            <a:graphicData uri="http://schemas.openxmlformats.org/presentationml/2006/ole">
              <p:oleObj spid="_x0000_s36871" name="Equation" r:id="rId8" imgW="469800" imgH="431640" progId="Equation.DSMT4">
                <p:embed/>
              </p:oleObj>
            </a:graphicData>
          </a:graphic>
        </p:graphicFrame>
        <p:cxnSp>
          <p:nvCxnSpPr>
            <p:cNvPr id="27" name="Straight Arrow Connector 26"/>
            <p:cNvCxnSpPr/>
            <p:nvPr/>
          </p:nvCxnSpPr>
          <p:spPr>
            <a:xfrm rot="16200000" flipH="1">
              <a:off x="5638800" y="4343400"/>
              <a:ext cx="838200" cy="5334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6200000" flipH="1">
              <a:off x="6248400" y="3886200"/>
              <a:ext cx="914400" cy="3048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30" name="Object 29"/>
            <p:cNvGraphicFramePr>
              <a:graphicFrameLocks noChangeAspect="1"/>
            </p:cNvGraphicFramePr>
            <p:nvPr/>
          </p:nvGraphicFramePr>
          <p:xfrm>
            <a:off x="5701047" y="4495800"/>
            <a:ext cx="254668" cy="403225"/>
          </p:xfrm>
          <a:graphic>
            <a:graphicData uri="http://schemas.openxmlformats.org/presentationml/2006/ole">
              <p:oleObj spid="_x0000_s36872" name="Equation" r:id="rId9" imgW="304560" imgH="482400" progId="Equation.DSMT4">
                <p:embed/>
              </p:oleObj>
            </a:graphicData>
          </a:graphic>
        </p:graphicFrame>
        <p:graphicFrame>
          <p:nvGraphicFramePr>
            <p:cNvPr id="31" name="Object 30"/>
            <p:cNvGraphicFramePr>
              <a:graphicFrameLocks noChangeAspect="1"/>
            </p:cNvGraphicFramePr>
            <p:nvPr/>
          </p:nvGraphicFramePr>
          <p:xfrm>
            <a:off x="6413679" y="3886200"/>
            <a:ext cx="285750" cy="403225"/>
          </p:xfrm>
          <a:graphic>
            <a:graphicData uri="http://schemas.openxmlformats.org/presentationml/2006/ole">
              <p:oleObj spid="_x0000_s36873" name="Equation" r:id="rId10" imgW="342720" imgH="482400" progId="Equation.DSMT4">
                <p:embed/>
              </p:oleObj>
            </a:graphicData>
          </a:graphic>
        </p:graphicFrame>
      </p:grpSp>
      <p:graphicFrame>
        <p:nvGraphicFramePr>
          <p:cNvPr id="34" name="Object 33"/>
          <p:cNvGraphicFramePr>
            <a:graphicFrameLocks noChangeAspect="1"/>
          </p:cNvGraphicFramePr>
          <p:nvPr/>
        </p:nvGraphicFramePr>
        <p:xfrm>
          <a:off x="4953000" y="5501494"/>
          <a:ext cx="3657600" cy="1051706"/>
        </p:xfrm>
        <a:graphic>
          <a:graphicData uri="http://schemas.openxmlformats.org/presentationml/2006/ole">
            <p:oleObj spid="_x0000_s36874" name="Equation" r:id="rId11" imgW="3974760" imgH="1143000" progId="Equation.DSMT4">
              <p:embed/>
            </p:oleObj>
          </a:graphicData>
        </a:graphic>
      </p:graphicFrame>
      <p:sp>
        <p:nvSpPr>
          <p:cNvPr id="35" name="TextBox 34"/>
          <p:cNvSpPr txBox="1"/>
          <p:nvPr/>
        </p:nvSpPr>
        <p:spPr>
          <a:xfrm>
            <a:off x="4800600" y="5029200"/>
            <a:ext cx="3276600" cy="400110"/>
          </a:xfrm>
          <a:prstGeom prst="rect">
            <a:avLst/>
          </a:prstGeom>
          <a:noFill/>
        </p:spPr>
        <p:txBody>
          <a:bodyPr wrap="square" rtlCol="0">
            <a:spAutoFit/>
          </a:bodyPr>
          <a:lstStyle/>
          <a:p>
            <a:r>
              <a:rPr lang="en-US" sz="2000" dirty="0" smtClean="0">
                <a:solidFill>
                  <a:srgbClr val="FFFF00"/>
                </a:solidFill>
              </a:rPr>
              <a:t>In components:</a:t>
            </a:r>
            <a:endParaRPr lang="en-US" sz="2000" dirty="0">
              <a:solidFill>
                <a:srgbClr val="FFFF00"/>
              </a:solidFill>
            </a:endParaRPr>
          </a:p>
        </p:txBody>
      </p:sp>
      <p:sp>
        <p:nvSpPr>
          <p:cNvPr id="36" name="Rectangle 35"/>
          <p:cNvSpPr/>
          <p:nvPr/>
        </p:nvSpPr>
        <p:spPr>
          <a:xfrm>
            <a:off x="4724400" y="5105400"/>
            <a:ext cx="4191000" cy="15240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FF00"/>
                </a:solidFill>
              </a:rPr>
              <a:t>What is Work and What Isn’t?</a:t>
            </a:r>
            <a:endParaRPr lang="en-US" dirty="0">
              <a:solidFill>
                <a:srgbClr val="FFFF00"/>
              </a:solidFill>
            </a:endParaRPr>
          </a:p>
        </p:txBody>
      </p:sp>
      <p:sp>
        <p:nvSpPr>
          <p:cNvPr id="3" name="Content Placeholder 2"/>
          <p:cNvSpPr>
            <a:spLocks noGrp="1"/>
          </p:cNvSpPr>
          <p:nvPr>
            <p:ph idx="1"/>
          </p:nvPr>
        </p:nvSpPr>
        <p:spPr/>
        <p:txBody>
          <a:bodyPr>
            <a:normAutofit/>
          </a:bodyPr>
          <a:lstStyle/>
          <a:p>
            <a:r>
              <a:rPr lang="en-US" dirty="0" smtClean="0"/>
              <a:t>In physics, </a:t>
            </a:r>
            <a:r>
              <a:rPr lang="en-US" dirty="0" smtClean="0">
                <a:solidFill>
                  <a:srgbClr val="FF0000"/>
                </a:solidFill>
              </a:rPr>
              <a:t>work has a very restricted meaning</a:t>
            </a:r>
            <a:r>
              <a:rPr lang="en-US" dirty="0">
                <a:solidFill>
                  <a:srgbClr val="FF0000"/>
                </a:solidFill>
              </a:rPr>
              <a:t>!</a:t>
            </a:r>
            <a:endParaRPr lang="en-US" dirty="0" smtClean="0">
              <a:solidFill>
                <a:srgbClr val="FF0000"/>
              </a:solidFill>
            </a:endParaRPr>
          </a:p>
          <a:p>
            <a:r>
              <a:rPr lang="en-US" i="1" dirty="0" smtClean="0"/>
              <a:t>Doing homework isn’t work.</a:t>
            </a:r>
          </a:p>
          <a:p>
            <a:endParaRPr lang="en-US" dirty="0" smtClean="0"/>
          </a:p>
          <a:p>
            <a:r>
              <a:rPr lang="en-US" dirty="0" smtClean="0">
                <a:solidFill>
                  <a:srgbClr val="FF0000"/>
                </a:solidFill>
              </a:rPr>
              <a:t>Carrying somebody a mile on a level road isn’t work…</a:t>
            </a:r>
          </a:p>
          <a:p>
            <a:pPr>
              <a:buNone/>
            </a:pPr>
            <a:endParaRPr lang="en-US" dirty="0" smtClean="0"/>
          </a:p>
          <a:p>
            <a:r>
              <a:rPr lang="en-US" dirty="0" smtClean="0">
                <a:solidFill>
                  <a:srgbClr val="FFFF00"/>
                </a:solidFill>
              </a:rPr>
              <a:t>Lifting a stick of butter three feet </a:t>
            </a:r>
            <a:r>
              <a:rPr lang="en-US" i="1" dirty="0" smtClean="0">
                <a:solidFill>
                  <a:srgbClr val="FFFF00"/>
                </a:solidFill>
              </a:rPr>
              <a:t>is</a:t>
            </a:r>
            <a:r>
              <a:rPr lang="en-US" dirty="0" smtClean="0">
                <a:solidFill>
                  <a:srgbClr val="FFFF00"/>
                </a:solidFill>
              </a:rPr>
              <a:t> work—in fact, about one unit of work.</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Force of a Stretched Spring</a:t>
            </a:r>
            <a:endParaRPr lang="en-US" dirty="0">
              <a:solidFill>
                <a:srgbClr val="FFFF00"/>
              </a:solidFill>
            </a:endParaRPr>
          </a:p>
        </p:txBody>
      </p:sp>
      <p:sp>
        <p:nvSpPr>
          <p:cNvPr id="3" name="Content Placeholder 2"/>
          <p:cNvSpPr>
            <a:spLocks noGrp="1"/>
          </p:cNvSpPr>
          <p:nvPr>
            <p:ph sz="half" idx="1"/>
          </p:nvPr>
        </p:nvSpPr>
        <p:spPr>
          <a:xfrm>
            <a:off x="379926" y="1600200"/>
            <a:ext cx="4191000" cy="5105400"/>
          </a:xfrm>
        </p:spPr>
        <p:txBody>
          <a:bodyPr>
            <a:normAutofit lnSpcReduction="10000"/>
          </a:bodyPr>
          <a:lstStyle/>
          <a:p>
            <a:r>
              <a:rPr lang="en-US" dirty="0" smtClean="0"/>
              <a:t>If a spring is pulled to extend beyond its natural length by a distance </a:t>
            </a:r>
            <a:r>
              <a:rPr lang="en-US" i="1" dirty="0" smtClean="0"/>
              <a:t>x</a:t>
            </a:r>
            <a:r>
              <a:rPr lang="en-US" dirty="0" smtClean="0"/>
              <a:t>, it will pull back with a force</a:t>
            </a:r>
          </a:p>
          <a:p>
            <a:endParaRPr lang="en-US" dirty="0" smtClean="0"/>
          </a:p>
          <a:p>
            <a:pPr>
              <a:buNone/>
            </a:pPr>
            <a:r>
              <a:rPr lang="en-US" dirty="0" smtClean="0"/>
              <a:t>	where </a:t>
            </a:r>
            <a:r>
              <a:rPr lang="en-US" i="1" dirty="0" smtClean="0">
                <a:solidFill>
                  <a:srgbClr val="FFFF00"/>
                </a:solidFill>
              </a:rPr>
              <a:t>k</a:t>
            </a:r>
            <a:r>
              <a:rPr lang="en-US" dirty="0" smtClean="0"/>
              <a:t> is called the “</a:t>
            </a:r>
            <a:r>
              <a:rPr lang="en-US" dirty="0" smtClean="0">
                <a:solidFill>
                  <a:srgbClr val="FFFF00"/>
                </a:solidFill>
              </a:rPr>
              <a:t>spring constant</a:t>
            </a:r>
            <a:r>
              <a:rPr lang="en-US" dirty="0" smtClean="0"/>
              <a:t>”.</a:t>
            </a:r>
          </a:p>
          <a:p>
            <a:pPr>
              <a:buNone/>
            </a:pPr>
            <a:endParaRPr lang="en-US" dirty="0" smtClean="0"/>
          </a:p>
          <a:p>
            <a:pPr>
              <a:buNone/>
            </a:pPr>
            <a:r>
              <a:rPr lang="en-US" dirty="0" smtClean="0"/>
              <a:t>	</a:t>
            </a:r>
            <a:r>
              <a:rPr lang="en-US" dirty="0" smtClean="0">
                <a:solidFill>
                  <a:srgbClr val="FF0000"/>
                </a:solidFill>
              </a:rPr>
              <a:t>The same linear force is also generated when the spring is </a:t>
            </a:r>
            <a:r>
              <a:rPr lang="en-US" i="1" dirty="0" smtClean="0">
                <a:solidFill>
                  <a:srgbClr val="FF0000"/>
                </a:solidFill>
              </a:rPr>
              <a:t>compressed</a:t>
            </a:r>
            <a:r>
              <a:rPr lang="en-US" dirty="0" smtClean="0">
                <a:solidFill>
                  <a:srgbClr val="FF0000"/>
                </a:solidFill>
              </a:rPr>
              <a:t>.</a:t>
            </a:r>
            <a:endParaRPr lang="en-US" dirty="0">
              <a:solidFill>
                <a:srgbClr val="FF0000"/>
              </a:solidFill>
            </a:endParaRPr>
          </a:p>
        </p:txBody>
      </p:sp>
      <p:sp>
        <p:nvSpPr>
          <p:cNvPr id="4" name="Content Placeholder 3"/>
          <p:cNvSpPr>
            <a:spLocks noGrp="1"/>
          </p:cNvSpPr>
          <p:nvPr>
            <p:ph sz="half" idx="2"/>
          </p:nvPr>
        </p:nvSpPr>
        <p:spPr/>
        <p:txBody>
          <a:bodyPr>
            <a:normAutofit lnSpcReduction="10000"/>
          </a:bodyPr>
          <a:lstStyle/>
          <a:p>
            <a:r>
              <a:rPr lang="en-US" dirty="0" smtClean="0">
                <a:solidFill>
                  <a:schemeClr val="tx2">
                    <a:lumMod val="50000"/>
                  </a:schemeClr>
                </a:solidFill>
              </a:rPr>
              <a:t>A</a:t>
            </a:r>
            <a:endParaRPr lang="en-US" dirty="0">
              <a:solidFill>
                <a:schemeClr val="tx2">
                  <a:lumMod val="50000"/>
                </a:schemeClr>
              </a:solidFill>
            </a:endParaRPr>
          </a:p>
        </p:txBody>
      </p:sp>
      <p:grpSp>
        <p:nvGrpSpPr>
          <p:cNvPr id="44" name="Group 43"/>
          <p:cNvGrpSpPr/>
          <p:nvPr/>
        </p:nvGrpSpPr>
        <p:grpSpPr>
          <a:xfrm>
            <a:off x="5562600" y="2869318"/>
            <a:ext cx="1600200" cy="610648"/>
            <a:chOff x="5562600" y="2895076"/>
            <a:chExt cx="1600200" cy="610648"/>
          </a:xfrm>
        </p:grpSpPr>
        <p:sp>
          <p:nvSpPr>
            <p:cNvPr id="5" name="Rectangle 4"/>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5943600" y="2895600"/>
              <a:ext cx="227210" cy="610124"/>
              <a:chOff x="5640190" y="2895076"/>
              <a:chExt cx="227210" cy="610124"/>
            </a:xfrm>
          </p:grpSpPr>
          <p:sp>
            <p:nvSpPr>
              <p:cNvPr id="9" name="Rectangle 8"/>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p:cNvGrpSpPr/>
            <p:nvPr/>
          </p:nvGrpSpPr>
          <p:grpSpPr>
            <a:xfrm>
              <a:off x="6248400" y="2895600"/>
              <a:ext cx="227210" cy="610124"/>
              <a:chOff x="5640190" y="2895076"/>
              <a:chExt cx="227210" cy="610124"/>
            </a:xfrm>
          </p:grpSpPr>
          <p:sp>
            <p:nvSpPr>
              <p:cNvPr id="12" name="Rectangle 11"/>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p:cNvGrpSpPr/>
            <p:nvPr/>
          </p:nvGrpSpPr>
          <p:grpSpPr>
            <a:xfrm>
              <a:off x="6553200" y="2895600"/>
              <a:ext cx="227210" cy="610124"/>
              <a:chOff x="5640190" y="2895076"/>
              <a:chExt cx="227210" cy="610124"/>
            </a:xfrm>
          </p:grpSpPr>
          <p:sp>
            <p:nvSpPr>
              <p:cNvPr id="15" name="Rectangle 14"/>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6858000" y="2895600"/>
              <a:ext cx="227210" cy="610124"/>
              <a:chOff x="5640190" y="2895076"/>
              <a:chExt cx="227210" cy="610124"/>
            </a:xfrm>
          </p:grpSpPr>
          <p:sp>
            <p:nvSpPr>
              <p:cNvPr id="18" name="Rectangle 17"/>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p:cNvSpPr/>
            <p:nvPr/>
          </p:nvSpPr>
          <p:spPr>
            <a:xfrm flipH="1">
              <a:off x="556260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flipH="1">
              <a:off x="7086600" y="2895600"/>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Rectangle 59"/>
          <p:cNvSpPr/>
          <p:nvPr/>
        </p:nvSpPr>
        <p:spPr>
          <a:xfrm>
            <a:off x="5181600" y="2437326"/>
            <a:ext cx="381000" cy="14478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Arrow Connector 62"/>
          <p:cNvCxnSpPr/>
          <p:nvPr/>
        </p:nvCxnSpPr>
        <p:spPr>
          <a:xfrm>
            <a:off x="5562600" y="2667000"/>
            <a:ext cx="1600200" cy="1588"/>
          </a:xfrm>
          <a:prstGeom prst="straightConnector1">
            <a:avLst/>
          </a:prstGeom>
          <a:ln w="25400">
            <a:solidFill>
              <a:schemeClr val="tx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105400" y="3962400"/>
            <a:ext cx="4191000" cy="7620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5600163" y="2274195"/>
            <a:ext cx="1676400" cy="381000"/>
          </a:xfrm>
          <a:prstGeom prst="rect">
            <a:avLst/>
          </a:prstGeom>
          <a:noFill/>
        </p:spPr>
        <p:txBody>
          <a:bodyPr wrap="square" rtlCol="0">
            <a:spAutoFit/>
          </a:bodyPr>
          <a:lstStyle/>
          <a:p>
            <a:r>
              <a:rPr lang="en-US" dirty="0" smtClean="0"/>
              <a:t>Natural length</a:t>
            </a:r>
            <a:endParaRPr lang="en-US" dirty="0"/>
          </a:p>
        </p:txBody>
      </p:sp>
      <p:graphicFrame>
        <p:nvGraphicFramePr>
          <p:cNvPr id="71" name="Object 70"/>
          <p:cNvGraphicFramePr>
            <a:graphicFrameLocks noChangeAspect="1"/>
          </p:cNvGraphicFramePr>
          <p:nvPr/>
        </p:nvGraphicFramePr>
        <p:xfrm>
          <a:off x="1676400" y="3644900"/>
          <a:ext cx="1181100" cy="317500"/>
        </p:xfrm>
        <a:graphic>
          <a:graphicData uri="http://schemas.openxmlformats.org/presentationml/2006/ole">
            <p:oleObj spid="_x0000_s39938" name="Equation" r:id="rId4" imgW="1180800" imgH="317160" progId="Equation.DSMT4">
              <p:embed/>
            </p:oleObj>
          </a:graphicData>
        </a:graphic>
      </p:graphicFrame>
      <p:grpSp>
        <p:nvGrpSpPr>
          <p:cNvPr id="62" name="Group 61"/>
          <p:cNvGrpSpPr/>
          <p:nvPr/>
        </p:nvGrpSpPr>
        <p:grpSpPr>
          <a:xfrm>
            <a:off x="5181600" y="4144717"/>
            <a:ext cx="3200400" cy="1646483"/>
            <a:chOff x="5181600" y="3851859"/>
            <a:chExt cx="3200400" cy="1646483"/>
          </a:xfrm>
        </p:grpSpPr>
        <p:sp>
          <p:nvSpPr>
            <p:cNvPr id="41" name="Rectangle 40"/>
            <p:cNvSpPr/>
            <p:nvPr/>
          </p:nvSpPr>
          <p:spPr>
            <a:xfrm flipH="1">
              <a:off x="5562600" y="4305837"/>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8" name="Group 57"/>
            <p:cNvGrpSpPr/>
            <p:nvPr/>
          </p:nvGrpSpPr>
          <p:grpSpPr>
            <a:xfrm>
              <a:off x="5698140" y="4370781"/>
              <a:ext cx="2192310" cy="610125"/>
              <a:chOff x="6123147" y="4190475"/>
              <a:chExt cx="2192310" cy="610125"/>
            </a:xfrm>
          </p:grpSpPr>
          <p:grpSp>
            <p:nvGrpSpPr>
              <p:cNvPr id="45" name="Group 44"/>
              <p:cNvGrpSpPr/>
              <p:nvPr/>
            </p:nvGrpSpPr>
            <p:grpSpPr>
              <a:xfrm>
                <a:off x="6123147" y="4190475"/>
                <a:ext cx="314457" cy="609600"/>
                <a:chOff x="6123147" y="4190475"/>
                <a:chExt cx="314457" cy="609600"/>
              </a:xfrm>
            </p:grpSpPr>
            <p:sp>
              <p:nvSpPr>
                <p:cNvPr id="43" name="Rectangle 42"/>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6" name="Group 45"/>
              <p:cNvGrpSpPr/>
              <p:nvPr/>
            </p:nvGrpSpPr>
            <p:grpSpPr>
              <a:xfrm>
                <a:off x="6629400" y="4191000"/>
                <a:ext cx="314457" cy="609600"/>
                <a:chOff x="6123147" y="4190475"/>
                <a:chExt cx="314457" cy="609600"/>
              </a:xfrm>
            </p:grpSpPr>
            <p:sp>
              <p:nvSpPr>
                <p:cNvPr id="47" name="Rectangle 46"/>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9" name="Group 48"/>
              <p:cNvGrpSpPr/>
              <p:nvPr/>
            </p:nvGrpSpPr>
            <p:grpSpPr>
              <a:xfrm>
                <a:off x="7086600" y="4191000"/>
                <a:ext cx="314457" cy="609600"/>
                <a:chOff x="6123147" y="4190475"/>
                <a:chExt cx="314457" cy="609600"/>
              </a:xfrm>
            </p:grpSpPr>
            <p:sp>
              <p:nvSpPr>
                <p:cNvPr id="50" name="Rectangle 49"/>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p:cNvGrpSpPr/>
              <p:nvPr/>
            </p:nvGrpSpPr>
            <p:grpSpPr>
              <a:xfrm>
                <a:off x="7543800" y="4191000"/>
                <a:ext cx="314457" cy="609600"/>
                <a:chOff x="6123147" y="4190475"/>
                <a:chExt cx="314457" cy="609600"/>
              </a:xfrm>
            </p:grpSpPr>
            <p:sp>
              <p:nvSpPr>
                <p:cNvPr id="53" name="Rectangle 52"/>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p:cNvGrpSpPr/>
              <p:nvPr/>
            </p:nvGrpSpPr>
            <p:grpSpPr>
              <a:xfrm>
                <a:off x="8001000" y="4191000"/>
                <a:ext cx="314457" cy="609600"/>
                <a:chOff x="6123147" y="4190475"/>
                <a:chExt cx="314457" cy="609600"/>
              </a:xfrm>
            </p:grpSpPr>
            <p:sp>
              <p:nvSpPr>
                <p:cNvPr id="56" name="Rectangle 55"/>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9" name="Rectangle 58"/>
            <p:cNvSpPr/>
            <p:nvPr/>
          </p:nvSpPr>
          <p:spPr>
            <a:xfrm flipH="1">
              <a:off x="7924800" y="431871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5181600" y="3935568"/>
              <a:ext cx="381000" cy="14478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4" name="Straight Arrow Connector 63"/>
            <p:cNvCxnSpPr/>
            <p:nvPr/>
          </p:nvCxnSpPr>
          <p:spPr>
            <a:xfrm>
              <a:off x="7239000" y="5105400"/>
              <a:ext cx="733020" cy="1588"/>
            </a:xfrm>
            <a:prstGeom prst="straightConnector1">
              <a:avLst/>
            </a:prstGeom>
            <a:ln w="25400">
              <a:solidFill>
                <a:schemeClr val="tx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6934200" y="5129010"/>
              <a:ext cx="1447800" cy="369332"/>
            </a:xfrm>
            <a:prstGeom prst="rect">
              <a:avLst/>
            </a:prstGeom>
            <a:noFill/>
          </p:spPr>
          <p:txBody>
            <a:bodyPr wrap="square" rtlCol="0">
              <a:spAutoFit/>
            </a:bodyPr>
            <a:lstStyle/>
            <a:p>
              <a:r>
                <a:rPr lang="en-US" dirty="0" smtClean="0"/>
                <a:t>Extension </a:t>
              </a:r>
              <a:r>
                <a:rPr lang="en-US" i="1" dirty="0" smtClean="0"/>
                <a:t>x</a:t>
              </a:r>
              <a:endParaRPr lang="en-US" i="1" dirty="0"/>
            </a:p>
          </p:txBody>
        </p:sp>
        <p:graphicFrame>
          <p:nvGraphicFramePr>
            <p:cNvPr id="72" name="Object 71"/>
            <p:cNvGraphicFramePr>
              <a:graphicFrameLocks noChangeAspect="1"/>
            </p:cNvGraphicFramePr>
            <p:nvPr/>
          </p:nvGraphicFramePr>
          <p:xfrm>
            <a:off x="6852630" y="3851859"/>
            <a:ext cx="1181100" cy="317500"/>
          </p:xfrm>
          <a:graphic>
            <a:graphicData uri="http://schemas.openxmlformats.org/presentationml/2006/ole">
              <p:oleObj spid="_x0000_s39939" name="Equation" r:id="rId5" imgW="1180800" imgH="317160" progId="Equation.DSMT4">
                <p:embed/>
              </p:oleObj>
            </a:graphicData>
          </a:graphic>
        </p:graphicFrame>
        <p:cxnSp>
          <p:nvCxnSpPr>
            <p:cNvPr id="74" name="Straight Arrow Connector 73"/>
            <p:cNvCxnSpPr>
              <a:stCxn id="59" idx="0"/>
            </p:cNvCxnSpPr>
            <p:nvPr/>
          </p:nvCxnSpPr>
          <p:spPr>
            <a:xfrm rot="16200000" flipV="1">
              <a:off x="7372350" y="3728166"/>
              <a:ext cx="1588" cy="11811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sp>
        <p:nvSpPr>
          <p:cNvPr id="65" name="TextBox 64"/>
          <p:cNvSpPr txBox="1"/>
          <p:nvPr/>
        </p:nvSpPr>
        <p:spPr>
          <a:xfrm>
            <a:off x="6604716" y="3785316"/>
            <a:ext cx="1752600" cy="400110"/>
          </a:xfrm>
          <a:prstGeom prst="rect">
            <a:avLst/>
          </a:prstGeom>
          <a:noFill/>
        </p:spPr>
        <p:txBody>
          <a:bodyPr wrap="square" rtlCol="0">
            <a:spAutoFit/>
          </a:bodyPr>
          <a:lstStyle/>
          <a:p>
            <a:r>
              <a:rPr lang="en-US" sz="2000" dirty="0" smtClean="0">
                <a:solidFill>
                  <a:srgbClr val="FF0000"/>
                </a:solidFill>
              </a:rPr>
              <a:t>Spring’s force</a:t>
            </a:r>
            <a:endParaRPr lang="en-US" sz="2000" dirty="0">
              <a:solidFill>
                <a:srgbClr val="FF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solidFill>
                  <a:srgbClr val="FFFF00"/>
                </a:solidFill>
              </a:rPr>
              <a:t>Work done in </a:t>
            </a:r>
            <a:r>
              <a:rPr lang="en-US" i="1" dirty="0" smtClean="0">
                <a:solidFill>
                  <a:srgbClr val="FFFF00"/>
                </a:solidFill>
              </a:rPr>
              <a:t>Stretching</a:t>
            </a:r>
            <a:r>
              <a:rPr lang="en-US" dirty="0" smtClean="0">
                <a:solidFill>
                  <a:srgbClr val="FFFF00"/>
                </a:solidFill>
              </a:rPr>
              <a:t> a Spring</a:t>
            </a:r>
            <a:endParaRPr lang="en-US" dirty="0">
              <a:solidFill>
                <a:srgbClr val="FFFF00"/>
              </a:solidFill>
            </a:endParaRPr>
          </a:p>
        </p:txBody>
      </p:sp>
      <p:sp>
        <p:nvSpPr>
          <p:cNvPr id="3" name="Content Placeholder 2"/>
          <p:cNvSpPr>
            <a:spLocks noGrp="1"/>
          </p:cNvSpPr>
          <p:nvPr>
            <p:ph sz="half" idx="1"/>
          </p:nvPr>
        </p:nvSpPr>
        <p:spPr>
          <a:xfrm>
            <a:off x="228600" y="1344768"/>
            <a:ext cx="4342326" cy="5410200"/>
          </a:xfrm>
        </p:spPr>
        <p:txBody>
          <a:bodyPr>
            <a:normAutofit/>
          </a:bodyPr>
          <a:lstStyle/>
          <a:p>
            <a:r>
              <a:rPr lang="en-US" dirty="0" smtClean="0">
                <a:solidFill>
                  <a:schemeClr val="bg1"/>
                </a:solidFill>
              </a:rPr>
              <a:t>The work from an </a:t>
            </a:r>
            <a:r>
              <a:rPr lang="en-US" dirty="0" smtClean="0">
                <a:solidFill>
                  <a:srgbClr val="FFFF00"/>
                </a:solidFill>
              </a:rPr>
              <a:t>external</a:t>
            </a:r>
            <a:r>
              <a:rPr lang="en-US" dirty="0" smtClean="0">
                <a:solidFill>
                  <a:schemeClr val="bg1"/>
                </a:solidFill>
              </a:rPr>
              <a:t> force needed to stretch the spring from</a:t>
            </a:r>
          </a:p>
          <a:p>
            <a:pPr>
              <a:buNone/>
            </a:pPr>
            <a:r>
              <a:rPr lang="en-US" dirty="0" smtClean="0">
                <a:solidFill>
                  <a:schemeClr val="bg1"/>
                </a:solidFill>
              </a:rPr>
              <a:t>                                         ,</a:t>
            </a:r>
          </a:p>
          <a:p>
            <a:pPr>
              <a:buNone/>
            </a:pPr>
            <a:r>
              <a:rPr lang="en-US" dirty="0" smtClean="0">
                <a:solidFill>
                  <a:schemeClr val="bg1"/>
                </a:solidFill>
              </a:rPr>
              <a:t>	so the </a:t>
            </a:r>
            <a:r>
              <a:rPr lang="en-US" dirty="0" smtClean="0">
                <a:solidFill>
                  <a:srgbClr val="FFFF00"/>
                </a:solidFill>
              </a:rPr>
              <a:t>total</a:t>
            </a:r>
            <a:r>
              <a:rPr lang="en-US" dirty="0" smtClean="0">
                <a:solidFill>
                  <a:schemeClr val="bg1"/>
                </a:solidFill>
              </a:rPr>
              <a:t> work to stretch from the natural length to an extension </a:t>
            </a:r>
            <a:r>
              <a:rPr lang="en-US" i="1" dirty="0" smtClean="0">
                <a:solidFill>
                  <a:schemeClr val="bg1"/>
                </a:solidFill>
              </a:rPr>
              <a:t>x</a:t>
            </a:r>
            <a:r>
              <a:rPr lang="en-US" baseline="-25000" dirty="0" smtClean="0">
                <a:solidFill>
                  <a:schemeClr val="bg1"/>
                </a:solidFill>
              </a:rPr>
              <a:t>0 </a:t>
            </a:r>
            <a:r>
              <a:rPr lang="en-US" dirty="0" smtClean="0">
                <a:solidFill>
                  <a:schemeClr val="bg1"/>
                </a:solidFill>
              </a:rPr>
              <a:t> </a:t>
            </a:r>
          </a:p>
          <a:p>
            <a:pPr>
              <a:buNone/>
            </a:pPr>
            <a:endParaRPr lang="en-US" baseline="-25000" dirty="0" smtClean="0">
              <a:solidFill>
                <a:schemeClr val="bg1"/>
              </a:solidFill>
            </a:endParaRPr>
          </a:p>
          <a:p>
            <a:pPr>
              <a:buNone/>
            </a:pPr>
            <a:endParaRPr lang="en-US" baseline="-25000" dirty="0" smtClean="0">
              <a:solidFill>
                <a:schemeClr val="bg1"/>
              </a:solidFill>
            </a:endParaRPr>
          </a:p>
          <a:p>
            <a:pPr>
              <a:buNone/>
            </a:pPr>
            <a:endParaRPr lang="en-US" dirty="0" smtClean="0">
              <a:solidFill>
                <a:schemeClr val="bg1"/>
              </a:solidFill>
            </a:endParaRPr>
          </a:p>
          <a:p>
            <a:pPr>
              <a:buNone/>
            </a:pPr>
            <a:r>
              <a:rPr lang="en-US" dirty="0" smtClean="0">
                <a:solidFill>
                  <a:schemeClr val="bg1"/>
                </a:solidFill>
              </a:rPr>
              <a:t>This work is stored by the spring as </a:t>
            </a:r>
            <a:r>
              <a:rPr lang="en-US" dirty="0" smtClean="0">
                <a:solidFill>
                  <a:srgbClr val="FFFF00"/>
                </a:solidFill>
              </a:rPr>
              <a:t>potential energy</a:t>
            </a:r>
            <a:r>
              <a:rPr lang="en-US" dirty="0" smtClean="0">
                <a:solidFill>
                  <a:schemeClr val="bg1"/>
                </a:solidFill>
              </a:rPr>
              <a:t>.</a:t>
            </a:r>
          </a:p>
          <a:p>
            <a:pPr>
              <a:buNone/>
            </a:pPr>
            <a:endParaRPr lang="en-US" baseline="-25000" dirty="0" smtClean="0">
              <a:solidFill>
                <a:schemeClr val="bg1"/>
              </a:solidFill>
            </a:endParaRPr>
          </a:p>
          <a:p>
            <a:pPr>
              <a:buNone/>
            </a:pPr>
            <a:endParaRPr lang="en-US" baseline="-25000" dirty="0" smtClean="0">
              <a:solidFill>
                <a:schemeClr val="bg1"/>
              </a:solidFill>
            </a:endParaRPr>
          </a:p>
        </p:txBody>
      </p:sp>
      <p:sp>
        <p:nvSpPr>
          <p:cNvPr id="4" name="Content Placeholder 3"/>
          <p:cNvSpPr>
            <a:spLocks noGrp="1"/>
          </p:cNvSpPr>
          <p:nvPr>
            <p:ph sz="half" idx="2"/>
          </p:nvPr>
        </p:nvSpPr>
        <p:spPr/>
        <p:txBody>
          <a:bodyPr>
            <a:normAutofit/>
          </a:bodyPr>
          <a:lstStyle/>
          <a:p>
            <a:r>
              <a:rPr lang="en-US" dirty="0" smtClean="0">
                <a:solidFill>
                  <a:schemeClr val="tx2">
                    <a:lumMod val="50000"/>
                  </a:schemeClr>
                </a:solidFill>
              </a:rPr>
              <a:t>A</a:t>
            </a:r>
            <a:endParaRPr lang="en-US" dirty="0">
              <a:solidFill>
                <a:schemeClr val="tx2">
                  <a:lumMod val="50000"/>
                </a:schemeClr>
              </a:solidFill>
            </a:endParaRPr>
          </a:p>
        </p:txBody>
      </p:sp>
      <p:cxnSp>
        <p:nvCxnSpPr>
          <p:cNvPr id="68" name="Straight Connector 67"/>
          <p:cNvCxnSpPr/>
          <p:nvPr/>
        </p:nvCxnSpPr>
        <p:spPr>
          <a:xfrm rot="16200000" flipH="1">
            <a:off x="4863921" y="3962400"/>
            <a:ext cx="4191000" cy="76200"/>
          </a:xfrm>
          <a:prstGeom prst="line">
            <a:avLst/>
          </a:prstGeom>
          <a:ln>
            <a:prstDash val="dash"/>
          </a:ln>
        </p:spPr>
        <p:style>
          <a:lnRef idx="1">
            <a:schemeClr val="accent1"/>
          </a:lnRef>
          <a:fillRef idx="0">
            <a:schemeClr val="accent1"/>
          </a:fillRef>
          <a:effectRef idx="0">
            <a:schemeClr val="accent1"/>
          </a:effectRef>
          <a:fontRef idx="minor">
            <a:schemeClr val="tx1"/>
          </a:fontRef>
        </p:style>
      </p:cxnSp>
      <p:grpSp>
        <p:nvGrpSpPr>
          <p:cNvPr id="66" name="Group 65"/>
          <p:cNvGrpSpPr/>
          <p:nvPr/>
        </p:nvGrpSpPr>
        <p:grpSpPr>
          <a:xfrm>
            <a:off x="4953000" y="2274195"/>
            <a:ext cx="2094963" cy="1610931"/>
            <a:chOff x="4953000" y="2274195"/>
            <a:chExt cx="2094963" cy="1610931"/>
          </a:xfrm>
        </p:grpSpPr>
        <p:grpSp>
          <p:nvGrpSpPr>
            <p:cNvPr id="7" name="Group 43"/>
            <p:cNvGrpSpPr/>
            <p:nvPr/>
          </p:nvGrpSpPr>
          <p:grpSpPr>
            <a:xfrm>
              <a:off x="5334000" y="2869318"/>
              <a:ext cx="1600200" cy="610648"/>
              <a:chOff x="5562600" y="2895076"/>
              <a:chExt cx="1600200" cy="610648"/>
            </a:xfrm>
          </p:grpSpPr>
          <p:sp>
            <p:nvSpPr>
              <p:cNvPr id="5" name="Rectangle 4"/>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5943600" y="2895600"/>
                <a:ext cx="227210" cy="610124"/>
                <a:chOff x="5640190" y="2895076"/>
                <a:chExt cx="227210" cy="610124"/>
              </a:xfrm>
            </p:grpSpPr>
            <p:sp>
              <p:nvSpPr>
                <p:cNvPr id="9" name="Rectangle 8"/>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 name="Group 10"/>
              <p:cNvGrpSpPr/>
              <p:nvPr/>
            </p:nvGrpSpPr>
            <p:grpSpPr>
              <a:xfrm>
                <a:off x="6248400" y="2895600"/>
                <a:ext cx="227210" cy="610124"/>
                <a:chOff x="5640190" y="2895076"/>
                <a:chExt cx="227210" cy="610124"/>
              </a:xfrm>
            </p:grpSpPr>
            <p:sp>
              <p:nvSpPr>
                <p:cNvPr id="12" name="Rectangle 11"/>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 name="Group 13"/>
              <p:cNvGrpSpPr/>
              <p:nvPr/>
            </p:nvGrpSpPr>
            <p:grpSpPr>
              <a:xfrm>
                <a:off x="6553200" y="2895600"/>
                <a:ext cx="227210" cy="610124"/>
                <a:chOff x="5640190" y="2895076"/>
                <a:chExt cx="227210" cy="610124"/>
              </a:xfrm>
            </p:grpSpPr>
            <p:sp>
              <p:nvSpPr>
                <p:cNvPr id="15" name="Rectangle 14"/>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6858000" y="2895600"/>
                <a:ext cx="227210" cy="610124"/>
                <a:chOff x="5640190" y="2895076"/>
                <a:chExt cx="227210" cy="610124"/>
              </a:xfrm>
            </p:grpSpPr>
            <p:sp>
              <p:nvSpPr>
                <p:cNvPr id="18" name="Rectangle 17"/>
                <p:cNvSpPr/>
                <p:nvPr/>
              </p:nvSpPr>
              <p:spPr>
                <a:xfrm rot="-900000">
                  <a:off x="5791200" y="2895600"/>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rot="900000" flipH="1">
                  <a:off x="564019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0" name="Rectangle 19"/>
              <p:cNvSpPr/>
              <p:nvPr/>
            </p:nvSpPr>
            <p:spPr>
              <a:xfrm flipH="1">
                <a:off x="5562600" y="2895076"/>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flipH="1">
                <a:off x="7086600" y="2895600"/>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0" name="Rectangle 59"/>
            <p:cNvSpPr/>
            <p:nvPr/>
          </p:nvSpPr>
          <p:spPr>
            <a:xfrm>
              <a:off x="4953000" y="2437326"/>
              <a:ext cx="381000" cy="14478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Arrow Connector 62"/>
            <p:cNvCxnSpPr/>
            <p:nvPr/>
          </p:nvCxnSpPr>
          <p:spPr>
            <a:xfrm>
              <a:off x="5334000" y="2667000"/>
              <a:ext cx="1600200" cy="1588"/>
            </a:xfrm>
            <a:prstGeom prst="straightConnector1">
              <a:avLst/>
            </a:prstGeom>
            <a:ln w="25400">
              <a:solidFill>
                <a:schemeClr val="tx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5371563" y="2274195"/>
              <a:ext cx="1676400" cy="381000"/>
            </a:xfrm>
            <a:prstGeom prst="rect">
              <a:avLst/>
            </a:prstGeom>
            <a:noFill/>
          </p:spPr>
          <p:txBody>
            <a:bodyPr wrap="square" rtlCol="0">
              <a:spAutoFit/>
            </a:bodyPr>
            <a:lstStyle/>
            <a:p>
              <a:r>
                <a:rPr lang="en-US" dirty="0" smtClean="0"/>
                <a:t>Natural length</a:t>
              </a:r>
              <a:endParaRPr lang="en-US" dirty="0"/>
            </a:p>
          </p:txBody>
        </p:sp>
      </p:grpSp>
      <p:graphicFrame>
        <p:nvGraphicFramePr>
          <p:cNvPr id="72" name="Object 71"/>
          <p:cNvGraphicFramePr>
            <a:graphicFrameLocks noChangeAspect="1"/>
          </p:cNvGraphicFramePr>
          <p:nvPr/>
        </p:nvGraphicFramePr>
        <p:xfrm>
          <a:off x="7849316" y="4318716"/>
          <a:ext cx="977900" cy="317500"/>
        </p:xfrm>
        <a:graphic>
          <a:graphicData uri="http://schemas.openxmlformats.org/presentationml/2006/ole">
            <p:oleObj spid="_x0000_s41987" name="Equation" r:id="rId4" imgW="977760" imgH="317160" progId="Equation.DSMT4">
              <p:embed/>
            </p:oleObj>
          </a:graphicData>
        </a:graphic>
      </p:graphicFrame>
      <p:sp>
        <p:nvSpPr>
          <p:cNvPr id="41" name="Rectangle 40"/>
          <p:cNvSpPr/>
          <p:nvPr/>
        </p:nvSpPr>
        <p:spPr>
          <a:xfrm flipH="1">
            <a:off x="5334000" y="452249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57"/>
          <p:cNvGrpSpPr/>
          <p:nvPr/>
        </p:nvGrpSpPr>
        <p:grpSpPr>
          <a:xfrm>
            <a:off x="5469540" y="4587439"/>
            <a:ext cx="2192310" cy="610125"/>
            <a:chOff x="6123147" y="4190475"/>
            <a:chExt cx="2192310" cy="610125"/>
          </a:xfrm>
        </p:grpSpPr>
        <p:grpSp>
          <p:nvGrpSpPr>
            <p:cNvPr id="23" name="Group 44"/>
            <p:cNvGrpSpPr/>
            <p:nvPr/>
          </p:nvGrpSpPr>
          <p:grpSpPr>
            <a:xfrm>
              <a:off x="6123147" y="4190475"/>
              <a:ext cx="314457" cy="609600"/>
              <a:chOff x="6123147" y="4190475"/>
              <a:chExt cx="314457" cy="609600"/>
            </a:xfrm>
          </p:grpSpPr>
          <p:sp>
            <p:nvSpPr>
              <p:cNvPr id="43" name="Rectangle 42"/>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45"/>
            <p:cNvGrpSpPr/>
            <p:nvPr/>
          </p:nvGrpSpPr>
          <p:grpSpPr>
            <a:xfrm>
              <a:off x="6629400" y="4191000"/>
              <a:ext cx="314457" cy="609600"/>
              <a:chOff x="6123147" y="4190475"/>
              <a:chExt cx="314457" cy="609600"/>
            </a:xfrm>
          </p:grpSpPr>
          <p:sp>
            <p:nvSpPr>
              <p:cNvPr id="47" name="Rectangle 46"/>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5" name="Group 48"/>
            <p:cNvGrpSpPr/>
            <p:nvPr/>
          </p:nvGrpSpPr>
          <p:grpSpPr>
            <a:xfrm>
              <a:off x="7086600" y="4191000"/>
              <a:ext cx="314457" cy="609600"/>
              <a:chOff x="6123147" y="4190475"/>
              <a:chExt cx="314457" cy="609600"/>
            </a:xfrm>
          </p:grpSpPr>
          <p:sp>
            <p:nvSpPr>
              <p:cNvPr id="50" name="Rectangle 49"/>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6" name="Group 51"/>
            <p:cNvGrpSpPr/>
            <p:nvPr/>
          </p:nvGrpSpPr>
          <p:grpSpPr>
            <a:xfrm>
              <a:off x="7543800" y="4191000"/>
              <a:ext cx="314457" cy="609600"/>
              <a:chOff x="6123147" y="4190475"/>
              <a:chExt cx="314457" cy="609600"/>
            </a:xfrm>
          </p:grpSpPr>
          <p:sp>
            <p:nvSpPr>
              <p:cNvPr id="53" name="Rectangle 52"/>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54"/>
            <p:cNvGrpSpPr/>
            <p:nvPr/>
          </p:nvGrpSpPr>
          <p:grpSpPr>
            <a:xfrm>
              <a:off x="8001000" y="4191000"/>
              <a:ext cx="314457" cy="609600"/>
              <a:chOff x="6123147" y="4190475"/>
              <a:chExt cx="314457" cy="609600"/>
            </a:xfrm>
          </p:grpSpPr>
          <p:sp>
            <p:nvSpPr>
              <p:cNvPr id="56" name="Rectangle 55"/>
              <p:cNvSpPr/>
              <p:nvPr/>
            </p:nvSpPr>
            <p:spPr>
              <a:xfrm rot="-1500000">
                <a:off x="6361404" y="4190475"/>
                <a:ext cx="76200" cy="609600"/>
              </a:xfrm>
              <a:prstGeom prst="rect">
                <a:avLst/>
              </a:prstGeom>
              <a:solidFill>
                <a:srgbClr val="FFC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rot="1500000" flipH="1">
                <a:off x="6123147" y="4190475"/>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59" name="Rectangle 58"/>
          <p:cNvSpPr/>
          <p:nvPr/>
        </p:nvSpPr>
        <p:spPr>
          <a:xfrm flipH="1">
            <a:off x="7696200" y="4535374"/>
            <a:ext cx="76200" cy="609600"/>
          </a:xfrm>
          <a:prstGeom prst="rect">
            <a:avLst/>
          </a:prstGeom>
          <a:solidFill>
            <a:srgbClr val="FFFF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p:cNvSpPr/>
          <p:nvPr/>
        </p:nvSpPr>
        <p:spPr>
          <a:xfrm>
            <a:off x="4953000" y="4152226"/>
            <a:ext cx="381000" cy="1447800"/>
          </a:xfrm>
          <a:prstGeom prst="rect">
            <a:avLst/>
          </a:prstGeom>
          <a:solidFill>
            <a:srgbClr val="C00000"/>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4" name="Straight Arrow Connector 63"/>
          <p:cNvCxnSpPr/>
          <p:nvPr/>
        </p:nvCxnSpPr>
        <p:spPr>
          <a:xfrm>
            <a:off x="7010400" y="5322058"/>
            <a:ext cx="733020" cy="1588"/>
          </a:xfrm>
          <a:prstGeom prst="straightConnector1">
            <a:avLst/>
          </a:prstGeom>
          <a:ln w="25400">
            <a:solidFill>
              <a:schemeClr val="tx2">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6705600" y="5345668"/>
            <a:ext cx="1447800" cy="369332"/>
          </a:xfrm>
          <a:prstGeom prst="rect">
            <a:avLst/>
          </a:prstGeom>
          <a:noFill/>
        </p:spPr>
        <p:txBody>
          <a:bodyPr wrap="square" rtlCol="0">
            <a:spAutoFit/>
          </a:bodyPr>
          <a:lstStyle/>
          <a:p>
            <a:r>
              <a:rPr lang="en-US" dirty="0" smtClean="0"/>
              <a:t>Extension </a:t>
            </a:r>
            <a:r>
              <a:rPr lang="en-US" i="1" dirty="0" smtClean="0"/>
              <a:t>x</a:t>
            </a:r>
            <a:endParaRPr lang="en-US" i="1" dirty="0"/>
          </a:p>
        </p:txBody>
      </p:sp>
      <p:cxnSp>
        <p:nvCxnSpPr>
          <p:cNvPr id="74" name="Straight Arrow Connector 73"/>
          <p:cNvCxnSpPr/>
          <p:nvPr/>
        </p:nvCxnSpPr>
        <p:spPr>
          <a:xfrm rot="5400000" flipH="1" flipV="1">
            <a:off x="8362156" y="4259698"/>
            <a:ext cx="1588" cy="11811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8" name="TextBox 57"/>
          <p:cNvSpPr txBox="1"/>
          <p:nvPr/>
        </p:nvSpPr>
        <p:spPr>
          <a:xfrm>
            <a:off x="7558827" y="3974205"/>
            <a:ext cx="1548684" cy="381000"/>
          </a:xfrm>
          <a:prstGeom prst="rect">
            <a:avLst/>
          </a:prstGeom>
          <a:noFill/>
        </p:spPr>
        <p:txBody>
          <a:bodyPr wrap="square" rtlCol="0">
            <a:spAutoFit/>
          </a:bodyPr>
          <a:lstStyle/>
          <a:p>
            <a:r>
              <a:rPr lang="en-US" dirty="0" smtClean="0">
                <a:solidFill>
                  <a:srgbClr val="FFFF00"/>
                </a:solidFill>
              </a:rPr>
              <a:t>External</a:t>
            </a:r>
            <a:r>
              <a:rPr lang="en-US" dirty="0" smtClean="0"/>
              <a:t> force</a:t>
            </a:r>
            <a:endParaRPr lang="en-US" dirty="0"/>
          </a:p>
        </p:txBody>
      </p:sp>
      <p:graphicFrame>
        <p:nvGraphicFramePr>
          <p:cNvPr id="62" name="Object 61"/>
          <p:cNvGraphicFramePr>
            <a:graphicFrameLocks noChangeAspect="1"/>
          </p:cNvGraphicFramePr>
          <p:nvPr/>
        </p:nvGraphicFramePr>
        <p:xfrm>
          <a:off x="977721" y="2831205"/>
          <a:ext cx="2679700" cy="317500"/>
        </p:xfrm>
        <a:graphic>
          <a:graphicData uri="http://schemas.openxmlformats.org/presentationml/2006/ole">
            <p:oleObj spid="_x0000_s41988" name="Equation" r:id="rId5" imgW="2679480" imgH="317160" progId="Equation.DSMT4">
              <p:embed/>
            </p:oleObj>
          </a:graphicData>
        </a:graphic>
      </p:graphicFrame>
      <p:graphicFrame>
        <p:nvGraphicFramePr>
          <p:cNvPr id="65" name="Object 64"/>
          <p:cNvGraphicFramePr>
            <a:graphicFrameLocks noChangeAspect="1"/>
          </p:cNvGraphicFramePr>
          <p:nvPr/>
        </p:nvGraphicFramePr>
        <p:xfrm>
          <a:off x="990600" y="4711163"/>
          <a:ext cx="2679700" cy="1041400"/>
        </p:xfrm>
        <a:graphic>
          <a:graphicData uri="http://schemas.openxmlformats.org/presentationml/2006/ole">
            <p:oleObj spid="_x0000_s41989" name="Equation" r:id="rId6" imgW="2679480" imgH="1041120" progId="Equation.DSMT4">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Total Work as </a:t>
            </a:r>
            <a:r>
              <a:rPr lang="en-US" i="1" dirty="0" smtClean="0">
                <a:solidFill>
                  <a:srgbClr val="FFFF00"/>
                </a:solidFill>
              </a:rPr>
              <a:t>Area Under Curve</a:t>
            </a:r>
            <a:endParaRPr lang="en-US" i="1" dirty="0">
              <a:solidFill>
                <a:srgbClr val="FFFF00"/>
              </a:solidFill>
            </a:endParaRPr>
          </a:p>
        </p:txBody>
      </p:sp>
      <p:sp>
        <p:nvSpPr>
          <p:cNvPr id="3" name="Content Placeholder 2"/>
          <p:cNvSpPr>
            <a:spLocks noGrp="1"/>
          </p:cNvSpPr>
          <p:nvPr>
            <p:ph sz="half" idx="1"/>
          </p:nvPr>
        </p:nvSpPr>
        <p:spPr>
          <a:xfrm>
            <a:off x="152400" y="1524000"/>
            <a:ext cx="4267200" cy="4525963"/>
          </a:xfrm>
        </p:spPr>
        <p:txBody>
          <a:bodyPr>
            <a:normAutofit lnSpcReduction="10000"/>
          </a:bodyPr>
          <a:lstStyle/>
          <a:p>
            <a:r>
              <a:rPr lang="en-US" dirty="0" smtClean="0"/>
              <a:t>Plotting a graph of external force </a:t>
            </a:r>
            <a:r>
              <a:rPr lang="en-US" i="1" dirty="0" smtClean="0">
                <a:solidFill>
                  <a:srgbClr val="FF0000"/>
                </a:solidFill>
              </a:rPr>
              <a:t>F</a:t>
            </a:r>
            <a:r>
              <a:rPr lang="en-US" dirty="0" smtClean="0">
                <a:solidFill>
                  <a:srgbClr val="FF0000"/>
                </a:solidFill>
              </a:rPr>
              <a:t> = </a:t>
            </a:r>
            <a:r>
              <a:rPr lang="en-US" i="1" dirty="0" err="1" smtClean="0">
                <a:solidFill>
                  <a:srgbClr val="FF0000"/>
                </a:solidFill>
              </a:rPr>
              <a:t>kx</a:t>
            </a:r>
            <a:r>
              <a:rPr lang="en-US" dirty="0" smtClean="0">
                <a:solidFill>
                  <a:srgbClr val="FF0000"/>
                </a:solidFill>
              </a:rPr>
              <a:t>  </a:t>
            </a:r>
            <a:r>
              <a:rPr lang="en-US" dirty="0" smtClean="0"/>
              <a:t>as a function of </a:t>
            </a:r>
            <a:r>
              <a:rPr lang="en-US" i="1" dirty="0" smtClean="0"/>
              <a:t>x</a:t>
            </a:r>
            <a:r>
              <a:rPr lang="en-US" dirty="0" smtClean="0"/>
              <a:t>, the work to stretch the spring from</a:t>
            </a:r>
          </a:p>
          <a:p>
            <a:pPr>
              <a:buNone/>
            </a:pPr>
            <a:r>
              <a:rPr lang="en-US" sz="2400" dirty="0" smtClean="0"/>
              <a:t>	 </a:t>
            </a:r>
            <a:r>
              <a:rPr lang="en-US" dirty="0" smtClean="0"/>
              <a:t>                             , just the </a:t>
            </a:r>
            <a:r>
              <a:rPr lang="en-US" i="1" dirty="0" smtClean="0"/>
              <a:t>incremental area under the curve</a:t>
            </a:r>
            <a:r>
              <a:rPr lang="en-US" dirty="0" smtClean="0"/>
              <a:t>, so the </a:t>
            </a:r>
            <a:r>
              <a:rPr lang="en-US" dirty="0" smtClean="0">
                <a:solidFill>
                  <a:srgbClr val="FFFF00"/>
                </a:solidFill>
              </a:rPr>
              <a:t>total </a:t>
            </a:r>
            <a:r>
              <a:rPr lang="en-US" dirty="0" smtClean="0"/>
              <a:t>work is the </a:t>
            </a:r>
            <a:r>
              <a:rPr lang="en-US" dirty="0" smtClean="0">
                <a:solidFill>
                  <a:srgbClr val="FFFF00"/>
                </a:solidFill>
              </a:rPr>
              <a:t>total</a:t>
            </a:r>
            <a:r>
              <a:rPr lang="en-US" dirty="0" smtClean="0"/>
              <a:t> area</a:t>
            </a:r>
          </a:p>
          <a:p>
            <a:endParaRPr lang="en-US" dirty="0" smtClean="0"/>
          </a:p>
          <a:p>
            <a:pPr>
              <a:buNone/>
            </a:pPr>
            <a:r>
              <a:rPr lang="en-US" dirty="0" smtClean="0"/>
              <a:t>                                     </a:t>
            </a:r>
          </a:p>
          <a:p>
            <a:pPr>
              <a:buNone/>
            </a:pPr>
            <a:endParaRPr lang="en-US" dirty="0"/>
          </a:p>
        </p:txBody>
      </p:sp>
      <p:sp>
        <p:nvSpPr>
          <p:cNvPr id="4" name="Content Placeholder 3"/>
          <p:cNvSpPr>
            <a:spLocks noGrp="1"/>
          </p:cNvSpPr>
          <p:nvPr>
            <p:ph sz="half" idx="2"/>
          </p:nvPr>
        </p:nvSpPr>
        <p:spPr>
          <a:xfrm>
            <a:off x="4572000" y="1600200"/>
            <a:ext cx="4114800" cy="4525963"/>
          </a:xfrm>
        </p:spPr>
        <p:txBody>
          <a:bodyPr>
            <a:normAutofit lnSpcReduction="10000"/>
          </a:bodyPr>
          <a:lstStyle/>
          <a:p>
            <a:r>
              <a:rPr lang="en-US" dirty="0" smtClean="0">
                <a:solidFill>
                  <a:schemeClr val="tx2">
                    <a:lumMod val="50000"/>
                  </a:schemeClr>
                </a:solidFill>
              </a:rPr>
              <a:t>A</a:t>
            </a:r>
            <a:endParaRPr lang="en-US" dirty="0">
              <a:solidFill>
                <a:schemeClr val="tx2">
                  <a:lumMod val="50000"/>
                </a:schemeClr>
              </a:solidFill>
            </a:endParaRPr>
          </a:p>
        </p:txBody>
      </p:sp>
      <p:graphicFrame>
        <p:nvGraphicFramePr>
          <p:cNvPr id="58370" name="Object 2"/>
          <p:cNvGraphicFramePr>
            <a:graphicFrameLocks noChangeAspect="1"/>
          </p:cNvGraphicFramePr>
          <p:nvPr/>
        </p:nvGraphicFramePr>
        <p:xfrm>
          <a:off x="457200" y="3200400"/>
          <a:ext cx="2603500" cy="317500"/>
        </p:xfrm>
        <a:graphic>
          <a:graphicData uri="http://schemas.openxmlformats.org/presentationml/2006/ole">
            <p:oleObj spid="_x0000_s58370" name="Equation" r:id="rId4" imgW="2679480" imgH="317160" progId="Equation.DSMT4">
              <p:embed/>
            </p:oleObj>
          </a:graphicData>
        </a:graphic>
      </p:graphicFrame>
      <p:graphicFrame>
        <p:nvGraphicFramePr>
          <p:cNvPr id="58371" name="Object 3"/>
          <p:cNvGraphicFramePr>
            <a:graphicFrameLocks noChangeAspect="1"/>
          </p:cNvGraphicFramePr>
          <p:nvPr/>
        </p:nvGraphicFramePr>
        <p:xfrm>
          <a:off x="838200" y="4749800"/>
          <a:ext cx="2628900" cy="1041400"/>
        </p:xfrm>
        <a:graphic>
          <a:graphicData uri="http://schemas.openxmlformats.org/presentationml/2006/ole">
            <p:oleObj spid="_x0000_s58371" name="Equation" r:id="rId5" imgW="2628720" imgH="1041120" progId="Equation.DSMT4">
              <p:embed/>
            </p:oleObj>
          </a:graphicData>
        </a:graphic>
      </p:graphicFrame>
      <p:sp>
        <p:nvSpPr>
          <p:cNvPr id="17" name="TextBox 16"/>
          <p:cNvSpPr txBox="1"/>
          <p:nvPr/>
        </p:nvSpPr>
        <p:spPr>
          <a:xfrm>
            <a:off x="7772400" y="3552825"/>
            <a:ext cx="381000" cy="461665"/>
          </a:xfrm>
          <a:prstGeom prst="rect">
            <a:avLst/>
          </a:prstGeom>
          <a:noFill/>
        </p:spPr>
        <p:txBody>
          <a:bodyPr wrap="square" rtlCol="0">
            <a:spAutoFit/>
          </a:bodyPr>
          <a:lstStyle/>
          <a:p>
            <a:r>
              <a:rPr lang="en-US" sz="2400" i="1" dirty="0" smtClean="0"/>
              <a:t>x</a:t>
            </a:r>
            <a:endParaRPr lang="en-US" sz="2400" i="1" dirty="0"/>
          </a:p>
        </p:txBody>
      </p:sp>
      <p:sp>
        <p:nvSpPr>
          <p:cNvPr id="24" name="TextBox 23"/>
          <p:cNvSpPr txBox="1"/>
          <p:nvPr/>
        </p:nvSpPr>
        <p:spPr>
          <a:xfrm>
            <a:off x="4191000" y="4648200"/>
            <a:ext cx="4800600" cy="1200329"/>
          </a:xfrm>
          <a:prstGeom prst="rect">
            <a:avLst/>
          </a:prstGeom>
          <a:noFill/>
        </p:spPr>
        <p:txBody>
          <a:bodyPr wrap="square" rtlCol="0">
            <a:spAutoFit/>
          </a:bodyPr>
          <a:lstStyle/>
          <a:p>
            <a:r>
              <a:rPr lang="en-US" dirty="0" smtClean="0"/>
              <a:t>Area under this “curve” =½ base x height= ½</a:t>
            </a:r>
            <a:r>
              <a:rPr lang="en-US" i="1" dirty="0" smtClean="0"/>
              <a:t>kx</a:t>
            </a:r>
            <a:r>
              <a:rPr lang="en-US" baseline="-25000" dirty="0" smtClean="0"/>
              <a:t>0</a:t>
            </a:r>
            <a:r>
              <a:rPr lang="en-US" baseline="30000" dirty="0" smtClean="0"/>
              <a:t>2</a:t>
            </a:r>
            <a:endParaRPr lang="en-US" dirty="0" smtClean="0"/>
          </a:p>
          <a:p>
            <a:r>
              <a:rPr lang="en-US" dirty="0" smtClean="0">
                <a:solidFill>
                  <a:srgbClr val="FFFF00"/>
                </a:solidFill>
              </a:rPr>
              <a:t>In fact, the total work done is the area under the force/distance curve for </a:t>
            </a:r>
            <a:r>
              <a:rPr lang="en-US" i="1" dirty="0" smtClean="0">
                <a:solidFill>
                  <a:srgbClr val="FFFF00"/>
                </a:solidFill>
              </a:rPr>
              <a:t>any</a:t>
            </a:r>
            <a:r>
              <a:rPr lang="en-US" dirty="0" smtClean="0">
                <a:solidFill>
                  <a:srgbClr val="FFFF00"/>
                </a:solidFill>
              </a:rPr>
              <a:t> curve: it’s a sum of little areas </a:t>
            </a:r>
            <a:r>
              <a:rPr lang="en-US" i="1" dirty="0" smtClean="0">
                <a:solidFill>
                  <a:srgbClr val="FFFF00"/>
                </a:solidFill>
              </a:rPr>
              <a:t>F</a:t>
            </a:r>
            <a:r>
              <a:rPr lang="el-GR" dirty="0" smtClean="0">
                <a:solidFill>
                  <a:srgbClr val="FFFF00"/>
                </a:solidFill>
              </a:rPr>
              <a:t>Δ</a:t>
            </a:r>
            <a:r>
              <a:rPr lang="en-US" i="1" dirty="0" smtClean="0">
                <a:solidFill>
                  <a:srgbClr val="FFFF00"/>
                </a:solidFill>
              </a:rPr>
              <a:t>x</a:t>
            </a:r>
            <a:r>
              <a:rPr lang="en-US" dirty="0" smtClean="0">
                <a:solidFill>
                  <a:srgbClr val="FFFF00"/>
                </a:solidFill>
              </a:rPr>
              <a:t> corresponding to work for </a:t>
            </a:r>
            <a:r>
              <a:rPr lang="el-GR" dirty="0" smtClean="0">
                <a:solidFill>
                  <a:srgbClr val="FFFF00"/>
                </a:solidFill>
              </a:rPr>
              <a:t>Δ</a:t>
            </a:r>
            <a:r>
              <a:rPr lang="en-US" i="1" dirty="0" smtClean="0">
                <a:solidFill>
                  <a:srgbClr val="FFFF00"/>
                </a:solidFill>
              </a:rPr>
              <a:t>x</a:t>
            </a:r>
            <a:r>
              <a:rPr lang="en-US" dirty="0" smtClean="0">
                <a:solidFill>
                  <a:srgbClr val="FFFF00"/>
                </a:solidFill>
              </a:rPr>
              <a:t>. </a:t>
            </a:r>
            <a:endParaRPr lang="en-US" dirty="0">
              <a:solidFill>
                <a:srgbClr val="FFFF00"/>
              </a:solidFill>
            </a:endParaRPr>
          </a:p>
        </p:txBody>
      </p:sp>
      <p:sp>
        <p:nvSpPr>
          <p:cNvPr id="25" name="Rectangle 24"/>
          <p:cNvSpPr/>
          <p:nvPr/>
        </p:nvSpPr>
        <p:spPr>
          <a:xfrm>
            <a:off x="4162424" y="4591050"/>
            <a:ext cx="4829175" cy="12954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Group 27"/>
          <p:cNvGrpSpPr/>
          <p:nvPr/>
        </p:nvGrpSpPr>
        <p:grpSpPr>
          <a:xfrm>
            <a:off x="5105400" y="1676400"/>
            <a:ext cx="3248025" cy="2533650"/>
            <a:chOff x="5181600" y="1828800"/>
            <a:chExt cx="3248025" cy="2533650"/>
          </a:xfrm>
        </p:grpSpPr>
        <p:sp>
          <p:nvSpPr>
            <p:cNvPr id="18" name="TextBox 17"/>
            <p:cNvSpPr txBox="1"/>
            <p:nvPr/>
          </p:nvSpPr>
          <p:spPr>
            <a:xfrm>
              <a:off x="6486525" y="3900785"/>
              <a:ext cx="533400" cy="461665"/>
            </a:xfrm>
            <a:prstGeom prst="rect">
              <a:avLst/>
            </a:prstGeom>
            <a:noFill/>
          </p:spPr>
          <p:txBody>
            <a:bodyPr wrap="square" rtlCol="0">
              <a:spAutoFit/>
            </a:bodyPr>
            <a:lstStyle/>
            <a:p>
              <a:r>
                <a:rPr lang="en-US" sz="2400" i="1" dirty="0" smtClean="0"/>
                <a:t>x</a:t>
              </a:r>
              <a:r>
                <a:rPr lang="en-US" sz="2400" i="1" baseline="-25000" dirty="0" smtClean="0"/>
                <a:t>0</a:t>
              </a:r>
              <a:endParaRPr lang="en-US" sz="2400" i="1" dirty="0"/>
            </a:p>
          </p:txBody>
        </p:sp>
        <p:grpSp>
          <p:nvGrpSpPr>
            <p:cNvPr id="26" name="Group 25"/>
            <p:cNvGrpSpPr/>
            <p:nvPr/>
          </p:nvGrpSpPr>
          <p:grpSpPr>
            <a:xfrm>
              <a:off x="5181600" y="1828800"/>
              <a:ext cx="3248025" cy="2360828"/>
              <a:chOff x="5229225" y="1987037"/>
              <a:chExt cx="3248025" cy="2360828"/>
            </a:xfrm>
          </p:grpSpPr>
          <p:sp>
            <p:nvSpPr>
              <p:cNvPr id="7" name="Right Triangle 6"/>
              <p:cNvSpPr/>
              <p:nvPr/>
            </p:nvSpPr>
            <p:spPr>
              <a:xfrm rot="5400000" flipH="1" flipV="1">
                <a:off x="5956479" y="2209800"/>
                <a:ext cx="1371600" cy="2133600"/>
              </a:xfrm>
              <a:prstGeom prst="r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Arrow Connector 8"/>
              <p:cNvCxnSpPr/>
              <p:nvPr/>
            </p:nvCxnSpPr>
            <p:spPr>
              <a:xfrm flipV="1">
                <a:off x="5562600" y="3962400"/>
                <a:ext cx="2895600" cy="794"/>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a:off x="5567364" y="1987037"/>
                <a:ext cx="1588" cy="1981200"/>
              </a:xfrm>
              <a:prstGeom prst="straightConnector1">
                <a:avLst/>
              </a:prstGeom>
              <a:ln w="28575">
                <a:solidFill>
                  <a:schemeClr val="bg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flipH="1">
                <a:off x="5567363" y="2203094"/>
                <a:ext cx="2743200" cy="175260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229225" y="2209800"/>
                <a:ext cx="685800" cy="461665"/>
              </a:xfrm>
              <a:prstGeom prst="rect">
                <a:avLst/>
              </a:prstGeom>
              <a:noFill/>
            </p:spPr>
            <p:txBody>
              <a:bodyPr wrap="square" rtlCol="0">
                <a:spAutoFit/>
              </a:bodyPr>
              <a:lstStyle/>
              <a:p>
                <a:r>
                  <a:rPr lang="en-US" sz="2400" i="1" dirty="0" smtClean="0">
                    <a:solidFill>
                      <a:srgbClr val="FF0000"/>
                    </a:solidFill>
                  </a:rPr>
                  <a:t>F</a:t>
                </a:r>
                <a:endParaRPr lang="en-US" sz="2400" i="1" dirty="0">
                  <a:solidFill>
                    <a:srgbClr val="FF0000"/>
                  </a:solidFill>
                </a:endParaRPr>
              </a:p>
            </p:txBody>
          </p:sp>
          <p:sp>
            <p:nvSpPr>
              <p:cNvPr id="16" name="TextBox 15"/>
              <p:cNvSpPr txBox="1"/>
              <p:nvPr/>
            </p:nvSpPr>
            <p:spPr>
              <a:xfrm>
                <a:off x="5257800" y="3886200"/>
                <a:ext cx="381000" cy="461665"/>
              </a:xfrm>
              <a:prstGeom prst="rect">
                <a:avLst/>
              </a:prstGeom>
              <a:noFill/>
            </p:spPr>
            <p:txBody>
              <a:bodyPr wrap="square" rtlCol="0">
                <a:spAutoFit/>
              </a:bodyPr>
              <a:lstStyle/>
              <a:p>
                <a:r>
                  <a:rPr lang="en-US" sz="2400" i="1" dirty="0" smtClean="0"/>
                  <a:t>0</a:t>
                </a:r>
                <a:endParaRPr lang="en-US" sz="2400" i="1" dirty="0"/>
              </a:p>
            </p:txBody>
          </p:sp>
          <p:sp>
            <p:nvSpPr>
              <p:cNvPr id="19" name="TextBox 18"/>
              <p:cNvSpPr txBox="1"/>
              <p:nvPr/>
            </p:nvSpPr>
            <p:spPr>
              <a:xfrm>
                <a:off x="7791450" y="2971800"/>
                <a:ext cx="685800" cy="461665"/>
              </a:xfrm>
              <a:prstGeom prst="rect">
                <a:avLst/>
              </a:prstGeom>
              <a:noFill/>
            </p:spPr>
            <p:txBody>
              <a:bodyPr wrap="square" rtlCol="0">
                <a:spAutoFit/>
              </a:bodyPr>
              <a:lstStyle/>
              <a:p>
                <a:r>
                  <a:rPr lang="en-US" sz="2400" i="1" dirty="0" smtClean="0">
                    <a:solidFill>
                      <a:srgbClr val="FF0000"/>
                    </a:solidFill>
                  </a:rPr>
                  <a:t>kx</a:t>
                </a:r>
                <a:r>
                  <a:rPr lang="en-US" sz="2400" i="1" baseline="-25000" dirty="0" smtClean="0">
                    <a:solidFill>
                      <a:srgbClr val="FF0000"/>
                    </a:solidFill>
                  </a:rPr>
                  <a:t>0</a:t>
                </a:r>
                <a:endParaRPr lang="en-US" sz="2400" i="1" dirty="0">
                  <a:solidFill>
                    <a:srgbClr val="FF0000"/>
                  </a:solidFill>
                </a:endParaRPr>
              </a:p>
            </p:txBody>
          </p:sp>
          <p:cxnSp>
            <p:nvCxnSpPr>
              <p:cNvPr id="21" name="Straight Arrow Connector 20"/>
              <p:cNvCxnSpPr/>
              <p:nvPr/>
            </p:nvCxnSpPr>
            <p:spPr>
              <a:xfrm>
                <a:off x="5610225" y="4181475"/>
                <a:ext cx="2133600" cy="1588"/>
              </a:xfrm>
              <a:prstGeom prst="straightConnector1">
                <a:avLst/>
              </a:prstGeom>
              <a:ln w="22225">
                <a:solidFill>
                  <a:schemeClr val="bg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flipH="1" flipV="1">
                <a:off x="7115969" y="3266281"/>
                <a:ext cx="1371600" cy="1588"/>
              </a:xfrm>
              <a:prstGeom prst="straightConnector1">
                <a:avLst/>
              </a:prstGeom>
              <a:ln w="22225">
                <a:solidFill>
                  <a:srgbClr val="FF0000"/>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5400000" flipH="1" flipV="1">
                <a:off x="6410325" y="3571875"/>
                <a:ext cx="762000" cy="0"/>
              </a:xfrm>
              <a:prstGeom prst="line">
                <a:avLst/>
              </a:prstGeom>
              <a:ln w="15875">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5400000" flipH="1">
                <a:off x="6296025" y="3619500"/>
                <a:ext cx="685800" cy="0"/>
              </a:xfrm>
              <a:prstGeom prst="line">
                <a:avLst/>
              </a:prstGeom>
              <a:ln w="15875">
                <a:solidFill>
                  <a:srgbClr val="000000"/>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6477000" y="2895600"/>
                <a:ext cx="457200" cy="338554"/>
              </a:xfrm>
              <a:prstGeom prst="rect">
                <a:avLst/>
              </a:prstGeom>
              <a:noFill/>
            </p:spPr>
            <p:txBody>
              <a:bodyPr wrap="square" rtlCol="0">
                <a:spAutoFit/>
              </a:bodyPr>
              <a:lstStyle/>
              <a:p>
                <a:r>
                  <a:rPr lang="el-GR" sz="1600" dirty="0" smtClean="0"/>
                  <a:t>Δ</a:t>
                </a:r>
                <a:r>
                  <a:rPr lang="en-US" sz="1600" i="1" dirty="0" smtClean="0"/>
                  <a:t>x</a:t>
                </a:r>
                <a:endParaRPr lang="en-US" sz="1600" i="1" dirty="0"/>
              </a:p>
            </p:txBody>
          </p:sp>
          <p:cxnSp>
            <p:nvCxnSpPr>
              <p:cNvPr id="32" name="Straight Arrow Connector 31"/>
              <p:cNvCxnSpPr/>
              <p:nvPr/>
            </p:nvCxnSpPr>
            <p:spPr>
              <a:xfrm rot="5400000" flipH="1" flipV="1">
                <a:off x="6352778" y="3581797"/>
                <a:ext cx="762794" cy="1588"/>
              </a:xfrm>
              <a:prstGeom prst="straightConnector1">
                <a:avLst/>
              </a:prstGeom>
              <a:ln w="22225">
                <a:solidFill>
                  <a:srgbClr val="FF0000"/>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6734175" y="3352800"/>
                <a:ext cx="457200" cy="338554"/>
              </a:xfrm>
              <a:prstGeom prst="rect">
                <a:avLst/>
              </a:prstGeom>
              <a:noFill/>
            </p:spPr>
            <p:txBody>
              <a:bodyPr wrap="square" rtlCol="0">
                <a:spAutoFit/>
              </a:bodyPr>
              <a:lstStyle/>
              <a:p>
                <a:r>
                  <a:rPr lang="en-US" sz="1600" i="1" dirty="0" err="1" smtClean="0">
                    <a:solidFill>
                      <a:srgbClr val="FF0000"/>
                    </a:solidFill>
                  </a:rPr>
                  <a:t>kx</a:t>
                </a:r>
                <a:endParaRPr lang="en-US" sz="1600" i="1" dirty="0">
                  <a:solidFill>
                    <a:srgbClr val="FF0000"/>
                  </a:solidFill>
                </a:endParaRPr>
              </a:p>
            </p:txBody>
          </p:sp>
        </p:gr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Problem from book</a:t>
            </a:r>
            <a:endParaRPr lang="en-US" dirty="0">
              <a:solidFill>
                <a:srgbClr val="FFFF00"/>
              </a:solidFill>
            </a:endParaRPr>
          </a:p>
        </p:txBody>
      </p:sp>
      <p:sp>
        <p:nvSpPr>
          <p:cNvPr id="3" name="Content Placeholder 2"/>
          <p:cNvSpPr>
            <a:spLocks noGrp="1"/>
          </p:cNvSpPr>
          <p:nvPr>
            <p:ph idx="1"/>
          </p:nvPr>
        </p:nvSpPr>
        <p:spPr/>
        <p:txBody>
          <a:bodyPr/>
          <a:lstStyle/>
          <a:p>
            <a:r>
              <a:rPr lang="en-US" b="1" dirty="0" smtClean="0"/>
              <a:t>11.</a:t>
            </a:r>
            <a:r>
              <a:rPr lang="en-US" dirty="0" smtClean="0"/>
              <a:t>	(II) A 400-kg piano slides 4.0 m down a 30° incline and is kept from accelerating by a man who is pushing back on it </a:t>
            </a:r>
            <a:r>
              <a:rPr lang="en-US" i="1" dirty="0" smtClean="0"/>
              <a:t>parallel to the incline</a:t>
            </a:r>
            <a:r>
              <a:rPr lang="en-US" dirty="0" smtClean="0"/>
              <a:t>. Determine: (</a:t>
            </a:r>
            <a:r>
              <a:rPr lang="en-US" i="1" dirty="0" smtClean="0"/>
              <a:t>a</a:t>
            </a:r>
            <a:r>
              <a:rPr lang="en-US" dirty="0" smtClean="0"/>
              <a:t>) the force exerted by the man, (</a:t>
            </a:r>
            <a:r>
              <a:rPr lang="en-US" i="1" dirty="0" smtClean="0"/>
              <a:t>b</a:t>
            </a:r>
            <a:r>
              <a:rPr lang="en-US" dirty="0" smtClean="0"/>
              <a:t>) the work done by the man on the piano, (</a:t>
            </a:r>
            <a:r>
              <a:rPr lang="en-US" i="1" dirty="0" smtClean="0"/>
              <a:t>c</a:t>
            </a:r>
            <a:r>
              <a:rPr lang="en-US" dirty="0" smtClean="0"/>
              <a:t>) the work done by the force of gravity, and (</a:t>
            </a:r>
            <a:r>
              <a:rPr lang="en-US" i="1" dirty="0" smtClean="0"/>
              <a:t>d</a:t>
            </a:r>
            <a:r>
              <a:rPr lang="en-US" dirty="0" smtClean="0"/>
              <a:t>) the net work done on the piano. Ignore friction.</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Problem from  book</a:t>
            </a:r>
            <a:endParaRPr lang="en-US" dirty="0">
              <a:solidFill>
                <a:srgbClr val="FFFF00"/>
              </a:solidFill>
            </a:endParaRPr>
          </a:p>
        </p:txBody>
      </p:sp>
      <p:sp>
        <p:nvSpPr>
          <p:cNvPr id="3" name="Content Placeholder 2"/>
          <p:cNvSpPr>
            <a:spLocks noGrp="1"/>
          </p:cNvSpPr>
          <p:nvPr>
            <p:ph idx="1"/>
          </p:nvPr>
        </p:nvSpPr>
        <p:spPr/>
        <p:txBody>
          <a:bodyPr/>
          <a:lstStyle/>
          <a:p>
            <a:r>
              <a:rPr lang="en-US" b="1" dirty="0" smtClean="0"/>
              <a:t>38.</a:t>
            </a:r>
            <a:r>
              <a:rPr lang="en-US" dirty="0" smtClean="0"/>
              <a:t>	(II) If it requires 5.0 J of work to stretch a particular spring by 2.0 cm from its equilibrium length, how much more work will be required to stretch it an additional 4.0 cm?</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Problem from book</a:t>
            </a:r>
            <a:endParaRPr lang="en-US" dirty="0">
              <a:solidFill>
                <a:srgbClr val="FFFF00"/>
              </a:solidFill>
            </a:endParaRPr>
          </a:p>
        </p:txBody>
      </p:sp>
      <p:sp>
        <p:nvSpPr>
          <p:cNvPr id="3" name="Content Placeholder 2"/>
          <p:cNvSpPr>
            <a:spLocks noGrp="1"/>
          </p:cNvSpPr>
          <p:nvPr>
            <p:ph idx="1"/>
          </p:nvPr>
        </p:nvSpPr>
        <p:spPr>
          <a:xfrm>
            <a:off x="457200" y="1600200"/>
            <a:ext cx="8229600" cy="5257800"/>
          </a:xfrm>
        </p:spPr>
        <p:txBody>
          <a:bodyPr>
            <a:normAutofit fontScale="92500" lnSpcReduction="20000"/>
          </a:bodyPr>
          <a:lstStyle/>
          <a:p>
            <a:r>
              <a:rPr lang="en-US" dirty="0" smtClean="0"/>
              <a:t>	</a:t>
            </a:r>
            <a:r>
              <a:rPr lang="en-US" b="1" dirty="0" smtClean="0"/>
              <a:t>49.</a:t>
            </a:r>
            <a:r>
              <a:rPr lang="en-US" dirty="0" smtClean="0"/>
              <a:t>	(III) A 3.0-m-long steel chain is stretched out along the top level of a horizontal scaffold at a construction site, in such a way that 2.0 m of the chain remains on the top level and 1.0 m hangs vertically.  At this point, the force on the hanging segment is sufficient to pull the entire chain over the edge. Once the chain is moving, the kinetic friction is so small that it can be neglected. How much work is performed on the chain by the force of gravity as the chain falls from the point where 2.0 m remains on the scaffold to the point where the entire chain has left the scaffold? (Assume that the chain has a linear weight density of 18N/m.)</a:t>
            </a:r>
          </a:p>
          <a:p>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Problem from book</a:t>
            </a:r>
            <a:endParaRPr lang="en-US" dirty="0">
              <a:solidFill>
                <a:srgbClr val="FFFF00"/>
              </a:solidFill>
            </a:endParaRPr>
          </a:p>
        </p:txBody>
      </p:sp>
      <p:sp>
        <p:nvSpPr>
          <p:cNvPr id="3" name="Content Placeholder 2"/>
          <p:cNvSpPr>
            <a:spLocks noGrp="1"/>
          </p:cNvSpPr>
          <p:nvPr>
            <p:ph idx="1"/>
          </p:nvPr>
        </p:nvSpPr>
        <p:spPr/>
        <p:txBody>
          <a:bodyPr/>
          <a:lstStyle/>
          <a:p>
            <a:r>
              <a:rPr lang="en-US" b="1" dirty="0" smtClean="0"/>
              <a:t>48.</a:t>
            </a:r>
            <a:r>
              <a:rPr lang="en-US" dirty="0" smtClean="0"/>
              <a:t>	(III) A 3000-kg space vehicle, initially at rest, falls vertically from a height of 3200 km above the Earth’s surface. Determine how much work is done by the force of gravity in bringing the vehicle to the Earth’s surface.</a:t>
            </a: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Work is </a:t>
            </a:r>
            <a:r>
              <a:rPr lang="en-US" i="1" dirty="0" smtClean="0">
                <a:solidFill>
                  <a:srgbClr val="FFFF00"/>
                </a:solidFill>
              </a:rPr>
              <a:t>only</a:t>
            </a:r>
            <a:r>
              <a:rPr lang="en-US" dirty="0" smtClean="0">
                <a:solidFill>
                  <a:srgbClr val="FFFF00"/>
                </a:solidFill>
              </a:rPr>
              <a:t> done by a </a:t>
            </a:r>
            <a:r>
              <a:rPr lang="en-US" i="1" dirty="0" smtClean="0">
                <a:solidFill>
                  <a:srgbClr val="FFFF00"/>
                </a:solidFill>
              </a:rPr>
              <a:t>force</a:t>
            </a:r>
            <a:r>
              <a:rPr lang="en-US" dirty="0" smtClean="0">
                <a:solidFill>
                  <a:srgbClr val="FFFF00"/>
                </a:solidFill>
              </a:rPr>
              <a:t>…</a:t>
            </a:r>
            <a:endParaRPr lang="en-US" dirty="0">
              <a:solidFill>
                <a:srgbClr val="FFFF00"/>
              </a:solidFill>
            </a:endParaRPr>
          </a:p>
        </p:txBody>
      </p:sp>
      <p:sp>
        <p:nvSpPr>
          <p:cNvPr id="3" name="Content Placeholder 2"/>
          <p:cNvSpPr>
            <a:spLocks noGrp="1"/>
          </p:cNvSpPr>
          <p:nvPr>
            <p:ph idx="1"/>
          </p:nvPr>
        </p:nvSpPr>
        <p:spPr>
          <a:xfrm>
            <a:off x="228600" y="1371600"/>
            <a:ext cx="8534400" cy="5257800"/>
          </a:xfrm>
        </p:spPr>
        <p:txBody>
          <a:bodyPr>
            <a:normAutofit/>
          </a:bodyPr>
          <a:lstStyle/>
          <a:p>
            <a:r>
              <a:rPr lang="en-US" dirty="0"/>
              <a:t>a</a:t>
            </a:r>
            <a:r>
              <a:rPr lang="en-US" dirty="0" smtClean="0"/>
              <a:t>nd, the force </a:t>
            </a:r>
            <a:r>
              <a:rPr lang="en-US" dirty="0" smtClean="0">
                <a:solidFill>
                  <a:srgbClr val="FFFF00"/>
                </a:solidFill>
              </a:rPr>
              <a:t>has to move something!</a:t>
            </a:r>
          </a:p>
          <a:p>
            <a:r>
              <a:rPr lang="en-US" dirty="0" smtClean="0"/>
              <a:t>Suppose I lift one kilogram up one meter…</a:t>
            </a:r>
          </a:p>
          <a:p>
            <a:r>
              <a:rPr lang="en-US" dirty="0" smtClean="0"/>
              <a:t>I do it at a slow steady speed—my force just balances its weight, let’s say 10 </a:t>
            </a:r>
            <a:r>
              <a:rPr lang="en-US" dirty="0" err="1" smtClean="0"/>
              <a:t>Newtons</a:t>
            </a:r>
            <a:r>
              <a:rPr lang="en-US" dirty="0" smtClean="0"/>
              <a:t>.</a:t>
            </a:r>
          </a:p>
          <a:p>
            <a:endParaRPr lang="en-US" dirty="0"/>
          </a:p>
          <a:p>
            <a:r>
              <a:rPr lang="en-US" b="1" dirty="0" smtClean="0">
                <a:solidFill>
                  <a:srgbClr val="FFFF00"/>
                </a:solidFill>
              </a:rPr>
              <a:t>Definition: </a:t>
            </a:r>
            <a:r>
              <a:rPr lang="en-US" dirty="0" smtClean="0">
                <a:solidFill>
                  <a:srgbClr val="FFFF00"/>
                </a:solidFill>
              </a:rPr>
              <a:t>  </a:t>
            </a:r>
            <a:r>
              <a:rPr lang="en-US" i="1" dirty="0" smtClean="0"/>
              <a:t>if I push with 1 Newton through 1 meter, I do work 1 Joule.</a:t>
            </a:r>
          </a:p>
          <a:p>
            <a:endParaRPr lang="en-US" dirty="0"/>
          </a:p>
          <a:p>
            <a:r>
              <a:rPr lang="en-US" dirty="0" smtClean="0"/>
              <a:t>So lifting that kilogram took 10 Joules of work.</a:t>
            </a:r>
          </a:p>
        </p:txBody>
      </p:sp>
      <p:sp>
        <p:nvSpPr>
          <p:cNvPr id="5" name="Rectangle 4"/>
          <p:cNvSpPr/>
          <p:nvPr/>
        </p:nvSpPr>
        <p:spPr>
          <a:xfrm>
            <a:off x="609600" y="4038600"/>
            <a:ext cx="7696200" cy="1371600"/>
          </a:xfrm>
          <a:prstGeom prst="rect">
            <a:avLst/>
          </a:prstGeom>
          <a:noFill/>
          <a:ln w="476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Only motion </a:t>
            </a:r>
            <a:r>
              <a:rPr lang="en-US" i="1" dirty="0" smtClean="0">
                <a:solidFill>
                  <a:srgbClr val="FFFF00"/>
                </a:solidFill>
              </a:rPr>
              <a:t>in the direction of the force </a:t>
            </a:r>
            <a:r>
              <a:rPr lang="en-US" dirty="0" smtClean="0">
                <a:solidFill>
                  <a:srgbClr val="FFFF00"/>
                </a:solidFill>
              </a:rPr>
              <a:t>counts …</a:t>
            </a:r>
            <a:endParaRPr lang="en-US" dirty="0">
              <a:solidFill>
                <a:srgbClr val="FFFF00"/>
              </a:solidFill>
            </a:endParaRPr>
          </a:p>
        </p:txBody>
      </p:sp>
      <p:sp>
        <p:nvSpPr>
          <p:cNvPr id="3" name="Content Placeholder 2"/>
          <p:cNvSpPr>
            <a:spLocks noGrp="1"/>
          </p:cNvSpPr>
          <p:nvPr>
            <p:ph idx="1"/>
          </p:nvPr>
        </p:nvSpPr>
        <p:spPr>
          <a:xfrm>
            <a:off x="457200" y="1905000"/>
            <a:ext cx="8229600" cy="4525963"/>
          </a:xfrm>
        </p:spPr>
        <p:txBody>
          <a:bodyPr/>
          <a:lstStyle/>
          <a:p>
            <a:r>
              <a:rPr lang="en-US" dirty="0" smtClean="0"/>
              <a:t>Carrying the weight straight across the room at constant height does </a:t>
            </a:r>
            <a:r>
              <a:rPr lang="en-US" dirty="0" smtClean="0">
                <a:solidFill>
                  <a:srgbClr val="FF0000"/>
                </a:solidFill>
              </a:rPr>
              <a:t>no work </a:t>
            </a:r>
            <a:r>
              <a:rPr lang="en-US" dirty="0" smtClean="0"/>
              <a:t>on the weight.</a:t>
            </a:r>
          </a:p>
          <a:p>
            <a:r>
              <a:rPr lang="en-US" dirty="0" smtClean="0"/>
              <a:t>After all, it could have been just sliding across on ice—and the ice does no work!</a:t>
            </a:r>
          </a:p>
          <a:p>
            <a:endParaRPr lang="en-US" dirty="0" smtClean="0"/>
          </a:p>
          <a:p>
            <a:r>
              <a:rPr lang="en-US" dirty="0" smtClean="0">
                <a:solidFill>
                  <a:srgbClr val="FFFF00"/>
                </a:solidFill>
              </a:rPr>
              <a:t>What about pushing a box at constant velocity up a frictionless slope?</a:t>
            </a:r>
            <a:endParaRPr lang="en-US" dirty="0">
              <a:solidFill>
                <a:srgbClr val="FFFF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Pushing a box up a frictionless slope…</a:t>
            </a:r>
            <a:endParaRPr lang="en-US" dirty="0">
              <a:solidFill>
                <a:srgbClr val="FFFF00"/>
              </a:solidFill>
            </a:endParaRPr>
          </a:p>
        </p:txBody>
      </p:sp>
      <p:sp>
        <p:nvSpPr>
          <p:cNvPr id="3" name="Content Placeholder 2"/>
          <p:cNvSpPr>
            <a:spLocks noGrp="1"/>
          </p:cNvSpPr>
          <p:nvPr>
            <p:ph sz="half" idx="1"/>
          </p:nvPr>
        </p:nvSpPr>
        <p:spPr>
          <a:xfrm>
            <a:off x="457200" y="1600200"/>
            <a:ext cx="4038600" cy="5105400"/>
          </a:xfrm>
        </p:spPr>
        <p:txBody>
          <a:bodyPr>
            <a:normAutofit fontScale="92500" lnSpcReduction="10000"/>
          </a:bodyPr>
          <a:lstStyle/>
          <a:p>
            <a:r>
              <a:rPr lang="en-US" dirty="0" smtClean="0"/>
              <a:t>Suppose we push a box of mass </a:t>
            </a:r>
            <a:r>
              <a:rPr lang="en-US" i="1" dirty="0" smtClean="0"/>
              <a:t>m</a:t>
            </a:r>
            <a:r>
              <a:rPr lang="en-US" dirty="0" smtClean="0"/>
              <a:t> at a steady speed a </a:t>
            </a:r>
            <a:r>
              <a:rPr lang="en-US" dirty="0" smtClean="0">
                <a:effectLst>
                  <a:outerShdw blurRad="38100" dist="38100" dir="2700000" algn="tl">
                    <a:srgbClr val="000000">
                      <a:alpha val="43137"/>
                    </a:srgbClr>
                  </a:outerShdw>
                </a:effectLst>
              </a:rPr>
              <a:t>distance</a:t>
            </a:r>
            <a:r>
              <a:rPr lang="en-US" dirty="0" smtClean="0"/>
              <a:t> </a:t>
            </a:r>
            <a:r>
              <a:rPr lang="en-US" i="1" dirty="0" smtClean="0"/>
              <a:t>L</a:t>
            </a:r>
            <a:r>
              <a:rPr lang="en-US" dirty="0" smtClean="0"/>
              <a:t> up a frictionless slope of angle </a:t>
            </a:r>
            <a:r>
              <a:rPr lang="el-GR" i="1" dirty="0" smtClean="0"/>
              <a:t>α</a:t>
            </a:r>
            <a:r>
              <a:rPr lang="en-US" dirty="0" smtClean="0"/>
              <a:t>. </a:t>
            </a:r>
          </a:p>
          <a:p>
            <a:r>
              <a:rPr lang="en-US" dirty="0" smtClean="0"/>
              <a:t>The </a:t>
            </a:r>
            <a:r>
              <a:rPr lang="en-US" dirty="0" smtClean="0">
                <a:solidFill>
                  <a:srgbClr val="FFFF00"/>
                </a:solidFill>
              </a:rPr>
              <a:t>work done is </a:t>
            </a:r>
          </a:p>
          <a:p>
            <a:pPr>
              <a:buNone/>
            </a:pPr>
            <a:r>
              <a:rPr lang="en-US" i="1" dirty="0" smtClean="0"/>
              <a:t>	FL</a:t>
            </a:r>
            <a:r>
              <a:rPr lang="en-US" dirty="0" smtClean="0"/>
              <a:t> = </a:t>
            </a:r>
            <a:r>
              <a:rPr lang="en-US" i="1" dirty="0" err="1" smtClean="0"/>
              <a:t>mgL</a:t>
            </a:r>
            <a:r>
              <a:rPr lang="en-US" dirty="0" err="1" smtClean="0"/>
              <a:t>sin</a:t>
            </a:r>
            <a:r>
              <a:rPr lang="el-GR" i="1" dirty="0" smtClean="0"/>
              <a:t>α</a:t>
            </a:r>
            <a:r>
              <a:rPr lang="en-US" dirty="0" smtClean="0"/>
              <a:t> = </a:t>
            </a:r>
            <a:r>
              <a:rPr lang="en-US" i="1" dirty="0" err="1" smtClean="0">
                <a:solidFill>
                  <a:srgbClr val="FFFF00"/>
                </a:solidFill>
              </a:rPr>
              <a:t>mgh</a:t>
            </a:r>
            <a:endParaRPr lang="en-US" i="1" dirty="0" smtClean="0">
              <a:solidFill>
                <a:srgbClr val="FFFF00"/>
              </a:solidFill>
            </a:endParaRPr>
          </a:p>
          <a:p>
            <a:pPr>
              <a:buNone/>
            </a:pPr>
            <a:r>
              <a:rPr lang="en-US" dirty="0" smtClean="0"/>
              <a:t>	where </a:t>
            </a:r>
            <a:r>
              <a:rPr lang="en-US" i="1" dirty="0" smtClean="0"/>
              <a:t>h</a:t>
            </a:r>
            <a:r>
              <a:rPr lang="en-US" dirty="0" smtClean="0"/>
              <a:t> is the height gained.</a:t>
            </a:r>
          </a:p>
          <a:p>
            <a:r>
              <a:rPr lang="en-US" dirty="0" smtClean="0">
                <a:solidFill>
                  <a:srgbClr val="FF0000"/>
                </a:solidFill>
              </a:rPr>
              <a:t>Meanwhile, gravity is doing </a:t>
            </a:r>
            <a:r>
              <a:rPr lang="en-US" i="1" dirty="0" smtClean="0">
                <a:solidFill>
                  <a:srgbClr val="FF0000"/>
                </a:solidFill>
              </a:rPr>
              <a:t>negative</a:t>
            </a:r>
            <a:r>
              <a:rPr lang="en-US" dirty="0" smtClean="0">
                <a:solidFill>
                  <a:srgbClr val="FF0000"/>
                </a:solidFill>
              </a:rPr>
              <a:t> work… its force is directed </a:t>
            </a:r>
            <a:r>
              <a:rPr lang="en-US" i="1" dirty="0" smtClean="0">
                <a:solidFill>
                  <a:srgbClr val="FF0000"/>
                </a:solidFill>
              </a:rPr>
              <a:t>opposite to the motion</a:t>
            </a:r>
            <a:r>
              <a:rPr lang="en-US" dirty="0" smtClean="0">
                <a:solidFill>
                  <a:srgbClr val="FF0000"/>
                </a:solidFill>
              </a:rPr>
              <a:t>.</a:t>
            </a:r>
            <a:endParaRPr lang="en-US" dirty="0">
              <a:solidFill>
                <a:srgbClr val="FF0000"/>
              </a:solidFill>
            </a:endParaRPr>
          </a:p>
        </p:txBody>
      </p:sp>
      <p:sp>
        <p:nvSpPr>
          <p:cNvPr id="4" name="Content Placeholder 3"/>
          <p:cNvSpPr>
            <a:spLocks noGrp="1"/>
          </p:cNvSpPr>
          <p:nvPr>
            <p:ph sz="half" idx="2"/>
          </p:nvPr>
        </p:nvSpPr>
        <p:spPr/>
        <p:txBody>
          <a:bodyPr>
            <a:normAutofit fontScale="92500" lnSpcReduction="10000"/>
          </a:bodyPr>
          <a:lstStyle/>
          <a:p>
            <a:r>
              <a:rPr lang="en-US" dirty="0">
                <a:solidFill>
                  <a:schemeClr val="tx2">
                    <a:lumMod val="50000"/>
                  </a:schemeClr>
                </a:solidFill>
              </a:rPr>
              <a:t>a</a:t>
            </a:r>
          </a:p>
        </p:txBody>
      </p:sp>
      <p:sp>
        <p:nvSpPr>
          <p:cNvPr id="5" name="Right Triangle 4"/>
          <p:cNvSpPr/>
          <p:nvPr/>
        </p:nvSpPr>
        <p:spPr>
          <a:xfrm flipH="1">
            <a:off x="5105400" y="2944968"/>
            <a:ext cx="3429000" cy="914400"/>
          </a:xfrm>
          <a:prstGeom prst="rtTriangle">
            <a:avLst/>
          </a:prstGeom>
          <a:solidFill>
            <a:schemeClr val="accent1">
              <a:lumMod val="40000"/>
              <a:lumOff val="6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20760000">
            <a:off x="6577328" y="2819378"/>
            <a:ext cx="838200" cy="533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V="1">
            <a:off x="5841642" y="3058731"/>
            <a:ext cx="762000" cy="228600"/>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4800600" y="2057400"/>
            <a:ext cx="3810000" cy="1066800"/>
          </a:xfrm>
          <a:prstGeom prst="straightConnector1">
            <a:avLst/>
          </a:prstGeom>
          <a:ln w="25400">
            <a:solidFill>
              <a:schemeClr val="tx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flipH="1" flipV="1">
            <a:off x="8192294" y="3375079"/>
            <a:ext cx="990600" cy="1588"/>
          </a:xfrm>
          <a:prstGeom prst="straightConnector1">
            <a:avLst/>
          </a:prstGeom>
          <a:ln w="25400">
            <a:solidFill>
              <a:schemeClr val="tx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657306" y="2197995"/>
            <a:ext cx="609600" cy="381000"/>
          </a:xfrm>
          <a:prstGeom prst="rect">
            <a:avLst/>
          </a:prstGeom>
          <a:noFill/>
        </p:spPr>
        <p:txBody>
          <a:bodyPr wrap="square" rtlCol="0">
            <a:spAutoFit/>
          </a:bodyPr>
          <a:lstStyle/>
          <a:p>
            <a:r>
              <a:rPr lang="en-US" i="1" dirty="0" smtClean="0"/>
              <a:t>L</a:t>
            </a:r>
            <a:endParaRPr lang="en-US" i="1" dirty="0"/>
          </a:p>
        </p:txBody>
      </p:sp>
      <p:sp>
        <p:nvSpPr>
          <p:cNvPr id="31" name="TextBox 30"/>
          <p:cNvSpPr txBox="1"/>
          <p:nvPr/>
        </p:nvSpPr>
        <p:spPr>
          <a:xfrm>
            <a:off x="5959701" y="2855889"/>
            <a:ext cx="609600" cy="381000"/>
          </a:xfrm>
          <a:prstGeom prst="rect">
            <a:avLst/>
          </a:prstGeom>
          <a:noFill/>
        </p:spPr>
        <p:txBody>
          <a:bodyPr wrap="square" rtlCol="0">
            <a:spAutoFit/>
          </a:bodyPr>
          <a:lstStyle/>
          <a:p>
            <a:r>
              <a:rPr lang="en-US" i="1" dirty="0" smtClean="0"/>
              <a:t>F</a:t>
            </a:r>
            <a:endParaRPr lang="en-US" i="1" dirty="0"/>
          </a:p>
        </p:txBody>
      </p:sp>
      <p:sp>
        <p:nvSpPr>
          <p:cNvPr id="32" name="TextBox 31"/>
          <p:cNvSpPr txBox="1"/>
          <p:nvPr/>
        </p:nvSpPr>
        <p:spPr>
          <a:xfrm>
            <a:off x="8661042" y="3174642"/>
            <a:ext cx="508716" cy="381000"/>
          </a:xfrm>
          <a:prstGeom prst="rect">
            <a:avLst/>
          </a:prstGeom>
          <a:noFill/>
        </p:spPr>
        <p:txBody>
          <a:bodyPr wrap="square" rtlCol="0">
            <a:spAutoFit/>
          </a:bodyPr>
          <a:lstStyle/>
          <a:p>
            <a:r>
              <a:rPr lang="en-US" i="1" dirty="0" smtClean="0"/>
              <a:t>h</a:t>
            </a:r>
            <a:endParaRPr lang="en-US" i="1" dirty="0"/>
          </a:p>
        </p:txBody>
      </p:sp>
      <p:grpSp>
        <p:nvGrpSpPr>
          <p:cNvPr id="34" name="Group 33"/>
          <p:cNvGrpSpPr/>
          <p:nvPr/>
        </p:nvGrpSpPr>
        <p:grpSpPr>
          <a:xfrm>
            <a:off x="5654901" y="3058731"/>
            <a:ext cx="1920027" cy="2348527"/>
            <a:chOff x="5675289" y="3137873"/>
            <a:chExt cx="1920027" cy="2348527"/>
          </a:xfrm>
        </p:grpSpPr>
        <p:cxnSp>
          <p:nvCxnSpPr>
            <p:cNvPr id="9" name="Straight Arrow Connector 8"/>
            <p:cNvCxnSpPr/>
            <p:nvPr/>
          </p:nvCxnSpPr>
          <p:spPr>
            <a:xfrm rot="5400000">
              <a:off x="5842974" y="4305300"/>
              <a:ext cx="2348527" cy="13673"/>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flipV="1">
              <a:off x="6274158" y="3148884"/>
              <a:ext cx="762000" cy="228600"/>
            </a:xfrm>
            <a:prstGeom prst="straightConnector1">
              <a:avLst/>
            </a:prstGeom>
            <a:ln w="2222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6200000" flipH="1">
              <a:off x="5676900" y="4076700"/>
              <a:ext cx="1981200" cy="685800"/>
            </a:xfrm>
            <a:prstGeom prst="straightConnector1">
              <a:avLst/>
            </a:prstGeom>
            <a:ln w="2222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6397578" y="3154254"/>
              <a:ext cx="990600" cy="369332"/>
            </a:xfrm>
            <a:prstGeom prst="rect">
              <a:avLst/>
            </a:prstGeom>
            <a:noFill/>
          </p:spPr>
          <p:txBody>
            <a:bodyPr wrap="square" rtlCol="0">
              <a:spAutoFit/>
            </a:bodyPr>
            <a:lstStyle/>
            <a:p>
              <a:r>
                <a:rPr lang="en-US" i="1" dirty="0" err="1" smtClean="0"/>
                <a:t>mg</a:t>
              </a:r>
              <a:r>
                <a:rPr lang="en-US" dirty="0" err="1" smtClean="0"/>
                <a:t>sin</a:t>
              </a:r>
              <a:r>
                <a:rPr lang="el-GR" i="1" dirty="0" smtClean="0"/>
                <a:t>α</a:t>
              </a:r>
              <a:endParaRPr lang="en-US" i="1" dirty="0"/>
            </a:p>
          </p:txBody>
        </p:sp>
        <p:sp>
          <p:nvSpPr>
            <p:cNvPr id="30" name="TextBox 29"/>
            <p:cNvSpPr txBox="1"/>
            <p:nvPr/>
          </p:nvSpPr>
          <p:spPr>
            <a:xfrm>
              <a:off x="6985716" y="3999963"/>
              <a:ext cx="609600" cy="381000"/>
            </a:xfrm>
            <a:prstGeom prst="rect">
              <a:avLst/>
            </a:prstGeom>
            <a:noFill/>
          </p:spPr>
          <p:txBody>
            <a:bodyPr wrap="square" rtlCol="0">
              <a:spAutoFit/>
            </a:bodyPr>
            <a:lstStyle/>
            <a:p>
              <a:r>
                <a:rPr lang="en-US" i="1" dirty="0" smtClean="0"/>
                <a:t>mg</a:t>
              </a:r>
              <a:endParaRPr lang="en-US" i="1" dirty="0"/>
            </a:p>
          </p:txBody>
        </p:sp>
        <p:sp>
          <p:nvSpPr>
            <p:cNvPr id="33" name="TextBox 32"/>
            <p:cNvSpPr txBox="1"/>
            <p:nvPr/>
          </p:nvSpPr>
          <p:spPr>
            <a:xfrm>
              <a:off x="5675289" y="4012842"/>
              <a:ext cx="990600" cy="369332"/>
            </a:xfrm>
            <a:prstGeom prst="rect">
              <a:avLst/>
            </a:prstGeom>
            <a:noFill/>
          </p:spPr>
          <p:txBody>
            <a:bodyPr wrap="square" rtlCol="0">
              <a:spAutoFit/>
            </a:bodyPr>
            <a:lstStyle/>
            <a:p>
              <a:r>
                <a:rPr lang="en-US" i="1" dirty="0" err="1" smtClean="0"/>
                <a:t>mg</a:t>
              </a:r>
              <a:r>
                <a:rPr lang="en-US" dirty="0" err="1" smtClean="0"/>
                <a:t>cos</a:t>
              </a:r>
              <a:r>
                <a:rPr lang="el-GR" i="1" dirty="0" smtClean="0"/>
                <a:t>α</a:t>
              </a:r>
              <a:endParaRPr lang="en-US" i="1"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FF00"/>
                </a:solidFill>
              </a:rPr>
              <a:t>…and letting it slide back down.</a:t>
            </a:r>
            <a:endParaRPr lang="en-US" dirty="0">
              <a:solidFill>
                <a:srgbClr val="FFFF00"/>
              </a:solidFill>
            </a:endParaRPr>
          </a:p>
        </p:txBody>
      </p:sp>
      <p:sp>
        <p:nvSpPr>
          <p:cNvPr id="3" name="Content Placeholder 2"/>
          <p:cNvSpPr>
            <a:spLocks noGrp="1"/>
          </p:cNvSpPr>
          <p:nvPr>
            <p:ph sz="half" idx="1"/>
          </p:nvPr>
        </p:nvSpPr>
        <p:spPr>
          <a:xfrm>
            <a:off x="228600" y="1524000"/>
            <a:ext cx="4495800" cy="5105400"/>
          </a:xfrm>
        </p:spPr>
        <p:txBody>
          <a:bodyPr>
            <a:normAutofit fontScale="92500"/>
          </a:bodyPr>
          <a:lstStyle/>
          <a:p>
            <a:r>
              <a:rPr lang="en-US" dirty="0" smtClean="0"/>
              <a:t>Letting the box go at the top, the force of gravity along the slope, </a:t>
            </a:r>
            <a:r>
              <a:rPr lang="en-US" i="1" dirty="0" err="1" smtClean="0"/>
              <a:t>mgL</a:t>
            </a:r>
            <a:r>
              <a:rPr lang="en-US" dirty="0" err="1" smtClean="0"/>
              <a:t>sin</a:t>
            </a:r>
            <a:r>
              <a:rPr lang="el-GR" i="1" dirty="0" smtClean="0"/>
              <a:t>α</a:t>
            </a:r>
            <a:r>
              <a:rPr lang="en-US" i="1" dirty="0" smtClean="0"/>
              <a:t>, </a:t>
            </a:r>
            <a:r>
              <a:rPr lang="en-US" dirty="0" smtClean="0"/>
              <a:t>will do </a:t>
            </a:r>
            <a:r>
              <a:rPr lang="en-US" dirty="0" smtClean="0">
                <a:solidFill>
                  <a:srgbClr val="FFFF00"/>
                </a:solidFill>
              </a:rPr>
              <a:t>exactly</a:t>
            </a:r>
            <a:r>
              <a:rPr lang="en-US" dirty="0" smtClean="0"/>
              <a:t> as much work on the box on the way down as we did pushing it up.</a:t>
            </a:r>
          </a:p>
          <a:p>
            <a:r>
              <a:rPr lang="en-US" dirty="0" smtClean="0"/>
              <a:t>Evidently, the work we did raising the box was </a:t>
            </a:r>
            <a:r>
              <a:rPr lang="en-US" i="1" dirty="0" smtClean="0"/>
              <a:t>stored</a:t>
            </a:r>
            <a:r>
              <a:rPr lang="en-US" dirty="0" smtClean="0"/>
              <a:t> by gravity. </a:t>
            </a:r>
          </a:p>
          <a:p>
            <a:r>
              <a:rPr lang="en-US" dirty="0" smtClean="0">
                <a:solidFill>
                  <a:srgbClr val="FFFF00"/>
                </a:solidFill>
              </a:rPr>
              <a:t>This “stored work” is called </a:t>
            </a:r>
            <a:r>
              <a:rPr lang="en-US" b="1" dirty="0" smtClean="0">
                <a:solidFill>
                  <a:srgbClr val="FFFF00"/>
                </a:solidFill>
              </a:rPr>
              <a:t>potential energy </a:t>
            </a:r>
            <a:r>
              <a:rPr lang="en-US" dirty="0" smtClean="0">
                <a:solidFill>
                  <a:srgbClr val="FFFF00"/>
                </a:solidFill>
              </a:rPr>
              <a:t>and is written  </a:t>
            </a:r>
            <a:r>
              <a:rPr lang="en-US" sz="2600" i="1" dirty="0" smtClean="0">
                <a:solidFill>
                  <a:srgbClr val="FFFF00"/>
                </a:solidFill>
              </a:rPr>
              <a:t>U</a:t>
            </a:r>
            <a:r>
              <a:rPr lang="en-US" sz="2600" dirty="0" smtClean="0">
                <a:solidFill>
                  <a:srgbClr val="FFFF00"/>
                </a:solidFill>
              </a:rPr>
              <a:t> = </a:t>
            </a:r>
            <a:r>
              <a:rPr lang="en-US" sz="2600" i="1" dirty="0" err="1" smtClean="0">
                <a:solidFill>
                  <a:srgbClr val="FFFF00"/>
                </a:solidFill>
              </a:rPr>
              <a:t>mgh</a:t>
            </a:r>
            <a:endParaRPr lang="en-US" sz="2600" i="1" dirty="0">
              <a:solidFill>
                <a:srgbClr val="FFFF00"/>
              </a:solidFill>
            </a:endParaRPr>
          </a:p>
        </p:txBody>
      </p:sp>
      <p:sp>
        <p:nvSpPr>
          <p:cNvPr id="4" name="Content Placeholder 3"/>
          <p:cNvSpPr>
            <a:spLocks noGrp="1"/>
          </p:cNvSpPr>
          <p:nvPr>
            <p:ph sz="half" idx="2"/>
          </p:nvPr>
        </p:nvSpPr>
        <p:spPr/>
        <p:txBody>
          <a:bodyPr>
            <a:normAutofit fontScale="92500"/>
          </a:bodyPr>
          <a:lstStyle/>
          <a:p>
            <a:r>
              <a:rPr lang="en-US" dirty="0">
                <a:solidFill>
                  <a:schemeClr val="tx2">
                    <a:lumMod val="50000"/>
                  </a:schemeClr>
                </a:solidFill>
              </a:rPr>
              <a:t>a</a:t>
            </a:r>
          </a:p>
        </p:txBody>
      </p:sp>
      <p:sp>
        <p:nvSpPr>
          <p:cNvPr id="5" name="Right Triangle 4"/>
          <p:cNvSpPr/>
          <p:nvPr/>
        </p:nvSpPr>
        <p:spPr>
          <a:xfrm flipH="1">
            <a:off x="5105400" y="2944968"/>
            <a:ext cx="3429000" cy="914400"/>
          </a:xfrm>
          <a:prstGeom prst="rtTriangle">
            <a:avLst/>
          </a:prstGeom>
          <a:solidFill>
            <a:schemeClr val="accent1">
              <a:lumMod val="40000"/>
              <a:lumOff val="6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20760000">
            <a:off x="6577328" y="2819378"/>
            <a:ext cx="838200" cy="533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Arrow Connector 10"/>
          <p:cNvCxnSpPr/>
          <p:nvPr/>
        </p:nvCxnSpPr>
        <p:spPr>
          <a:xfrm flipV="1">
            <a:off x="4800600" y="2057400"/>
            <a:ext cx="3810000" cy="1066800"/>
          </a:xfrm>
          <a:prstGeom prst="straightConnector1">
            <a:avLst/>
          </a:prstGeom>
          <a:ln w="25400">
            <a:solidFill>
              <a:schemeClr val="tx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5400000" flipH="1" flipV="1">
            <a:off x="8192294" y="3375079"/>
            <a:ext cx="990600" cy="1588"/>
          </a:xfrm>
          <a:prstGeom prst="straightConnector1">
            <a:avLst/>
          </a:prstGeom>
          <a:ln w="25400">
            <a:solidFill>
              <a:schemeClr val="tx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6657306" y="2197995"/>
            <a:ext cx="609600" cy="381000"/>
          </a:xfrm>
          <a:prstGeom prst="rect">
            <a:avLst/>
          </a:prstGeom>
          <a:noFill/>
        </p:spPr>
        <p:txBody>
          <a:bodyPr wrap="square" rtlCol="0">
            <a:spAutoFit/>
          </a:bodyPr>
          <a:lstStyle/>
          <a:p>
            <a:r>
              <a:rPr lang="en-US" i="1" dirty="0" smtClean="0"/>
              <a:t>L</a:t>
            </a:r>
            <a:endParaRPr lang="en-US" i="1" dirty="0"/>
          </a:p>
        </p:txBody>
      </p:sp>
      <p:sp>
        <p:nvSpPr>
          <p:cNvPr id="32" name="TextBox 31"/>
          <p:cNvSpPr txBox="1"/>
          <p:nvPr/>
        </p:nvSpPr>
        <p:spPr>
          <a:xfrm>
            <a:off x="8661042" y="3174642"/>
            <a:ext cx="508716" cy="381000"/>
          </a:xfrm>
          <a:prstGeom prst="rect">
            <a:avLst/>
          </a:prstGeom>
          <a:noFill/>
        </p:spPr>
        <p:txBody>
          <a:bodyPr wrap="square" rtlCol="0">
            <a:spAutoFit/>
          </a:bodyPr>
          <a:lstStyle/>
          <a:p>
            <a:r>
              <a:rPr lang="en-US" i="1" dirty="0" smtClean="0"/>
              <a:t>h</a:t>
            </a:r>
            <a:endParaRPr lang="en-US" i="1" dirty="0"/>
          </a:p>
        </p:txBody>
      </p:sp>
      <p:grpSp>
        <p:nvGrpSpPr>
          <p:cNvPr id="7" name="Group 33"/>
          <p:cNvGrpSpPr/>
          <p:nvPr/>
        </p:nvGrpSpPr>
        <p:grpSpPr>
          <a:xfrm>
            <a:off x="5654901" y="3058731"/>
            <a:ext cx="1920027" cy="2348527"/>
            <a:chOff x="5675289" y="3137873"/>
            <a:chExt cx="1920027" cy="2348527"/>
          </a:xfrm>
        </p:grpSpPr>
        <p:cxnSp>
          <p:nvCxnSpPr>
            <p:cNvPr id="9" name="Straight Arrow Connector 8"/>
            <p:cNvCxnSpPr/>
            <p:nvPr/>
          </p:nvCxnSpPr>
          <p:spPr>
            <a:xfrm rot="5400000">
              <a:off x="5842974" y="4305300"/>
              <a:ext cx="2348527" cy="13673"/>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flipV="1">
              <a:off x="6274158" y="3148884"/>
              <a:ext cx="762000" cy="228600"/>
            </a:xfrm>
            <a:prstGeom prst="straightConnector1">
              <a:avLst/>
            </a:prstGeom>
            <a:ln w="2222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6200000" flipH="1">
              <a:off x="5676900" y="4076700"/>
              <a:ext cx="1981200" cy="685800"/>
            </a:xfrm>
            <a:prstGeom prst="straightConnector1">
              <a:avLst/>
            </a:prstGeom>
            <a:ln w="2222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6397578" y="3154254"/>
              <a:ext cx="990600" cy="369332"/>
            </a:xfrm>
            <a:prstGeom prst="rect">
              <a:avLst/>
            </a:prstGeom>
            <a:noFill/>
          </p:spPr>
          <p:txBody>
            <a:bodyPr wrap="square" rtlCol="0">
              <a:spAutoFit/>
            </a:bodyPr>
            <a:lstStyle/>
            <a:p>
              <a:r>
                <a:rPr lang="en-US" i="1" dirty="0" err="1" smtClean="0"/>
                <a:t>mg</a:t>
              </a:r>
              <a:r>
                <a:rPr lang="en-US" dirty="0" err="1" smtClean="0"/>
                <a:t>sin</a:t>
              </a:r>
              <a:r>
                <a:rPr lang="el-GR" i="1" dirty="0" smtClean="0"/>
                <a:t>α</a:t>
              </a:r>
              <a:endParaRPr lang="en-US" i="1" dirty="0"/>
            </a:p>
          </p:txBody>
        </p:sp>
        <p:sp>
          <p:nvSpPr>
            <p:cNvPr id="30" name="TextBox 29"/>
            <p:cNvSpPr txBox="1"/>
            <p:nvPr/>
          </p:nvSpPr>
          <p:spPr>
            <a:xfrm>
              <a:off x="6985716" y="3999963"/>
              <a:ext cx="609600" cy="381000"/>
            </a:xfrm>
            <a:prstGeom prst="rect">
              <a:avLst/>
            </a:prstGeom>
            <a:noFill/>
          </p:spPr>
          <p:txBody>
            <a:bodyPr wrap="square" rtlCol="0">
              <a:spAutoFit/>
            </a:bodyPr>
            <a:lstStyle/>
            <a:p>
              <a:r>
                <a:rPr lang="en-US" i="1" dirty="0" smtClean="0"/>
                <a:t>mg</a:t>
              </a:r>
              <a:endParaRPr lang="en-US" i="1" dirty="0"/>
            </a:p>
          </p:txBody>
        </p:sp>
        <p:sp>
          <p:nvSpPr>
            <p:cNvPr id="33" name="TextBox 32"/>
            <p:cNvSpPr txBox="1"/>
            <p:nvPr/>
          </p:nvSpPr>
          <p:spPr>
            <a:xfrm>
              <a:off x="5675289" y="4012842"/>
              <a:ext cx="990600" cy="369332"/>
            </a:xfrm>
            <a:prstGeom prst="rect">
              <a:avLst/>
            </a:prstGeom>
            <a:noFill/>
          </p:spPr>
          <p:txBody>
            <a:bodyPr wrap="square" rtlCol="0">
              <a:spAutoFit/>
            </a:bodyPr>
            <a:lstStyle/>
            <a:p>
              <a:r>
                <a:rPr lang="en-US" i="1" dirty="0" err="1" smtClean="0"/>
                <a:t>mg</a:t>
              </a:r>
              <a:r>
                <a:rPr lang="en-US" dirty="0" err="1" smtClean="0"/>
                <a:t>cos</a:t>
              </a:r>
              <a:r>
                <a:rPr lang="el-GR" i="1" dirty="0" smtClean="0"/>
                <a:t>α</a:t>
              </a:r>
              <a:endParaRPr lang="en-US" i="1" dirty="0"/>
            </a:p>
          </p:txBody>
        </p:sp>
      </p:grpSp>
      <p:sp>
        <p:nvSpPr>
          <p:cNvPr id="18" name="Rectangle 17"/>
          <p:cNvSpPr/>
          <p:nvPr/>
        </p:nvSpPr>
        <p:spPr>
          <a:xfrm>
            <a:off x="1752600" y="6108700"/>
            <a:ext cx="1143000" cy="457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solidFill>
                  <a:srgbClr val="FFFF00"/>
                </a:solidFill>
              </a:rPr>
              <a:t>Energy</a:t>
            </a:r>
            <a:r>
              <a:rPr lang="en-US" dirty="0" smtClean="0">
                <a:solidFill>
                  <a:srgbClr val="FFFF00"/>
                </a:solidFill>
              </a:rPr>
              <a:t> is the Ability to </a:t>
            </a:r>
            <a:r>
              <a:rPr lang="en-US" dirty="0">
                <a:solidFill>
                  <a:srgbClr val="FFFF00"/>
                </a:solidFill>
              </a:rPr>
              <a:t>D</a:t>
            </a:r>
            <a:r>
              <a:rPr lang="en-US" dirty="0" smtClean="0">
                <a:solidFill>
                  <a:srgbClr val="FFFF00"/>
                </a:solidFill>
              </a:rPr>
              <a:t>o Work</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We’ve established that pushing the box up a frictionless slope against gravity stores—in gravity—the ability to do work on the box on its way back down.</a:t>
            </a:r>
          </a:p>
          <a:p>
            <a:r>
              <a:rPr lang="en-US" dirty="0" smtClean="0"/>
              <a:t>This “stored work” is called </a:t>
            </a:r>
            <a:r>
              <a:rPr lang="en-US" dirty="0" smtClean="0">
                <a:solidFill>
                  <a:srgbClr val="FFFF00"/>
                </a:solidFill>
              </a:rPr>
              <a:t>potential energy</a:t>
            </a:r>
            <a:r>
              <a:rPr lang="en-US" dirty="0" smtClean="0"/>
              <a:t>.</a:t>
            </a:r>
          </a:p>
          <a:p>
            <a:r>
              <a:rPr lang="en-US" dirty="0" smtClean="0"/>
              <a:t>Notice it </a:t>
            </a:r>
            <a:r>
              <a:rPr lang="en-US" dirty="0" smtClean="0">
                <a:solidFill>
                  <a:srgbClr val="FFFF00"/>
                </a:solidFill>
              </a:rPr>
              <a:t>depends</a:t>
            </a:r>
            <a:r>
              <a:rPr lang="en-US" dirty="0" smtClean="0"/>
              <a:t> </a:t>
            </a:r>
            <a:r>
              <a:rPr lang="en-US" i="1" dirty="0" smtClean="0"/>
              <a:t>not</a:t>
            </a:r>
            <a:r>
              <a:rPr lang="en-US" dirty="0" smtClean="0"/>
              <a:t> on the slope, but </a:t>
            </a:r>
            <a:r>
              <a:rPr lang="en-US" dirty="0" smtClean="0">
                <a:solidFill>
                  <a:srgbClr val="FFFF00"/>
                </a:solidFill>
              </a:rPr>
              <a:t>only on the </a:t>
            </a:r>
            <a:r>
              <a:rPr lang="en-US" u="sng" dirty="0" smtClean="0">
                <a:solidFill>
                  <a:srgbClr val="FFFF00"/>
                </a:solidFill>
              </a:rPr>
              <a:t>net height gained</a:t>
            </a:r>
            <a:r>
              <a:rPr lang="en-US" dirty="0" smtClean="0"/>
              <a:t>:</a:t>
            </a:r>
          </a:p>
          <a:p>
            <a:pPr>
              <a:buNone/>
            </a:pPr>
            <a:endParaRPr lang="en-US" dirty="0" smtClean="0"/>
          </a:p>
        </p:txBody>
      </p:sp>
      <p:graphicFrame>
        <p:nvGraphicFramePr>
          <p:cNvPr id="4" name="Object 3"/>
          <p:cNvGraphicFramePr>
            <a:graphicFrameLocks noChangeAspect="1"/>
          </p:cNvGraphicFramePr>
          <p:nvPr/>
        </p:nvGraphicFramePr>
        <p:xfrm>
          <a:off x="3428999" y="5562600"/>
          <a:ext cx="2322871" cy="685800"/>
        </p:xfrm>
        <a:graphic>
          <a:graphicData uri="http://schemas.openxmlformats.org/presentationml/2006/ole">
            <p:oleObj spid="_x0000_s3073" name="Equation" r:id="rId4" imgW="1333440" imgH="393480" progId="Equation.DSMT4">
              <p:embed/>
            </p:oleObj>
          </a:graphicData>
        </a:graphic>
      </p:graphicFrame>
      <p:sp>
        <p:nvSpPr>
          <p:cNvPr id="5" name="Rectangle 4"/>
          <p:cNvSpPr/>
          <p:nvPr/>
        </p:nvSpPr>
        <p:spPr>
          <a:xfrm>
            <a:off x="3276600" y="5384442"/>
            <a:ext cx="2667000" cy="1066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What if you push the box </a:t>
            </a:r>
            <a:r>
              <a:rPr lang="en-US" i="1" dirty="0" smtClean="0">
                <a:solidFill>
                  <a:srgbClr val="FFFF00"/>
                </a:solidFill>
              </a:rPr>
              <a:t>horizontally</a:t>
            </a:r>
            <a:r>
              <a:rPr lang="en-US" dirty="0" smtClean="0">
                <a:solidFill>
                  <a:srgbClr val="FFFF00"/>
                </a:solidFill>
              </a:rPr>
              <a:t>?</a:t>
            </a:r>
            <a:endParaRPr lang="en-US" dirty="0">
              <a:solidFill>
                <a:srgbClr val="FFFF00"/>
              </a:solidFill>
            </a:endParaRPr>
          </a:p>
        </p:txBody>
      </p:sp>
      <p:sp>
        <p:nvSpPr>
          <p:cNvPr id="3" name="Content Placeholder 2"/>
          <p:cNvSpPr>
            <a:spLocks noGrp="1"/>
          </p:cNvSpPr>
          <p:nvPr>
            <p:ph sz="half" idx="1"/>
          </p:nvPr>
        </p:nvSpPr>
        <p:spPr>
          <a:xfrm>
            <a:off x="228600" y="1524000"/>
            <a:ext cx="4267200" cy="5105400"/>
          </a:xfrm>
        </p:spPr>
        <p:txBody>
          <a:bodyPr>
            <a:normAutofit lnSpcReduction="10000"/>
          </a:bodyPr>
          <a:lstStyle/>
          <a:p>
            <a:r>
              <a:rPr lang="en-US" dirty="0" smtClean="0"/>
              <a:t>The box only moves up the slope, so </a:t>
            </a:r>
            <a:r>
              <a:rPr lang="en-US" dirty="0" smtClean="0">
                <a:solidFill>
                  <a:srgbClr val="FFFF00"/>
                </a:solidFill>
              </a:rPr>
              <a:t>only the component of force in that direction does any work.</a:t>
            </a:r>
          </a:p>
          <a:p>
            <a:r>
              <a:rPr lang="en-US" dirty="0" smtClean="0"/>
              <a:t>If the box moves a small distance </a:t>
            </a:r>
            <a:r>
              <a:rPr lang="en-US" i="1" dirty="0" err="1" smtClean="0"/>
              <a:t>ds</a:t>
            </a:r>
            <a:r>
              <a:rPr lang="en-US" dirty="0" smtClean="0"/>
              <a:t>, the work done</a:t>
            </a:r>
          </a:p>
          <a:p>
            <a:r>
              <a:rPr lang="en-US" i="1" dirty="0" smtClean="0">
                <a:solidFill>
                  <a:srgbClr val="FFFF00"/>
                </a:solidFill>
              </a:rPr>
              <a:t>    </a:t>
            </a:r>
            <a:r>
              <a:rPr lang="en-US" i="1" dirty="0" err="1" smtClean="0">
                <a:solidFill>
                  <a:srgbClr val="FFFF00"/>
                </a:solidFill>
              </a:rPr>
              <a:t>dW</a:t>
            </a:r>
            <a:r>
              <a:rPr lang="en-US" dirty="0" smtClean="0">
                <a:solidFill>
                  <a:srgbClr val="FFFF00"/>
                </a:solidFill>
              </a:rPr>
              <a:t> = (</a:t>
            </a:r>
            <a:r>
              <a:rPr lang="en-US" i="1" dirty="0" err="1" smtClean="0">
                <a:solidFill>
                  <a:srgbClr val="FFFF00"/>
                </a:solidFill>
              </a:rPr>
              <a:t>F</a:t>
            </a:r>
            <a:r>
              <a:rPr lang="en-US" dirty="0" err="1" smtClean="0">
                <a:solidFill>
                  <a:srgbClr val="FFFF00"/>
                </a:solidFill>
              </a:rPr>
              <a:t>cos</a:t>
            </a:r>
            <a:r>
              <a:rPr lang="el-GR" i="1" dirty="0" smtClean="0">
                <a:solidFill>
                  <a:srgbClr val="FFFF00"/>
                </a:solidFill>
              </a:rPr>
              <a:t>α</a:t>
            </a:r>
            <a:r>
              <a:rPr lang="en-US" dirty="0" smtClean="0">
                <a:solidFill>
                  <a:srgbClr val="FFFF00"/>
                </a:solidFill>
              </a:rPr>
              <a:t>)</a:t>
            </a:r>
            <a:r>
              <a:rPr lang="en-US" i="1" dirty="0" err="1" smtClean="0">
                <a:solidFill>
                  <a:srgbClr val="FFFF00"/>
                </a:solidFill>
              </a:rPr>
              <a:t>ds</a:t>
            </a:r>
            <a:r>
              <a:rPr lang="en-US" dirty="0" smtClean="0">
                <a:solidFill>
                  <a:srgbClr val="FFFF00"/>
                </a:solidFill>
              </a:rPr>
              <a:t>.</a:t>
            </a:r>
          </a:p>
          <a:p>
            <a:r>
              <a:rPr lang="en-US" dirty="0" smtClean="0">
                <a:solidFill>
                  <a:srgbClr val="FF0000"/>
                </a:solidFill>
              </a:rPr>
              <a:t>This vector combination comes up a lot: we give it a special name…</a:t>
            </a:r>
          </a:p>
        </p:txBody>
      </p:sp>
      <p:sp>
        <p:nvSpPr>
          <p:cNvPr id="4" name="Content Placeholder 3"/>
          <p:cNvSpPr>
            <a:spLocks noGrp="1"/>
          </p:cNvSpPr>
          <p:nvPr>
            <p:ph sz="half" idx="2"/>
          </p:nvPr>
        </p:nvSpPr>
        <p:spPr>
          <a:xfrm>
            <a:off x="4648200" y="1524000"/>
            <a:ext cx="4038600" cy="4525963"/>
          </a:xfrm>
        </p:spPr>
        <p:txBody>
          <a:bodyPr>
            <a:normAutofit lnSpcReduction="10000"/>
          </a:bodyPr>
          <a:lstStyle/>
          <a:p>
            <a:r>
              <a:rPr lang="en-US" dirty="0">
                <a:solidFill>
                  <a:schemeClr val="tx2">
                    <a:lumMod val="50000"/>
                  </a:schemeClr>
                </a:solidFill>
              </a:rPr>
              <a:t>a</a:t>
            </a:r>
          </a:p>
        </p:txBody>
      </p:sp>
      <p:sp>
        <p:nvSpPr>
          <p:cNvPr id="5" name="Right Triangle 4"/>
          <p:cNvSpPr/>
          <p:nvPr/>
        </p:nvSpPr>
        <p:spPr>
          <a:xfrm flipH="1">
            <a:off x="5105400" y="2944968"/>
            <a:ext cx="3429000" cy="914400"/>
          </a:xfrm>
          <a:prstGeom prst="rtTriangle">
            <a:avLst/>
          </a:prstGeom>
          <a:solidFill>
            <a:schemeClr val="accent1">
              <a:lumMod val="40000"/>
              <a:lumOff val="60000"/>
            </a:schemeClr>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20760000">
            <a:off x="7278155" y="2645631"/>
            <a:ext cx="838200" cy="533400"/>
          </a:xfrm>
          <a:prstGeom prst="rect">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p:cNvCxnSpPr/>
          <p:nvPr/>
        </p:nvCxnSpPr>
        <p:spPr>
          <a:xfrm rot="5400000" flipH="1" flipV="1">
            <a:off x="8192294" y="3375079"/>
            <a:ext cx="990600" cy="1588"/>
          </a:xfrm>
          <a:prstGeom prst="straightConnector1">
            <a:avLst/>
          </a:prstGeom>
          <a:ln w="25400">
            <a:solidFill>
              <a:schemeClr val="tx1"/>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8661042" y="3174642"/>
            <a:ext cx="508716" cy="381000"/>
          </a:xfrm>
          <a:prstGeom prst="rect">
            <a:avLst/>
          </a:prstGeom>
          <a:noFill/>
        </p:spPr>
        <p:txBody>
          <a:bodyPr wrap="square" rtlCol="0">
            <a:spAutoFit/>
          </a:bodyPr>
          <a:lstStyle/>
          <a:p>
            <a:r>
              <a:rPr lang="en-US" i="1" dirty="0" smtClean="0"/>
              <a:t>h</a:t>
            </a:r>
            <a:endParaRPr lang="en-US" i="1" dirty="0"/>
          </a:p>
        </p:txBody>
      </p:sp>
      <p:cxnSp>
        <p:nvCxnSpPr>
          <p:cNvPr id="9" name="Straight Arrow Connector 8"/>
          <p:cNvCxnSpPr/>
          <p:nvPr/>
        </p:nvCxnSpPr>
        <p:spPr>
          <a:xfrm>
            <a:off x="4940121" y="3006420"/>
            <a:ext cx="2348527" cy="13673"/>
          </a:xfrm>
          <a:prstGeom prst="straightConnector1">
            <a:avLst/>
          </a:prstGeom>
          <a:ln w="3492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6200000" flipH="1">
            <a:off x="4724260" y="3276740"/>
            <a:ext cx="611748" cy="154268"/>
          </a:xfrm>
          <a:prstGeom prst="straightConnector1">
            <a:avLst/>
          </a:prstGeom>
          <a:ln w="2222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5181600" y="3071610"/>
            <a:ext cx="2030848" cy="585990"/>
          </a:xfrm>
          <a:prstGeom prst="straightConnector1">
            <a:avLst/>
          </a:prstGeom>
          <a:ln w="22225">
            <a:solidFill>
              <a:srgbClr val="FF0000"/>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rot="20580000">
            <a:off x="5371795" y="3119186"/>
            <a:ext cx="861498" cy="369332"/>
          </a:xfrm>
          <a:prstGeom prst="rect">
            <a:avLst/>
          </a:prstGeom>
          <a:noFill/>
        </p:spPr>
        <p:txBody>
          <a:bodyPr wrap="square" rtlCol="0">
            <a:spAutoFit/>
          </a:bodyPr>
          <a:lstStyle/>
          <a:p>
            <a:r>
              <a:rPr lang="en-US" i="1" dirty="0" err="1" smtClean="0"/>
              <a:t>F</a:t>
            </a:r>
            <a:r>
              <a:rPr lang="en-US" dirty="0" err="1" smtClean="0"/>
              <a:t>cos</a:t>
            </a:r>
            <a:r>
              <a:rPr lang="el-GR" i="1" dirty="0" smtClean="0"/>
              <a:t>α</a:t>
            </a:r>
            <a:endParaRPr lang="en-US" i="1" dirty="0"/>
          </a:p>
        </p:txBody>
      </p:sp>
      <p:graphicFrame>
        <p:nvGraphicFramePr>
          <p:cNvPr id="20" name="Object 19"/>
          <p:cNvGraphicFramePr>
            <a:graphicFrameLocks noChangeAspect="1"/>
          </p:cNvGraphicFramePr>
          <p:nvPr/>
        </p:nvGraphicFramePr>
        <p:xfrm>
          <a:off x="5890260" y="2590800"/>
          <a:ext cx="281940" cy="352425"/>
        </p:xfrm>
        <a:graphic>
          <a:graphicData uri="http://schemas.openxmlformats.org/presentationml/2006/ole">
            <p:oleObj spid="_x0000_s1026" name="Equation" r:id="rId4" imgW="304560" imgH="380880" progId="Equation.DSMT4">
              <p:embed/>
            </p:oleObj>
          </a:graphicData>
        </a:graphic>
      </p:graphicFrame>
      <p:graphicFrame>
        <p:nvGraphicFramePr>
          <p:cNvPr id="21" name="Object 20"/>
          <p:cNvGraphicFramePr>
            <a:graphicFrameLocks noChangeAspect="1"/>
          </p:cNvGraphicFramePr>
          <p:nvPr/>
        </p:nvGraphicFramePr>
        <p:xfrm>
          <a:off x="7250113" y="2162175"/>
          <a:ext cx="352425" cy="284163"/>
        </p:xfrm>
        <a:graphic>
          <a:graphicData uri="http://schemas.openxmlformats.org/presentationml/2006/ole">
            <p:oleObj spid="_x0000_s1027" name="Equation" r:id="rId5" imgW="393480" imgH="317160" progId="Equation.DSMT4">
              <p:embed/>
            </p:oleObj>
          </a:graphicData>
        </a:graphic>
      </p:graphicFrame>
      <p:cxnSp>
        <p:nvCxnSpPr>
          <p:cNvPr id="24" name="Straight Arrow Connector 23"/>
          <p:cNvCxnSpPr/>
          <p:nvPr/>
        </p:nvCxnSpPr>
        <p:spPr>
          <a:xfrm rot="480000" flipV="1">
            <a:off x="7382648" y="2464171"/>
            <a:ext cx="381000" cy="152400"/>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18" name="Object 17"/>
          <p:cNvGraphicFramePr>
            <a:graphicFrameLocks noChangeAspect="1"/>
          </p:cNvGraphicFramePr>
          <p:nvPr/>
        </p:nvGraphicFramePr>
        <p:xfrm>
          <a:off x="3086637" y="5982237"/>
          <a:ext cx="1714500" cy="393700"/>
        </p:xfrm>
        <a:graphic>
          <a:graphicData uri="http://schemas.openxmlformats.org/presentationml/2006/ole">
            <p:oleObj spid="_x0000_s1029" name="Equation" r:id="rId6" imgW="1714320" imgH="393480" progId="Equation.DSMT4">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7315200" cy="1143000"/>
          </a:xfrm>
        </p:spPr>
        <p:txBody>
          <a:bodyPr/>
          <a:lstStyle/>
          <a:p>
            <a:r>
              <a:rPr lang="en-US" dirty="0" smtClean="0">
                <a:solidFill>
                  <a:srgbClr val="FFFF00"/>
                </a:solidFill>
              </a:rPr>
              <a:t>The Vector Dot Product </a:t>
            </a:r>
            <a:endParaRPr lang="en-US" dirty="0">
              <a:solidFill>
                <a:srgbClr val="FFFF00"/>
              </a:solidFill>
            </a:endParaRPr>
          </a:p>
        </p:txBody>
      </p:sp>
      <p:sp>
        <p:nvSpPr>
          <p:cNvPr id="3" name="Content Placeholder 2"/>
          <p:cNvSpPr>
            <a:spLocks noGrp="1"/>
          </p:cNvSpPr>
          <p:nvPr>
            <p:ph idx="1"/>
          </p:nvPr>
        </p:nvSpPr>
        <p:spPr>
          <a:xfrm>
            <a:off x="457200" y="1600200"/>
            <a:ext cx="8229600" cy="5257800"/>
          </a:xfrm>
        </p:spPr>
        <p:txBody>
          <a:bodyPr/>
          <a:lstStyle/>
          <a:p>
            <a:r>
              <a:rPr lang="en-US" dirty="0" smtClean="0"/>
              <a:t>The </a:t>
            </a:r>
            <a:r>
              <a:rPr lang="en-US" dirty="0" smtClean="0">
                <a:solidFill>
                  <a:srgbClr val="FFFF00"/>
                </a:solidFill>
              </a:rPr>
              <a:t>dot product </a:t>
            </a:r>
            <a:r>
              <a:rPr lang="en-US" dirty="0" smtClean="0"/>
              <a:t>of two vectors is defined by:</a:t>
            </a:r>
          </a:p>
          <a:p>
            <a:endParaRPr lang="en-US" dirty="0" smtClean="0"/>
          </a:p>
          <a:p>
            <a:pPr>
              <a:buNone/>
            </a:pPr>
            <a:r>
              <a:rPr lang="en-US" dirty="0" smtClean="0"/>
              <a:t>	where </a:t>
            </a:r>
            <a:r>
              <a:rPr lang="en-US" i="1" dirty="0" smtClean="0">
                <a:solidFill>
                  <a:srgbClr val="FFFF00"/>
                </a:solidFill>
              </a:rPr>
              <a:t>A</a:t>
            </a:r>
            <a:r>
              <a:rPr lang="en-US" dirty="0" smtClean="0"/>
              <a:t>, </a:t>
            </a:r>
            <a:r>
              <a:rPr lang="en-US" i="1" dirty="0" smtClean="0">
                <a:solidFill>
                  <a:srgbClr val="FFFF00"/>
                </a:solidFill>
              </a:rPr>
              <a:t>B</a:t>
            </a:r>
            <a:r>
              <a:rPr lang="en-US" dirty="0" smtClean="0"/>
              <a:t> are the lengths of the vectors, and </a:t>
            </a:r>
          </a:p>
          <a:p>
            <a:pPr>
              <a:buNone/>
            </a:pPr>
            <a:r>
              <a:rPr lang="en-US" dirty="0" smtClean="0"/>
              <a:t>	   is the angle between them. </a:t>
            </a:r>
          </a:p>
          <a:p>
            <a:r>
              <a:rPr lang="en-US" dirty="0" smtClean="0">
                <a:solidFill>
                  <a:srgbClr val="FF0000"/>
                </a:solidFill>
              </a:rPr>
              <a:t>Alternately:</a:t>
            </a:r>
            <a:r>
              <a:rPr lang="en-US" dirty="0" smtClean="0"/>
              <a:t>  The dot product is the length of     multiplied by the </a:t>
            </a:r>
            <a:r>
              <a:rPr lang="en-US" dirty="0" smtClean="0">
                <a:solidFill>
                  <a:srgbClr val="FFFF00"/>
                </a:solidFill>
              </a:rPr>
              <a:t>length of the component of      in the direction of</a:t>
            </a:r>
            <a:r>
              <a:rPr lang="en-US" dirty="0" smtClean="0"/>
              <a:t>    . </a:t>
            </a:r>
          </a:p>
          <a:p>
            <a:r>
              <a:rPr lang="en-US" dirty="0" smtClean="0"/>
              <a:t>From this </a:t>
            </a:r>
          </a:p>
          <a:p>
            <a:r>
              <a:rPr lang="en-US" dirty="0" smtClean="0"/>
              <a:t>If the vectors are </a:t>
            </a:r>
            <a:r>
              <a:rPr lang="en-US" dirty="0" smtClean="0">
                <a:solidFill>
                  <a:srgbClr val="FFFF00"/>
                </a:solidFill>
              </a:rPr>
              <a:t>perpendicular</a:t>
            </a:r>
            <a:r>
              <a:rPr lang="en-US" dirty="0" smtClean="0"/>
              <a:t>, </a:t>
            </a:r>
            <a:endParaRPr lang="en-US" dirty="0"/>
          </a:p>
        </p:txBody>
      </p:sp>
      <p:graphicFrame>
        <p:nvGraphicFramePr>
          <p:cNvPr id="4" name="Object 3"/>
          <p:cNvGraphicFramePr>
            <a:graphicFrameLocks noChangeAspect="1"/>
          </p:cNvGraphicFramePr>
          <p:nvPr/>
        </p:nvGraphicFramePr>
        <p:xfrm>
          <a:off x="6839648" y="355242"/>
          <a:ext cx="1194619" cy="685800"/>
        </p:xfrm>
        <a:graphic>
          <a:graphicData uri="http://schemas.openxmlformats.org/presentationml/2006/ole">
            <p:oleObj spid="_x0000_s29698" name="Equation" r:id="rId4" imgW="685800" imgH="393480" progId="Equation.DSMT4">
              <p:embed/>
            </p:oleObj>
          </a:graphicData>
        </a:graphic>
      </p:graphicFrame>
      <p:graphicFrame>
        <p:nvGraphicFramePr>
          <p:cNvPr id="5" name="Object 4"/>
          <p:cNvGraphicFramePr>
            <a:graphicFrameLocks noChangeAspect="1"/>
          </p:cNvGraphicFramePr>
          <p:nvPr/>
        </p:nvGraphicFramePr>
        <p:xfrm>
          <a:off x="3429000" y="2286000"/>
          <a:ext cx="2260600" cy="406400"/>
        </p:xfrm>
        <a:graphic>
          <a:graphicData uri="http://schemas.openxmlformats.org/presentationml/2006/ole">
            <p:oleObj spid="_x0000_s29699" name="Equation" r:id="rId5" imgW="2260440" imgH="406080" progId="Equation.DSMT4">
              <p:embed/>
            </p:oleObj>
          </a:graphicData>
        </a:graphic>
      </p:graphicFrame>
      <p:graphicFrame>
        <p:nvGraphicFramePr>
          <p:cNvPr id="6" name="Object 5"/>
          <p:cNvGraphicFramePr>
            <a:graphicFrameLocks noChangeAspect="1"/>
          </p:cNvGraphicFramePr>
          <p:nvPr/>
        </p:nvGraphicFramePr>
        <p:xfrm>
          <a:off x="838200" y="3505200"/>
          <a:ext cx="228600" cy="317500"/>
        </p:xfrm>
        <a:graphic>
          <a:graphicData uri="http://schemas.openxmlformats.org/presentationml/2006/ole">
            <p:oleObj spid="_x0000_s29700" name="Equation" r:id="rId6" imgW="228600" imgH="317160" progId="Equation.DSMT4">
              <p:embed/>
            </p:oleObj>
          </a:graphicData>
        </a:graphic>
      </p:graphicFrame>
      <p:graphicFrame>
        <p:nvGraphicFramePr>
          <p:cNvPr id="7" name="Object 6"/>
          <p:cNvGraphicFramePr>
            <a:graphicFrameLocks noChangeAspect="1"/>
          </p:cNvGraphicFramePr>
          <p:nvPr/>
        </p:nvGraphicFramePr>
        <p:xfrm>
          <a:off x="8267163" y="3988158"/>
          <a:ext cx="279400" cy="393700"/>
        </p:xfrm>
        <a:graphic>
          <a:graphicData uri="http://schemas.openxmlformats.org/presentationml/2006/ole">
            <p:oleObj spid="_x0000_s29701" name="Equation" r:id="rId7" imgW="279360" imgH="393480" progId="Equation.DSMT4">
              <p:embed/>
            </p:oleObj>
          </a:graphicData>
        </a:graphic>
      </p:graphicFrame>
      <p:graphicFrame>
        <p:nvGraphicFramePr>
          <p:cNvPr id="8" name="Object 7"/>
          <p:cNvGraphicFramePr>
            <a:graphicFrameLocks noChangeAspect="1"/>
          </p:cNvGraphicFramePr>
          <p:nvPr/>
        </p:nvGraphicFramePr>
        <p:xfrm>
          <a:off x="8432084" y="4509753"/>
          <a:ext cx="279400" cy="381000"/>
        </p:xfrm>
        <a:graphic>
          <a:graphicData uri="http://schemas.openxmlformats.org/presentationml/2006/ole">
            <p:oleObj spid="_x0000_s29702" name="Equation" r:id="rId8" imgW="279360" imgH="380880" progId="Equation.DSMT4">
              <p:embed/>
            </p:oleObj>
          </a:graphicData>
        </a:graphic>
      </p:graphicFrame>
      <p:graphicFrame>
        <p:nvGraphicFramePr>
          <p:cNvPr id="9" name="Object 8"/>
          <p:cNvGraphicFramePr>
            <a:graphicFrameLocks noChangeAspect="1"/>
          </p:cNvGraphicFramePr>
          <p:nvPr/>
        </p:nvGraphicFramePr>
        <p:xfrm>
          <a:off x="3911600" y="4964805"/>
          <a:ext cx="279400" cy="393700"/>
        </p:xfrm>
        <a:graphic>
          <a:graphicData uri="http://schemas.openxmlformats.org/presentationml/2006/ole">
            <p:oleObj spid="_x0000_s29703" name="Equation" r:id="rId9" imgW="279360" imgH="393480" progId="Equation.DSMT4">
              <p:embed/>
            </p:oleObj>
          </a:graphicData>
        </a:graphic>
      </p:graphicFrame>
      <p:graphicFrame>
        <p:nvGraphicFramePr>
          <p:cNvPr id="10" name="Object 9"/>
          <p:cNvGraphicFramePr>
            <a:graphicFrameLocks noChangeAspect="1"/>
          </p:cNvGraphicFramePr>
          <p:nvPr/>
        </p:nvGraphicFramePr>
        <p:xfrm>
          <a:off x="2527300" y="5524500"/>
          <a:ext cx="3594100" cy="609600"/>
        </p:xfrm>
        <a:graphic>
          <a:graphicData uri="http://schemas.openxmlformats.org/presentationml/2006/ole">
            <p:oleObj spid="_x0000_s29704" name="Equation" r:id="rId10" imgW="3593880" imgH="609480" progId="Equation.DSMT4">
              <p:embed/>
            </p:oleObj>
          </a:graphicData>
        </a:graphic>
      </p:graphicFrame>
      <p:graphicFrame>
        <p:nvGraphicFramePr>
          <p:cNvPr id="11" name="Object 10"/>
          <p:cNvGraphicFramePr>
            <a:graphicFrameLocks noChangeAspect="1"/>
          </p:cNvGraphicFramePr>
          <p:nvPr/>
        </p:nvGraphicFramePr>
        <p:xfrm>
          <a:off x="6248400" y="6172200"/>
          <a:ext cx="1295400" cy="406400"/>
        </p:xfrm>
        <a:graphic>
          <a:graphicData uri="http://schemas.openxmlformats.org/presentationml/2006/ole">
            <p:oleObj spid="_x0000_s29705" name="Equation" r:id="rId11" imgW="1295280" imgH="406080" progId="Equation.DSMT4">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2875</TotalTime>
  <Words>1013</Words>
  <Application>Microsoft Office PowerPoint</Application>
  <PresentationFormat>On-screen Show (4:3)</PresentationFormat>
  <Paragraphs>225</Paragraphs>
  <Slides>26</Slides>
  <Notes>26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Office Theme</vt:lpstr>
      <vt:lpstr>Equation</vt:lpstr>
      <vt:lpstr>Work and Energy</vt:lpstr>
      <vt:lpstr>What is Work and What Isn’t?</vt:lpstr>
      <vt:lpstr>Work is only done by a force…</vt:lpstr>
      <vt:lpstr>Only motion in the direction of the force counts …</vt:lpstr>
      <vt:lpstr>Pushing a box up a frictionless slope…</vt:lpstr>
      <vt:lpstr>…and letting it slide back down.</vt:lpstr>
      <vt:lpstr>Energy is the Ability to Do Work</vt:lpstr>
      <vt:lpstr>What if you push the box horizontally?</vt:lpstr>
      <vt:lpstr>The Vector Dot Product </vt:lpstr>
      <vt:lpstr>Dot Product in Components</vt:lpstr>
      <vt:lpstr>Positive and Negative Work</vt:lpstr>
      <vt:lpstr>ConcepTest 7.2c   Play Ball!</vt:lpstr>
      <vt:lpstr>ConcepTest 7.2c   Play Ball!</vt:lpstr>
      <vt:lpstr>ConcepTest 7.2d   Tension and Work</vt:lpstr>
      <vt:lpstr>ConcepTest 7.2d   Tension and Work</vt:lpstr>
      <vt:lpstr>ConcepTest 7.3   Force and Work</vt:lpstr>
      <vt:lpstr>ConcepTest 7.3   Force and Work</vt:lpstr>
      <vt:lpstr>ConcepTest 7.3   Force and Work</vt:lpstr>
      <vt:lpstr>Work done by any Force along any Path</vt:lpstr>
      <vt:lpstr>Force of a Stretched Spring</vt:lpstr>
      <vt:lpstr>Work done in Stretching a Spring</vt:lpstr>
      <vt:lpstr>Total Work as Area Under Curve</vt:lpstr>
      <vt:lpstr>Problem from book</vt:lpstr>
      <vt:lpstr>Problem from  book</vt:lpstr>
      <vt:lpstr>Problem from book</vt:lpstr>
      <vt:lpstr>Problem from book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 and Energy</dc:title>
  <dc:creator>Michael</dc:creator>
  <cp:lastModifiedBy>Michael Fowler</cp:lastModifiedBy>
  <cp:revision>38</cp:revision>
  <dcterms:created xsi:type="dcterms:W3CDTF">2010-02-14T11:29:26Z</dcterms:created>
  <dcterms:modified xsi:type="dcterms:W3CDTF">2010-06-17T19:33:42Z</dcterms:modified>
</cp:coreProperties>
</file>