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7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8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6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3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7.wmf"/><Relationship Id="rId1" Type="http://schemas.openxmlformats.org/officeDocument/2006/relationships/image" Target="../media/image16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23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16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CCC1C-2962-4BAF-8911-61D98EF55ED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07196-C7AA-4AF2-B41D-3D8719F12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AFB29-12EF-4AAB-9BA5-AF792EF9DC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1E256-75B7-475E-AF22-6E04F8AE422E}" type="slidenum">
              <a:rPr lang="en-US"/>
              <a:pPr/>
              <a:t>10</a:t>
            </a:fld>
            <a:endParaRPr lang="en-US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29" tIns="45715" rIns="91429" bIns="45715"/>
          <a:lstStyle/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D285B-0CD9-4202-A55D-24F086BFCC49}" type="slidenum">
              <a:rPr lang="en-US"/>
              <a:pPr/>
              <a:t>5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9A4C1-3440-4CFA-AA61-B7916CB4C29E}" type="slidenum">
              <a:rPr lang="en-US"/>
              <a:pPr/>
              <a:t>6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9E831-9D44-49F1-BB26-DAA778264AFA}" type="slidenum">
              <a:rPr lang="en-US"/>
              <a:pPr/>
              <a:t>7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CFA44-BA0C-4D5F-92AD-A4F17048FAA2}" type="slidenum">
              <a:rPr lang="en-US"/>
              <a:pPr/>
              <a:t>8</a:t>
            </a:fld>
            <a:endParaRPr 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8B1D9-1854-4D21-A134-960E667125C0}" type="slidenum">
              <a:rPr lang="en-US"/>
              <a:pPr/>
              <a:t>9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29" tIns="45715" rIns="91429" bIns="45715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43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7.bin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Circular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6519446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 UVa.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AutoShape 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26339" name="Picture 3" descr="FG05_011"/>
          <p:cNvPicPr>
            <a:picLocks noChangeAspect="1" noChangeArrowheads="1"/>
          </p:cNvPicPr>
          <p:nvPr/>
        </p:nvPicPr>
        <p:blipFill>
          <a:blip r:embed="rId3" cstate="print">
            <a:lum bright="-42000" contrast="66000"/>
          </a:blip>
          <a:srcRect l="21667" t="18788" r="8513" b="7867"/>
          <a:stretch>
            <a:fillRect/>
          </a:stretch>
        </p:blipFill>
        <p:spPr bwMode="auto">
          <a:xfrm>
            <a:off x="4784725" y="3854450"/>
            <a:ext cx="4359275" cy="3003550"/>
          </a:xfrm>
          <a:prstGeom prst="rect">
            <a:avLst/>
          </a:prstGeom>
          <a:noFill/>
        </p:spPr>
      </p:pic>
      <p:sp>
        <p:nvSpPr>
          <p:cNvPr id="526340" name="AutoShape 4"/>
          <p:cNvSpPr>
            <a:spLocks noChangeArrowheads="1"/>
          </p:cNvSpPr>
          <p:nvPr/>
        </p:nvSpPr>
        <p:spPr bwMode="auto">
          <a:xfrm>
            <a:off x="0" y="3473450"/>
            <a:ext cx="5305425" cy="22018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sz="2200">
              <a:latin typeface="Arial" charset="0"/>
            </a:endParaRPr>
          </a:p>
        </p:txBody>
      </p:sp>
      <p:sp>
        <p:nvSpPr>
          <p:cNvPr id="526341" name="Rectangle 5"/>
          <p:cNvSpPr>
            <a:spLocks noChangeArrowheads="1"/>
          </p:cNvSpPr>
          <p:nvPr/>
        </p:nvSpPr>
        <p:spPr bwMode="auto">
          <a:xfrm>
            <a:off x="0" y="3448050"/>
            <a:ext cx="5232400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The friction force between tires and road provides the centripetal force that keeps the car moving in a circle.  If this force is too small, the car continues in a straight line!</a:t>
            </a:r>
          </a:p>
        </p:txBody>
      </p:sp>
      <p:sp>
        <p:nvSpPr>
          <p:cNvPr id="526342" name="Oval 6"/>
          <p:cNvSpPr>
            <a:spLocks noChangeArrowheads="1"/>
          </p:cNvSpPr>
          <p:nvPr/>
        </p:nvSpPr>
        <p:spPr bwMode="auto">
          <a:xfrm>
            <a:off x="3733800" y="1276350"/>
            <a:ext cx="5410200" cy="898525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6343" name="Rectangle 7"/>
          <p:cNvSpPr>
            <a:spLocks noChangeArrowheads="1"/>
          </p:cNvSpPr>
          <p:nvPr/>
        </p:nvSpPr>
        <p:spPr bwMode="auto">
          <a:xfrm>
            <a:off x="4019550" y="606425"/>
            <a:ext cx="512445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 car’s engine is not strong enough to keep the car from being pushed out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 friction between tires and road is not strong enough to keep car in a circle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 car is too heavy to make the turn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 a deer caused you to skid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 none of the above</a:t>
            </a:r>
          </a:p>
        </p:txBody>
      </p:sp>
      <p:sp>
        <p:nvSpPr>
          <p:cNvPr id="5263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784225"/>
            <a:ext cx="3683000" cy="2395538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01638" indent="-401638">
              <a:lnSpc>
                <a:spcPct val="11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You drive your dad’s car too fast around a curve and the car starts to skid.  What is the correct description of this situation?</a:t>
            </a:r>
            <a:endParaRPr lang="en-US" b="1" dirty="0"/>
          </a:p>
        </p:txBody>
      </p:sp>
      <p:sp>
        <p:nvSpPr>
          <p:cNvPr id="526345" name="Rectangle 9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5.7c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Around the Curve III</a:t>
            </a:r>
          </a:p>
        </p:txBody>
      </p:sp>
      <p:sp>
        <p:nvSpPr>
          <p:cNvPr id="526346" name="Text Box 10"/>
          <p:cNvSpPr txBox="1">
            <a:spLocks noChangeArrowheads="1"/>
          </p:cNvSpPr>
          <p:nvPr/>
        </p:nvSpPr>
        <p:spPr bwMode="auto">
          <a:xfrm>
            <a:off x="146050" y="5927725"/>
            <a:ext cx="4551363" cy="7112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What could be done to the road or car to prevent skidding?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>
                <a:solidFill>
                  <a:srgbClr val="FFFF00"/>
                </a:solidFill>
              </a:rPr>
              <a:t> on Flat Circular Road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832" y="1600200"/>
            <a:ext cx="4038600" cy="4953000"/>
          </a:xfrm>
        </p:spPr>
        <p:txBody>
          <a:bodyPr/>
          <a:lstStyle/>
          <a:p>
            <a:r>
              <a:rPr lang="en-US" dirty="0" smtClean="0"/>
              <a:t>For steady speed </a:t>
            </a:r>
            <a:r>
              <a:rPr lang="en-US" i="1" dirty="0" smtClean="0"/>
              <a:t>v</a:t>
            </a:r>
            <a:r>
              <a:rPr lang="en-US" dirty="0" smtClean="0"/>
              <a:t> on a road of radius </a:t>
            </a:r>
            <a:r>
              <a:rPr lang="en-US" i="1" dirty="0" smtClean="0"/>
              <a:t>r</a:t>
            </a:r>
            <a:r>
              <a:rPr lang="en-US" dirty="0" smtClean="0"/>
              <a:t>, there must be a </a:t>
            </a:r>
            <a:r>
              <a:rPr lang="en-US" dirty="0" smtClean="0">
                <a:solidFill>
                  <a:srgbClr val="FFFF00"/>
                </a:solidFill>
              </a:rPr>
              <a:t>centripetal force</a:t>
            </a:r>
            <a:r>
              <a:rPr lang="en-US" dirty="0" smtClean="0"/>
              <a:t> </a:t>
            </a:r>
            <a:r>
              <a:rPr lang="en-US" i="1" dirty="0" smtClean="0"/>
              <a:t>mv</a:t>
            </a:r>
            <a:r>
              <a:rPr lang="en-US" baseline="30000" dirty="0" smtClean="0"/>
              <a:t>2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is </a:t>
            </a:r>
            <a:r>
              <a:rPr lang="en-US" dirty="0" smtClean="0">
                <a:solidFill>
                  <a:srgbClr val="FFFF00"/>
                </a:solidFill>
              </a:rPr>
              <a:t>provided by friction </a:t>
            </a:r>
            <a:r>
              <a:rPr lang="en-US" dirty="0" smtClean="0"/>
              <a:t>between the tires and the road</a:t>
            </a:r>
            <a:r>
              <a:rPr lang="en-US" dirty="0" smtClean="0">
                <a:solidFill>
                  <a:srgbClr val="FFFF00"/>
                </a:solidFill>
              </a:rPr>
              <a:t>:       at maximum nonskid speed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315808" y="1447800"/>
            <a:ext cx="3407392" cy="3352800"/>
            <a:chOff x="4974608" y="1447800"/>
            <a:chExt cx="3407392" cy="3352800"/>
          </a:xfrm>
        </p:grpSpPr>
        <p:sp>
          <p:nvSpPr>
            <p:cNvPr id="5" name="Oval 4"/>
            <p:cNvSpPr/>
            <p:nvPr/>
          </p:nvSpPr>
          <p:spPr>
            <a:xfrm>
              <a:off x="5029200" y="1447800"/>
              <a:ext cx="3352800" cy="3352800"/>
            </a:xfrm>
            <a:prstGeom prst="ellipse">
              <a:avLst/>
            </a:prstGeom>
            <a:noFill/>
            <a:ln w="2063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4608" y="2971800"/>
              <a:ext cx="1524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508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257800" y="3151496"/>
              <a:ext cx="11430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5441950" y="2546350"/>
            <a:ext cx="1689100" cy="469900"/>
          </p:xfrm>
          <a:graphic>
            <a:graphicData uri="http://schemas.openxmlformats.org/presentationml/2006/ole">
              <p:oleObj spid="_x0000_s27650" name="Equation" r:id="rId4" imgW="1688760" imgH="469800" progId="Equation.DSMT4">
                <p:embed/>
              </p:oleObj>
            </a:graphicData>
          </a:graphic>
        </p:graphicFrame>
      </p:grpSp>
      <p:sp>
        <p:nvSpPr>
          <p:cNvPr id="13" name="Rectangle 12"/>
          <p:cNvSpPr/>
          <p:nvPr/>
        </p:nvSpPr>
        <p:spPr>
          <a:xfrm rot="5400000" flipV="1">
            <a:off x="5214012" y="6196652"/>
            <a:ext cx="152400" cy="76200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5400000" flipV="1">
            <a:off x="5469908" y="6188692"/>
            <a:ext cx="152400" cy="76200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6047096"/>
            <a:ext cx="4572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576549" y="5431809"/>
            <a:ext cx="171961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480712" y="6282068"/>
            <a:ext cx="936803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478440" y="5130424"/>
          <a:ext cx="330200" cy="393700"/>
        </p:xfrm>
        <a:graphic>
          <a:graphicData uri="http://schemas.openxmlformats.org/presentationml/2006/ole">
            <p:oleObj spid="_x0000_s27651" name="Equation" r:id="rId5" imgW="330120" imgH="39348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812808" y="5761632"/>
          <a:ext cx="381000" cy="482600"/>
        </p:xfrm>
        <a:graphic>
          <a:graphicData uri="http://schemas.openxmlformats.org/presentationml/2006/ole">
            <p:oleObj spid="_x0000_s27652" name="Equation" r:id="rId6" imgW="380880" imgH="48240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32176" y="5715000"/>
          <a:ext cx="3822700" cy="469900"/>
        </p:xfrm>
        <a:graphic>
          <a:graphicData uri="http://schemas.openxmlformats.org/presentationml/2006/ole">
            <p:oleObj spid="_x0000_s27653" name="Equation" r:id="rId7" imgW="3822480" imgH="469800" progId="Equation.DSMT4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227456" y="5603544"/>
            <a:ext cx="42672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19048" y="6310952"/>
            <a:ext cx="60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305800" y="6324600"/>
            <a:ext cx="60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763904" y="6373504"/>
            <a:ext cx="2514600" cy="228600"/>
          </a:xfrm>
          <a:prstGeom prst="ellipse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Total Road Force on Car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34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actual force          on the car from the road is the </a:t>
            </a:r>
            <a:r>
              <a:rPr lang="en-US" dirty="0" smtClean="0">
                <a:solidFill>
                  <a:srgbClr val="FFFF00"/>
                </a:solidFill>
              </a:rPr>
              <a:t>vector sum </a:t>
            </a:r>
            <a:r>
              <a:rPr lang="en-US" dirty="0" smtClean="0"/>
              <a:t>of the normal force and the frictional force.</a:t>
            </a:r>
          </a:p>
          <a:p>
            <a:r>
              <a:rPr lang="en-US" dirty="0" smtClean="0"/>
              <a:t>Notice the forces on the car have </a:t>
            </a:r>
            <a:r>
              <a:rPr lang="en-US" dirty="0" smtClean="0">
                <a:solidFill>
                  <a:srgbClr val="FFFF00"/>
                </a:solidFill>
              </a:rPr>
              <a:t>the same configuration as the conical pendulum</a:t>
            </a:r>
            <a:r>
              <a:rPr lang="en-US" dirty="0" smtClean="0"/>
              <a:t>!</a:t>
            </a:r>
          </a:p>
          <a:p>
            <a:r>
              <a:rPr lang="en-US" dirty="0" smtClean="0"/>
              <a:t>At maximum nonskid speed,         is at an angle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843520" y="1754872"/>
            <a:ext cx="2970280" cy="4003346"/>
            <a:chOff x="5843520" y="1754872"/>
            <a:chExt cx="2970280" cy="4003346"/>
          </a:xfrm>
        </p:grpSpPr>
        <p:sp>
          <p:nvSpPr>
            <p:cNvPr id="9" name="Rectangle 8"/>
            <p:cNvSpPr/>
            <p:nvPr/>
          </p:nvSpPr>
          <p:spPr>
            <a:xfrm>
              <a:off x="5843520" y="3894160"/>
              <a:ext cx="838200" cy="1524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5400000" flipV="1">
              <a:off x="6052212" y="3757458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rot="5400000" flipV="1">
              <a:off x="6308108" y="3749498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3607902"/>
              <a:ext cx="457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508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5236985" y="4745215"/>
              <a:ext cx="202441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5741779" y="2263765"/>
              <a:ext cx="1937874" cy="9200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6318250" y="4648200"/>
            <a:ext cx="495300" cy="393700"/>
          </p:xfrm>
          <a:graphic>
            <a:graphicData uri="http://schemas.openxmlformats.org/presentationml/2006/ole">
              <p:oleObj spid="_x0000_s28674" name="Equation" r:id="rId4" imgW="495000" imgH="393480" progId="Equation.DSMT4">
                <p:embed/>
              </p:oleObj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6858000" y="2336800"/>
            <a:ext cx="1955800" cy="482600"/>
          </p:xfrm>
          <a:graphic>
            <a:graphicData uri="http://schemas.openxmlformats.org/presentationml/2006/ole">
              <p:oleObj spid="_x0000_s28675" name="Equation" r:id="rId5" imgW="1955520" imgH="482400" progId="Equation.DSMT4">
                <p:embed/>
              </p:oleObj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501668" y="5902656"/>
          <a:ext cx="3644900" cy="431800"/>
        </p:xfrm>
        <a:graphic>
          <a:graphicData uri="http://schemas.openxmlformats.org/presentationml/2006/ole">
            <p:oleObj spid="_x0000_s28676" name="Equation" r:id="rId6" imgW="3644640" imgH="431640" progId="Equation.DSMT4">
              <p:embed/>
            </p:oleObj>
          </a:graphicData>
        </a:graphic>
      </p:graphicFrame>
      <p:cxnSp>
        <p:nvCxnSpPr>
          <p:cNvPr id="20" name="Straight Connector 19"/>
          <p:cNvCxnSpPr>
            <a:stCxn id="12" idx="0"/>
          </p:cNvCxnSpPr>
          <p:nvPr/>
        </p:nvCxnSpPr>
        <p:spPr>
          <a:xfrm rot="5400000" flipH="1" flipV="1">
            <a:off x="5320749" y="2680251"/>
            <a:ext cx="1855302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258632" y="2583984"/>
          <a:ext cx="355600" cy="431800"/>
        </p:xfrm>
        <a:graphic>
          <a:graphicData uri="http://schemas.openxmlformats.org/presentationml/2006/ole">
            <p:oleObj spid="_x0000_s28677" name="Equation" r:id="rId7" imgW="355320" imgH="43164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303896" y="1390936"/>
          <a:ext cx="609600" cy="482600"/>
        </p:xfrm>
        <a:graphic>
          <a:graphicData uri="http://schemas.openxmlformats.org/presentationml/2006/ole">
            <p:oleObj spid="_x0000_s28678" name="Equation" r:id="rId8" imgW="609480" imgH="48240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869744" y="5873088"/>
          <a:ext cx="609600" cy="482600"/>
        </p:xfrm>
        <a:graphic>
          <a:graphicData uri="http://schemas.openxmlformats.org/presentationml/2006/ole">
            <p:oleObj spid="_x0000_s28681" name="Equation" r:id="rId9" imgW="609480" imgH="482400" progId="Equation.DSMT4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5113360" y="5840104"/>
            <a:ext cx="3116240" cy="609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Banked Road: Sheet of 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The </a:t>
            </a:r>
            <a:r>
              <a:rPr lang="en-US" sz="3000" b="1" dirty="0" smtClean="0"/>
              <a:t>normal force </a:t>
            </a:r>
            <a:r>
              <a:rPr lang="en-US" sz="3000" dirty="0" smtClean="0"/>
              <a:t>is </a:t>
            </a:r>
            <a:r>
              <a:rPr lang="en-US" sz="3000" dirty="0" smtClean="0">
                <a:solidFill>
                  <a:srgbClr val="FFFF00"/>
                </a:solidFill>
              </a:rPr>
              <a:t>always </a:t>
            </a:r>
            <a:r>
              <a:rPr lang="en-US" sz="3000" b="1" dirty="0" smtClean="0">
                <a:solidFill>
                  <a:srgbClr val="FFFF00"/>
                </a:solidFill>
              </a:rPr>
              <a:t>perpendicular</a:t>
            </a:r>
            <a:r>
              <a:rPr lang="en-US" sz="3000" dirty="0" smtClean="0">
                <a:solidFill>
                  <a:srgbClr val="FFFF00"/>
                </a:solidFill>
              </a:rPr>
              <a:t> to the road surface.</a:t>
            </a:r>
          </a:p>
          <a:p>
            <a:r>
              <a:rPr lang="en-US" sz="3000" dirty="0" smtClean="0"/>
              <a:t>  Banking a curved road turns      inward to provide a centripetal force even at </a:t>
            </a:r>
            <a:r>
              <a:rPr lang="en-US" sz="3000" dirty="0" smtClean="0">
                <a:solidFill>
                  <a:srgbClr val="FFFF00"/>
                </a:solidFill>
              </a:rPr>
              <a:t>zero</a:t>
            </a:r>
            <a:r>
              <a:rPr lang="en-US" sz="3000" dirty="0" smtClean="0"/>
              <a:t> friction</a:t>
            </a:r>
            <a:r>
              <a:rPr lang="en-US" sz="3000" dirty="0" smtClean="0">
                <a:solidFill>
                  <a:schemeClr val="bg1"/>
                </a:solidFill>
              </a:rPr>
              <a:t>—</a:t>
            </a:r>
            <a:r>
              <a:rPr lang="en-US" sz="3000" dirty="0" smtClean="0">
                <a:solidFill>
                  <a:srgbClr val="FFFF00"/>
                </a:solidFill>
              </a:rPr>
              <a:t>but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only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for the </a:t>
            </a:r>
            <a:r>
              <a:rPr lang="en-US" sz="3000" i="1" dirty="0" smtClean="0">
                <a:solidFill>
                  <a:srgbClr val="FFFF00"/>
                </a:solidFill>
              </a:rPr>
              <a:t>right speed</a:t>
            </a:r>
            <a:r>
              <a:rPr lang="en-US" sz="3000" dirty="0" smtClean="0"/>
              <a:t>! </a:t>
            </a:r>
          </a:p>
          <a:p>
            <a:endParaRPr lang="en-US" sz="3000" dirty="0" smtClean="0">
              <a:solidFill>
                <a:srgbClr val="FFFF00"/>
              </a:solidFill>
            </a:endParaRPr>
          </a:p>
          <a:p>
            <a:endParaRPr lang="en-US" sz="3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3000" dirty="0" smtClean="0">
              <a:solidFill>
                <a:srgbClr val="FFFF00"/>
              </a:solidFill>
            </a:endParaRPr>
          </a:p>
          <a:p>
            <a:r>
              <a:rPr lang="en-US" sz="3000" dirty="0" smtClean="0">
                <a:solidFill>
                  <a:srgbClr val="FFFF00"/>
                </a:solidFill>
              </a:rPr>
              <a:t>So  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029200" y="1549464"/>
            <a:ext cx="3088944" cy="4208754"/>
            <a:chOff x="5029200" y="1549464"/>
            <a:chExt cx="3088944" cy="4208754"/>
          </a:xfrm>
        </p:grpSpPr>
        <p:sp>
          <p:nvSpPr>
            <p:cNvPr id="6" name="Rectangle 5"/>
            <p:cNvSpPr/>
            <p:nvPr/>
          </p:nvSpPr>
          <p:spPr>
            <a:xfrm rot="1065859">
              <a:off x="5799851" y="3887336"/>
              <a:ext cx="838200" cy="152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6465859" flipV="1">
              <a:off x="6068275" y="3718021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6465859" flipV="1">
              <a:off x="6314398" y="3788515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1065859">
              <a:off x="6064147" y="3610388"/>
              <a:ext cx="457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508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>
              <a:off x="5236985" y="4745215"/>
              <a:ext cx="202441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160000" flipH="1" flipV="1">
              <a:off x="5564044" y="2177773"/>
              <a:ext cx="2092546" cy="8359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318250" y="4648200"/>
            <a:ext cx="495300" cy="393700"/>
          </p:xfrm>
          <a:graphic>
            <a:graphicData uri="http://schemas.openxmlformats.org/presentationml/2006/ole">
              <p:oleObj spid="_x0000_s29698" name="Equation" r:id="rId4" imgW="495000" imgH="393480" progId="Equation.DSMT4">
                <p:embed/>
              </p:oleObj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6822744" y="2148376"/>
            <a:ext cx="1295400" cy="482600"/>
          </p:xfrm>
          <a:graphic>
            <a:graphicData uri="http://schemas.openxmlformats.org/presentationml/2006/ole">
              <p:oleObj spid="_x0000_s29699" name="Equation" r:id="rId5" imgW="1295280" imgH="482400" progId="Equation.DSMT4">
                <p:embed/>
              </p:oleObj>
            </a:graphicData>
          </a:graphic>
        </p:graphicFrame>
        <p:cxnSp>
          <p:nvCxnSpPr>
            <p:cNvPr id="16" name="Straight Connector 15"/>
            <p:cNvCxnSpPr/>
            <p:nvPr/>
          </p:nvCxnSpPr>
          <p:spPr>
            <a:xfrm>
              <a:off x="5029200" y="4191000"/>
              <a:ext cx="259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5562600" y="3886200"/>
            <a:ext cx="228600" cy="317500"/>
          </p:xfrm>
          <a:graphic>
            <a:graphicData uri="http://schemas.openxmlformats.org/presentationml/2006/ole">
              <p:oleObj spid="_x0000_s29700" name="Equation" r:id="rId6" imgW="228600" imgH="317160" progId="Equation.DSMT4">
                <p:embed/>
              </p:oleObj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6270008" y="2681792"/>
            <a:ext cx="228600" cy="317500"/>
          </p:xfrm>
          <a:graphic>
            <a:graphicData uri="http://schemas.openxmlformats.org/presentationml/2006/ole">
              <p:oleObj spid="_x0000_s29704" name="Equation" r:id="rId7" imgW="228600" imgH="317160" progId="Equation.DSMT4">
                <p:embed/>
              </p:oleObj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11200" y="4800600"/>
          <a:ext cx="4457700" cy="457200"/>
        </p:xfrm>
        <a:graphic>
          <a:graphicData uri="http://schemas.openxmlformats.org/presentationml/2006/ole">
            <p:oleObj spid="_x0000_s29701" name="Equation" r:id="rId8" imgW="4457520" imgH="4572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496508" y="5851480"/>
          <a:ext cx="1765300" cy="457200"/>
        </p:xfrm>
        <a:graphic>
          <a:graphicData uri="http://schemas.openxmlformats.org/presentationml/2006/ole">
            <p:oleObj spid="_x0000_s29702" name="Equation" r:id="rId9" imgW="1765080" imgH="457200" progId="Equation.DSMT4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1344304" y="5796888"/>
            <a:ext cx="21336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691944" y="2778456"/>
          <a:ext cx="330200" cy="393700"/>
        </p:xfrm>
        <a:graphic>
          <a:graphicData uri="http://schemas.openxmlformats.org/presentationml/2006/ole">
            <p:oleObj spid="_x0000_s29703" name="Equation" r:id="rId10" imgW="330120" imgH="39348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591632" y="5826456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(the same as the conical pendulum)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6260000" flipV="1">
            <a:off x="5179221" y="2595924"/>
            <a:ext cx="2090021" cy="6759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Maximum</a:t>
            </a:r>
            <a:r>
              <a:rPr lang="en-US" dirty="0" smtClean="0"/>
              <a:t> Speed on Banked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At maximum speed, friction adds      to     </a:t>
            </a:r>
            <a:r>
              <a:rPr lang="en-US" dirty="0" err="1" smtClean="0"/>
              <a:t>to</a:t>
            </a:r>
            <a:r>
              <a:rPr lang="en-US" dirty="0" smtClean="0"/>
              <a:t> give a total road force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at an angle     to     , where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The only forces acting on the car are          and       , </a:t>
            </a:r>
            <a:r>
              <a:rPr lang="en-US" dirty="0" smtClean="0"/>
              <a:t>so the conical pendulum equation is correct again:   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065859">
            <a:off x="5432146" y="3887336"/>
            <a:ext cx="935539" cy="152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6465859" flipV="1">
            <a:off x="5740591" y="3713596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6465859" flipV="1">
            <a:off x="6015296" y="3784090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65859">
            <a:off x="5727134" y="3610388"/>
            <a:ext cx="510294" cy="152400"/>
          </a:xfrm>
          <a:prstGeom prst="rect">
            <a:avLst/>
          </a:prstGeom>
          <a:solidFill>
            <a:srgbClr val="FF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921462" y="4745123"/>
            <a:ext cx="2024418" cy="17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160000" flipH="1" flipV="1">
            <a:off x="5348219" y="2129235"/>
            <a:ext cx="2092546" cy="933004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10746" y="4648200"/>
          <a:ext cx="552819" cy="393700"/>
        </p:xfrm>
        <a:graphic>
          <a:graphicData uri="http://schemas.openxmlformats.org/presentationml/2006/ole">
            <p:oleObj spid="_x0000_s30722" name="Equation" r:id="rId4" imgW="495000" imgH="3934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961075" y="3093112"/>
          <a:ext cx="2182925" cy="482600"/>
        </p:xfrm>
        <a:graphic>
          <a:graphicData uri="http://schemas.openxmlformats.org/presentationml/2006/ole">
            <p:oleObj spid="_x0000_s30723" name="Equation" r:id="rId5" imgW="1955520" imgH="482400" progId="Equation.DSMT4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572000" y="4191000"/>
            <a:ext cx="2891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167343" y="3886200"/>
          <a:ext cx="255147" cy="317500"/>
        </p:xfrm>
        <a:graphic>
          <a:graphicData uri="http://schemas.openxmlformats.org/presentationml/2006/ole">
            <p:oleObj spid="_x0000_s30724" name="Equation" r:id="rId6" imgW="228600" imgH="31716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998192" y="2667000"/>
          <a:ext cx="255147" cy="317500"/>
        </p:xfrm>
        <a:graphic>
          <a:graphicData uri="http://schemas.openxmlformats.org/presentationml/2006/ole">
            <p:oleObj spid="_x0000_s30727" name="Equation" r:id="rId7" imgW="228600" imgH="31716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-240000">
            <a:off x="5929184" y="3810000"/>
            <a:ext cx="1538416" cy="609600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923165" y="1703696"/>
            <a:ext cx="2458835" cy="2941480"/>
            <a:chOff x="5923165" y="1703696"/>
            <a:chExt cx="2458835" cy="2941480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696496" y="1703696"/>
            <a:ext cx="330200" cy="393700"/>
          </p:xfrm>
          <a:graphic>
            <a:graphicData uri="http://schemas.openxmlformats.org/presentationml/2006/ole">
              <p:oleObj spid="_x0000_s30725" name="Equation" r:id="rId8" imgW="330120" imgH="393480" progId="Equation.DSMT4">
                <p:embed/>
              </p:oleObj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6880752" y="4162576"/>
            <a:ext cx="381000" cy="482600"/>
          </p:xfrm>
          <a:graphic>
            <a:graphicData uri="http://schemas.openxmlformats.org/presentationml/2006/ole">
              <p:oleObj spid="_x0000_s30726" name="Equation" r:id="rId9" imgW="380880" imgH="482400" progId="Equation.DSMT4">
                <p:embed/>
              </p:oleObj>
            </a:graphicData>
          </a:graphic>
        </p:graphicFrame>
        <p:cxnSp>
          <p:nvCxnSpPr>
            <p:cNvPr id="19" name="Straight Connector 18"/>
            <p:cNvCxnSpPr/>
            <p:nvPr/>
          </p:nvCxnSpPr>
          <p:spPr>
            <a:xfrm rot="16320000" flipV="1">
              <a:off x="5025662" y="2652346"/>
              <a:ext cx="1861421" cy="6193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6" idx="0"/>
            </p:cNvCxnSpPr>
            <p:nvPr/>
          </p:nvCxnSpPr>
          <p:spPr>
            <a:xfrm rot="5400000" flipH="1" flipV="1">
              <a:off x="6273898" y="1782868"/>
              <a:ext cx="1757369" cy="245883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6251575" y="3017838"/>
            <a:ext cx="355600" cy="431800"/>
          </p:xfrm>
          <a:graphic>
            <a:graphicData uri="http://schemas.openxmlformats.org/presentationml/2006/ole">
              <p:oleObj spid="_x0000_s30728" name="Equation" r:id="rId10" imgW="355320" imgH="431640" progId="Equation.DSMT4">
                <p:embed/>
              </p:oleObj>
            </a:graphicData>
          </a:graphic>
        </p:graphicFrame>
      </p:grp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1387520" y="2734096"/>
          <a:ext cx="1955800" cy="482600"/>
        </p:xfrm>
        <a:graphic>
          <a:graphicData uri="http://schemas.openxmlformats.org/presentationml/2006/ole">
            <p:oleObj spid="_x0000_s30729" name="Equation" r:id="rId11" imgW="1955520" imgH="4824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511184" y="1825384"/>
          <a:ext cx="381000" cy="482600"/>
        </p:xfrm>
        <a:graphic>
          <a:graphicData uri="http://schemas.openxmlformats.org/presentationml/2006/ole">
            <p:oleObj spid="_x0000_s30730" name="Equation" r:id="rId12" imgW="380880" imgH="482400" progId="Equation.DSMT4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278872" y="1839032"/>
          <a:ext cx="330200" cy="393700"/>
        </p:xfrm>
        <a:graphic>
          <a:graphicData uri="http://schemas.openxmlformats.org/presentationml/2006/ole">
            <p:oleObj spid="_x0000_s30731" name="Equation" r:id="rId13" imgW="330120" imgH="39348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938338" y="3341688"/>
          <a:ext cx="355600" cy="431800"/>
        </p:xfrm>
        <a:graphic>
          <a:graphicData uri="http://schemas.openxmlformats.org/presentationml/2006/ole">
            <p:oleObj spid="_x0000_s30732" name="Equation" r:id="rId14" imgW="355320" imgH="43164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2677232" y="3286832"/>
          <a:ext cx="330200" cy="393700"/>
        </p:xfrm>
        <a:graphic>
          <a:graphicData uri="http://schemas.openxmlformats.org/presentationml/2006/ole">
            <p:oleObj spid="_x0000_s30733" name="Equation" r:id="rId15" imgW="330120" imgH="39348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898525" y="3833813"/>
          <a:ext cx="2882900" cy="431800"/>
        </p:xfrm>
        <a:graphic>
          <a:graphicData uri="http://schemas.openxmlformats.org/presentationml/2006/ole">
            <p:oleObj spid="_x0000_s30734" name="Equation" r:id="rId16" imgW="2882880" imgH="43164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326944" y="4720984"/>
          <a:ext cx="609600" cy="482600"/>
        </p:xfrm>
        <a:graphic>
          <a:graphicData uri="http://schemas.openxmlformats.org/presentationml/2006/ole">
            <p:oleObj spid="_x0000_s30735" name="Equation" r:id="rId17" imgW="609480" imgH="48240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603008" y="4775576"/>
          <a:ext cx="495300" cy="393700"/>
        </p:xfrm>
        <a:graphic>
          <a:graphicData uri="http://schemas.openxmlformats.org/presentationml/2006/ole">
            <p:oleObj spid="_x0000_s30736" name="Equation" r:id="rId18" imgW="495000" imgH="39348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035050" y="6096000"/>
          <a:ext cx="2946400" cy="495300"/>
        </p:xfrm>
        <a:graphic>
          <a:graphicData uri="http://schemas.openxmlformats.org/presentationml/2006/ole">
            <p:oleObj spid="_x0000_s30737" name="Equation" r:id="rId19" imgW="294624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Speed on Banked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3434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Here are the two forces acting on the car,          and       .</a:t>
            </a:r>
          </a:p>
          <a:p>
            <a:r>
              <a:rPr lang="en-US" dirty="0" smtClean="0"/>
              <a:t>Racing tires can have coefficient of friction </a:t>
            </a:r>
            <a:r>
              <a:rPr lang="el-GR" i="1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 close to 1,  so from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can be </a:t>
            </a:r>
            <a:r>
              <a:rPr lang="en-US" dirty="0" smtClean="0">
                <a:solidFill>
                  <a:srgbClr val="FFFF00"/>
                </a:solidFill>
              </a:rPr>
              <a:t>45°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Now                                     , so for </a:t>
            </a:r>
            <a:r>
              <a:rPr lang="en-US" i="1" dirty="0" smtClean="0"/>
              <a:t>banking angle </a:t>
            </a:r>
            <a:r>
              <a:rPr lang="en-US" dirty="0" smtClean="0"/>
              <a:t>45°,  </a:t>
            </a:r>
            <a:r>
              <a:rPr lang="en-US" i="1" dirty="0" smtClean="0"/>
              <a:t>and</a:t>
            </a:r>
            <a:r>
              <a:rPr lang="en-US" dirty="0" smtClean="0"/>
              <a:t> </a:t>
            </a:r>
            <a:r>
              <a:rPr lang="el-GR" i="1" dirty="0" smtClean="0"/>
              <a:t>μ</a:t>
            </a:r>
            <a:r>
              <a:rPr lang="en-US" baseline="-25000" dirty="0" smtClean="0"/>
              <a:t>s </a:t>
            </a:r>
            <a:r>
              <a:rPr lang="en-US" dirty="0" smtClean="0"/>
              <a:t>= 1, </a:t>
            </a:r>
            <a:r>
              <a:rPr lang="en-US" i="1" dirty="0" err="1" smtClean="0">
                <a:solidFill>
                  <a:srgbClr val="FFFF00"/>
                </a:solidFill>
              </a:rPr>
              <a:t>v</a:t>
            </a:r>
            <a:r>
              <a:rPr lang="en-US" baseline="-25000" dirty="0" err="1" smtClean="0">
                <a:solidFill>
                  <a:srgbClr val="FFFF00"/>
                </a:solidFill>
              </a:rPr>
              <a:t>max</a:t>
            </a:r>
            <a:r>
              <a:rPr lang="en-US" dirty="0" smtClean="0">
                <a:solidFill>
                  <a:srgbClr val="FFFF00"/>
                </a:solidFill>
              </a:rPr>
              <a:t> is infinite! 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065859">
            <a:off x="5432146" y="3887336"/>
            <a:ext cx="935539" cy="152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6465859" flipV="1">
            <a:off x="5740591" y="3713596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6465859" flipV="1">
            <a:off x="6015296" y="3784090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65859">
            <a:off x="5727134" y="3610388"/>
            <a:ext cx="510294" cy="152400"/>
          </a:xfrm>
          <a:prstGeom prst="rect">
            <a:avLst/>
          </a:prstGeom>
          <a:solidFill>
            <a:srgbClr val="FF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921462" y="4745123"/>
            <a:ext cx="2024418" cy="17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10746" y="4648200"/>
          <a:ext cx="552819" cy="393700"/>
        </p:xfrm>
        <a:graphic>
          <a:graphicData uri="http://schemas.openxmlformats.org/presentationml/2006/ole">
            <p:oleObj spid="_x0000_s31746" name="Equation" r:id="rId4" imgW="495000" imgH="3934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698427" y="2599904"/>
          <a:ext cx="679450" cy="482600"/>
        </p:xfrm>
        <a:graphic>
          <a:graphicData uri="http://schemas.openxmlformats.org/presentationml/2006/ole">
            <p:oleObj spid="_x0000_s31747" name="Equation" r:id="rId5" imgW="609480" imgH="482400" progId="Equation.DSMT4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572000" y="4191000"/>
            <a:ext cx="2891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167343" y="3886200"/>
          <a:ext cx="255147" cy="317500"/>
        </p:xfrm>
        <a:graphic>
          <a:graphicData uri="http://schemas.openxmlformats.org/presentationml/2006/ole">
            <p:oleObj spid="_x0000_s31748" name="Equation" r:id="rId6" imgW="228600" imgH="317160" progId="Equation.DSMT4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>
          <a:xfrm rot="16320000" flipV="1">
            <a:off x="5025662" y="2652346"/>
            <a:ext cx="1861421" cy="6193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0"/>
          </p:cNvCxnSpPr>
          <p:nvPr/>
        </p:nvCxnSpPr>
        <p:spPr>
          <a:xfrm rot="5400000" flipH="1" flipV="1">
            <a:off x="6273898" y="1782868"/>
            <a:ext cx="1757369" cy="24588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991225" y="2813050"/>
          <a:ext cx="876300" cy="431800"/>
        </p:xfrm>
        <a:graphic>
          <a:graphicData uri="http://schemas.openxmlformats.org/presentationml/2006/ole">
            <p:oleObj spid="_x0000_s31752" name="Equation" r:id="rId7" imgW="876240" imgH="43164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84225" y="4702175"/>
          <a:ext cx="355600" cy="431800"/>
        </p:xfrm>
        <a:graphic>
          <a:graphicData uri="http://schemas.openxmlformats.org/presentationml/2006/ole">
            <p:oleObj spid="_x0000_s31756" name="Equation" r:id="rId8" imgW="355320" imgH="43164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717550" y="4141788"/>
          <a:ext cx="2908300" cy="431800"/>
        </p:xfrm>
        <a:graphic>
          <a:graphicData uri="http://schemas.openxmlformats.org/presentationml/2006/ole">
            <p:oleObj spid="_x0000_s31758" name="Equation" r:id="rId9" imgW="2908080" imgH="43164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3200400" y="1828800"/>
          <a:ext cx="609600" cy="482600"/>
        </p:xfrm>
        <a:graphic>
          <a:graphicData uri="http://schemas.openxmlformats.org/presentationml/2006/ole">
            <p:oleObj spid="_x0000_s31759" name="Equation" r:id="rId10" imgW="609480" imgH="48240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260144" y="2326944"/>
          <a:ext cx="495300" cy="393700"/>
        </p:xfrm>
        <a:graphic>
          <a:graphicData uri="http://schemas.openxmlformats.org/presentationml/2006/ole">
            <p:oleObj spid="_x0000_s31760" name="Equation" r:id="rId11" imgW="495000" imgH="39348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416050" y="5181600"/>
          <a:ext cx="2946400" cy="495300"/>
        </p:xfrm>
        <a:graphic>
          <a:graphicData uri="http://schemas.openxmlformats.org/presentationml/2006/ole">
            <p:oleObj spid="_x0000_s31761" name="Equation" r:id="rId12" imgW="2946240" imgH="495000" progId="Equation.DSMT4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397992" y="5974312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(Of course, as </a:t>
            </a:r>
            <a:r>
              <a:rPr lang="en-US" i="1" dirty="0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 becomes </a:t>
            </a:r>
            <a:r>
              <a:rPr lang="en-US" i="1" dirty="0" smtClean="0">
                <a:solidFill>
                  <a:srgbClr val="FF0000"/>
                </a:solidFill>
              </a:rPr>
              <a:t>very </a:t>
            </a:r>
            <a:r>
              <a:rPr lang="en-US" dirty="0" smtClean="0">
                <a:solidFill>
                  <a:srgbClr val="FF0000"/>
                </a:solidFill>
              </a:rPr>
              <a:t>large, so does the centripetal force </a:t>
            </a:r>
            <a:r>
              <a:rPr lang="en-US" b="1" dirty="0" smtClean="0">
                <a:solidFill>
                  <a:srgbClr val="FF0000"/>
                </a:solidFill>
              </a:rPr>
              <a:t>and therefore the normal force</a:t>
            </a:r>
            <a:r>
              <a:rPr lang="en-US" dirty="0" smtClean="0">
                <a:solidFill>
                  <a:srgbClr val="FF0000"/>
                </a:solidFill>
              </a:rPr>
              <a:t>—something will give!)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the acceleration of a pendulum at the furthest point of its swing?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Downwards.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In the direction it’s about to move.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No acceleration at this point.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the acceleration of a pendulum at the furthest point of its swing?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Downwards.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In the direction it’s about to move.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No acceleration at this point.</a:t>
            </a:r>
          </a:p>
          <a:p>
            <a:pPr marL="609600" indent="-609600" eaLnBrk="1" hangingPunct="1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Consider how the velocity changes from the instant the pendulum is at rest until a very short time later. (Or, from a slightly </a:t>
            </a:r>
            <a:r>
              <a:rPr lang="en-US" sz="2800" i="1" dirty="0" smtClean="0">
                <a:solidFill>
                  <a:srgbClr val="FFFF00"/>
                </a:solidFill>
              </a:rPr>
              <a:t>earlier</a:t>
            </a:r>
            <a:r>
              <a:rPr lang="en-US" sz="2800" dirty="0" smtClean="0">
                <a:solidFill>
                  <a:srgbClr val="FFFF00"/>
                </a:solidFill>
              </a:rPr>
              <a:t> time, but watch the sign.)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7086600" y="3886200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5438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acceleration of a pendulum at the </a:t>
            </a:r>
            <a:r>
              <a:rPr lang="en-US" sz="3200" dirty="0" smtClean="0">
                <a:solidFill>
                  <a:srgbClr val="FFFF00"/>
                </a:solidFill>
              </a:rPr>
              <a:t>midpoint</a:t>
            </a:r>
            <a:r>
              <a:rPr lang="en-US" sz="3200" dirty="0" smtClean="0"/>
              <a:t> of its swing?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Downwards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Upwards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Horizontal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No acceleration at this point.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5438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acceleration of a pendulum at the </a:t>
            </a:r>
            <a:r>
              <a:rPr lang="en-US" sz="3200" dirty="0" smtClean="0">
                <a:solidFill>
                  <a:srgbClr val="FFFF00"/>
                </a:solidFill>
              </a:rPr>
              <a:t>midpoint</a:t>
            </a:r>
            <a:r>
              <a:rPr lang="en-US" sz="3200" dirty="0" smtClean="0"/>
              <a:t> of its swing?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Downwards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Upwards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Horizontal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No acceleration at this point.</a:t>
            </a:r>
          </a:p>
          <a:p>
            <a:pPr marL="609600" indent="-609600" eaLnBrk="1" hangingPunct="1">
              <a:buNone/>
            </a:pPr>
            <a:r>
              <a:rPr lang="en-US" sz="2800" dirty="0" smtClean="0"/>
              <a:t>    The pendulum is not picking up or losing speed at this point, so this is just circular motion.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895600" y="3810000"/>
            <a:ext cx="1752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Conical Pendulum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953000"/>
          </a:xfrm>
        </p:spPr>
        <p:txBody>
          <a:bodyPr/>
          <a:lstStyle/>
          <a:p>
            <a:r>
              <a:rPr lang="en-US" dirty="0" smtClean="0"/>
              <a:t>A mass moving </a:t>
            </a:r>
            <a:r>
              <a:rPr lang="en-US" dirty="0" smtClean="0">
                <a:solidFill>
                  <a:srgbClr val="FFFF00"/>
                </a:solidFill>
              </a:rPr>
              <a:t>in a horizontal circle</a:t>
            </a:r>
            <a:r>
              <a:rPr lang="en-US" dirty="0" smtClean="0"/>
              <a:t>, suspended by a string or rod from a fixed point above.  </a:t>
            </a:r>
          </a:p>
          <a:p>
            <a:r>
              <a:rPr lang="en-US" dirty="0" smtClean="0"/>
              <a:t>If the tension in the string or rod is </a:t>
            </a:r>
            <a:r>
              <a:rPr lang="en-US" i="1" dirty="0" smtClean="0">
                <a:solidFill>
                  <a:srgbClr val="FFFF00"/>
                </a:solidFill>
              </a:rPr>
              <a:t>T</a:t>
            </a:r>
            <a:r>
              <a:rPr lang="en-US" dirty="0" smtClean="0"/>
              <a:t>, and the string is </a:t>
            </a:r>
            <a:r>
              <a:rPr lang="el-GR" dirty="0" smtClean="0">
                <a:solidFill>
                  <a:srgbClr val="FFFF00"/>
                </a:solidFill>
              </a:rPr>
              <a:t>θ</a:t>
            </a:r>
            <a:r>
              <a:rPr lang="en-US" dirty="0" smtClean="0"/>
              <a:t> degrees from the vertical,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58840" y="4818898"/>
          <a:ext cx="2679700" cy="1790700"/>
        </p:xfrm>
        <a:graphic>
          <a:graphicData uri="http://schemas.openxmlformats.org/presentationml/2006/ole">
            <p:oleObj spid="_x0000_s1027" name="Equation" r:id="rId4" imgW="2679480" imgH="179064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5715000" y="2133600"/>
            <a:ext cx="25908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3858904"/>
            <a:ext cx="2133600" cy="381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93552" y="390212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cxnSp>
        <p:nvCxnSpPr>
          <p:cNvPr id="13" name="Straight Connector 12"/>
          <p:cNvCxnSpPr>
            <a:endCxn id="8" idx="2"/>
          </p:cNvCxnSpPr>
          <p:nvPr/>
        </p:nvCxnSpPr>
        <p:spPr>
          <a:xfrm rot="5400000" flipH="1" flipV="1">
            <a:off x="5740021" y="2660177"/>
            <a:ext cx="1644555" cy="896203"/>
          </a:xfrm>
          <a:prstGeom prst="line">
            <a:avLst/>
          </a:prstGeom>
          <a:ln w="254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rot="5400000">
            <a:off x="5334000" y="3962400"/>
            <a:ext cx="3352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100000" flipH="1" flipV="1">
            <a:off x="5937912" y="3187458"/>
            <a:ext cx="854120" cy="5834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4340000" flipH="1" flipV="1">
            <a:off x="5692411" y="4437478"/>
            <a:ext cx="761999" cy="4288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56200" y="311624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17112" y="432406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mg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8925" y="271462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sym typeface="Symbol"/>
              </a:rPr>
              <a:t></a:t>
            </a:r>
            <a:endParaRPr lang="en-US" sz="24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5438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acceleration of a pendulum </a:t>
            </a:r>
            <a:r>
              <a:rPr lang="en-US" sz="3200" dirty="0" smtClean="0">
                <a:solidFill>
                  <a:srgbClr val="FFFF00"/>
                </a:solidFill>
              </a:rPr>
              <a:t>halfway down </a:t>
            </a:r>
            <a:r>
              <a:rPr lang="en-US" sz="3200" dirty="0" smtClean="0"/>
              <a:t>from the furthest point towards the </a:t>
            </a:r>
            <a:r>
              <a:rPr lang="en-US" sz="3200" dirty="0" smtClean="0">
                <a:solidFill>
                  <a:schemeClr val="bg1"/>
                </a:solidFill>
              </a:rPr>
              <a:t>midpoint</a:t>
            </a:r>
            <a:r>
              <a:rPr lang="en-US" sz="3200" dirty="0" smtClean="0"/>
              <a:t> of its swing?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0"/>
            <a:ext cx="8382000" cy="30781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Downwards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Upwards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Along the path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At some angle to the path, pointing above the path.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At some angle to the path, pointing below the path.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Nonuniform</a:t>
            </a:r>
            <a:r>
              <a:rPr lang="en-US" dirty="0" smtClean="0">
                <a:solidFill>
                  <a:srgbClr val="FFFF00"/>
                </a:solidFill>
              </a:rPr>
              <a:t> Circular Motion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swinging pendulum is an example of </a:t>
            </a:r>
            <a:r>
              <a:rPr lang="en-US" dirty="0" err="1" smtClean="0">
                <a:solidFill>
                  <a:srgbClr val="FFFF00"/>
                </a:solidFill>
              </a:rPr>
              <a:t>nonuniform</a:t>
            </a:r>
            <a:r>
              <a:rPr lang="en-US" dirty="0" smtClean="0"/>
              <a:t> circular motion, as is a car picking up speed on a curve.</a:t>
            </a:r>
          </a:p>
          <a:p>
            <a:r>
              <a:rPr lang="en-US" dirty="0" smtClean="0"/>
              <a:t>Remember </a:t>
            </a:r>
            <a:r>
              <a:rPr lang="en-US" dirty="0" smtClean="0">
                <a:solidFill>
                  <a:srgbClr val="FFFF00"/>
                </a:solidFill>
              </a:rPr>
              <a:t>acceleration is a vector</a:t>
            </a:r>
            <a:r>
              <a:rPr lang="en-US" dirty="0" smtClean="0"/>
              <a:t>: it has a component in the direction of motion (called the </a:t>
            </a:r>
            <a:r>
              <a:rPr lang="en-US" dirty="0" smtClean="0">
                <a:solidFill>
                  <a:srgbClr val="FFFF00"/>
                </a:solidFill>
              </a:rPr>
              <a:t>tangential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component</a:t>
            </a:r>
            <a:r>
              <a:rPr lang="en-US" dirty="0" smtClean="0"/>
              <a:t>) equal to the rate of change of velocity in that direction—the car’s acceleration along the road,  </a:t>
            </a:r>
            <a:r>
              <a:rPr lang="en-US" i="1" dirty="0" err="1" smtClean="0"/>
              <a:t>dv</a:t>
            </a:r>
            <a:r>
              <a:rPr lang="en-US" dirty="0" smtClean="0"/>
              <a:t>/</a:t>
            </a:r>
            <a:r>
              <a:rPr lang="en-US" i="1" dirty="0" err="1" smtClean="0"/>
              <a:t>dt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also has the usual </a:t>
            </a:r>
            <a:r>
              <a:rPr lang="en-US" i="1" dirty="0" smtClean="0"/>
              <a:t>v</a:t>
            </a:r>
            <a:r>
              <a:rPr lang="en-US" baseline="30000" dirty="0" smtClean="0"/>
              <a:t>2</a:t>
            </a:r>
            <a:r>
              <a:rPr lang="en-US" i="1" dirty="0" smtClean="0"/>
              <a:t>/r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centripetal component </a:t>
            </a:r>
            <a:r>
              <a:rPr lang="en-US" dirty="0" smtClean="0"/>
              <a:t>towards the center of the curve.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Drag Forces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two kinds of drag forces: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Viscous drag</a:t>
            </a:r>
            <a:r>
              <a:rPr lang="en-US" dirty="0" smtClean="0"/>
              <a:t>, as in pushing something through molasses. This drag force is </a:t>
            </a:r>
            <a:r>
              <a:rPr lang="en-US" dirty="0" smtClean="0">
                <a:solidFill>
                  <a:srgbClr val="FFFF00"/>
                </a:solidFill>
              </a:rPr>
              <a:t>linear in </a:t>
            </a:r>
            <a:r>
              <a:rPr lang="en-US" i="1" dirty="0" smtClean="0">
                <a:solidFill>
                  <a:srgbClr val="FFFF00"/>
                </a:solidFill>
              </a:rPr>
              <a:t>v</a:t>
            </a:r>
            <a:r>
              <a:rPr lang="en-US" dirty="0" smtClean="0"/>
              <a:t>. It’s relevant for tiny particles in air and water, and small bubbles in molasses, etc.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Inertial drag</a:t>
            </a:r>
            <a:r>
              <a:rPr lang="en-US" dirty="0" smtClean="0"/>
              <a:t>:  the effort involved in shoving air or water out of the way as you move through it. This is </a:t>
            </a:r>
            <a:r>
              <a:rPr lang="en-US" dirty="0" smtClean="0">
                <a:solidFill>
                  <a:srgbClr val="FFFF00"/>
                </a:solidFill>
              </a:rPr>
              <a:t>proportional to </a:t>
            </a:r>
            <a:r>
              <a:rPr lang="en-US" i="1" dirty="0" smtClean="0">
                <a:solidFill>
                  <a:srgbClr val="FFFF00"/>
                </a:solidFill>
              </a:rPr>
              <a:t>v</a:t>
            </a:r>
            <a:r>
              <a:rPr lang="en-US" baseline="30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, and this is the usual drag for cars, boats, etc.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Terminal velocity</a:t>
            </a:r>
            <a:r>
              <a:rPr lang="en-US" dirty="0" smtClean="0"/>
              <a:t>:  for a falling object, the speed at which the drag force equals </a:t>
            </a:r>
            <a:r>
              <a:rPr lang="en-US" i="1" dirty="0" smtClean="0"/>
              <a:t>mg</a:t>
            </a:r>
            <a:r>
              <a:rPr lang="en-US" dirty="0" smtClean="0"/>
              <a:t>, so no </a:t>
            </a:r>
            <a:r>
              <a:rPr lang="en-US" i="1" dirty="0" smtClean="0"/>
              <a:t>net</a:t>
            </a:r>
            <a:r>
              <a:rPr lang="en-US" dirty="0" smtClean="0"/>
              <a:t> force acts, the object falls at constant speed.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		for the Conical Pendulum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953000"/>
          </a:xfrm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>Notice how </a:t>
            </a:r>
            <a:r>
              <a:rPr lang="en-US" dirty="0" smtClean="0">
                <a:solidFill>
                  <a:srgbClr val="FFFF00"/>
                </a:solidFill>
              </a:rPr>
              <a:t>vector addition </a:t>
            </a:r>
            <a:r>
              <a:rPr lang="en-US" dirty="0" smtClean="0"/>
              <a:t>gives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2133600"/>
            <a:ext cx="25908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3858904"/>
            <a:ext cx="2133600" cy="381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93552" y="390212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cxnSp>
        <p:nvCxnSpPr>
          <p:cNvPr id="13" name="Straight Connector 12"/>
          <p:cNvCxnSpPr>
            <a:endCxn id="8" idx="2"/>
          </p:cNvCxnSpPr>
          <p:nvPr/>
        </p:nvCxnSpPr>
        <p:spPr>
          <a:xfrm rot="5400000" flipH="1" flipV="1">
            <a:off x="5740021" y="2660177"/>
            <a:ext cx="1644555" cy="896203"/>
          </a:xfrm>
          <a:prstGeom prst="line">
            <a:avLst/>
          </a:prstGeom>
          <a:ln w="254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rot="5400000">
            <a:off x="5334000" y="3962400"/>
            <a:ext cx="3352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100000" flipH="1" flipV="1">
            <a:off x="5937912" y="3187458"/>
            <a:ext cx="854120" cy="5834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4340000" flipH="1" flipV="1">
            <a:off x="5692411" y="4437478"/>
            <a:ext cx="761999" cy="4288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56200" y="311624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17112" y="432406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mg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8925" y="271462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sym typeface="Symbol"/>
              </a:rPr>
              <a:t></a:t>
            </a:r>
            <a:endParaRPr lang="en-US" sz="2400" i="1" dirty="0">
              <a:solidFill>
                <a:srgbClr val="FFFF00"/>
              </a:solidFill>
            </a:endParaRPr>
          </a:p>
        </p:txBody>
      </p:sp>
      <p:cxnSp>
        <p:nvCxnSpPr>
          <p:cNvPr id="18" name="Straight Arrow Connector 17"/>
          <p:cNvCxnSpPr>
            <a:stCxn id="10" idx="6"/>
          </p:cNvCxnSpPr>
          <p:nvPr/>
        </p:nvCxnSpPr>
        <p:spPr>
          <a:xfrm flipV="1">
            <a:off x="6198352" y="4038600"/>
            <a:ext cx="507248" cy="1592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3962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ma</a:t>
            </a:r>
            <a:endParaRPr lang="en-US" sz="2400" i="1" dirty="0">
              <a:solidFill>
                <a:srgbClr val="FFFF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756312" y="486768"/>
          <a:ext cx="1688473" cy="601640"/>
        </p:xfrm>
        <a:graphic>
          <a:graphicData uri="http://schemas.openxmlformats.org/presentationml/2006/ole">
            <p:oleObj spid="_x0000_s41987" name="Equation" r:id="rId4" imgW="1104840" imgH="39348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354138" y="2590800"/>
          <a:ext cx="2476500" cy="469900"/>
        </p:xfrm>
        <a:graphic>
          <a:graphicData uri="http://schemas.openxmlformats.org/presentationml/2006/ole">
            <p:oleObj spid="_x0000_s41988" name="Equation" r:id="rId5" imgW="2476440" imgH="469800" progId="Equation.DSMT4">
              <p:embed/>
            </p:oleObj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1684359" y="3837296"/>
            <a:ext cx="1420949" cy="1483056"/>
            <a:chOff x="1752599" y="3810000"/>
            <a:chExt cx="1420949" cy="1483056"/>
          </a:xfrm>
        </p:grpSpPr>
        <p:cxnSp>
          <p:nvCxnSpPr>
            <p:cNvPr id="27" name="Straight Arrow Connector 26"/>
            <p:cNvCxnSpPr/>
            <p:nvPr/>
          </p:nvCxnSpPr>
          <p:spPr>
            <a:xfrm rot="14340000" flipH="1" flipV="1">
              <a:off x="1502273" y="4214504"/>
              <a:ext cx="1287231" cy="7865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100000" flipH="1" flipV="1">
              <a:off x="1917028" y="4036536"/>
              <a:ext cx="1442849" cy="10701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20000" flipV="1">
              <a:off x="2149953" y="3810000"/>
              <a:ext cx="930421" cy="26893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524000" y="4343400"/>
          <a:ext cx="495300" cy="393700"/>
        </p:xfrm>
        <a:graphic>
          <a:graphicData uri="http://schemas.openxmlformats.org/presentationml/2006/ole">
            <p:oleObj spid="_x0000_s41989" name="Equation" r:id="rId6" imgW="495000" imgH="39348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2237096" y="3491552"/>
          <a:ext cx="482600" cy="317500"/>
        </p:xfrm>
        <a:graphic>
          <a:graphicData uri="http://schemas.openxmlformats.org/presentationml/2006/ole">
            <p:oleObj spid="_x0000_s41990" name="Equation" r:id="rId7" imgW="482400" imgH="31716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2667000" y="4419600"/>
          <a:ext cx="254000" cy="381000"/>
        </p:xfrm>
        <a:graphic>
          <a:graphicData uri="http://schemas.openxmlformats.org/presentationml/2006/ole">
            <p:oleObj spid="_x0000_s41991" name="Equation" r:id="rId8" imgW="253800" imgH="380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Conical Pendulum as Control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 early steam engine: </a:t>
            </a:r>
            <a:r>
              <a:rPr lang="en-US" dirty="0" smtClean="0"/>
              <a:t>as the conical pendulum rotates faster, driven by the engine, the masses rise and the levers cut back the steam supply.</a:t>
            </a:r>
          </a:p>
          <a:p>
            <a:r>
              <a:rPr lang="en-US" dirty="0" smtClean="0"/>
              <a:t>It can be </a:t>
            </a:r>
            <a:r>
              <a:rPr lang="en-US" dirty="0" smtClean="0">
                <a:solidFill>
                  <a:srgbClr val="FFFF00"/>
                </a:solidFill>
              </a:rPr>
              <a:t>preset</a:t>
            </a:r>
            <a:r>
              <a:rPr lang="en-US" dirty="0" smtClean="0"/>
              <a:t> to keep the engine within a given speed range.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780381"/>
            <a:ext cx="32766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AutoShape 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5.6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Tetherball</a:t>
            </a:r>
          </a:p>
        </p:txBody>
      </p:sp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4017963" y="682625"/>
            <a:ext cx="512603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t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oward the top of the pole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toward the ground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along the horizontal component of the tension force</a:t>
            </a: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along the vertical component of the tension force</a:t>
            </a: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tangential to the circle</a:t>
            </a:r>
            <a:endParaRPr lang="en-US" sz="2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-28575" y="595313"/>
            <a:ext cx="3621088" cy="2576512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5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 the game of tetherball, the struck ball whirls around a pole. In what direction does the 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net force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on the ball point?</a:t>
            </a:r>
            <a:endParaRPr lang="en-US" sz="2200" b="1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176588" y="3606800"/>
            <a:ext cx="3152775" cy="2971800"/>
            <a:chOff x="2073" y="2281"/>
            <a:chExt cx="1986" cy="1872"/>
          </a:xfrm>
        </p:grpSpPr>
        <p:sp>
          <p:nvSpPr>
            <p:cNvPr id="512007" name="Rectangle 7"/>
            <p:cNvSpPr>
              <a:spLocks noChangeArrowheads="1"/>
            </p:cNvSpPr>
            <p:nvPr/>
          </p:nvSpPr>
          <p:spPr bwMode="auto">
            <a:xfrm>
              <a:off x="2073" y="2281"/>
              <a:ext cx="1986" cy="187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08" name="Line 8"/>
            <p:cNvSpPr>
              <a:spLocks noChangeShapeType="1"/>
            </p:cNvSpPr>
            <p:nvPr/>
          </p:nvSpPr>
          <p:spPr bwMode="auto">
            <a:xfrm>
              <a:off x="3169" y="2343"/>
              <a:ext cx="0" cy="1619"/>
            </a:xfrm>
            <a:prstGeom prst="line">
              <a:avLst/>
            </a:prstGeom>
            <a:noFill/>
            <a:ln w="57150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2009" name="Line 9"/>
            <p:cNvSpPr>
              <a:spLocks noChangeShapeType="1"/>
            </p:cNvSpPr>
            <p:nvPr/>
          </p:nvSpPr>
          <p:spPr bwMode="auto">
            <a:xfrm flipH="1">
              <a:off x="2621" y="2494"/>
              <a:ext cx="528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010" name="Oval 10"/>
            <p:cNvSpPr>
              <a:spLocks noChangeArrowheads="1"/>
            </p:cNvSpPr>
            <p:nvPr/>
          </p:nvSpPr>
          <p:spPr bwMode="auto">
            <a:xfrm>
              <a:off x="2435" y="3349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99CCFF">
                    <a:gamma/>
                    <a:shade val="63137"/>
                    <a:invGamma/>
                  </a:srgbClr>
                </a:gs>
              </a:gsLst>
              <a:path path="rect">
                <a:fillToRect r="100000" b="100000"/>
              </a:path>
            </a:gradFill>
            <a:ln w="3810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011" name="Arc 11"/>
            <p:cNvSpPr>
              <a:spLocks/>
            </p:cNvSpPr>
            <p:nvPr/>
          </p:nvSpPr>
          <p:spPr bwMode="auto">
            <a:xfrm>
              <a:off x="2533" y="3371"/>
              <a:ext cx="1292" cy="258"/>
            </a:xfrm>
            <a:custGeom>
              <a:avLst/>
              <a:gdLst>
                <a:gd name="G0" fmla="+- 21464 0 0"/>
                <a:gd name="G1" fmla="+- 21590 0 0"/>
                <a:gd name="G2" fmla="+- 21600 0 0"/>
                <a:gd name="T0" fmla="*/ 22133 w 43064"/>
                <a:gd name="T1" fmla="*/ 0 h 43190"/>
                <a:gd name="T2" fmla="*/ 0 w 43064"/>
                <a:gd name="T3" fmla="*/ 24009 h 43190"/>
                <a:gd name="T4" fmla="*/ 21464 w 43064"/>
                <a:gd name="T5" fmla="*/ 21590 h 4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64" h="43190" fill="none" extrusionOk="0">
                  <a:moveTo>
                    <a:pt x="22132" y="0"/>
                  </a:moveTo>
                  <a:cubicBezTo>
                    <a:pt x="33796" y="361"/>
                    <a:pt x="43064" y="9921"/>
                    <a:pt x="43064" y="21590"/>
                  </a:cubicBezTo>
                  <a:cubicBezTo>
                    <a:pt x="43064" y="33519"/>
                    <a:pt x="33393" y="43190"/>
                    <a:pt x="21464" y="43190"/>
                  </a:cubicBezTo>
                  <a:cubicBezTo>
                    <a:pt x="10470" y="43190"/>
                    <a:pt x="1231" y="34933"/>
                    <a:pt x="-1" y="24009"/>
                  </a:cubicBezTo>
                </a:path>
                <a:path w="43064" h="43190" stroke="0" extrusionOk="0">
                  <a:moveTo>
                    <a:pt x="22132" y="0"/>
                  </a:moveTo>
                  <a:cubicBezTo>
                    <a:pt x="33796" y="361"/>
                    <a:pt x="43064" y="9921"/>
                    <a:pt x="43064" y="21590"/>
                  </a:cubicBezTo>
                  <a:cubicBezTo>
                    <a:pt x="43064" y="33519"/>
                    <a:pt x="33393" y="43190"/>
                    <a:pt x="21464" y="43190"/>
                  </a:cubicBezTo>
                  <a:cubicBezTo>
                    <a:pt x="10470" y="43190"/>
                    <a:pt x="1231" y="34933"/>
                    <a:pt x="-1" y="24009"/>
                  </a:cubicBezTo>
                  <a:lnTo>
                    <a:pt x="21464" y="2159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012" name="Arc 12"/>
            <p:cNvSpPr>
              <a:spLocks/>
            </p:cNvSpPr>
            <p:nvPr/>
          </p:nvSpPr>
          <p:spPr bwMode="auto">
            <a:xfrm>
              <a:off x="2690" y="3368"/>
              <a:ext cx="529" cy="129"/>
            </a:xfrm>
            <a:custGeom>
              <a:avLst/>
              <a:gdLst>
                <a:gd name="G0" fmla="+- 16419 0 0"/>
                <a:gd name="G1" fmla="+- 21509 0 0"/>
                <a:gd name="G2" fmla="+- 21600 0 0"/>
                <a:gd name="T0" fmla="*/ 0 w 16419"/>
                <a:gd name="T1" fmla="*/ 7474 h 21509"/>
                <a:gd name="T2" fmla="*/ 14438 w 16419"/>
                <a:gd name="T3" fmla="*/ 0 h 21509"/>
                <a:gd name="T4" fmla="*/ 16419 w 16419"/>
                <a:gd name="T5" fmla="*/ 21509 h 2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19" h="21509" fill="none" extrusionOk="0">
                  <a:moveTo>
                    <a:pt x="0" y="7474"/>
                  </a:moveTo>
                  <a:cubicBezTo>
                    <a:pt x="3655" y="3197"/>
                    <a:pt x="8835" y="516"/>
                    <a:pt x="14438" y="0"/>
                  </a:cubicBezTo>
                </a:path>
                <a:path w="16419" h="21509" stroke="0" extrusionOk="0">
                  <a:moveTo>
                    <a:pt x="0" y="7474"/>
                  </a:moveTo>
                  <a:cubicBezTo>
                    <a:pt x="3655" y="3197"/>
                    <a:pt x="8835" y="516"/>
                    <a:pt x="14438" y="0"/>
                  </a:cubicBezTo>
                  <a:lnTo>
                    <a:pt x="16419" y="21509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211" y="2837"/>
              <a:ext cx="669" cy="1206"/>
              <a:chOff x="3862" y="1783"/>
              <a:chExt cx="669" cy="1206"/>
            </a:xfrm>
          </p:grpSpPr>
          <p:sp>
            <p:nvSpPr>
              <p:cNvPr id="512014" name="Line 14"/>
              <p:cNvSpPr>
                <a:spLocks noChangeShapeType="1"/>
              </p:cNvSpPr>
              <p:nvPr/>
            </p:nvSpPr>
            <p:spPr bwMode="auto">
              <a:xfrm flipH="1">
                <a:off x="4204" y="1872"/>
                <a:ext cx="327" cy="53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 type="triangle" w="med" len="med"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015" name="Line 15"/>
              <p:cNvSpPr>
                <a:spLocks noChangeShapeType="1"/>
              </p:cNvSpPr>
              <p:nvPr/>
            </p:nvSpPr>
            <p:spPr bwMode="auto">
              <a:xfrm>
                <a:off x="4200" y="2428"/>
                <a:ext cx="0" cy="55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016" name="Text Box 16"/>
              <p:cNvSpPr txBox="1">
                <a:spLocks noChangeArrowheads="1"/>
              </p:cNvSpPr>
              <p:nvPr/>
            </p:nvSpPr>
            <p:spPr bwMode="auto">
              <a:xfrm>
                <a:off x="3862" y="2739"/>
                <a:ext cx="267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W</a:t>
                </a:r>
              </a:p>
            </p:txBody>
          </p:sp>
          <p:sp>
            <p:nvSpPr>
              <p:cNvPr id="512017" name="Text Box 17"/>
              <p:cNvSpPr txBox="1">
                <a:spLocks noChangeArrowheads="1"/>
              </p:cNvSpPr>
              <p:nvPr/>
            </p:nvSpPr>
            <p:spPr bwMode="auto">
              <a:xfrm>
                <a:off x="4210" y="1783"/>
                <a:ext cx="214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T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AutoShape 2"/>
          <p:cNvSpPr>
            <a:spLocks noChangeArrowheads="1"/>
          </p:cNvSpPr>
          <p:nvPr/>
        </p:nvSpPr>
        <p:spPr bwMode="auto">
          <a:xfrm>
            <a:off x="0" y="3678238"/>
            <a:ext cx="4676775" cy="28813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4051" name="Rectangle 3"/>
          <p:cNvSpPr>
            <a:spLocks noChangeArrowheads="1"/>
          </p:cNvSpPr>
          <p:nvPr/>
        </p:nvSpPr>
        <p:spPr bwMode="auto">
          <a:xfrm>
            <a:off x="-209550" y="3683000"/>
            <a:ext cx="4819650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5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The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vertical component of the tension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balances the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weight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The 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horizontal component of tension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provides the 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centripetal force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that points toward the center of the circle.</a:t>
            </a:r>
            <a:endParaRPr lang="en-US" sz="2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4052" name="AutoShape 4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24400" y="4246563"/>
            <a:ext cx="1231900" cy="1444625"/>
            <a:chOff x="2989" y="2700"/>
            <a:chExt cx="776" cy="910"/>
          </a:xfrm>
        </p:grpSpPr>
        <p:sp>
          <p:nvSpPr>
            <p:cNvPr id="514054" name="Rectangle 6" descr="Purple mesh"/>
            <p:cNvSpPr>
              <a:spLocks noChangeArrowheads="1"/>
            </p:cNvSpPr>
            <p:nvPr/>
          </p:nvSpPr>
          <p:spPr bwMode="auto">
            <a:xfrm>
              <a:off x="3000" y="2700"/>
              <a:ext cx="765" cy="91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989" y="2885"/>
              <a:ext cx="770" cy="556"/>
              <a:chOff x="4542" y="3436"/>
              <a:chExt cx="770" cy="556"/>
            </a:xfrm>
          </p:grpSpPr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 flipH="1">
                <a:off x="4852" y="3448"/>
                <a:ext cx="327" cy="53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 type="triangle" w="med" len="med"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057" name="Line 9"/>
              <p:cNvSpPr>
                <a:spLocks noChangeShapeType="1"/>
              </p:cNvSpPr>
              <p:nvPr/>
            </p:nvSpPr>
            <p:spPr bwMode="auto">
              <a:xfrm>
                <a:off x="4848" y="3436"/>
                <a:ext cx="0" cy="55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058" name="Text Box 10"/>
              <p:cNvSpPr txBox="1">
                <a:spLocks noChangeArrowheads="1"/>
              </p:cNvSpPr>
              <p:nvPr/>
            </p:nvSpPr>
            <p:spPr bwMode="auto">
              <a:xfrm>
                <a:off x="4542" y="3627"/>
                <a:ext cx="267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W</a:t>
                </a:r>
              </a:p>
            </p:txBody>
          </p:sp>
          <p:sp>
            <p:nvSpPr>
              <p:cNvPr id="514059" name="Text Box 11"/>
              <p:cNvSpPr txBox="1">
                <a:spLocks noChangeArrowheads="1"/>
              </p:cNvSpPr>
              <p:nvPr/>
            </p:nvSpPr>
            <p:spPr bwMode="auto">
              <a:xfrm>
                <a:off x="5098" y="3559"/>
                <a:ext cx="214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T</a:t>
                </a:r>
              </a:p>
            </p:txBody>
          </p:sp>
          <p:sp>
            <p:nvSpPr>
              <p:cNvPr id="514060" name="Line 12"/>
              <p:cNvSpPr>
                <a:spLocks noChangeShapeType="1"/>
              </p:cNvSpPr>
              <p:nvPr/>
            </p:nvSpPr>
            <p:spPr bwMode="auto">
              <a:xfrm>
                <a:off x="4856" y="3440"/>
                <a:ext cx="31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91225" y="3621088"/>
            <a:ext cx="3152775" cy="2971800"/>
            <a:chOff x="3774" y="2233"/>
            <a:chExt cx="1986" cy="1872"/>
          </a:xfrm>
        </p:grpSpPr>
        <p:sp>
          <p:nvSpPr>
            <p:cNvPr id="514062" name="Rectangle 14"/>
            <p:cNvSpPr>
              <a:spLocks noChangeArrowheads="1"/>
            </p:cNvSpPr>
            <p:nvPr/>
          </p:nvSpPr>
          <p:spPr bwMode="auto">
            <a:xfrm>
              <a:off x="3774" y="2233"/>
              <a:ext cx="1986" cy="187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63" name="Line 15"/>
            <p:cNvSpPr>
              <a:spLocks noChangeShapeType="1"/>
            </p:cNvSpPr>
            <p:nvPr/>
          </p:nvSpPr>
          <p:spPr bwMode="auto">
            <a:xfrm>
              <a:off x="4870" y="2295"/>
              <a:ext cx="0" cy="1619"/>
            </a:xfrm>
            <a:prstGeom prst="line">
              <a:avLst/>
            </a:prstGeom>
            <a:noFill/>
            <a:ln w="57150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4064" name="Line 16"/>
            <p:cNvSpPr>
              <a:spLocks noChangeShapeType="1"/>
            </p:cNvSpPr>
            <p:nvPr/>
          </p:nvSpPr>
          <p:spPr bwMode="auto">
            <a:xfrm flipH="1">
              <a:off x="4322" y="2446"/>
              <a:ext cx="528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4065" name="Oval 17"/>
            <p:cNvSpPr>
              <a:spLocks noChangeArrowheads="1"/>
            </p:cNvSpPr>
            <p:nvPr/>
          </p:nvSpPr>
          <p:spPr bwMode="auto">
            <a:xfrm>
              <a:off x="4136" y="3301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99CCFF">
                    <a:gamma/>
                    <a:shade val="63137"/>
                    <a:invGamma/>
                  </a:srgbClr>
                </a:gs>
              </a:gsLst>
              <a:path path="rect">
                <a:fillToRect r="100000" b="100000"/>
              </a:path>
            </a:gradFill>
            <a:ln w="3810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4066" name="Arc 18"/>
            <p:cNvSpPr>
              <a:spLocks/>
            </p:cNvSpPr>
            <p:nvPr/>
          </p:nvSpPr>
          <p:spPr bwMode="auto">
            <a:xfrm>
              <a:off x="4234" y="3323"/>
              <a:ext cx="1292" cy="258"/>
            </a:xfrm>
            <a:custGeom>
              <a:avLst/>
              <a:gdLst>
                <a:gd name="G0" fmla="+- 21464 0 0"/>
                <a:gd name="G1" fmla="+- 21590 0 0"/>
                <a:gd name="G2" fmla="+- 21600 0 0"/>
                <a:gd name="T0" fmla="*/ 22133 w 43064"/>
                <a:gd name="T1" fmla="*/ 0 h 43190"/>
                <a:gd name="T2" fmla="*/ 0 w 43064"/>
                <a:gd name="T3" fmla="*/ 24009 h 43190"/>
                <a:gd name="T4" fmla="*/ 21464 w 43064"/>
                <a:gd name="T5" fmla="*/ 21590 h 4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64" h="43190" fill="none" extrusionOk="0">
                  <a:moveTo>
                    <a:pt x="22132" y="0"/>
                  </a:moveTo>
                  <a:cubicBezTo>
                    <a:pt x="33796" y="361"/>
                    <a:pt x="43064" y="9921"/>
                    <a:pt x="43064" y="21590"/>
                  </a:cubicBezTo>
                  <a:cubicBezTo>
                    <a:pt x="43064" y="33519"/>
                    <a:pt x="33393" y="43190"/>
                    <a:pt x="21464" y="43190"/>
                  </a:cubicBezTo>
                  <a:cubicBezTo>
                    <a:pt x="10470" y="43190"/>
                    <a:pt x="1231" y="34933"/>
                    <a:pt x="-1" y="24009"/>
                  </a:cubicBezTo>
                </a:path>
                <a:path w="43064" h="43190" stroke="0" extrusionOk="0">
                  <a:moveTo>
                    <a:pt x="22132" y="0"/>
                  </a:moveTo>
                  <a:cubicBezTo>
                    <a:pt x="33796" y="361"/>
                    <a:pt x="43064" y="9921"/>
                    <a:pt x="43064" y="21590"/>
                  </a:cubicBezTo>
                  <a:cubicBezTo>
                    <a:pt x="43064" y="33519"/>
                    <a:pt x="33393" y="43190"/>
                    <a:pt x="21464" y="43190"/>
                  </a:cubicBezTo>
                  <a:cubicBezTo>
                    <a:pt x="10470" y="43190"/>
                    <a:pt x="1231" y="34933"/>
                    <a:pt x="-1" y="24009"/>
                  </a:cubicBezTo>
                  <a:lnTo>
                    <a:pt x="21464" y="2159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4067" name="Arc 19"/>
            <p:cNvSpPr>
              <a:spLocks/>
            </p:cNvSpPr>
            <p:nvPr/>
          </p:nvSpPr>
          <p:spPr bwMode="auto">
            <a:xfrm>
              <a:off x="4391" y="3320"/>
              <a:ext cx="529" cy="129"/>
            </a:xfrm>
            <a:custGeom>
              <a:avLst/>
              <a:gdLst>
                <a:gd name="G0" fmla="+- 16419 0 0"/>
                <a:gd name="G1" fmla="+- 21509 0 0"/>
                <a:gd name="G2" fmla="+- 21600 0 0"/>
                <a:gd name="T0" fmla="*/ 0 w 16419"/>
                <a:gd name="T1" fmla="*/ 7474 h 21509"/>
                <a:gd name="T2" fmla="*/ 14438 w 16419"/>
                <a:gd name="T3" fmla="*/ 0 h 21509"/>
                <a:gd name="T4" fmla="*/ 16419 w 16419"/>
                <a:gd name="T5" fmla="*/ 21509 h 2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19" h="21509" fill="none" extrusionOk="0">
                  <a:moveTo>
                    <a:pt x="0" y="7474"/>
                  </a:moveTo>
                  <a:cubicBezTo>
                    <a:pt x="3655" y="3197"/>
                    <a:pt x="8835" y="516"/>
                    <a:pt x="14438" y="0"/>
                  </a:cubicBezTo>
                </a:path>
                <a:path w="16419" h="21509" stroke="0" extrusionOk="0">
                  <a:moveTo>
                    <a:pt x="0" y="7474"/>
                  </a:moveTo>
                  <a:cubicBezTo>
                    <a:pt x="3655" y="3197"/>
                    <a:pt x="8835" y="516"/>
                    <a:pt x="14438" y="0"/>
                  </a:cubicBezTo>
                  <a:lnTo>
                    <a:pt x="16419" y="21509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912" y="2789"/>
              <a:ext cx="669" cy="1206"/>
              <a:chOff x="3862" y="1783"/>
              <a:chExt cx="669" cy="1206"/>
            </a:xfrm>
          </p:grpSpPr>
          <p:sp>
            <p:nvSpPr>
              <p:cNvPr id="514069" name="Line 21"/>
              <p:cNvSpPr>
                <a:spLocks noChangeShapeType="1"/>
              </p:cNvSpPr>
              <p:nvPr/>
            </p:nvSpPr>
            <p:spPr bwMode="auto">
              <a:xfrm flipH="1">
                <a:off x="4204" y="1872"/>
                <a:ext cx="327" cy="53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 type="triangle" w="med" len="med"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070" name="Line 22"/>
              <p:cNvSpPr>
                <a:spLocks noChangeShapeType="1"/>
              </p:cNvSpPr>
              <p:nvPr/>
            </p:nvSpPr>
            <p:spPr bwMode="auto">
              <a:xfrm>
                <a:off x="4200" y="2428"/>
                <a:ext cx="0" cy="55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071" name="Text Box 23"/>
              <p:cNvSpPr txBox="1">
                <a:spLocks noChangeArrowheads="1"/>
              </p:cNvSpPr>
              <p:nvPr/>
            </p:nvSpPr>
            <p:spPr bwMode="auto">
              <a:xfrm>
                <a:off x="3862" y="2739"/>
                <a:ext cx="267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W</a:t>
                </a:r>
              </a:p>
            </p:txBody>
          </p:sp>
          <p:sp>
            <p:nvSpPr>
              <p:cNvPr id="514072" name="Text Box 24"/>
              <p:cNvSpPr txBox="1">
                <a:spLocks noChangeArrowheads="1"/>
              </p:cNvSpPr>
              <p:nvPr/>
            </p:nvSpPr>
            <p:spPr bwMode="auto">
              <a:xfrm>
                <a:off x="4210" y="1783"/>
                <a:ext cx="214" cy="25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T</a:t>
                </a:r>
              </a:p>
            </p:txBody>
          </p:sp>
        </p:grpSp>
        <p:sp>
          <p:nvSpPr>
            <p:cNvPr id="514073" name="Line 25"/>
            <p:cNvSpPr>
              <a:spLocks noChangeShapeType="1"/>
            </p:cNvSpPr>
            <p:nvPr/>
          </p:nvSpPr>
          <p:spPr bwMode="auto">
            <a:xfrm>
              <a:off x="4256" y="3428"/>
              <a:ext cx="32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74" name="Line 26"/>
            <p:cNvSpPr>
              <a:spLocks noChangeShapeType="1"/>
            </p:cNvSpPr>
            <p:nvPr/>
          </p:nvSpPr>
          <p:spPr bwMode="auto">
            <a:xfrm flipV="1">
              <a:off x="4248" y="2884"/>
              <a:ext cx="0" cy="5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076" name="Rectangle 28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5.6</a:t>
            </a:r>
            <a:r>
              <a:rPr lang="en-US" sz="2800" i="1"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Tetherball</a:t>
            </a:r>
          </a:p>
        </p:txBody>
      </p:sp>
      <p:sp>
        <p:nvSpPr>
          <p:cNvPr id="514077" name="Rectangle 29"/>
          <p:cNvSpPr>
            <a:spLocks noChangeArrowheads="1"/>
          </p:cNvSpPr>
          <p:nvPr/>
        </p:nvSpPr>
        <p:spPr bwMode="auto">
          <a:xfrm>
            <a:off x="4017963" y="682625"/>
            <a:ext cx="512603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t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oward the top of the pole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toward the ground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along the horizontal component of the tension force</a:t>
            </a: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along the vertical component of the tension force</a:t>
            </a:r>
          </a:p>
          <a:p>
            <a:pPr marL="344488" indent="-344488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tangential to the circle</a:t>
            </a:r>
            <a:endParaRPr lang="en-US" sz="2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4078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-28575" y="638175"/>
            <a:ext cx="3621088" cy="2576513"/>
          </a:xfrm>
          <a:noFill/>
          <a:ln/>
        </p:spPr>
        <p:txBody>
          <a:bodyPr/>
          <a:lstStyle/>
          <a:p>
            <a:pPr marL="401638" indent="-401638">
              <a:lnSpc>
                <a:spcPct val="15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  <p:sp>
        <p:nvSpPr>
          <p:cNvPr id="514079" name="Rectangle 31"/>
          <p:cNvSpPr>
            <a:spLocks noChangeArrowheads="1"/>
          </p:cNvSpPr>
          <p:nvPr/>
        </p:nvSpPr>
        <p:spPr bwMode="auto">
          <a:xfrm>
            <a:off x="-28575" y="595313"/>
            <a:ext cx="3621088" cy="25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50000"/>
              </a:lnSpc>
              <a:spcBef>
                <a:spcPct val="5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the game of tetherball, the struck ball whirls around a pole. In what direction does the </a:t>
            </a: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net force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on the ball point?</a:t>
            </a:r>
            <a:endParaRPr lang="en-US" sz="2200" b="1">
              <a:latin typeface="Arial" charset="0"/>
            </a:endParaRPr>
          </a:p>
        </p:txBody>
      </p:sp>
      <p:sp>
        <p:nvSpPr>
          <p:cNvPr id="514080" name="Oval 32"/>
          <p:cNvSpPr>
            <a:spLocks noChangeArrowheads="1"/>
          </p:cNvSpPr>
          <p:nvPr/>
        </p:nvSpPr>
        <p:spPr bwMode="auto">
          <a:xfrm>
            <a:off x="-1322388" y="6500813"/>
            <a:ext cx="914400" cy="914400"/>
          </a:xfrm>
          <a:prstGeom prst="ellipse">
            <a:avLst/>
          </a:prstGeom>
          <a:noFill/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82" name="AutoShape 34"/>
          <p:cNvSpPr>
            <a:spLocks noChangeArrowheads="1"/>
          </p:cNvSpPr>
          <p:nvPr/>
        </p:nvSpPr>
        <p:spPr bwMode="auto">
          <a:xfrm>
            <a:off x="3840163" y="1468438"/>
            <a:ext cx="5073650" cy="6762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84" name="AutoShape 36"/>
          <p:cNvSpPr>
            <a:spLocks noChangeArrowheads="1"/>
          </p:cNvSpPr>
          <p:nvPr/>
        </p:nvSpPr>
        <p:spPr bwMode="auto">
          <a:xfrm>
            <a:off x="3990975" y="1463675"/>
            <a:ext cx="5097463" cy="723900"/>
          </a:xfrm>
          <a:prstGeom prst="roundRect">
            <a:avLst>
              <a:gd name="adj" fmla="val 16667"/>
            </a:avLst>
          </a:prstGeom>
          <a:noFill/>
          <a:ln w="508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AutoShape 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5.9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Ball and String</a:t>
            </a:r>
          </a:p>
        </p:txBody>
      </p:sp>
      <p:sp>
        <p:nvSpPr>
          <p:cNvPr id="532484" name="Rectangle 4"/>
          <p:cNvSpPr>
            <a:spLocks noChangeArrowheads="1"/>
          </p:cNvSpPr>
          <p:nvPr/>
        </p:nvSpPr>
        <p:spPr bwMode="auto">
          <a:xfrm>
            <a:off x="6270625" y="738188"/>
            <a:ext cx="287337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2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4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200" b="1" baseline="-25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32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962025"/>
            <a:ext cx="5959475" cy="2444750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3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Two equal-mass rocks tied to strings are whirled in horizontal circles.  The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radius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circle 2 is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twice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that of circle 1.  If the 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period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motion is the 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same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for both rocks,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tension in cord 2 compared to cord 1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551738" y="3611563"/>
            <a:ext cx="1203325" cy="887412"/>
            <a:chOff x="1109" y="712"/>
            <a:chExt cx="758" cy="559"/>
          </a:xfrm>
        </p:grpSpPr>
        <p:sp>
          <p:nvSpPr>
            <p:cNvPr id="532487" name="Oval 7"/>
            <p:cNvSpPr>
              <a:spLocks noChangeArrowheads="1"/>
            </p:cNvSpPr>
            <p:nvPr/>
          </p:nvSpPr>
          <p:spPr bwMode="auto">
            <a:xfrm>
              <a:off x="1387" y="791"/>
              <a:ext cx="480" cy="48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2488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109" y="712"/>
              <a:ext cx="173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1</a:t>
              </a:r>
            </a:p>
          </p:txBody>
        </p:sp>
        <p:sp>
          <p:nvSpPr>
            <p:cNvPr id="532489" name="Oval 9"/>
            <p:cNvSpPr>
              <a:spLocks noChangeArrowheads="1"/>
            </p:cNvSpPr>
            <p:nvPr/>
          </p:nvSpPr>
          <p:spPr bwMode="auto">
            <a:xfrm>
              <a:off x="1555" y="719"/>
              <a:ext cx="144" cy="144"/>
            </a:xfrm>
            <a:prstGeom prst="ellipse">
              <a:avLst/>
            </a:prstGeom>
            <a:solidFill>
              <a:srgbClr val="FF99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2490" name="Line 10"/>
            <p:cNvSpPr>
              <a:spLocks noChangeShapeType="1"/>
            </p:cNvSpPr>
            <p:nvPr/>
          </p:nvSpPr>
          <p:spPr bwMode="auto">
            <a:xfrm>
              <a:off x="1627" y="860"/>
              <a:ext cx="0" cy="1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626350" y="4762500"/>
            <a:ext cx="1517650" cy="1619250"/>
            <a:chOff x="3235" y="489"/>
            <a:chExt cx="956" cy="1020"/>
          </a:xfrm>
        </p:grpSpPr>
        <p:sp>
          <p:nvSpPr>
            <p:cNvPr id="532492" name="Oval 12"/>
            <p:cNvSpPr>
              <a:spLocks noChangeArrowheads="1"/>
            </p:cNvSpPr>
            <p:nvPr/>
          </p:nvSpPr>
          <p:spPr bwMode="auto">
            <a:xfrm>
              <a:off x="3235" y="553"/>
              <a:ext cx="956" cy="95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2493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434" y="712"/>
              <a:ext cx="173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2</a:t>
              </a:r>
            </a:p>
          </p:txBody>
        </p:sp>
        <p:sp>
          <p:nvSpPr>
            <p:cNvPr id="532494" name="Oval 14"/>
            <p:cNvSpPr>
              <a:spLocks noChangeArrowheads="1"/>
            </p:cNvSpPr>
            <p:nvPr/>
          </p:nvSpPr>
          <p:spPr bwMode="auto">
            <a:xfrm>
              <a:off x="3641" y="489"/>
              <a:ext cx="144" cy="144"/>
            </a:xfrm>
            <a:prstGeom prst="ellipse">
              <a:avLst/>
            </a:prstGeom>
            <a:solidFill>
              <a:srgbClr val="FF99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2495" name="Line 15"/>
            <p:cNvSpPr>
              <a:spLocks noChangeShapeType="1"/>
            </p:cNvSpPr>
            <p:nvPr/>
          </p:nvSpPr>
          <p:spPr bwMode="auto">
            <a:xfrm>
              <a:off x="3713" y="635"/>
              <a:ext cx="0" cy="3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532498" name="Object 18"/>
          <p:cNvGraphicFramePr>
            <a:graphicFrameLocks noChangeAspect="1"/>
          </p:cNvGraphicFramePr>
          <p:nvPr/>
        </p:nvGraphicFramePr>
        <p:xfrm>
          <a:off x="7424738" y="765175"/>
          <a:ext cx="193675" cy="455613"/>
        </p:xfrm>
        <a:graphic>
          <a:graphicData uri="http://schemas.openxmlformats.org/presentationml/2006/ole">
            <p:oleObj spid="_x0000_s2050" name="Equation" r:id="rId4" imgW="164880" imgH="393480" progId="Equation.DSMT4">
              <p:embed/>
            </p:oleObj>
          </a:graphicData>
        </a:graphic>
      </p:graphicFrame>
      <p:graphicFrame>
        <p:nvGraphicFramePr>
          <p:cNvPr id="532497" name="Object 17"/>
          <p:cNvGraphicFramePr>
            <a:graphicFrameLocks noChangeAspect="1"/>
          </p:cNvGraphicFramePr>
          <p:nvPr/>
        </p:nvGraphicFramePr>
        <p:xfrm>
          <a:off x="7427913" y="1233488"/>
          <a:ext cx="173037" cy="444500"/>
        </p:xfrm>
        <a:graphic>
          <a:graphicData uri="http://schemas.openxmlformats.org/presentationml/2006/ole">
            <p:oleObj spid="_x0000_s2051" name="Equation" r:id="rId5" imgW="152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AutoShape 2"/>
          <p:cNvSpPr>
            <a:spLocks noChangeArrowheads="1"/>
          </p:cNvSpPr>
          <p:nvPr/>
        </p:nvSpPr>
        <p:spPr bwMode="auto">
          <a:xfrm>
            <a:off x="134938" y="3786188"/>
            <a:ext cx="6889750" cy="256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4531" name="Rectangle 3"/>
          <p:cNvSpPr>
            <a:spLocks noChangeArrowheads="1"/>
          </p:cNvSpPr>
          <p:nvPr/>
        </p:nvSpPr>
        <p:spPr bwMode="auto">
          <a:xfrm>
            <a:off x="-19050" y="3749675"/>
            <a:ext cx="7059613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6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The centripetal force in this case is given by the tension, so 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mv</a:t>
            </a:r>
            <a:r>
              <a:rPr lang="en-US" sz="2000" b="1" baseline="300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/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For the same period, we find that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2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(and this term is squared).  However, for the denominator, we see that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2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which gives us the relation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2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</a:t>
            </a:r>
            <a:endParaRPr lang="en-US" sz="2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4532" name="AutoShape 4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4533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5.9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Ball and String</a:t>
            </a:r>
          </a:p>
        </p:txBody>
      </p:sp>
      <p:sp>
        <p:nvSpPr>
          <p:cNvPr id="534534" name="Oval 6"/>
          <p:cNvSpPr>
            <a:spLocks noChangeArrowheads="1"/>
          </p:cNvSpPr>
          <p:nvPr/>
        </p:nvSpPr>
        <p:spPr bwMode="auto">
          <a:xfrm>
            <a:off x="5935663" y="2087563"/>
            <a:ext cx="2547937" cy="573087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4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962025"/>
            <a:ext cx="5959475" cy="2444750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3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Two equal-mass rocks tied to strings are whirled in horizontal circles.  The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radius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circle 2 is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twice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that of circle 1.  If the 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period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motion is the 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same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for both rocks,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tension in cord 2 compared to cord 1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551738" y="3611563"/>
            <a:ext cx="1203325" cy="887412"/>
            <a:chOff x="1109" y="712"/>
            <a:chExt cx="758" cy="559"/>
          </a:xfrm>
        </p:grpSpPr>
        <p:sp>
          <p:nvSpPr>
            <p:cNvPr id="534537" name="Oval 9"/>
            <p:cNvSpPr>
              <a:spLocks noChangeArrowheads="1"/>
            </p:cNvSpPr>
            <p:nvPr/>
          </p:nvSpPr>
          <p:spPr bwMode="auto">
            <a:xfrm>
              <a:off x="1387" y="791"/>
              <a:ext cx="480" cy="48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4538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109" y="712"/>
              <a:ext cx="173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1</a:t>
              </a:r>
            </a:p>
          </p:txBody>
        </p:sp>
        <p:sp>
          <p:nvSpPr>
            <p:cNvPr id="534539" name="Oval 11"/>
            <p:cNvSpPr>
              <a:spLocks noChangeArrowheads="1"/>
            </p:cNvSpPr>
            <p:nvPr/>
          </p:nvSpPr>
          <p:spPr bwMode="auto">
            <a:xfrm>
              <a:off x="1555" y="719"/>
              <a:ext cx="144" cy="144"/>
            </a:xfrm>
            <a:prstGeom prst="ellipse">
              <a:avLst/>
            </a:prstGeom>
            <a:solidFill>
              <a:srgbClr val="FF99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4540" name="Line 12"/>
            <p:cNvSpPr>
              <a:spLocks noChangeShapeType="1"/>
            </p:cNvSpPr>
            <p:nvPr/>
          </p:nvSpPr>
          <p:spPr bwMode="auto">
            <a:xfrm>
              <a:off x="1627" y="860"/>
              <a:ext cx="0" cy="1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6350" y="4762500"/>
            <a:ext cx="1517650" cy="1619250"/>
            <a:chOff x="3235" y="489"/>
            <a:chExt cx="956" cy="1020"/>
          </a:xfrm>
        </p:grpSpPr>
        <p:sp>
          <p:nvSpPr>
            <p:cNvPr id="534542" name="Oval 14"/>
            <p:cNvSpPr>
              <a:spLocks noChangeArrowheads="1"/>
            </p:cNvSpPr>
            <p:nvPr/>
          </p:nvSpPr>
          <p:spPr bwMode="auto">
            <a:xfrm>
              <a:off x="3235" y="553"/>
              <a:ext cx="956" cy="95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4543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3434" y="712"/>
              <a:ext cx="173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2</a:t>
              </a:r>
            </a:p>
          </p:txBody>
        </p:sp>
        <p:sp>
          <p:nvSpPr>
            <p:cNvPr id="534544" name="Oval 16"/>
            <p:cNvSpPr>
              <a:spLocks noChangeArrowheads="1"/>
            </p:cNvSpPr>
            <p:nvPr/>
          </p:nvSpPr>
          <p:spPr bwMode="auto">
            <a:xfrm>
              <a:off x="3641" y="489"/>
              <a:ext cx="144" cy="144"/>
            </a:xfrm>
            <a:prstGeom prst="ellipse">
              <a:avLst/>
            </a:prstGeom>
            <a:solidFill>
              <a:srgbClr val="FF9900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4545" name="Line 17"/>
            <p:cNvSpPr>
              <a:spLocks noChangeShapeType="1"/>
            </p:cNvSpPr>
            <p:nvPr/>
          </p:nvSpPr>
          <p:spPr bwMode="auto">
            <a:xfrm>
              <a:off x="3713" y="635"/>
              <a:ext cx="0" cy="3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34546" name="Rectangle 18"/>
          <p:cNvSpPr>
            <a:spLocks noChangeArrowheads="1"/>
          </p:cNvSpPr>
          <p:nvPr/>
        </p:nvSpPr>
        <p:spPr bwMode="auto">
          <a:xfrm>
            <a:off x="6270625" y="738188"/>
            <a:ext cx="287337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2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=  4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200" b="1" baseline="-25000">
              <a:solidFill>
                <a:schemeClr val="accent2"/>
              </a:solidFill>
              <a:latin typeface="Arial" charset="0"/>
            </a:endParaRPr>
          </a:p>
        </p:txBody>
      </p:sp>
      <p:graphicFrame>
        <p:nvGraphicFramePr>
          <p:cNvPr id="534547" name="Object 19"/>
          <p:cNvGraphicFramePr>
            <a:graphicFrameLocks noChangeAspect="1"/>
          </p:cNvGraphicFramePr>
          <p:nvPr/>
        </p:nvGraphicFramePr>
        <p:xfrm>
          <a:off x="7451725" y="1260475"/>
          <a:ext cx="149225" cy="381000"/>
        </p:xfrm>
        <a:graphic>
          <a:graphicData uri="http://schemas.openxmlformats.org/presentationml/2006/ole">
            <p:oleObj spid="_x0000_s3074" name="Equation" r:id="rId4" imgW="152280" imgH="393480" progId="Equation.DSMT4">
              <p:embed/>
            </p:oleObj>
          </a:graphicData>
        </a:graphic>
      </p:graphicFrame>
      <p:graphicFrame>
        <p:nvGraphicFramePr>
          <p:cNvPr id="534548" name="Object 20"/>
          <p:cNvGraphicFramePr>
            <a:graphicFrameLocks noChangeAspect="1"/>
          </p:cNvGraphicFramePr>
          <p:nvPr/>
        </p:nvGraphicFramePr>
        <p:xfrm>
          <a:off x="7458075" y="831850"/>
          <a:ext cx="146050" cy="341313"/>
        </p:xfrm>
        <a:graphic>
          <a:graphicData uri="http://schemas.openxmlformats.org/presentationml/2006/ole">
            <p:oleObj spid="_x0000_s3075" name="Equation" r:id="rId5" imgW="1648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AutoShape 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4291" name="Rectangle 3"/>
          <p:cNvSpPr>
            <a:spLocks noChangeArrowheads="1"/>
          </p:cNvSpPr>
          <p:nvPr/>
        </p:nvSpPr>
        <p:spPr bwMode="auto">
          <a:xfrm>
            <a:off x="4019550" y="606425"/>
            <a:ext cx="512445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381000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 car’s engine is not strong enough to keep the car from being pushed out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381000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 friction between tires and road is not strong enough to keep car in a circle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381000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 car is too heavy to make the turn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381000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 a deer caused you to skid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381000" algn="l"/>
              </a:tabLst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 none of the above</a:t>
            </a:r>
          </a:p>
        </p:txBody>
      </p:sp>
      <p:sp>
        <p:nvSpPr>
          <p:cNvPr id="524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84225"/>
            <a:ext cx="3683000" cy="2395538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01638" indent="-401638">
              <a:lnSpc>
                <a:spcPct val="11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You drive your dad’s car too fast around a curve and the car starts to skid.  What is the correct description of this situation?</a:t>
            </a:r>
            <a:endParaRPr lang="en-US" b="1" dirty="0"/>
          </a:p>
        </p:txBody>
      </p:sp>
      <p:sp>
        <p:nvSpPr>
          <p:cNvPr id="524293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5.7c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Around the Curve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1042</Words>
  <Application>Microsoft Office PowerPoint</Application>
  <PresentationFormat>On-screen Show (4:3)</PresentationFormat>
  <Paragraphs>170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More Circular Motion</vt:lpstr>
      <vt:lpstr>The Conical Pendulum</vt:lpstr>
      <vt:lpstr>  for the Conical Pendulum</vt:lpstr>
      <vt:lpstr>Conical Pendulum as Control</vt:lpstr>
      <vt:lpstr>ConcepTest 5.6   Tetherball</vt:lpstr>
      <vt:lpstr>ConcepTest 5.6   Tetherball</vt:lpstr>
      <vt:lpstr>ConcepTest 5.9   Ball and String</vt:lpstr>
      <vt:lpstr>ConcepTest 5.9   Ball and String</vt:lpstr>
      <vt:lpstr>ConcepTest 5.7c   Around the Curve III</vt:lpstr>
      <vt:lpstr>ConcepTest 5.7c   Around the Curve III</vt:lpstr>
      <vt:lpstr>Car on Flat Circular Road</vt:lpstr>
      <vt:lpstr>Total Road Force on Car</vt:lpstr>
      <vt:lpstr>Banked Road: Sheet of Ice</vt:lpstr>
      <vt:lpstr>Maximum Speed on Banked Road</vt:lpstr>
      <vt:lpstr>Maximum Speed on Banked Road</vt:lpstr>
      <vt:lpstr>     Clicker Question  What is the direction of the acceleration of a pendulum at the furthest point of its swing?</vt:lpstr>
      <vt:lpstr>     Clicker Question  What is the direction of the acceleration of a pendulum at the furthest point of its swing?</vt:lpstr>
      <vt:lpstr>       Clicker Question What is the direction of acceleration of a pendulum at the midpoint of its swing?</vt:lpstr>
      <vt:lpstr>       Clicker Question What is the direction of acceleration of a pendulum at the midpoint of its swing?</vt:lpstr>
      <vt:lpstr>       Clicker Question What is the direction of acceleration of a pendulum halfway down from the furthest point towards the midpoint of its swing?</vt:lpstr>
      <vt:lpstr>Nonuniform Circular Motion</vt:lpstr>
      <vt:lpstr>Drag Forces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Circular Motion</dc:title>
  <dc:creator>Michael</dc:creator>
  <cp:lastModifiedBy>Michael Fowler</cp:lastModifiedBy>
  <cp:revision>33</cp:revision>
  <dcterms:created xsi:type="dcterms:W3CDTF">2010-02-06T20:42:08Z</dcterms:created>
  <dcterms:modified xsi:type="dcterms:W3CDTF">2010-06-17T19:27:30Z</dcterms:modified>
</cp:coreProperties>
</file>