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498" r:id="rId3"/>
    <p:sldId id="553" r:id="rId4"/>
    <p:sldId id="554" r:id="rId5"/>
    <p:sldId id="552" r:id="rId6"/>
    <p:sldId id="555" r:id="rId7"/>
    <p:sldId id="556" r:id="rId8"/>
    <p:sldId id="499" r:id="rId9"/>
    <p:sldId id="500" r:id="rId10"/>
    <p:sldId id="501" r:id="rId11"/>
    <p:sldId id="502" r:id="rId12"/>
    <p:sldId id="503" r:id="rId13"/>
    <p:sldId id="551" r:id="rId14"/>
    <p:sldId id="505" r:id="rId15"/>
    <p:sldId id="506" r:id="rId16"/>
    <p:sldId id="507" r:id="rId17"/>
    <p:sldId id="508" r:id="rId18"/>
    <p:sldId id="533" r:id="rId19"/>
    <p:sldId id="509" r:id="rId20"/>
    <p:sldId id="534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T Extra" panose="05050102010205020202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55"/>
    <a:srgbClr val="FF6699"/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esertmirag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7BYA0KfeSE4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Young_Diffraction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alileoandeinstein.phys.virginia.edu/more_stuff/Applets/wave%20interference/wave_interference.html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galileoandeinstein.phys.virginia.edu/more_stuff/Applets/Young%20Interference/young.html" TargetMode="Externa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3.wmf"/><Relationship Id="rId14" Type="http://schemas.openxmlformats.org/officeDocument/2006/relationships/hyperlink" Target="https://galileoandeinstein.phys.virginia.edu/more_stuff/Applets/Young%20Interference/young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2/Single_slit_and_double_slit2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Interference I: Double Slit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35</a:t>
            </a:r>
          </a:p>
          <a:p>
            <a:endParaRPr lang="en-US" sz="2800" dirty="0"/>
          </a:p>
          <a:p>
            <a:r>
              <a:rPr lang="en-US" sz="2800" dirty="0"/>
              <a:t>Michael Fowler,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Snell’s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562600" cy="4953000"/>
          </a:xfrm>
        </p:spPr>
        <p:txBody>
          <a:bodyPr/>
          <a:lstStyle/>
          <a:p>
            <a:r>
              <a:rPr lang="en-US"/>
              <a:t>If the speed of light is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/>
              <a:t> in air,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 in the glass, by the time the wavelet centered at B has reached D, that centered at A has only reached C, so AC/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 = BD/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r>
              <a:rPr lang="en-US">
                <a:cs typeface="Times New Roman" pitchFamily="18" charset="0"/>
              </a:rPr>
              <a:t>From triangle ABD, BD = ADsin</a:t>
            </a:r>
            <a:r>
              <a:rPr lang="en-US" i="1">
                <a:cs typeface="Times New Roman" pitchFamily="18" charset="0"/>
                <a:sym typeface="Symbol"/>
              </a:rPr>
              <a:t></a:t>
            </a:r>
            <a:r>
              <a:rPr lang="en-US" baseline="-25000">
                <a:cs typeface="Times New Roman" pitchFamily="18" charset="0"/>
                <a:sym typeface="Symbol"/>
              </a:rPr>
              <a:t>1</a:t>
            </a:r>
            <a:r>
              <a:rPr lang="en-US">
                <a:cs typeface="Times New Roman" pitchFamily="18" charset="0"/>
                <a:sym typeface="Symbol"/>
              </a:rPr>
              <a:t>.</a:t>
            </a:r>
          </a:p>
          <a:p>
            <a:r>
              <a:rPr lang="en-US">
                <a:cs typeface="Times New Roman" pitchFamily="18" charset="0"/>
                <a:sym typeface="Symbol"/>
              </a:rPr>
              <a:t>From triangle ACD, AC = ADsin</a:t>
            </a:r>
            <a:r>
              <a:rPr lang="en-US" i="1">
                <a:cs typeface="Times New Roman" pitchFamily="18" charset="0"/>
                <a:sym typeface="Symbol"/>
              </a:rPr>
              <a:t></a:t>
            </a:r>
            <a:r>
              <a:rPr lang="en-US" baseline="-25000">
                <a:cs typeface="Times New Roman" pitchFamily="18" charset="0"/>
                <a:sym typeface="Symbol"/>
              </a:rPr>
              <a:t>2</a:t>
            </a:r>
            <a:r>
              <a:rPr lang="en-US">
                <a:cs typeface="Times New Roman" pitchFamily="18" charset="0"/>
                <a:sym typeface="Symbol"/>
              </a:rPr>
              <a:t>.</a:t>
            </a:r>
          </a:p>
          <a:p>
            <a:r>
              <a:rPr lang="en-US">
                <a:cs typeface="Times New Roman" pitchFamily="18" charset="0"/>
                <a:sym typeface="Symbol"/>
              </a:rPr>
              <a:t>Hence </a:t>
            </a:r>
          </a:p>
          <a:p>
            <a:endParaRPr lang="en-US"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1676400"/>
            <a:ext cx="3276600" cy="3733800"/>
            <a:chOff x="5486400" y="609600"/>
            <a:chExt cx="3276600" cy="3733800"/>
          </a:xfrm>
        </p:grpSpPr>
        <p:sp>
          <p:nvSpPr>
            <p:cNvPr id="6" name="Rectangle 5"/>
            <p:cNvSpPr/>
            <p:nvPr/>
          </p:nvSpPr>
          <p:spPr>
            <a:xfrm>
              <a:off x="5486400" y="2590800"/>
              <a:ext cx="3276600" cy="17526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5541264" y="990600"/>
              <a:ext cx="3101237" cy="2915297"/>
              <a:chOff x="5465064" y="990600"/>
              <a:chExt cx="3101237" cy="2915297"/>
            </a:xfrm>
          </p:grpSpPr>
          <p:cxnSp>
            <p:nvCxnSpPr>
              <p:cNvPr id="19" name="Straight Connector 3"/>
              <p:cNvCxnSpPr/>
              <p:nvPr/>
            </p:nvCxnSpPr>
            <p:spPr>
              <a:xfrm rot="16200000" flipH="1">
                <a:off x="5274564" y="1562100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553200" y="1219200"/>
                <a:ext cx="1600200" cy="1143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 flipV="1">
                <a:off x="6324600" y="1828800"/>
                <a:ext cx="1077468" cy="762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7220000" flipH="1">
                <a:off x="5913018" y="2860548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7220000" flipH="1">
                <a:off x="7537601" y="2877197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 flipV="1">
                <a:off x="6477000" y="2563368"/>
                <a:ext cx="1447802" cy="4846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638800" y="2221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Air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590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Glass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6245352" y="2362200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51448" y="220622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5368" y="159967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2784" y="291084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35824" y="2538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6693408" y="2246376"/>
            <a:ext cx="264160" cy="396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3408" y="2246376"/>
                          <a:ext cx="264160" cy="396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7976616" y="3133344"/>
            <a:ext cx="304800" cy="498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6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6616" y="3133344"/>
                          <a:ext cx="304800" cy="498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7720584" y="1926336"/>
            <a:ext cx="304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7" name="Equation" r:id="rId8" imgW="152280" imgH="228600" progId="Equation.DSMT4">
                    <p:embed/>
                  </p:oleObj>
                </mc:Choice>
                <mc:Fallback>
                  <p:oleObj name="Equation" r:id="rId8" imgW="15228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0584" y="1926336"/>
                          <a:ext cx="3048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082117" y="2514600"/>
            <a:ext cx="23308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8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2117" y="2514600"/>
                          <a:ext cx="233083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Arrow Connector 25"/>
          <p:cNvCxnSpPr/>
          <p:nvPr/>
        </p:nvCxnSpPr>
        <p:spPr>
          <a:xfrm rot="16200000" flipH="1">
            <a:off x="6134100" y="22479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7800" y="5791200"/>
            <a:ext cx="37338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 wave front AB is perpendicular to the ray’s incoming direction, CD to the outgoing—hence angle equalities.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68463" y="5029200"/>
          <a:ext cx="2689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10" imgW="1269720" imgH="431640" progId="Equation.DSMT4">
                  <p:embed/>
                </p:oleObj>
              </mc:Choice>
              <mc:Fallback>
                <p:oleObj name="Equation" r:id="rId10" imgW="126972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5029200"/>
                        <a:ext cx="26892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17220000" flipH="1">
            <a:off x="7253559" y="44577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Fiber Optic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/>
              <a:t>Many fiber optic cables have a refractive index that smoothly decreases with distance from the central line.  </a:t>
            </a:r>
          </a:p>
          <a:p>
            <a:r>
              <a:rPr lang="en-US"/>
              <a:t>This means, in terms of Huygens’ wave fronts, a wave veering to one side is automatically turned back because </a:t>
            </a:r>
            <a:r>
              <a:rPr lang="en-US">
                <a:solidFill>
                  <a:srgbClr val="FFFF00"/>
                </a:solidFill>
              </a:rPr>
              <a:t>the part of the wavefront in the low refractive index region moves faster</a:t>
            </a:r>
            <a:r>
              <a:rPr lang="en-US"/>
              <a:t>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514600" y="5105400"/>
            <a:ext cx="5257800" cy="838200"/>
            <a:chOff x="3276600" y="2286000"/>
            <a:chExt cx="4648200" cy="609600"/>
          </a:xfrm>
        </p:grpSpPr>
        <p:sp>
          <p:nvSpPr>
            <p:cNvPr id="26" name="Rectangle 25"/>
            <p:cNvSpPr/>
            <p:nvPr/>
          </p:nvSpPr>
          <p:spPr>
            <a:xfrm>
              <a:off x="3276600" y="2286000"/>
              <a:ext cx="4648200" cy="609600"/>
            </a:xfrm>
            <a:prstGeom prst="rect">
              <a:avLst/>
            </a:prstGeom>
            <a:gradFill>
              <a:gsLst>
                <a:gs pos="51000">
                  <a:schemeClr val="bg2">
                    <a:lumMod val="60000"/>
                    <a:lumOff val="40000"/>
                  </a:schemeClr>
                </a:gs>
                <a:gs pos="0">
                  <a:srgbClr val="CC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0"/>
            <p:cNvGrpSpPr/>
            <p:nvPr/>
          </p:nvGrpSpPr>
          <p:grpSpPr>
            <a:xfrm rot="-420000">
              <a:off x="4349847" y="2533653"/>
              <a:ext cx="762000" cy="152400"/>
              <a:chOff x="4191000" y="3429000"/>
              <a:chExt cx="762000" cy="3048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4038600" y="3581400"/>
                <a:ext cx="304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4191000" y="3581400"/>
                <a:ext cx="304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4343400" y="3581400"/>
                <a:ext cx="304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4495800" y="3581400"/>
                <a:ext cx="304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4648200" y="3581400"/>
                <a:ext cx="304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4800600" y="3581400"/>
                <a:ext cx="304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rot="5100000">
              <a:off x="5179971" y="2552984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100000">
              <a:off x="5331791" y="2539701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340000">
              <a:off x="5483611" y="2526418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340000">
              <a:off x="5635432" y="2513141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520000">
              <a:off x="5787252" y="2499858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520000">
              <a:off x="5939072" y="2486576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520000">
              <a:off x="6093804" y="2495504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520000">
              <a:off x="6246111" y="2500823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700000">
              <a:off x="6403460" y="2514553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700000">
              <a:off x="6550726" y="2511460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820000">
              <a:off x="6703033" y="2535829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820000">
              <a:off x="6855340" y="2541148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209800" y="6019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wave is curved back as it meets the “thinner glass” layer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Mirages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/>
              <a:t>Mirages are caused by light bending back when it encounters a decreasing refractive index:  the hot air just above the desert floor (within a few inches) has a lower </a:t>
            </a:r>
            <a:r>
              <a:rPr lang="en-US" sz="2800" i="1"/>
              <a:t>n</a:t>
            </a:r>
            <a:r>
              <a:rPr lang="en-US" sz="2800"/>
              <a:t> then the colder air above it: </a:t>
            </a:r>
          </a:p>
        </p:txBody>
      </p:sp>
      <p:pic>
        <p:nvPicPr>
          <p:cNvPr id="7065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059" y="3133165"/>
            <a:ext cx="490876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2971800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is called an “inferior” mirage: the hot air is </a:t>
            </a:r>
            <a:r>
              <a:rPr lang="en-US" i="1"/>
              <a:t>beneath</a:t>
            </a:r>
            <a:r>
              <a:rPr lang="en-US"/>
              <a:t> the cold air.</a:t>
            </a:r>
          </a:p>
          <a:p>
            <a:r>
              <a:rPr lang="en-US"/>
              <a:t>There are also </a:t>
            </a:r>
            <a:r>
              <a:rPr lang="en-US">
                <a:hlinkClick r:id="rId5"/>
              </a:rPr>
              <a:t>“superior” mirages </a:t>
            </a:r>
            <a:r>
              <a:rPr lang="en-US"/>
              <a:t>in weather conditions where a layer of </a:t>
            </a:r>
            <a:r>
              <a:rPr lang="en-US">
                <a:solidFill>
                  <a:srgbClr val="FFFF00"/>
                </a:solidFill>
              </a:rPr>
              <a:t>hot air is </a:t>
            </a:r>
            <a:r>
              <a:rPr lang="en-US" i="1">
                <a:solidFill>
                  <a:srgbClr val="FFFF00"/>
                </a:solidFill>
              </a:rPr>
              <a:t>above</a:t>
            </a:r>
            <a:r>
              <a:rPr lang="en-US">
                <a:solidFill>
                  <a:srgbClr val="FFFF00"/>
                </a:solidFill>
              </a:rPr>
              <a:t> cold air</a:t>
            </a:r>
            <a:r>
              <a:rPr lang="en-US"/>
              <a:t>—this generated images </a:t>
            </a:r>
            <a:r>
              <a:rPr lang="en-US" i="1"/>
              <a:t>above</a:t>
            </a:r>
            <a:r>
              <a:rPr lang="en-US"/>
              <a:t> the horizon. (These may explain some UFO sightings.)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327" y="6427694"/>
            <a:ext cx="493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wave is curved back by the “thinner air” layer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/>
          <p:cNvGrpSpPr/>
          <p:nvPr/>
        </p:nvGrpSpPr>
        <p:grpSpPr>
          <a:xfrm rot="16200000" flipV="1">
            <a:off x="6656128" y="1703128"/>
            <a:ext cx="1470543" cy="2438400"/>
            <a:chOff x="2514600" y="3657600"/>
            <a:chExt cx="1792224" cy="2971800"/>
          </a:xfrm>
        </p:grpSpPr>
        <p:grpSp>
          <p:nvGrpSpPr>
            <p:cNvPr id="26" name="Group 68"/>
            <p:cNvGrpSpPr/>
            <p:nvPr/>
          </p:nvGrpSpPr>
          <p:grpSpPr>
            <a:xfrm>
              <a:off x="2819400" y="3657600"/>
              <a:ext cx="1487424" cy="2971800"/>
              <a:chOff x="914400" y="1066800"/>
              <a:chExt cx="1487424" cy="2971800"/>
            </a:xfrm>
          </p:grpSpPr>
          <p:grpSp>
            <p:nvGrpSpPr>
              <p:cNvPr id="27" name="Group 79"/>
              <p:cNvGrpSpPr/>
              <p:nvPr/>
            </p:nvGrpSpPr>
            <p:grpSpPr>
              <a:xfrm>
                <a:off x="1295400" y="1066800"/>
                <a:ext cx="1066800" cy="2895600"/>
                <a:chOff x="1828800" y="1066800"/>
                <a:chExt cx="1066800" cy="28956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828800" y="10668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828800" y="15240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828800" y="19812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828800" y="24384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828800" y="28956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914400" y="1066800"/>
                <a:ext cx="914400" cy="2971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>
                <a:off x="381000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954024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69"/>
            <p:cNvGrpSpPr/>
            <p:nvPr/>
          </p:nvGrpSpPr>
          <p:grpSpPr>
            <a:xfrm>
              <a:off x="2514600" y="3657600"/>
              <a:ext cx="1210056" cy="2971800"/>
              <a:chOff x="1179576" y="1066800"/>
              <a:chExt cx="1210056" cy="2971800"/>
            </a:xfrm>
          </p:grpSpPr>
          <p:grpSp>
            <p:nvGrpSpPr>
              <p:cNvPr id="29" name="Group 70"/>
              <p:cNvGrpSpPr/>
              <p:nvPr/>
            </p:nvGrpSpPr>
            <p:grpSpPr>
              <a:xfrm>
                <a:off x="1295400" y="1066800"/>
                <a:ext cx="1066800" cy="2895600"/>
                <a:chOff x="1828800" y="1066800"/>
                <a:chExt cx="1066800" cy="2895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828800" y="10668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828800" y="1524000"/>
                  <a:ext cx="1066800" cy="10668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828800" y="19812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828800" y="24384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828800" y="28956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1179576" y="1066800"/>
                <a:ext cx="649224" cy="2971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381000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941832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Young’s Double Slit Experiment</a:t>
            </a:r>
          </a:p>
        </p:txBody>
      </p:sp>
      <p:grpSp>
        <p:nvGrpSpPr>
          <p:cNvPr id="49" name="Group 91"/>
          <p:cNvGrpSpPr/>
          <p:nvPr/>
        </p:nvGrpSpPr>
        <p:grpSpPr>
          <a:xfrm rot="16200000">
            <a:off x="6794168" y="3898568"/>
            <a:ext cx="1575464" cy="2667000"/>
            <a:chOff x="2514600" y="3657600"/>
            <a:chExt cx="1752600" cy="2971800"/>
          </a:xfrm>
        </p:grpSpPr>
        <p:grpSp>
          <p:nvGrpSpPr>
            <p:cNvPr id="71" name="Group 47"/>
            <p:cNvGrpSpPr/>
            <p:nvPr/>
          </p:nvGrpSpPr>
          <p:grpSpPr>
            <a:xfrm>
              <a:off x="3200400" y="3657600"/>
              <a:ext cx="1066800" cy="2895600"/>
              <a:chOff x="1828800" y="1066800"/>
              <a:chExt cx="1066800" cy="289560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828800" y="1066800"/>
                <a:ext cx="1066800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828800" y="1524000"/>
                <a:ext cx="1066800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828800" y="1981200"/>
                <a:ext cx="1066800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828800" y="2438400"/>
                <a:ext cx="1066800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28800" y="2895600"/>
                <a:ext cx="1066800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819400" y="3657600"/>
              <a:ext cx="914400" cy="2971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2286000" y="5105400"/>
              <a:ext cx="2895600" cy="0"/>
            </a:xfrm>
            <a:prstGeom prst="line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56"/>
            <p:cNvGrpSpPr/>
            <p:nvPr/>
          </p:nvGrpSpPr>
          <p:grpSpPr>
            <a:xfrm>
              <a:off x="2514600" y="3657600"/>
              <a:ext cx="1210056" cy="2971800"/>
              <a:chOff x="1179576" y="1066800"/>
              <a:chExt cx="1210056" cy="2971800"/>
            </a:xfrm>
          </p:grpSpPr>
          <p:grpSp>
            <p:nvGrpSpPr>
              <p:cNvPr id="75" name="Group 57"/>
              <p:cNvGrpSpPr/>
              <p:nvPr/>
            </p:nvGrpSpPr>
            <p:grpSpPr>
              <a:xfrm>
                <a:off x="1295400" y="1066800"/>
                <a:ext cx="1066800" cy="2895600"/>
                <a:chOff x="1828800" y="1066800"/>
                <a:chExt cx="1066800" cy="2895600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828800" y="10668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828800" y="15240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19812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828800" y="24384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828800" y="28956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1179576" y="1066800"/>
                <a:ext cx="649224" cy="2971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>
                <a:off x="381000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941832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6386133" y="4306374"/>
            <a:ext cx="2379975" cy="84323"/>
            <a:chOff x="6386133" y="4306374"/>
            <a:chExt cx="2379975" cy="84323"/>
          </a:xfrm>
        </p:grpSpPr>
        <p:sp>
          <p:nvSpPr>
            <p:cNvPr id="58" name="Rectangle 57"/>
            <p:cNvSpPr/>
            <p:nvPr/>
          </p:nvSpPr>
          <p:spPr>
            <a:xfrm rot="16200000">
              <a:off x="8332618" y="3953925"/>
              <a:ext cx="80076" cy="78690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16200000" flipH="1">
              <a:off x="7540222" y="4075963"/>
              <a:ext cx="82391" cy="5470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6739548" y="3952959"/>
              <a:ext cx="80076" cy="78690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638800" cy="5562600"/>
          </a:xfrm>
        </p:spPr>
        <p:txBody>
          <a:bodyPr>
            <a:normAutofit/>
          </a:bodyPr>
          <a:lstStyle/>
          <a:p>
            <a:r>
              <a:rPr lang="en-US" sz="2800"/>
              <a:t>We’ve seen how Huygens explained propagation of a plane wave front, wavelets coming from each point of the wave front to construct the next wavefront:</a:t>
            </a:r>
          </a:p>
          <a:p>
            <a:r>
              <a:rPr lang="en-US"/>
              <a:t>Suppose now this plane wave comes to a screen with two slits:</a:t>
            </a:r>
          </a:p>
          <a:p>
            <a:r>
              <a:rPr lang="en-US">
                <a:solidFill>
                  <a:srgbClr val="FFFF00"/>
                </a:solidFill>
              </a:rPr>
              <a:t>Further propagation upwards comes </a:t>
            </a:r>
            <a:r>
              <a:rPr lang="en-US" u="sng">
                <a:solidFill>
                  <a:srgbClr val="FFFF00"/>
                </a:solidFill>
              </a:rPr>
              <a:t>only</a:t>
            </a:r>
            <a:r>
              <a:rPr lang="en-US">
                <a:solidFill>
                  <a:srgbClr val="FFFF00"/>
                </a:solidFill>
              </a:rPr>
              <a:t> from the wavelets coming out of the two slits…</a:t>
            </a:r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5181600" y="2819400"/>
            <a:ext cx="685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Young’s Own Diagram:</a:t>
            </a:r>
          </a:p>
        </p:txBody>
      </p:sp>
      <p:pic>
        <p:nvPicPr>
          <p:cNvPr id="6861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6619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105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1803 diagram should look familiar to you!  It’s the same wave pattern as that for sound from two speakers having the identical steady harmonic sound. </a:t>
            </a:r>
            <a:r>
              <a:rPr lang="en-US">
                <a:solidFill>
                  <a:srgbClr val="FFFF00"/>
                </a:solidFill>
              </a:rPr>
              <a:t>BUT: the wavelengths are </a:t>
            </a:r>
            <a:r>
              <a:rPr lang="en-US" u="sng">
                <a:solidFill>
                  <a:srgbClr val="FFFF00"/>
                </a:solidFill>
              </a:rPr>
              <a:t>very</a:t>
            </a:r>
            <a:r>
              <a:rPr lang="en-US">
                <a:solidFill>
                  <a:srgbClr val="FFFF00"/>
                </a:solidFill>
              </a:rPr>
              <a:t> different</a:t>
            </a:r>
            <a:r>
              <a:rPr lang="en-US"/>
              <a:t>.</a:t>
            </a:r>
          </a:p>
          <a:p>
            <a:r>
              <a:rPr lang="en-US"/>
              <a:t>The slits are at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/>
              <a:t>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/>
              <a:t>.    Points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C, D, E, F </a:t>
            </a:r>
            <a:r>
              <a:rPr lang="en-US"/>
              <a:t>are antinodes.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6107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Applet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Interference of Two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105400"/>
          </a:xfrm>
        </p:spPr>
        <p:txBody>
          <a:bodyPr>
            <a:normAutofit lnSpcReduction="10000"/>
          </a:bodyPr>
          <a:lstStyle/>
          <a:p>
            <a:r>
              <a:rPr lang="en-US"/>
              <a:t>Take two speakers producing in-phase harmonic sound.</a:t>
            </a:r>
          </a:p>
          <a:p>
            <a:r>
              <a:rPr lang="en-US"/>
              <a:t>There will be </a:t>
            </a:r>
            <a:r>
              <a:rPr lang="en-US">
                <a:solidFill>
                  <a:srgbClr val="FFFF00"/>
                </a:solidFill>
              </a:rPr>
              <a:t>constructive</a:t>
            </a:r>
            <a:r>
              <a:rPr lang="en-US"/>
              <a:t> interference at any point where the difference in distance from the two speakers is a whole number of wavelengths </a:t>
            </a:r>
            <a:r>
              <a:rPr lang="en-US" i="1">
                <a:solidFill>
                  <a:srgbClr val="FFFF00"/>
                </a:solidFill>
              </a:rPr>
              <a:t>n</a:t>
            </a:r>
            <a:r>
              <a:rPr lang="en-US" i="1">
                <a:solidFill>
                  <a:srgbClr val="FFFF00"/>
                </a:solidFill>
                <a:sym typeface="Symbol"/>
              </a:rPr>
              <a:t></a:t>
            </a:r>
            <a:r>
              <a:rPr lang="en-US"/>
              <a:t>, </a:t>
            </a:r>
            <a:r>
              <a:rPr lang="en-US">
                <a:solidFill>
                  <a:srgbClr val="FFFF00"/>
                </a:solidFill>
              </a:rPr>
              <a:t>destructive</a:t>
            </a:r>
            <a:r>
              <a:rPr lang="en-US"/>
              <a:t> interference if it’s an odd number of half wavelengths </a:t>
            </a:r>
            <a:r>
              <a:rPr lang="en-US">
                <a:solidFill>
                  <a:srgbClr val="FFFF00"/>
                </a:solidFill>
              </a:rPr>
              <a:t>(</a:t>
            </a:r>
            <a:r>
              <a:rPr lang="en-US" i="1">
                <a:solidFill>
                  <a:srgbClr val="FFFF00"/>
                </a:solidFill>
              </a:rPr>
              <a:t>n</a:t>
            </a:r>
            <a:r>
              <a:rPr lang="en-US">
                <a:solidFill>
                  <a:srgbClr val="FFFF00"/>
                </a:solidFill>
              </a:rPr>
              <a:t> + ½)</a:t>
            </a:r>
            <a:r>
              <a:rPr lang="en-US" i="1">
                <a:solidFill>
                  <a:srgbClr val="FFFF00"/>
                </a:solidFill>
                <a:sym typeface="Symbol"/>
              </a:rPr>
              <a:t></a:t>
            </a:r>
            <a:r>
              <a:rPr lang="en-US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28"/>
          <p:cNvGrpSpPr/>
          <p:nvPr/>
        </p:nvGrpSpPr>
        <p:grpSpPr>
          <a:xfrm>
            <a:off x="4724400" y="1600200"/>
            <a:ext cx="4572000" cy="2290305"/>
            <a:chOff x="4724400" y="1752600"/>
            <a:chExt cx="4572000" cy="2290305"/>
          </a:xfrm>
        </p:grpSpPr>
        <p:grpSp>
          <p:nvGrpSpPr>
            <p:cNvPr id="6" name="Group 4"/>
            <p:cNvGrpSpPr/>
            <p:nvPr/>
          </p:nvGrpSpPr>
          <p:grpSpPr>
            <a:xfrm>
              <a:off x="4724400" y="1752600"/>
              <a:ext cx="4037365" cy="2290305"/>
              <a:chOff x="4557868" y="457200"/>
              <a:chExt cx="4037365" cy="2290305"/>
            </a:xfrm>
          </p:grpSpPr>
          <p:grpSp>
            <p:nvGrpSpPr>
              <p:cNvPr id="7" name="Group 1"/>
              <p:cNvGrpSpPr/>
              <p:nvPr/>
            </p:nvGrpSpPr>
            <p:grpSpPr>
              <a:xfrm rot="702850">
                <a:off x="5000425" y="1032697"/>
                <a:ext cx="3581400" cy="228600"/>
                <a:chOff x="1371600" y="5029200"/>
                <a:chExt cx="6705600" cy="381000"/>
              </a:xfrm>
            </p:grpSpPr>
            <p:sp>
              <p:nvSpPr>
                <p:cNvPr id="14" name="Freeform 2"/>
                <p:cNvSpPr/>
                <p:nvPr/>
              </p:nvSpPr>
              <p:spPr>
                <a:xfrm flipV="1">
                  <a:off x="4724400" y="5029200"/>
                  <a:ext cx="3352800" cy="381000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3"/>
                <p:cNvSpPr/>
                <p:nvPr/>
              </p:nvSpPr>
              <p:spPr>
                <a:xfrm flipV="1">
                  <a:off x="1371600" y="5029200"/>
                  <a:ext cx="3352800" cy="381000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3"/>
              <p:cNvGrpSpPr/>
              <p:nvPr/>
            </p:nvGrpSpPr>
            <p:grpSpPr>
              <a:xfrm rot="-720000">
                <a:off x="5013833" y="1930478"/>
                <a:ext cx="3581400" cy="228600"/>
                <a:chOff x="1371600" y="5029200"/>
                <a:chExt cx="6705600" cy="381000"/>
              </a:xfrm>
            </p:grpSpPr>
            <p:sp>
              <p:nvSpPr>
                <p:cNvPr id="12" name="Freeform 11"/>
                <p:cNvSpPr/>
                <p:nvPr/>
              </p:nvSpPr>
              <p:spPr>
                <a:xfrm flipV="1">
                  <a:off x="4724400" y="5029200"/>
                  <a:ext cx="3352800" cy="381000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V="1">
                  <a:off x="1371600" y="5029200"/>
                  <a:ext cx="3352800" cy="381000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20"/>
              <p:cNvGrpSpPr/>
              <p:nvPr/>
            </p:nvGrpSpPr>
            <p:grpSpPr>
              <a:xfrm>
                <a:off x="4557868" y="457200"/>
                <a:ext cx="471332" cy="2290305"/>
                <a:chOff x="2052640" y="2508568"/>
                <a:chExt cx="471332" cy="2290305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052640" y="2843216"/>
                  <a:ext cx="152400" cy="16002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Manual Operation 9"/>
                <p:cNvSpPr/>
                <p:nvPr/>
              </p:nvSpPr>
              <p:spPr>
                <a:xfrm rot="5400000">
                  <a:off x="2061214" y="2655417"/>
                  <a:ext cx="607872" cy="314173"/>
                </a:xfrm>
                <a:prstGeom prst="flowChartManualOperatio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Manual Operation 10"/>
                <p:cNvSpPr/>
                <p:nvPr/>
              </p:nvSpPr>
              <p:spPr>
                <a:xfrm rot="5400000">
                  <a:off x="2062950" y="4337850"/>
                  <a:ext cx="607872" cy="314173"/>
                </a:xfrm>
                <a:prstGeom prst="flowChartManualOperatio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7086600" y="1792069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Constructive</a:t>
              </a:r>
              <a:r>
                <a:rPr lang="en-US"/>
                <a:t>: crests add together</a:t>
              </a:r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4719640" y="4191000"/>
            <a:ext cx="4652960" cy="2290305"/>
            <a:chOff x="4719640" y="4343400"/>
            <a:chExt cx="4652960" cy="2290305"/>
          </a:xfrm>
        </p:grpSpPr>
        <p:grpSp>
          <p:nvGrpSpPr>
            <p:cNvPr id="18" name="Group 15"/>
            <p:cNvGrpSpPr/>
            <p:nvPr/>
          </p:nvGrpSpPr>
          <p:grpSpPr>
            <a:xfrm>
              <a:off x="4719640" y="4343400"/>
              <a:ext cx="4043360" cy="2290305"/>
              <a:chOff x="2052640" y="2508568"/>
              <a:chExt cx="4043360" cy="2290305"/>
            </a:xfrm>
          </p:grpSpPr>
          <p:grpSp>
            <p:nvGrpSpPr>
              <p:cNvPr id="19" name="Group 4"/>
              <p:cNvGrpSpPr/>
              <p:nvPr/>
            </p:nvGrpSpPr>
            <p:grpSpPr>
              <a:xfrm rot="1800000">
                <a:off x="2312794" y="3630051"/>
                <a:ext cx="3581400" cy="228600"/>
                <a:chOff x="1371600" y="5029200"/>
                <a:chExt cx="6705600" cy="381000"/>
              </a:xfrm>
            </p:grpSpPr>
            <p:sp>
              <p:nvSpPr>
                <p:cNvPr id="25" name="Freeform 24"/>
                <p:cNvSpPr/>
                <p:nvPr/>
              </p:nvSpPr>
              <p:spPr>
                <a:xfrm flipV="1">
                  <a:off x="4724400" y="5029200"/>
                  <a:ext cx="3352800" cy="381000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flipV="1">
                  <a:off x="1371600" y="5029200"/>
                  <a:ext cx="3352800" cy="381000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7"/>
              <p:cNvGrpSpPr/>
              <p:nvPr/>
            </p:nvGrpSpPr>
            <p:grpSpPr>
              <a:xfrm>
                <a:off x="2514600" y="4357688"/>
                <a:ext cx="3581400" cy="228600"/>
                <a:chOff x="1371600" y="5029200"/>
                <a:chExt cx="6705600" cy="381000"/>
              </a:xfrm>
            </p:grpSpPr>
            <p:sp>
              <p:nvSpPr>
                <p:cNvPr id="23" name="Freeform 22"/>
                <p:cNvSpPr/>
                <p:nvPr/>
              </p:nvSpPr>
              <p:spPr>
                <a:xfrm flipV="1">
                  <a:off x="4724400" y="5029200"/>
                  <a:ext cx="3352800" cy="381000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flipV="1">
                  <a:off x="1371600" y="5029200"/>
                  <a:ext cx="3352800" cy="381000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9"/>
              <p:cNvGrpSpPr/>
              <p:nvPr/>
            </p:nvGrpSpPr>
            <p:grpSpPr>
              <a:xfrm>
                <a:off x="2052640" y="2508568"/>
                <a:ext cx="471332" cy="2290305"/>
                <a:chOff x="2052640" y="2508568"/>
                <a:chExt cx="471332" cy="229030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052640" y="2843216"/>
                  <a:ext cx="152400" cy="16002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lowchart: Manual Operation 20"/>
                <p:cNvSpPr/>
                <p:nvPr/>
              </p:nvSpPr>
              <p:spPr>
                <a:xfrm rot="5400000">
                  <a:off x="2061214" y="2655417"/>
                  <a:ext cx="607872" cy="314173"/>
                </a:xfrm>
                <a:prstGeom prst="flowChartManualOperatio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lowchart: Manual Operation 21"/>
                <p:cNvSpPr/>
                <p:nvPr/>
              </p:nvSpPr>
              <p:spPr>
                <a:xfrm rot="5400000">
                  <a:off x="2062950" y="4337850"/>
                  <a:ext cx="607872" cy="314173"/>
                </a:xfrm>
                <a:prstGeom prst="flowChartManualOperatio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7086600" y="4876800"/>
              <a:ext cx="228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Destructive</a:t>
              </a:r>
              <a:r>
                <a:rPr lang="en-US"/>
                <a:t>: crest meets trough, they annihilate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Interference of Light from Two Slits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59568"/>
            <a:ext cx="4648200" cy="5029200"/>
          </a:xfrm>
        </p:spPr>
        <p:txBody>
          <a:bodyPr/>
          <a:lstStyle/>
          <a:p>
            <a:r>
              <a:rPr lang="en-US" dirty="0"/>
              <a:t>The pattern </a:t>
            </a:r>
            <a:r>
              <a:rPr lang="en-US" dirty="0">
                <a:solidFill>
                  <a:srgbClr val="FFFF00"/>
                </a:solidFill>
              </a:rPr>
              <a:t>is identical to the sound waves from two speakers.</a:t>
            </a:r>
          </a:p>
          <a:p>
            <a:r>
              <a:rPr lang="en-US" dirty="0"/>
              <a:t>However, the wavelength of light is much shorter than the distance between slits, so there are many dark and bright fringes within very small angles from the center, so it’s </a:t>
            </a:r>
            <a:r>
              <a:rPr lang="en-US" dirty="0">
                <a:solidFill>
                  <a:srgbClr val="FFFF00"/>
                </a:solidFill>
              </a:rPr>
              <a:t>bright</a:t>
            </a:r>
            <a:r>
              <a:rPr lang="en-US" dirty="0"/>
              <a:t> where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04012" y="3667535"/>
            <a:ext cx="3657600" cy="2885660"/>
            <a:chOff x="914400" y="2223320"/>
            <a:chExt cx="3352800" cy="2729680"/>
          </a:xfrm>
        </p:grpSpPr>
        <p:grpSp>
          <p:nvGrpSpPr>
            <p:cNvPr id="6" name="Group 50"/>
            <p:cNvGrpSpPr/>
            <p:nvPr/>
          </p:nvGrpSpPr>
          <p:grpSpPr>
            <a:xfrm rot="20940000">
              <a:off x="1021754" y="3090043"/>
              <a:ext cx="3215815" cy="152400"/>
              <a:chOff x="161925" y="453860"/>
              <a:chExt cx="6263815" cy="516272"/>
            </a:xfrm>
          </p:grpSpPr>
          <p:grpSp>
            <p:nvGrpSpPr>
              <p:cNvPr id="23" name="Group 51"/>
              <p:cNvGrpSpPr/>
              <p:nvPr/>
            </p:nvGrpSpPr>
            <p:grpSpPr>
              <a:xfrm>
                <a:off x="1720405" y="453860"/>
                <a:ext cx="4705335" cy="497305"/>
                <a:chOff x="1720405" y="453860"/>
                <a:chExt cx="4705335" cy="497305"/>
              </a:xfrm>
            </p:grpSpPr>
            <p:sp>
              <p:nvSpPr>
                <p:cNvPr id="25" name="Freeform 24"/>
                <p:cNvSpPr/>
                <p:nvPr/>
              </p:nvSpPr>
              <p:spPr>
                <a:xfrm flipV="1">
                  <a:off x="4857297" y="453860"/>
                  <a:ext cx="1568443" cy="493882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flipV="1">
                  <a:off x="3288854" y="457283"/>
                  <a:ext cx="1568443" cy="493882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flipV="1">
                  <a:off x="1720405" y="457200"/>
                  <a:ext cx="1568443" cy="493882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Freeform 23"/>
              <p:cNvSpPr/>
              <p:nvPr/>
            </p:nvSpPr>
            <p:spPr>
              <a:xfrm flipV="1">
                <a:off x="161925" y="476250"/>
                <a:ext cx="1568443" cy="493882"/>
              </a:xfrm>
              <a:custGeom>
                <a:avLst/>
                <a:gdLst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28800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38325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1065212 h 2120899"/>
                  <a:gd name="connsiteX1" fmla="*/ 914400 w 7315200"/>
                  <a:gd name="connsiteY1" fmla="*/ 150812 h 2120899"/>
                  <a:gd name="connsiteX2" fmla="*/ 2743200 w 7315200"/>
                  <a:gd name="connsiteY2" fmla="*/ 1970087 h 2120899"/>
                  <a:gd name="connsiteX3" fmla="*/ 3667125 w 7315200"/>
                  <a:gd name="connsiteY3" fmla="*/ 1055687 h 2120899"/>
                  <a:gd name="connsiteX4" fmla="*/ 4572000 w 7315200"/>
                  <a:gd name="connsiteY4" fmla="*/ 141287 h 2120899"/>
                  <a:gd name="connsiteX5" fmla="*/ 5486400 w 7315200"/>
                  <a:gd name="connsiteY5" fmla="*/ 1065212 h 2120899"/>
                  <a:gd name="connsiteX6" fmla="*/ 6400800 w 7315200"/>
                  <a:gd name="connsiteY6" fmla="*/ 1970087 h 2120899"/>
                  <a:gd name="connsiteX7" fmla="*/ 7315200 w 7315200"/>
                  <a:gd name="connsiteY7" fmla="*/ 1055687 h 2120899"/>
                  <a:gd name="connsiteX8" fmla="*/ 7315200 w 7315200"/>
                  <a:gd name="connsiteY8" fmla="*/ 1055687 h 2120899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74737 h 1981200"/>
                  <a:gd name="connsiteX1" fmla="*/ 914400 w 7315200"/>
                  <a:gd name="connsiteY1" fmla="*/ 160337 h 1981200"/>
                  <a:gd name="connsiteX2" fmla="*/ 2743200 w 7315200"/>
                  <a:gd name="connsiteY2" fmla="*/ 1979612 h 1981200"/>
                  <a:gd name="connsiteX3" fmla="*/ 4572000 w 7315200"/>
                  <a:gd name="connsiteY3" fmla="*/ 150812 h 1981200"/>
                  <a:gd name="connsiteX4" fmla="*/ 5486400 w 7315200"/>
                  <a:gd name="connsiteY4" fmla="*/ 1074737 h 1981200"/>
                  <a:gd name="connsiteX5" fmla="*/ 6400800 w 7315200"/>
                  <a:gd name="connsiteY5" fmla="*/ 1979612 h 1981200"/>
                  <a:gd name="connsiteX6" fmla="*/ 7315200 w 7315200"/>
                  <a:gd name="connsiteY6" fmla="*/ 1065212 h 1981200"/>
                  <a:gd name="connsiteX7" fmla="*/ 7315200 w 7315200"/>
                  <a:gd name="connsiteY7" fmla="*/ 1065212 h 1981200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4572000 w 7315200"/>
                  <a:gd name="connsiteY3" fmla="*/ 141287 h 2122487"/>
                  <a:gd name="connsiteX4" fmla="*/ 6400800 w 7315200"/>
                  <a:gd name="connsiteY4" fmla="*/ 1970087 h 2122487"/>
                  <a:gd name="connsiteX5" fmla="*/ 7315200 w 7315200"/>
                  <a:gd name="connsiteY5" fmla="*/ 1055687 h 2122487"/>
                  <a:gd name="connsiteX6" fmla="*/ 7315200 w 7315200"/>
                  <a:gd name="connsiteY6" fmla="*/ 1055687 h 2122487"/>
                  <a:gd name="connsiteX0" fmla="*/ 0 w 7315200"/>
                  <a:gd name="connsiteY0" fmla="*/ 1027112 h 2084387"/>
                  <a:gd name="connsiteX1" fmla="*/ 914400 w 7315200"/>
                  <a:gd name="connsiteY1" fmla="*/ 112712 h 2084387"/>
                  <a:gd name="connsiteX2" fmla="*/ 2743200 w 7315200"/>
                  <a:gd name="connsiteY2" fmla="*/ 1931987 h 2084387"/>
                  <a:gd name="connsiteX3" fmla="*/ 4572000 w 7315200"/>
                  <a:gd name="connsiteY3" fmla="*/ 103187 h 2084387"/>
                  <a:gd name="connsiteX4" fmla="*/ 6400800 w 7315200"/>
                  <a:gd name="connsiteY4" fmla="*/ 1931987 h 2084387"/>
                  <a:gd name="connsiteX5" fmla="*/ 7315200 w 7315200"/>
                  <a:gd name="connsiteY5" fmla="*/ 1017587 h 2084387"/>
                  <a:gd name="connsiteX6" fmla="*/ 7315200 w 7315200"/>
                  <a:gd name="connsiteY6" fmla="*/ 1017587 h 2084387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830388"/>
                  <a:gd name="connsiteX1" fmla="*/ 914400 w 7315200"/>
                  <a:gd name="connsiteY1" fmla="*/ 9525 h 1830388"/>
                  <a:gd name="connsiteX2" fmla="*/ 2743200 w 7315200"/>
                  <a:gd name="connsiteY2" fmla="*/ 1828800 h 1830388"/>
                  <a:gd name="connsiteX3" fmla="*/ 4572000 w 7315200"/>
                  <a:gd name="connsiteY3" fmla="*/ 0 h 1830388"/>
                  <a:gd name="connsiteX4" fmla="*/ 6400800 w 7315200"/>
                  <a:gd name="connsiteY4" fmla="*/ 1828800 h 1830388"/>
                  <a:gd name="connsiteX5" fmla="*/ 7315200 w 7315200"/>
                  <a:gd name="connsiteY5" fmla="*/ 914400 h 1830388"/>
                  <a:gd name="connsiteX6" fmla="*/ 7315200 w 7315200"/>
                  <a:gd name="connsiteY6" fmla="*/ 914400 h 1830388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911163"/>
                  <a:gd name="connsiteX1" fmla="*/ 914400 w 7315200"/>
                  <a:gd name="connsiteY1" fmla="*/ 9525 h 1911163"/>
                  <a:gd name="connsiteX2" fmla="*/ 2743200 w 7315200"/>
                  <a:gd name="connsiteY2" fmla="*/ 1828800 h 1911163"/>
                  <a:gd name="connsiteX3" fmla="*/ 4572000 w 7315200"/>
                  <a:gd name="connsiteY3" fmla="*/ 0 h 1911163"/>
                  <a:gd name="connsiteX4" fmla="*/ 6400800 w 7315200"/>
                  <a:gd name="connsiteY4" fmla="*/ 1828800 h 1911163"/>
                  <a:gd name="connsiteX5" fmla="*/ 7315200 w 7315200"/>
                  <a:gd name="connsiteY5" fmla="*/ 914400 h 1911163"/>
                  <a:gd name="connsiteX6" fmla="*/ 7315200 w 7315200"/>
                  <a:gd name="connsiteY6" fmla="*/ 914400 h 1911163"/>
                  <a:gd name="connsiteX0" fmla="*/ 0 w 7315200"/>
                  <a:gd name="connsiteY0" fmla="*/ 973698 h 1960936"/>
                  <a:gd name="connsiteX1" fmla="*/ 914400 w 7315200"/>
                  <a:gd name="connsiteY1" fmla="*/ 59298 h 1960936"/>
                  <a:gd name="connsiteX2" fmla="*/ 2743200 w 7315200"/>
                  <a:gd name="connsiteY2" fmla="*/ 1878573 h 1960936"/>
                  <a:gd name="connsiteX3" fmla="*/ 4572000 w 7315200"/>
                  <a:gd name="connsiteY3" fmla="*/ 49773 h 1960936"/>
                  <a:gd name="connsiteX4" fmla="*/ 6400800 w 7315200"/>
                  <a:gd name="connsiteY4" fmla="*/ 1878573 h 1960936"/>
                  <a:gd name="connsiteX5" fmla="*/ 7315200 w 7315200"/>
                  <a:gd name="connsiteY5" fmla="*/ 964173 h 1960936"/>
                  <a:gd name="connsiteX6" fmla="*/ 7315200 w 7315200"/>
                  <a:gd name="connsiteY6" fmla="*/ 964173 h 196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0" h="1960936">
                    <a:moveTo>
                      <a:pt x="0" y="973698"/>
                    </a:moveTo>
                    <a:cubicBezTo>
                      <a:pt x="304800" y="516498"/>
                      <a:pt x="495300" y="70411"/>
                      <a:pt x="914400" y="59298"/>
                    </a:cubicBezTo>
                    <a:cubicBezTo>
                      <a:pt x="1498226" y="0"/>
                      <a:pt x="2133600" y="1880161"/>
                      <a:pt x="2743200" y="1878573"/>
                    </a:cubicBezTo>
                    <a:cubicBezTo>
                      <a:pt x="3352800" y="1876986"/>
                      <a:pt x="3962400" y="49773"/>
                      <a:pt x="4572000" y="49773"/>
                    </a:cubicBezTo>
                    <a:cubicBezTo>
                      <a:pt x="5181600" y="49773"/>
                      <a:pt x="5881968" y="1960936"/>
                      <a:pt x="6400800" y="1878573"/>
                    </a:cubicBezTo>
                    <a:cubicBezTo>
                      <a:pt x="6800850" y="1869048"/>
                      <a:pt x="7315200" y="964173"/>
                      <a:pt x="7315200" y="964173"/>
                    </a:cubicBezTo>
                    <a:lnTo>
                      <a:pt x="7315200" y="964173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5"/>
            <p:cNvGrpSpPr/>
            <p:nvPr/>
          </p:nvGrpSpPr>
          <p:grpSpPr>
            <a:xfrm>
              <a:off x="990600" y="2819400"/>
              <a:ext cx="85718" cy="1900237"/>
              <a:chOff x="3267082" y="2819400"/>
              <a:chExt cx="85718" cy="190023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267082" y="2819400"/>
                <a:ext cx="76200" cy="609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6600" y="4110037"/>
                <a:ext cx="76200" cy="609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76600" y="3533770"/>
                <a:ext cx="76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9"/>
            <p:cNvGrpSpPr/>
            <p:nvPr/>
          </p:nvGrpSpPr>
          <p:grpSpPr>
            <a:xfrm rot="20340000">
              <a:off x="943700" y="3411553"/>
              <a:ext cx="3215451" cy="148742"/>
              <a:chOff x="2624133" y="2349733"/>
              <a:chExt cx="3215451" cy="148742"/>
            </a:xfrm>
          </p:grpSpPr>
          <p:grpSp>
            <p:nvGrpSpPr>
              <p:cNvPr id="15" name="Group 27"/>
              <p:cNvGrpSpPr/>
              <p:nvPr/>
            </p:nvGrpSpPr>
            <p:grpSpPr>
              <a:xfrm>
                <a:off x="4229117" y="2349733"/>
                <a:ext cx="1610467" cy="145815"/>
                <a:chOff x="1720405" y="457200"/>
                <a:chExt cx="3136892" cy="493965"/>
              </a:xfrm>
            </p:grpSpPr>
            <p:sp>
              <p:nvSpPr>
                <p:cNvPr id="18" name="Freeform 17"/>
                <p:cNvSpPr/>
                <p:nvPr/>
              </p:nvSpPr>
              <p:spPr>
                <a:xfrm flipV="1">
                  <a:off x="3288854" y="457283"/>
                  <a:ext cx="1568443" cy="493882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flipV="1">
                  <a:off x="1720405" y="457200"/>
                  <a:ext cx="1568443" cy="493882"/>
                </a:xfrm>
                <a:custGeom>
                  <a:avLst/>
                  <a:gdLst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28800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925512 h 1831975"/>
                    <a:gd name="connsiteX1" fmla="*/ 914400 w 7315200"/>
                    <a:gd name="connsiteY1" fmla="*/ 11112 h 1831975"/>
                    <a:gd name="connsiteX2" fmla="*/ 1838325 w 7315200"/>
                    <a:gd name="connsiteY2" fmla="*/ 925512 h 1831975"/>
                    <a:gd name="connsiteX3" fmla="*/ 2743200 w 7315200"/>
                    <a:gd name="connsiteY3" fmla="*/ 1830387 h 1831975"/>
                    <a:gd name="connsiteX4" fmla="*/ 3667125 w 7315200"/>
                    <a:gd name="connsiteY4" fmla="*/ 915987 h 1831975"/>
                    <a:gd name="connsiteX5" fmla="*/ 4572000 w 7315200"/>
                    <a:gd name="connsiteY5" fmla="*/ 1587 h 1831975"/>
                    <a:gd name="connsiteX6" fmla="*/ 5486400 w 7315200"/>
                    <a:gd name="connsiteY6" fmla="*/ 925512 h 1831975"/>
                    <a:gd name="connsiteX7" fmla="*/ 6400800 w 7315200"/>
                    <a:gd name="connsiteY7" fmla="*/ 1830387 h 1831975"/>
                    <a:gd name="connsiteX8" fmla="*/ 7315200 w 7315200"/>
                    <a:gd name="connsiteY8" fmla="*/ 915987 h 1831975"/>
                    <a:gd name="connsiteX9" fmla="*/ 7315200 w 7315200"/>
                    <a:gd name="connsiteY9" fmla="*/ 915987 h 1831975"/>
                    <a:gd name="connsiteX0" fmla="*/ 0 w 7315200"/>
                    <a:gd name="connsiteY0" fmla="*/ 1065212 h 2120899"/>
                    <a:gd name="connsiteX1" fmla="*/ 914400 w 7315200"/>
                    <a:gd name="connsiteY1" fmla="*/ 150812 h 2120899"/>
                    <a:gd name="connsiteX2" fmla="*/ 2743200 w 7315200"/>
                    <a:gd name="connsiteY2" fmla="*/ 1970087 h 2120899"/>
                    <a:gd name="connsiteX3" fmla="*/ 3667125 w 7315200"/>
                    <a:gd name="connsiteY3" fmla="*/ 1055687 h 2120899"/>
                    <a:gd name="connsiteX4" fmla="*/ 4572000 w 7315200"/>
                    <a:gd name="connsiteY4" fmla="*/ 141287 h 2120899"/>
                    <a:gd name="connsiteX5" fmla="*/ 5486400 w 7315200"/>
                    <a:gd name="connsiteY5" fmla="*/ 1065212 h 2120899"/>
                    <a:gd name="connsiteX6" fmla="*/ 6400800 w 7315200"/>
                    <a:gd name="connsiteY6" fmla="*/ 1970087 h 2120899"/>
                    <a:gd name="connsiteX7" fmla="*/ 7315200 w 7315200"/>
                    <a:gd name="connsiteY7" fmla="*/ 1055687 h 2120899"/>
                    <a:gd name="connsiteX8" fmla="*/ 7315200 w 7315200"/>
                    <a:gd name="connsiteY8" fmla="*/ 1055687 h 2120899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3667125 w 7315200"/>
                    <a:gd name="connsiteY3" fmla="*/ 1065212 h 2122487"/>
                    <a:gd name="connsiteX4" fmla="*/ 4572000 w 7315200"/>
                    <a:gd name="connsiteY4" fmla="*/ 141287 h 2122487"/>
                    <a:gd name="connsiteX5" fmla="*/ 5486400 w 7315200"/>
                    <a:gd name="connsiteY5" fmla="*/ 1065212 h 2122487"/>
                    <a:gd name="connsiteX6" fmla="*/ 6400800 w 7315200"/>
                    <a:gd name="connsiteY6" fmla="*/ 1970087 h 2122487"/>
                    <a:gd name="connsiteX7" fmla="*/ 7315200 w 7315200"/>
                    <a:gd name="connsiteY7" fmla="*/ 1055687 h 2122487"/>
                    <a:gd name="connsiteX8" fmla="*/ 7315200 w 7315200"/>
                    <a:gd name="connsiteY8" fmla="*/ 1055687 h 2122487"/>
                    <a:gd name="connsiteX0" fmla="*/ 0 w 7315200"/>
                    <a:gd name="connsiteY0" fmla="*/ 1074737 h 1981200"/>
                    <a:gd name="connsiteX1" fmla="*/ 914400 w 7315200"/>
                    <a:gd name="connsiteY1" fmla="*/ 160337 h 1981200"/>
                    <a:gd name="connsiteX2" fmla="*/ 2743200 w 7315200"/>
                    <a:gd name="connsiteY2" fmla="*/ 1979612 h 1981200"/>
                    <a:gd name="connsiteX3" fmla="*/ 4572000 w 7315200"/>
                    <a:gd name="connsiteY3" fmla="*/ 150812 h 1981200"/>
                    <a:gd name="connsiteX4" fmla="*/ 5486400 w 7315200"/>
                    <a:gd name="connsiteY4" fmla="*/ 1074737 h 1981200"/>
                    <a:gd name="connsiteX5" fmla="*/ 6400800 w 7315200"/>
                    <a:gd name="connsiteY5" fmla="*/ 1979612 h 1981200"/>
                    <a:gd name="connsiteX6" fmla="*/ 7315200 w 7315200"/>
                    <a:gd name="connsiteY6" fmla="*/ 1065212 h 1981200"/>
                    <a:gd name="connsiteX7" fmla="*/ 7315200 w 7315200"/>
                    <a:gd name="connsiteY7" fmla="*/ 1065212 h 1981200"/>
                    <a:gd name="connsiteX0" fmla="*/ 0 w 7315200"/>
                    <a:gd name="connsiteY0" fmla="*/ 1065212 h 2122487"/>
                    <a:gd name="connsiteX1" fmla="*/ 914400 w 7315200"/>
                    <a:gd name="connsiteY1" fmla="*/ 150812 h 2122487"/>
                    <a:gd name="connsiteX2" fmla="*/ 2743200 w 7315200"/>
                    <a:gd name="connsiteY2" fmla="*/ 1970087 h 2122487"/>
                    <a:gd name="connsiteX3" fmla="*/ 4572000 w 7315200"/>
                    <a:gd name="connsiteY3" fmla="*/ 141287 h 2122487"/>
                    <a:gd name="connsiteX4" fmla="*/ 6400800 w 7315200"/>
                    <a:gd name="connsiteY4" fmla="*/ 1970087 h 2122487"/>
                    <a:gd name="connsiteX5" fmla="*/ 7315200 w 7315200"/>
                    <a:gd name="connsiteY5" fmla="*/ 1055687 h 2122487"/>
                    <a:gd name="connsiteX6" fmla="*/ 7315200 w 7315200"/>
                    <a:gd name="connsiteY6" fmla="*/ 1055687 h 2122487"/>
                    <a:gd name="connsiteX0" fmla="*/ 0 w 7315200"/>
                    <a:gd name="connsiteY0" fmla="*/ 1027112 h 2084387"/>
                    <a:gd name="connsiteX1" fmla="*/ 914400 w 7315200"/>
                    <a:gd name="connsiteY1" fmla="*/ 112712 h 2084387"/>
                    <a:gd name="connsiteX2" fmla="*/ 2743200 w 7315200"/>
                    <a:gd name="connsiteY2" fmla="*/ 1931987 h 2084387"/>
                    <a:gd name="connsiteX3" fmla="*/ 4572000 w 7315200"/>
                    <a:gd name="connsiteY3" fmla="*/ 103187 h 2084387"/>
                    <a:gd name="connsiteX4" fmla="*/ 6400800 w 7315200"/>
                    <a:gd name="connsiteY4" fmla="*/ 1931987 h 2084387"/>
                    <a:gd name="connsiteX5" fmla="*/ 7315200 w 7315200"/>
                    <a:gd name="connsiteY5" fmla="*/ 1017587 h 2084387"/>
                    <a:gd name="connsiteX6" fmla="*/ 7315200 w 7315200"/>
                    <a:gd name="connsiteY6" fmla="*/ 1017587 h 2084387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981200"/>
                    <a:gd name="connsiteX1" fmla="*/ 914400 w 7315200"/>
                    <a:gd name="connsiteY1" fmla="*/ 9525 h 1981200"/>
                    <a:gd name="connsiteX2" fmla="*/ 2743200 w 7315200"/>
                    <a:gd name="connsiteY2" fmla="*/ 1828800 h 1981200"/>
                    <a:gd name="connsiteX3" fmla="*/ 4572000 w 7315200"/>
                    <a:gd name="connsiteY3" fmla="*/ 0 h 1981200"/>
                    <a:gd name="connsiteX4" fmla="*/ 6400800 w 7315200"/>
                    <a:gd name="connsiteY4" fmla="*/ 1828800 h 1981200"/>
                    <a:gd name="connsiteX5" fmla="*/ 7315200 w 7315200"/>
                    <a:gd name="connsiteY5" fmla="*/ 914400 h 1981200"/>
                    <a:gd name="connsiteX6" fmla="*/ 7315200 w 7315200"/>
                    <a:gd name="connsiteY6" fmla="*/ 914400 h 1981200"/>
                    <a:gd name="connsiteX0" fmla="*/ 0 w 7315200"/>
                    <a:gd name="connsiteY0" fmla="*/ 923925 h 1830388"/>
                    <a:gd name="connsiteX1" fmla="*/ 914400 w 7315200"/>
                    <a:gd name="connsiteY1" fmla="*/ 9525 h 1830388"/>
                    <a:gd name="connsiteX2" fmla="*/ 2743200 w 7315200"/>
                    <a:gd name="connsiteY2" fmla="*/ 1828800 h 1830388"/>
                    <a:gd name="connsiteX3" fmla="*/ 4572000 w 7315200"/>
                    <a:gd name="connsiteY3" fmla="*/ 0 h 1830388"/>
                    <a:gd name="connsiteX4" fmla="*/ 6400800 w 7315200"/>
                    <a:gd name="connsiteY4" fmla="*/ 1828800 h 1830388"/>
                    <a:gd name="connsiteX5" fmla="*/ 7315200 w 7315200"/>
                    <a:gd name="connsiteY5" fmla="*/ 914400 h 1830388"/>
                    <a:gd name="connsiteX6" fmla="*/ 7315200 w 7315200"/>
                    <a:gd name="connsiteY6" fmla="*/ 914400 h 1830388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857375"/>
                    <a:gd name="connsiteX1" fmla="*/ 914400 w 7315200"/>
                    <a:gd name="connsiteY1" fmla="*/ 9525 h 1857375"/>
                    <a:gd name="connsiteX2" fmla="*/ 2743200 w 7315200"/>
                    <a:gd name="connsiteY2" fmla="*/ 1828800 h 1857375"/>
                    <a:gd name="connsiteX3" fmla="*/ 4572000 w 7315200"/>
                    <a:gd name="connsiteY3" fmla="*/ 0 h 1857375"/>
                    <a:gd name="connsiteX4" fmla="*/ 6400800 w 7315200"/>
                    <a:gd name="connsiteY4" fmla="*/ 1828800 h 1857375"/>
                    <a:gd name="connsiteX5" fmla="*/ 7315200 w 7315200"/>
                    <a:gd name="connsiteY5" fmla="*/ 914400 h 1857375"/>
                    <a:gd name="connsiteX6" fmla="*/ 7315200 w 7315200"/>
                    <a:gd name="connsiteY6" fmla="*/ 914400 h 1857375"/>
                    <a:gd name="connsiteX0" fmla="*/ 0 w 7315200"/>
                    <a:gd name="connsiteY0" fmla="*/ 923925 h 1911163"/>
                    <a:gd name="connsiteX1" fmla="*/ 914400 w 7315200"/>
                    <a:gd name="connsiteY1" fmla="*/ 9525 h 1911163"/>
                    <a:gd name="connsiteX2" fmla="*/ 2743200 w 7315200"/>
                    <a:gd name="connsiteY2" fmla="*/ 1828800 h 1911163"/>
                    <a:gd name="connsiteX3" fmla="*/ 4572000 w 7315200"/>
                    <a:gd name="connsiteY3" fmla="*/ 0 h 1911163"/>
                    <a:gd name="connsiteX4" fmla="*/ 6400800 w 7315200"/>
                    <a:gd name="connsiteY4" fmla="*/ 1828800 h 1911163"/>
                    <a:gd name="connsiteX5" fmla="*/ 7315200 w 7315200"/>
                    <a:gd name="connsiteY5" fmla="*/ 914400 h 1911163"/>
                    <a:gd name="connsiteX6" fmla="*/ 7315200 w 7315200"/>
                    <a:gd name="connsiteY6" fmla="*/ 914400 h 1911163"/>
                    <a:gd name="connsiteX0" fmla="*/ 0 w 7315200"/>
                    <a:gd name="connsiteY0" fmla="*/ 973698 h 1960936"/>
                    <a:gd name="connsiteX1" fmla="*/ 914400 w 7315200"/>
                    <a:gd name="connsiteY1" fmla="*/ 59298 h 1960936"/>
                    <a:gd name="connsiteX2" fmla="*/ 2743200 w 7315200"/>
                    <a:gd name="connsiteY2" fmla="*/ 1878573 h 1960936"/>
                    <a:gd name="connsiteX3" fmla="*/ 4572000 w 7315200"/>
                    <a:gd name="connsiteY3" fmla="*/ 49773 h 1960936"/>
                    <a:gd name="connsiteX4" fmla="*/ 6400800 w 7315200"/>
                    <a:gd name="connsiteY4" fmla="*/ 1878573 h 1960936"/>
                    <a:gd name="connsiteX5" fmla="*/ 7315200 w 7315200"/>
                    <a:gd name="connsiteY5" fmla="*/ 964173 h 1960936"/>
                    <a:gd name="connsiteX6" fmla="*/ 7315200 w 7315200"/>
                    <a:gd name="connsiteY6" fmla="*/ 964173 h 196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200" h="1960936">
                      <a:moveTo>
                        <a:pt x="0" y="973698"/>
                      </a:moveTo>
                      <a:cubicBezTo>
                        <a:pt x="304800" y="516498"/>
                        <a:pt x="495300" y="70411"/>
                        <a:pt x="914400" y="59298"/>
                      </a:cubicBezTo>
                      <a:cubicBezTo>
                        <a:pt x="1498226" y="0"/>
                        <a:pt x="2133600" y="1880161"/>
                        <a:pt x="2743200" y="1878573"/>
                      </a:cubicBezTo>
                      <a:cubicBezTo>
                        <a:pt x="3352800" y="1876986"/>
                        <a:pt x="3962400" y="49773"/>
                        <a:pt x="4572000" y="49773"/>
                      </a:cubicBezTo>
                      <a:cubicBezTo>
                        <a:pt x="5181600" y="49773"/>
                        <a:pt x="5881968" y="1960936"/>
                        <a:pt x="6400800" y="1878573"/>
                      </a:cubicBezTo>
                      <a:cubicBezTo>
                        <a:pt x="6800850" y="1869048"/>
                        <a:pt x="7315200" y="964173"/>
                        <a:pt x="7315200" y="964173"/>
                      </a:cubicBezTo>
                      <a:lnTo>
                        <a:pt x="7315200" y="964173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reeform 15"/>
              <p:cNvSpPr/>
              <p:nvPr/>
            </p:nvSpPr>
            <p:spPr>
              <a:xfrm flipV="1">
                <a:off x="3424237" y="2349773"/>
                <a:ext cx="805232" cy="145791"/>
              </a:xfrm>
              <a:custGeom>
                <a:avLst/>
                <a:gdLst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28800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38325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1065212 h 2120899"/>
                  <a:gd name="connsiteX1" fmla="*/ 914400 w 7315200"/>
                  <a:gd name="connsiteY1" fmla="*/ 150812 h 2120899"/>
                  <a:gd name="connsiteX2" fmla="*/ 2743200 w 7315200"/>
                  <a:gd name="connsiteY2" fmla="*/ 1970087 h 2120899"/>
                  <a:gd name="connsiteX3" fmla="*/ 3667125 w 7315200"/>
                  <a:gd name="connsiteY3" fmla="*/ 1055687 h 2120899"/>
                  <a:gd name="connsiteX4" fmla="*/ 4572000 w 7315200"/>
                  <a:gd name="connsiteY4" fmla="*/ 141287 h 2120899"/>
                  <a:gd name="connsiteX5" fmla="*/ 5486400 w 7315200"/>
                  <a:gd name="connsiteY5" fmla="*/ 1065212 h 2120899"/>
                  <a:gd name="connsiteX6" fmla="*/ 6400800 w 7315200"/>
                  <a:gd name="connsiteY6" fmla="*/ 1970087 h 2120899"/>
                  <a:gd name="connsiteX7" fmla="*/ 7315200 w 7315200"/>
                  <a:gd name="connsiteY7" fmla="*/ 1055687 h 2120899"/>
                  <a:gd name="connsiteX8" fmla="*/ 7315200 w 7315200"/>
                  <a:gd name="connsiteY8" fmla="*/ 1055687 h 2120899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74737 h 1981200"/>
                  <a:gd name="connsiteX1" fmla="*/ 914400 w 7315200"/>
                  <a:gd name="connsiteY1" fmla="*/ 160337 h 1981200"/>
                  <a:gd name="connsiteX2" fmla="*/ 2743200 w 7315200"/>
                  <a:gd name="connsiteY2" fmla="*/ 1979612 h 1981200"/>
                  <a:gd name="connsiteX3" fmla="*/ 4572000 w 7315200"/>
                  <a:gd name="connsiteY3" fmla="*/ 150812 h 1981200"/>
                  <a:gd name="connsiteX4" fmla="*/ 5486400 w 7315200"/>
                  <a:gd name="connsiteY4" fmla="*/ 1074737 h 1981200"/>
                  <a:gd name="connsiteX5" fmla="*/ 6400800 w 7315200"/>
                  <a:gd name="connsiteY5" fmla="*/ 1979612 h 1981200"/>
                  <a:gd name="connsiteX6" fmla="*/ 7315200 w 7315200"/>
                  <a:gd name="connsiteY6" fmla="*/ 1065212 h 1981200"/>
                  <a:gd name="connsiteX7" fmla="*/ 7315200 w 7315200"/>
                  <a:gd name="connsiteY7" fmla="*/ 1065212 h 1981200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4572000 w 7315200"/>
                  <a:gd name="connsiteY3" fmla="*/ 141287 h 2122487"/>
                  <a:gd name="connsiteX4" fmla="*/ 6400800 w 7315200"/>
                  <a:gd name="connsiteY4" fmla="*/ 1970087 h 2122487"/>
                  <a:gd name="connsiteX5" fmla="*/ 7315200 w 7315200"/>
                  <a:gd name="connsiteY5" fmla="*/ 1055687 h 2122487"/>
                  <a:gd name="connsiteX6" fmla="*/ 7315200 w 7315200"/>
                  <a:gd name="connsiteY6" fmla="*/ 1055687 h 2122487"/>
                  <a:gd name="connsiteX0" fmla="*/ 0 w 7315200"/>
                  <a:gd name="connsiteY0" fmla="*/ 1027112 h 2084387"/>
                  <a:gd name="connsiteX1" fmla="*/ 914400 w 7315200"/>
                  <a:gd name="connsiteY1" fmla="*/ 112712 h 2084387"/>
                  <a:gd name="connsiteX2" fmla="*/ 2743200 w 7315200"/>
                  <a:gd name="connsiteY2" fmla="*/ 1931987 h 2084387"/>
                  <a:gd name="connsiteX3" fmla="*/ 4572000 w 7315200"/>
                  <a:gd name="connsiteY3" fmla="*/ 103187 h 2084387"/>
                  <a:gd name="connsiteX4" fmla="*/ 6400800 w 7315200"/>
                  <a:gd name="connsiteY4" fmla="*/ 1931987 h 2084387"/>
                  <a:gd name="connsiteX5" fmla="*/ 7315200 w 7315200"/>
                  <a:gd name="connsiteY5" fmla="*/ 1017587 h 2084387"/>
                  <a:gd name="connsiteX6" fmla="*/ 7315200 w 7315200"/>
                  <a:gd name="connsiteY6" fmla="*/ 1017587 h 2084387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830388"/>
                  <a:gd name="connsiteX1" fmla="*/ 914400 w 7315200"/>
                  <a:gd name="connsiteY1" fmla="*/ 9525 h 1830388"/>
                  <a:gd name="connsiteX2" fmla="*/ 2743200 w 7315200"/>
                  <a:gd name="connsiteY2" fmla="*/ 1828800 h 1830388"/>
                  <a:gd name="connsiteX3" fmla="*/ 4572000 w 7315200"/>
                  <a:gd name="connsiteY3" fmla="*/ 0 h 1830388"/>
                  <a:gd name="connsiteX4" fmla="*/ 6400800 w 7315200"/>
                  <a:gd name="connsiteY4" fmla="*/ 1828800 h 1830388"/>
                  <a:gd name="connsiteX5" fmla="*/ 7315200 w 7315200"/>
                  <a:gd name="connsiteY5" fmla="*/ 914400 h 1830388"/>
                  <a:gd name="connsiteX6" fmla="*/ 7315200 w 7315200"/>
                  <a:gd name="connsiteY6" fmla="*/ 914400 h 1830388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911163"/>
                  <a:gd name="connsiteX1" fmla="*/ 914400 w 7315200"/>
                  <a:gd name="connsiteY1" fmla="*/ 9525 h 1911163"/>
                  <a:gd name="connsiteX2" fmla="*/ 2743200 w 7315200"/>
                  <a:gd name="connsiteY2" fmla="*/ 1828800 h 1911163"/>
                  <a:gd name="connsiteX3" fmla="*/ 4572000 w 7315200"/>
                  <a:gd name="connsiteY3" fmla="*/ 0 h 1911163"/>
                  <a:gd name="connsiteX4" fmla="*/ 6400800 w 7315200"/>
                  <a:gd name="connsiteY4" fmla="*/ 1828800 h 1911163"/>
                  <a:gd name="connsiteX5" fmla="*/ 7315200 w 7315200"/>
                  <a:gd name="connsiteY5" fmla="*/ 914400 h 1911163"/>
                  <a:gd name="connsiteX6" fmla="*/ 7315200 w 7315200"/>
                  <a:gd name="connsiteY6" fmla="*/ 914400 h 1911163"/>
                  <a:gd name="connsiteX0" fmla="*/ 0 w 7315200"/>
                  <a:gd name="connsiteY0" fmla="*/ 973698 h 1960936"/>
                  <a:gd name="connsiteX1" fmla="*/ 914400 w 7315200"/>
                  <a:gd name="connsiteY1" fmla="*/ 59298 h 1960936"/>
                  <a:gd name="connsiteX2" fmla="*/ 2743200 w 7315200"/>
                  <a:gd name="connsiteY2" fmla="*/ 1878573 h 1960936"/>
                  <a:gd name="connsiteX3" fmla="*/ 4572000 w 7315200"/>
                  <a:gd name="connsiteY3" fmla="*/ 49773 h 1960936"/>
                  <a:gd name="connsiteX4" fmla="*/ 6400800 w 7315200"/>
                  <a:gd name="connsiteY4" fmla="*/ 1878573 h 1960936"/>
                  <a:gd name="connsiteX5" fmla="*/ 7315200 w 7315200"/>
                  <a:gd name="connsiteY5" fmla="*/ 964173 h 1960936"/>
                  <a:gd name="connsiteX6" fmla="*/ 7315200 w 7315200"/>
                  <a:gd name="connsiteY6" fmla="*/ 964173 h 196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0" h="1960936">
                    <a:moveTo>
                      <a:pt x="0" y="973698"/>
                    </a:moveTo>
                    <a:cubicBezTo>
                      <a:pt x="304800" y="516498"/>
                      <a:pt x="495300" y="70411"/>
                      <a:pt x="914400" y="59298"/>
                    </a:cubicBezTo>
                    <a:cubicBezTo>
                      <a:pt x="1498226" y="0"/>
                      <a:pt x="2133600" y="1880161"/>
                      <a:pt x="2743200" y="1878573"/>
                    </a:cubicBezTo>
                    <a:cubicBezTo>
                      <a:pt x="3352800" y="1876986"/>
                      <a:pt x="3962400" y="49773"/>
                      <a:pt x="4572000" y="49773"/>
                    </a:cubicBezTo>
                    <a:cubicBezTo>
                      <a:pt x="5181600" y="49773"/>
                      <a:pt x="5881968" y="1960936"/>
                      <a:pt x="6400800" y="1878573"/>
                    </a:cubicBezTo>
                    <a:cubicBezTo>
                      <a:pt x="6800850" y="1869048"/>
                      <a:pt x="7315200" y="964173"/>
                      <a:pt x="7315200" y="964173"/>
                    </a:cubicBezTo>
                    <a:lnTo>
                      <a:pt x="7315200" y="964173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flipV="1">
                <a:off x="2624133" y="2352684"/>
                <a:ext cx="805232" cy="145791"/>
              </a:xfrm>
              <a:custGeom>
                <a:avLst/>
                <a:gdLst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28800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38325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1065212 h 2120899"/>
                  <a:gd name="connsiteX1" fmla="*/ 914400 w 7315200"/>
                  <a:gd name="connsiteY1" fmla="*/ 150812 h 2120899"/>
                  <a:gd name="connsiteX2" fmla="*/ 2743200 w 7315200"/>
                  <a:gd name="connsiteY2" fmla="*/ 1970087 h 2120899"/>
                  <a:gd name="connsiteX3" fmla="*/ 3667125 w 7315200"/>
                  <a:gd name="connsiteY3" fmla="*/ 1055687 h 2120899"/>
                  <a:gd name="connsiteX4" fmla="*/ 4572000 w 7315200"/>
                  <a:gd name="connsiteY4" fmla="*/ 141287 h 2120899"/>
                  <a:gd name="connsiteX5" fmla="*/ 5486400 w 7315200"/>
                  <a:gd name="connsiteY5" fmla="*/ 1065212 h 2120899"/>
                  <a:gd name="connsiteX6" fmla="*/ 6400800 w 7315200"/>
                  <a:gd name="connsiteY6" fmla="*/ 1970087 h 2120899"/>
                  <a:gd name="connsiteX7" fmla="*/ 7315200 w 7315200"/>
                  <a:gd name="connsiteY7" fmla="*/ 1055687 h 2120899"/>
                  <a:gd name="connsiteX8" fmla="*/ 7315200 w 7315200"/>
                  <a:gd name="connsiteY8" fmla="*/ 1055687 h 2120899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74737 h 1981200"/>
                  <a:gd name="connsiteX1" fmla="*/ 914400 w 7315200"/>
                  <a:gd name="connsiteY1" fmla="*/ 160337 h 1981200"/>
                  <a:gd name="connsiteX2" fmla="*/ 2743200 w 7315200"/>
                  <a:gd name="connsiteY2" fmla="*/ 1979612 h 1981200"/>
                  <a:gd name="connsiteX3" fmla="*/ 4572000 w 7315200"/>
                  <a:gd name="connsiteY3" fmla="*/ 150812 h 1981200"/>
                  <a:gd name="connsiteX4" fmla="*/ 5486400 w 7315200"/>
                  <a:gd name="connsiteY4" fmla="*/ 1074737 h 1981200"/>
                  <a:gd name="connsiteX5" fmla="*/ 6400800 w 7315200"/>
                  <a:gd name="connsiteY5" fmla="*/ 1979612 h 1981200"/>
                  <a:gd name="connsiteX6" fmla="*/ 7315200 w 7315200"/>
                  <a:gd name="connsiteY6" fmla="*/ 1065212 h 1981200"/>
                  <a:gd name="connsiteX7" fmla="*/ 7315200 w 7315200"/>
                  <a:gd name="connsiteY7" fmla="*/ 1065212 h 1981200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4572000 w 7315200"/>
                  <a:gd name="connsiteY3" fmla="*/ 141287 h 2122487"/>
                  <a:gd name="connsiteX4" fmla="*/ 6400800 w 7315200"/>
                  <a:gd name="connsiteY4" fmla="*/ 1970087 h 2122487"/>
                  <a:gd name="connsiteX5" fmla="*/ 7315200 w 7315200"/>
                  <a:gd name="connsiteY5" fmla="*/ 1055687 h 2122487"/>
                  <a:gd name="connsiteX6" fmla="*/ 7315200 w 7315200"/>
                  <a:gd name="connsiteY6" fmla="*/ 1055687 h 2122487"/>
                  <a:gd name="connsiteX0" fmla="*/ 0 w 7315200"/>
                  <a:gd name="connsiteY0" fmla="*/ 1027112 h 2084387"/>
                  <a:gd name="connsiteX1" fmla="*/ 914400 w 7315200"/>
                  <a:gd name="connsiteY1" fmla="*/ 112712 h 2084387"/>
                  <a:gd name="connsiteX2" fmla="*/ 2743200 w 7315200"/>
                  <a:gd name="connsiteY2" fmla="*/ 1931987 h 2084387"/>
                  <a:gd name="connsiteX3" fmla="*/ 4572000 w 7315200"/>
                  <a:gd name="connsiteY3" fmla="*/ 103187 h 2084387"/>
                  <a:gd name="connsiteX4" fmla="*/ 6400800 w 7315200"/>
                  <a:gd name="connsiteY4" fmla="*/ 1931987 h 2084387"/>
                  <a:gd name="connsiteX5" fmla="*/ 7315200 w 7315200"/>
                  <a:gd name="connsiteY5" fmla="*/ 1017587 h 2084387"/>
                  <a:gd name="connsiteX6" fmla="*/ 7315200 w 7315200"/>
                  <a:gd name="connsiteY6" fmla="*/ 1017587 h 2084387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830388"/>
                  <a:gd name="connsiteX1" fmla="*/ 914400 w 7315200"/>
                  <a:gd name="connsiteY1" fmla="*/ 9525 h 1830388"/>
                  <a:gd name="connsiteX2" fmla="*/ 2743200 w 7315200"/>
                  <a:gd name="connsiteY2" fmla="*/ 1828800 h 1830388"/>
                  <a:gd name="connsiteX3" fmla="*/ 4572000 w 7315200"/>
                  <a:gd name="connsiteY3" fmla="*/ 0 h 1830388"/>
                  <a:gd name="connsiteX4" fmla="*/ 6400800 w 7315200"/>
                  <a:gd name="connsiteY4" fmla="*/ 1828800 h 1830388"/>
                  <a:gd name="connsiteX5" fmla="*/ 7315200 w 7315200"/>
                  <a:gd name="connsiteY5" fmla="*/ 914400 h 1830388"/>
                  <a:gd name="connsiteX6" fmla="*/ 7315200 w 7315200"/>
                  <a:gd name="connsiteY6" fmla="*/ 914400 h 1830388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911163"/>
                  <a:gd name="connsiteX1" fmla="*/ 914400 w 7315200"/>
                  <a:gd name="connsiteY1" fmla="*/ 9525 h 1911163"/>
                  <a:gd name="connsiteX2" fmla="*/ 2743200 w 7315200"/>
                  <a:gd name="connsiteY2" fmla="*/ 1828800 h 1911163"/>
                  <a:gd name="connsiteX3" fmla="*/ 4572000 w 7315200"/>
                  <a:gd name="connsiteY3" fmla="*/ 0 h 1911163"/>
                  <a:gd name="connsiteX4" fmla="*/ 6400800 w 7315200"/>
                  <a:gd name="connsiteY4" fmla="*/ 1828800 h 1911163"/>
                  <a:gd name="connsiteX5" fmla="*/ 7315200 w 7315200"/>
                  <a:gd name="connsiteY5" fmla="*/ 914400 h 1911163"/>
                  <a:gd name="connsiteX6" fmla="*/ 7315200 w 7315200"/>
                  <a:gd name="connsiteY6" fmla="*/ 914400 h 1911163"/>
                  <a:gd name="connsiteX0" fmla="*/ 0 w 7315200"/>
                  <a:gd name="connsiteY0" fmla="*/ 973698 h 1960936"/>
                  <a:gd name="connsiteX1" fmla="*/ 914400 w 7315200"/>
                  <a:gd name="connsiteY1" fmla="*/ 59298 h 1960936"/>
                  <a:gd name="connsiteX2" fmla="*/ 2743200 w 7315200"/>
                  <a:gd name="connsiteY2" fmla="*/ 1878573 h 1960936"/>
                  <a:gd name="connsiteX3" fmla="*/ 4572000 w 7315200"/>
                  <a:gd name="connsiteY3" fmla="*/ 49773 h 1960936"/>
                  <a:gd name="connsiteX4" fmla="*/ 6400800 w 7315200"/>
                  <a:gd name="connsiteY4" fmla="*/ 1878573 h 1960936"/>
                  <a:gd name="connsiteX5" fmla="*/ 7315200 w 7315200"/>
                  <a:gd name="connsiteY5" fmla="*/ 964173 h 1960936"/>
                  <a:gd name="connsiteX6" fmla="*/ 7315200 w 7315200"/>
                  <a:gd name="connsiteY6" fmla="*/ 964173 h 196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0" h="1960936">
                    <a:moveTo>
                      <a:pt x="0" y="973698"/>
                    </a:moveTo>
                    <a:cubicBezTo>
                      <a:pt x="304800" y="516498"/>
                      <a:pt x="495300" y="70411"/>
                      <a:pt x="914400" y="59298"/>
                    </a:cubicBezTo>
                    <a:cubicBezTo>
                      <a:pt x="1498226" y="0"/>
                      <a:pt x="2133600" y="1880161"/>
                      <a:pt x="2743200" y="1878573"/>
                    </a:cubicBezTo>
                    <a:cubicBezTo>
                      <a:pt x="3352800" y="1876986"/>
                      <a:pt x="3962400" y="49773"/>
                      <a:pt x="4572000" y="49773"/>
                    </a:cubicBezTo>
                    <a:cubicBezTo>
                      <a:pt x="5181600" y="49773"/>
                      <a:pt x="5881968" y="1960936"/>
                      <a:pt x="6400800" y="1878573"/>
                    </a:cubicBezTo>
                    <a:cubicBezTo>
                      <a:pt x="6800850" y="1869048"/>
                      <a:pt x="7315200" y="964173"/>
                      <a:pt x="7315200" y="964173"/>
                    </a:cubicBezTo>
                    <a:lnTo>
                      <a:pt x="7315200" y="964173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038600" y="2667000"/>
              <a:ext cx="228600" cy="21336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740000" flipH="1">
              <a:off x="915417" y="3633003"/>
              <a:ext cx="4572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4306669"/>
              <a:ext cx="2286000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Path length difference is half a wave length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rot="10800000">
              <a:off x="1219200" y="4191001"/>
              <a:ext cx="457200" cy="4388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14400" y="2223320"/>
              <a:ext cx="2743200" cy="6113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First dark place from center: </a:t>
              </a:r>
              <a:r>
                <a:rPr lang="en-US" dirty="0">
                  <a:solidFill>
                    <a:srgbClr val="FFFF00"/>
                  </a:solidFill>
                </a:rPr>
                <a:t>first-order minimum</a:t>
              </a:r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3657600" y="2529017"/>
              <a:ext cx="337329" cy="2458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66765" y="1304364"/>
            <a:ext cx="3606333" cy="2164977"/>
            <a:chOff x="5537667" y="2635623"/>
            <a:chExt cx="3606333" cy="2164977"/>
          </a:xfrm>
        </p:grpSpPr>
        <p:grpSp>
          <p:nvGrpSpPr>
            <p:cNvPr id="29" name="Group 63"/>
            <p:cNvGrpSpPr/>
            <p:nvPr/>
          </p:nvGrpSpPr>
          <p:grpSpPr>
            <a:xfrm>
              <a:off x="5537667" y="2819400"/>
              <a:ext cx="3301533" cy="1900237"/>
              <a:chOff x="3267082" y="2819400"/>
              <a:chExt cx="3301533" cy="1900237"/>
            </a:xfrm>
          </p:grpSpPr>
          <p:grpSp>
            <p:nvGrpSpPr>
              <p:cNvPr id="33" name="Group 50"/>
              <p:cNvGrpSpPr/>
              <p:nvPr/>
            </p:nvGrpSpPr>
            <p:grpSpPr>
              <a:xfrm>
                <a:off x="3348568" y="3522514"/>
                <a:ext cx="3220047" cy="439886"/>
                <a:chOff x="3348568" y="3065314"/>
                <a:chExt cx="3220047" cy="439886"/>
              </a:xfrm>
            </p:grpSpPr>
            <p:grpSp>
              <p:nvGrpSpPr>
                <p:cNvPr id="38" name="Group 50"/>
                <p:cNvGrpSpPr/>
                <p:nvPr/>
              </p:nvGrpSpPr>
              <p:grpSpPr>
                <a:xfrm rot="300000">
                  <a:off x="3348568" y="3065314"/>
                  <a:ext cx="3215815" cy="152400"/>
                  <a:chOff x="161925" y="453860"/>
                  <a:chExt cx="6263815" cy="516272"/>
                </a:xfrm>
              </p:grpSpPr>
              <p:grpSp>
                <p:nvGrpSpPr>
                  <p:cNvPr id="45" name="Group 51"/>
                  <p:cNvGrpSpPr/>
                  <p:nvPr/>
                </p:nvGrpSpPr>
                <p:grpSpPr>
                  <a:xfrm>
                    <a:off x="1720405" y="453860"/>
                    <a:ext cx="4705335" cy="497305"/>
                    <a:chOff x="1720405" y="453860"/>
                    <a:chExt cx="4705335" cy="497305"/>
                  </a:xfrm>
                </p:grpSpPr>
                <p:sp>
                  <p:nvSpPr>
                    <p:cNvPr id="47" name="Freeform 46"/>
                    <p:cNvSpPr/>
                    <p:nvPr/>
                  </p:nvSpPr>
                  <p:spPr>
                    <a:xfrm flipV="1">
                      <a:off x="4857297" y="453860"/>
                      <a:ext cx="1568443" cy="493882"/>
                    </a:xfrm>
                    <a:custGeom>
                      <a:avLst/>
                      <a:gdLst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28800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38325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1065212 h 2120899"/>
                        <a:gd name="connsiteX1" fmla="*/ 914400 w 7315200"/>
                        <a:gd name="connsiteY1" fmla="*/ 150812 h 2120899"/>
                        <a:gd name="connsiteX2" fmla="*/ 2743200 w 7315200"/>
                        <a:gd name="connsiteY2" fmla="*/ 1970087 h 2120899"/>
                        <a:gd name="connsiteX3" fmla="*/ 3667125 w 7315200"/>
                        <a:gd name="connsiteY3" fmla="*/ 1055687 h 2120899"/>
                        <a:gd name="connsiteX4" fmla="*/ 4572000 w 7315200"/>
                        <a:gd name="connsiteY4" fmla="*/ 141287 h 2120899"/>
                        <a:gd name="connsiteX5" fmla="*/ 5486400 w 7315200"/>
                        <a:gd name="connsiteY5" fmla="*/ 1065212 h 2120899"/>
                        <a:gd name="connsiteX6" fmla="*/ 6400800 w 7315200"/>
                        <a:gd name="connsiteY6" fmla="*/ 1970087 h 2120899"/>
                        <a:gd name="connsiteX7" fmla="*/ 7315200 w 7315200"/>
                        <a:gd name="connsiteY7" fmla="*/ 1055687 h 2120899"/>
                        <a:gd name="connsiteX8" fmla="*/ 7315200 w 7315200"/>
                        <a:gd name="connsiteY8" fmla="*/ 1055687 h 2120899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74737 h 1981200"/>
                        <a:gd name="connsiteX1" fmla="*/ 914400 w 7315200"/>
                        <a:gd name="connsiteY1" fmla="*/ 160337 h 1981200"/>
                        <a:gd name="connsiteX2" fmla="*/ 2743200 w 7315200"/>
                        <a:gd name="connsiteY2" fmla="*/ 1979612 h 1981200"/>
                        <a:gd name="connsiteX3" fmla="*/ 4572000 w 7315200"/>
                        <a:gd name="connsiteY3" fmla="*/ 150812 h 1981200"/>
                        <a:gd name="connsiteX4" fmla="*/ 5486400 w 7315200"/>
                        <a:gd name="connsiteY4" fmla="*/ 1074737 h 1981200"/>
                        <a:gd name="connsiteX5" fmla="*/ 6400800 w 7315200"/>
                        <a:gd name="connsiteY5" fmla="*/ 1979612 h 1981200"/>
                        <a:gd name="connsiteX6" fmla="*/ 7315200 w 7315200"/>
                        <a:gd name="connsiteY6" fmla="*/ 1065212 h 1981200"/>
                        <a:gd name="connsiteX7" fmla="*/ 7315200 w 7315200"/>
                        <a:gd name="connsiteY7" fmla="*/ 1065212 h 1981200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4572000 w 7315200"/>
                        <a:gd name="connsiteY3" fmla="*/ 141287 h 2122487"/>
                        <a:gd name="connsiteX4" fmla="*/ 6400800 w 7315200"/>
                        <a:gd name="connsiteY4" fmla="*/ 1970087 h 2122487"/>
                        <a:gd name="connsiteX5" fmla="*/ 7315200 w 7315200"/>
                        <a:gd name="connsiteY5" fmla="*/ 1055687 h 2122487"/>
                        <a:gd name="connsiteX6" fmla="*/ 7315200 w 7315200"/>
                        <a:gd name="connsiteY6" fmla="*/ 1055687 h 2122487"/>
                        <a:gd name="connsiteX0" fmla="*/ 0 w 7315200"/>
                        <a:gd name="connsiteY0" fmla="*/ 1027112 h 2084387"/>
                        <a:gd name="connsiteX1" fmla="*/ 914400 w 7315200"/>
                        <a:gd name="connsiteY1" fmla="*/ 112712 h 2084387"/>
                        <a:gd name="connsiteX2" fmla="*/ 2743200 w 7315200"/>
                        <a:gd name="connsiteY2" fmla="*/ 1931987 h 2084387"/>
                        <a:gd name="connsiteX3" fmla="*/ 4572000 w 7315200"/>
                        <a:gd name="connsiteY3" fmla="*/ 103187 h 2084387"/>
                        <a:gd name="connsiteX4" fmla="*/ 6400800 w 7315200"/>
                        <a:gd name="connsiteY4" fmla="*/ 1931987 h 2084387"/>
                        <a:gd name="connsiteX5" fmla="*/ 7315200 w 7315200"/>
                        <a:gd name="connsiteY5" fmla="*/ 1017587 h 2084387"/>
                        <a:gd name="connsiteX6" fmla="*/ 7315200 w 7315200"/>
                        <a:gd name="connsiteY6" fmla="*/ 1017587 h 2084387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830388"/>
                        <a:gd name="connsiteX1" fmla="*/ 914400 w 7315200"/>
                        <a:gd name="connsiteY1" fmla="*/ 9525 h 1830388"/>
                        <a:gd name="connsiteX2" fmla="*/ 2743200 w 7315200"/>
                        <a:gd name="connsiteY2" fmla="*/ 1828800 h 1830388"/>
                        <a:gd name="connsiteX3" fmla="*/ 4572000 w 7315200"/>
                        <a:gd name="connsiteY3" fmla="*/ 0 h 1830388"/>
                        <a:gd name="connsiteX4" fmla="*/ 6400800 w 7315200"/>
                        <a:gd name="connsiteY4" fmla="*/ 1828800 h 1830388"/>
                        <a:gd name="connsiteX5" fmla="*/ 7315200 w 7315200"/>
                        <a:gd name="connsiteY5" fmla="*/ 914400 h 1830388"/>
                        <a:gd name="connsiteX6" fmla="*/ 7315200 w 7315200"/>
                        <a:gd name="connsiteY6" fmla="*/ 914400 h 1830388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911163"/>
                        <a:gd name="connsiteX1" fmla="*/ 914400 w 7315200"/>
                        <a:gd name="connsiteY1" fmla="*/ 9525 h 1911163"/>
                        <a:gd name="connsiteX2" fmla="*/ 2743200 w 7315200"/>
                        <a:gd name="connsiteY2" fmla="*/ 1828800 h 1911163"/>
                        <a:gd name="connsiteX3" fmla="*/ 4572000 w 7315200"/>
                        <a:gd name="connsiteY3" fmla="*/ 0 h 1911163"/>
                        <a:gd name="connsiteX4" fmla="*/ 6400800 w 7315200"/>
                        <a:gd name="connsiteY4" fmla="*/ 1828800 h 1911163"/>
                        <a:gd name="connsiteX5" fmla="*/ 7315200 w 7315200"/>
                        <a:gd name="connsiteY5" fmla="*/ 914400 h 1911163"/>
                        <a:gd name="connsiteX6" fmla="*/ 7315200 w 7315200"/>
                        <a:gd name="connsiteY6" fmla="*/ 914400 h 1911163"/>
                        <a:gd name="connsiteX0" fmla="*/ 0 w 7315200"/>
                        <a:gd name="connsiteY0" fmla="*/ 973698 h 1960936"/>
                        <a:gd name="connsiteX1" fmla="*/ 914400 w 7315200"/>
                        <a:gd name="connsiteY1" fmla="*/ 59298 h 1960936"/>
                        <a:gd name="connsiteX2" fmla="*/ 2743200 w 7315200"/>
                        <a:gd name="connsiteY2" fmla="*/ 1878573 h 1960936"/>
                        <a:gd name="connsiteX3" fmla="*/ 4572000 w 7315200"/>
                        <a:gd name="connsiteY3" fmla="*/ 49773 h 1960936"/>
                        <a:gd name="connsiteX4" fmla="*/ 6400800 w 7315200"/>
                        <a:gd name="connsiteY4" fmla="*/ 1878573 h 1960936"/>
                        <a:gd name="connsiteX5" fmla="*/ 7315200 w 7315200"/>
                        <a:gd name="connsiteY5" fmla="*/ 964173 h 1960936"/>
                        <a:gd name="connsiteX6" fmla="*/ 7315200 w 7315200"/>
                        <a:gd name="connsiteY6" fmla="*/ 964173 h 1960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15200" h="1960936">
                          <a:moveTo>
                            <a:pt x="0" y="973698"/>
                          </a:moveTo>
                          <a:cubicBezTo>
                            <a:pt x="304800" y="516498"/>
                            <a:pt x="495300" y="70411"/>
                            <a:pt x="914400" y="59298"/>
                          </a:cubicBezTo>
                          <a:cubicBezTo>
                            <a:pt x="1498226" y="0"/>
                            <a:pt x="2133600" y="1880161"/>
                            <a:pt x="2743200" y="1878573"/>
                          </a:cubicBezTo>
                          <a:cubicBezTo>
                            <a:pt x="3352800" y="1876986"/>
                            <a:pt x="3962400" y="49773"/>
                            <a:pt x="4572000" y="49773"/>
                          </a:cubicBezTo>
                          <a:cubicBezTo>
                            <a:pt x="5181600" y="49773"/>
                            <a:pt x="5881968" y="1960936"/>
                            <a:pt x="6400800" y="1878573"/>
                          </a:cubicBezTo>
                          <a:cubicBezTo>
                            <a:pt x="6800850" y="1869048"/>
                            <a:pt x="7315200" y="964173"/>
                            <a:pt x="7315200" y="964173"/>
                          </a:cubicBezTo>
                          <a:lnTo>
                            <a:pt x="7315200" y="964173"/>
                          </a:ln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Freeform 47"/>
                    <p:cNvSpPr/>
                    <p:nvPr/>
                  </p:nvSpPr>
                  <p:spPr>
                    <a:xfrm flipV="1">
                      <a:off x="3288854" y="457283"/>
                      <a:ext cx="1568443" cy="493882"/>
                    </a:xfrm>
                    <a:custGeom>
                      <a:avLst/>
                      <a:gdLst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28800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38325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1065212 h 2120899"/>
                        <a:gd name="connsiteX1" fmla="*/ 914400 w 7315200"/>
                        <a:gd name="connsiteY1" fmla="*/ 150812 h 2120899"/>
                        <a:gd name="connsiteX2" fmla="*/ 2743200 w 7315200"/>
                        <a:gd name="connsiteY2" fmla="*/ 1970087 h 2120899"/>
                        <a:gd name="connsiteX3" fmla="*/ 3667125 w 7315200"/>
                        <a:gd name="connsiteY3" fmla="*/ 1055687 h 2120899"/>
                        <a:gd name="connsiteX4" fmla="*/ 4572000 w 7315200"/>
                        <a:gd name="connsiteY4" fmla="*/ 141287 h 2120899"/>
                        <a:gd name="connsiteX5" fmla="*/ 5486400 w 7315200"/>
                        <a:gd name="connsiteY5" fmla="*/ 1065212 h 2120899"/>
                        <a:gd name="connsiteX6" fmla="*/ 6400800 w 7315200"/>
                        <a:gd name="connsiteY6" fmla="*/ 1970087 h 2120899"/>
                        <a:gd name="connsiteX7" fmla="*/ 7315200 w 7315200"/>
                        <a:gd name="connsiteY7" fmla="*/ 1055687 h 2120899"/>
                        <a:gd name="connsiteX8" fmla="*/ 7315200 w 7315200"/>
                        <a:gd name="connsiteY8" fmla="*/ 1055687 h 2120899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74737 h 1981200"/>
                        <a:gd name="connsiteX1" fmla="*/ 914400 w 7315200"/>
                        <a:gd name="connsiteY1" fmla="*/ 160337 h 1981200"/>
                        <a:gd name="connsiteX2" fmla="*/ 2743200 w 7315200"/>
                        <a:gd name="connsiteY2" fmla="*/ 1979612 h 1981200"/>
                        <a:gd name="connsiteX3" fmla="*/ 4572000 w 7315200"/>
                        <a:gd name="connsiteY3" fmla="*/ 150812 h 1981200"/>
                        <a:gd name="connsiteX4" fmla="*/ 5486400 w 7315200"/>
                        <a:gd name="connsiteY4" fmla="*/ 1074737 h 1981200"/>
                        <a:gd name="connsiteX5" fmla="*/ 6400800 w 7315200"/>
                        <a:gd name="connsiteY5" fmla="*/ 1979612 h 1981200"/>
                        <a:gd name="connsiteX6" fmla="*/ 7315200 w 7315200"/>
                        <a:gd name="connsiteY6" fmla="*/ 1065212 h 1981200"/>
                        <a:gd name="connsiteX7" fmla="*/ 7315200 w 7315200"/>
                        <a:gd name="connsiteY7" fmla="*/ 1065212 h 1981200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4572000 w 7315200"/>
                        <a:gd name="connsiteY3" fmla="*/ 141287 h 2122487"/>
                        <a:gd name="connsiteX4" fmla="*/ 6400800 w 7315200"/>
                        <a:gd name="connsiteY4" fmla="*/ 1970087 h 2122487"/>
                        <a:gd name="connsiteX5" fmla="*/ 7315200 w 7315200"/>
                        <a:gd name="connsiteY5" fmla="*/ 1055687 h 2122487"/>
                        <a:gd name="connsiteX6" fmla="*/ 7315200 w 7315200"/>
                        <a:gd name="connsiteY6" fmla="*/ 1055687 h 2122487"/>
                        <a:gd name="connsiteX0" fmla="*/ 0 w 7315200"/>
                        <a:gd name="connsiteY0" fmla="*/ 1027112 h 2084387"/>
                        <a:gd name="connsiteX1" fmla="*/ 914400 w 7315200"/>
                        <a:gd name="connsiteY1" fmla="*/ 112712 h 2084387"/>
                        <a:gd name="connsiteX2" fmla="*/ 2743200 w 7315200"/>
                        <a:gd name="connsiteY2" fmla="*/ 1931987 h 2084387"/>
                        <a:gd name="connsiteX3" fmla="*/ 4572000 w 7315200"/>
                        <a:gd name="connsiteY3" fmla="*/ 103187 h 2084387"/>
                        <a:gd name="connsiteX4" fmla="*/ 6400800 w 7315200"/>
                        <a:gd name="connsiteY4" fmla="*/ 1931987 h 2084387"/>
                        <a:gd name="connsiteX5" fmla="*/ 7315200 w 7315200"/>
                        <a:gd name="connsiteY5" fmla="*/ 1017587 h 2084387"/>
                        <a:gd name="connsiteX6" fmla="*/ 7315200 w 7315200"/>
                        <a:gd name="connsiteY6" fmla="*/ 1017587 h 2084387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830388"/>
                        <a:gd name="connsiteX1" fmla="*/ 914400 w 7315200"/>
                        <a:gd name="connsiteY1" fmla="*/ 9525 h 1830388"/>
                        <a:gd name="connsiteX2" fmla="*/ 2743200 w 7315200"/>
                        <a:gd name="connsiteY2" fmla="*/ 1828800 h 1830388"/>
                        <a:gd name="connsiteX3" fmla="*/ 4572000 w 7315200"/>
                        <a:gd name="connsiteY3" fmla="*/ 0 h 1830388"/>
                        <a:gd name="connsiteX4" fmla="*/ 6400800 w 7315200"/>
                        <a:gd name="connsiteY4" fmla="*/ 1828800 h 1830388"/>
                        <a:gd name="connsiteX5" fmla="*/ 7315200 w 7315200"/>
                        <a:gd name="connsiteY5" fmla="*/ 914400 h 1830388"/>
                        <a:gd name="connsiteX6" fmla="*/ 7315200 w 7315200"/>
                        <a:gd name="connsiteY6" fmla="*/ 914400 h 1830388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911163"/>
                        <a:gd name="connsiteX1" fmla="*/ 914400 w 7315200"/>
                        <a:gd name="connsiteY1" fmla="*/ 9525 h 1911163"/>
                        <a:gd name="connsiteX2" fmla="*/ 2743200 w 7315200"/>
                        <a:gd name="connsiteY2" fmla="*/ 1828800 h 1911163"/>
                        <a:gd name="connsiteX3" fmla="*/ 4572000 w 7315200"/>
                        <a:gd name="connsiteY3" fmla="*/ 0 h 1911163"/>
                        <a:gd name="connsiteX4" fmla="*/ 6400800 w 7315200"/>
                        <a:gd name="connsiteY4" fmla="*/ 1828800 h 1911163"/>
                        <a:gd name="connsiteX5" fmla="*/ 7315200 w 7315200"/>
                        <a:gd name="connsiteY5" fmla="*/ 914400 h 1911163"/>
                        <a:gd name="connsiteX6" fmla="*/ 7315200 w 7315200"/>
                        <a:gd name="connsiteY6" fmla="*/ 914400 h 1911163"/>
                        <a:gd name="connsiteX0" fmla="*/ 0 w 7315200"/>
                        <a:gd name="connsiteY0" fmla="*/ 973698 h 1960936"/>
                        <a:gd name="connsiteX1" fmla="*/ 914400 w 7315200"/>
                        <a:gd name="connsiteY1" fmla="*/ 59298 h 1960936"/>
                        <a:gd name="connsiteX2" fmla="*/ 2743200 w 7315200"/>
                        <a:gd name="connsiteY2" fmla="*/ 1878573 h 1960936"/>
                        <a:gd name="connsiteX3" fmla="*/ 4572000 w 7315200"/>
                        <a:gd name="connsiteY3" fmla="*/ 49773 h 1960936"/>
                        <a:gd name="connsiteX4" fmla="*/ 6400800 w 7315200"/>
                        <a:gd name="connsiteY4" fmla="*/ 1878573 h 1960936"/>
                        <a:gd name="connsiteX5" fmla="*/ 7315200 w 7315200"/>
                        <a:gd name="connsiteY5" fmla="*/ 964173 h 1960936"/>
                        <a:gd name="connsiteX6" fmla="*/ 7315200 w 7315200"/>
                        <a:gd name="connsiteY6" fmla="*/ 964173 h 1960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15200" h="1960936">
                          <a:moveTo>
                            <a:pt x="0" y="973698"/>
                          </a:moveTo>
                          <a:cubicBezTo>
                            <a:pt x="304800" y="516498"/>
                            <a:pt x="495300" y="70411"/>
                            <a:pt x="914400" y="59298"/>
                          </a:cubicBezTo>
                          <a:cubicBezTo>
                            <a:pt x="1498226" y="0"/>
                            <a:pt x="2133600" y="1880161"/>
                            <a:pt x="2743200" y="1878573"/>
                          </a:cubicBezTo>
                          <a:cubicBezTo>
                            <a:pt x="3352800" y="1876986"/>
                            <a:pt x="3962400" y="49773"/>
                            <a:pt x="4572000" y="49773"/>
                          </a:cubicBezTo>
                          <a:cubicBezTo>
                            <a:pt x="5181600" y="49773"/>
                            <a:pt x="5881968" y="1960936"/>
                            <a:pt x="6400800" y="1878573"/>
                          </a:cubicBezTo>
                          <a:cubicBezTo>
                            <a:pt x="6800850" y="1869048"/>
                            <a:pt x="7315200" y="964173"/>
                            <a:pt x="7315200" y="964173"/>
                          </a:cubicBezTo>
                          <a:lnTo>
                            <a:pt x="7315200" y="964173"/>
                          </a:ln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 flipV="1">
                      <a:off x="1720405" y="457200"/>
                      <a:ext cx="1568443" cy="493882"/>
                    </a:xfrm>
                    <a:custGeom>
                      <a:avLst/>
                      <a:gdLst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28800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38325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1065212 h 2120899"/>
                        <a:gd name="connsiteX1" fmla="*/ 914400 w 7315200"/>
                        <a:gd name="connsiteY1" fmla="*/ 150812 h 2120899"/>
                        <a:gd name="connsiteX2" fmla="*/ 2743200 w 7315200"/>
                        <a:gd name="connsiteY2" fmla="*/ 1970087 h 2120899"/>
                        <a:gd name="connsiteX3" fmla="*/ 3667125 w 7315200"/>
                        <a:gd name="connsiteY3" fmla="*/ 1055687 h 2120899"/>
                        <a:gd name="connsiteX4" fmla="*/ 4572000 w 7315200"/>
                        <a:gd name="connsiteY4" fmla="*/ 141287 h 2120899"/>
                        <a:gd name="connsiteX5" fmla="*/ 5486400 w 7315200"/>
                        <a:gd name="connsiteY5" fmla="*/ 1065212 h 2120899"/>
                        <a:gd name="connsiteX6" fmla="*/ 6400800 w 7315200"/>
                        <a:gd name="connsiteY6" fmla="*/ 1970087 h 2120899"/>
                        <a:gd name="connsiteX7" fmla="*/ 7315200 w 7315200"/>
                        <a:gd name="connsiteY7" fmla="*/ 1055687 h 2120899"/>
                        <a:gd name="connsiteX8" fmla="*/ 7315200 w 7315200"/>
                        <a:gd name="connsiteY8" fmla="*/ 1055687 h 2120899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74737 h 1981200"/>
                        <a:gd name="connsiteX1" fmla="*/ 914400 w 7315200"/>
                        <a:gd name="connsiteY1" fmla="*/ 160337 h 1981200"/>
                        <a:gd name="connsiteX2" fmla="*/ 2743200 w 7315200"/>
                        <a:gd name="connsiteY2" fmla="*/ 1979612 h 1981200"/>
                        <a:gd name="connsiteX3" fmla="*/ 4572000 w 7315200"/>
                        <a:gd name="connsiteY3" fmla="*/ 150812 h 1981200"/>
                        <a:gd name="connsiteX4" fmla="*/ 5486400 w 7315200"/>
                        <a:gd name="connsiteY4" fmla="*/ 1074737 h 1981200"/>
                        <a:gd name="connsiteX5" fmla="*/ 6400800 w 7315200"/>
                        <a:gd name="connsiteY5" fmla="*/ 1979612 h 1981200"/>
                        <a:gd name="connsiteX6" fmla="*/ 7315200 w 7315200"/>
                        <a:gd name="connsiteY6" fmla="*/ 1065212 h 1981200"/>
                        <a:gd name="connsiteX7" fmla="*/ 7315200 w 7315200"/>
                        <a:gd name="connsiteY7" fmla="*/ 1065212 h 1981200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4572000 w 7315200"/>
                        <a:gd name="connsiteY3" fmla="*/ 141287 h 2122487"/>
                        <a:gd name="connsiteX4" fmla="*/ 6400800 w 7315200"/>
                        <a:gd name="connsiteY4" fmla="*/ 1970087 h 2122487"/>
                        <a:gd name="connsiteX5" fmla="*/ 7315200 w 7315200"/>
                        <a:gd name="connsiteY5" fmla="*/ 1055687 h 2122487"/>
                        <a:gd name="connsiteX6" fmla="*/ 7315200 w 7315200"/>
                        <a:gd name="connsiteY6" fmla="*/ 1055687 h 2122487"/>
                        <a:gd name="connsiteX0" fmla="*/ 0 w 7315200"/>
                        <a:gd name="connsiteY0" fmla="*/ 1027112 h 2084387"/>
                        <a:gd name="connsiteX1" fmla="*/ 914400 w 7315200"/>
                        <a:gd name="connsiteY1" fmla="*/ 112712 h 2084387"/>
                        <a:gd name="connsiteX2" fmla="*/ 2743200 w 7315200"/>
                        <a:gd name="connsiteY2" fmla="*/ 1931987 h 2084387"/>
                        <a:gd name="connsiteX3" fmla="*/ 4572000 w 7315200"/>
                        <a:gd name="connsiteY3" fmla="*/ 103187 h 2084387"/>
                        <a:gd name="connsiteX4" fmla="*/ 6400800 w 7315200"/>
                        <a:gd name="connsiteY4" fmla="*/ 1931987 h 2084387"/>
                        <a:gd name="connsiteX5" fmla="*/ 7315200 w 7315200"/>
                        <a:gd name="connsiteY5" fmla="*/ 1017587 h 2084387"/>
                        <a:gd name="connsiteX6" fmla="*/ 7315200 w 7315200"/>
                        <a:gd name="connsiteY6" fmla="*/ 1017587 h 2084387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830388"/>
                        <a:gd name="connsiteX1" fmla="*/ 914400 w 7315200"/>
                        <a:gd name="connsiteY1" fmla="*/ 9525 h 1830388"/>
                        <a:gd name="connsiteX2" fmla="*/ 2743200 w 7315200"/>
                        <a:gd name="connsiteY2" fmla="*/ 1828800 h 1830388"/>
                        <a:gd name="connsiteX3" fmla="*/ 4572000 w 7315200"/>
                        <a:gd name="connsiteY3" fmla="*/ 0 h 1830388"/>
                        <a:gd name="connsiteX4" fmla="*/ 6400800 w 7315200"/>
                        <a:gd name="connsiteY4" fmla="*/ 1828800 h 1830388"/>
                        <a:gd name="connsiteX5" fmla="*/ 7315200 w 7315200"/>
                        <a:gd name="connsiteY5" fmla="*/ 914400 h 1830388"/>
                        <a:gd name="connsiteX6" fmla="*/ 7315200 w 7315200"/>
                        <a:gd name="connsiteY6" fmla="*/ 914400 h 1830388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911163"/>
                        <a:gd name="connsiteX1" fmla="*/ 914400 w 7315200"/>
                        <a:gd name="connsiteY1" fmla="*/ 9525 h 1911163"/>
                        <a:gd name="connsiteX2" fmla="*/ 2743200 w 7315200"/>
                        <a:gd name="connsiteY2" fmla="*/ 1828800 h 1911163"/>
                        <a:gd name="connsiteX3" fmla="*/ 4572000 w 7315200"/>
                        <a:gd name="connsiteY3" fmla="*/ 0 h 1911163"/>
                        <a:gd name="connsiteX4" fmla="*/ 6400800 w 7315200"/>
                        <a:gd name="connsiteY4" fmla="*/ 1828800 h 1911163"/>
                        <a:gd name="connsiteX5" fmla="*/ 7315200 w 7315200"/>
                        <a:gd name="connsiteY5" fmla="*/ 914400 h 1911163"/>
                        <a:gd name="connsiteX6" fmla="*/ 7315200 w 7315200"/>
                        <a:gd name="connsiteY6" fmla="*/ 914400 h 1911163"/>
                        <a:gd name="connsiteX0" fmla="*/ 0 w 7315200"/>
                        <a:gd name="connsiteY0" fmla="*/ 973698 h 1960936"/>
                        <a:gd name="connsiteX1" fmla="*/ 914400 w 7315200"/>
                        <a:gd name="connsiteY1" fmla="*/ 59298 h 1960936"/>
                        <a:gd name="connsiteX2" fmla="*/ 2743200 w 7315200"/>
                        <a:gd name="connsiteY2" fmla="*/ 1878573 h 1960936"/>
                        <a:gd name="connsiteX3" fmla="*/ 4572000 w 7315200"/>
                        <a:gd name="connsiteY3" fmla="*/ 49773 h 1960936"/>
                        <a:gd name="connsiteX4" fmla="*/ 6400800 w 7315200"/>
                        <a:gd name="connsiteY4" fmla="*/ 1878573 h 1960936"/>
                        <a:gd name="connsiteX5" fmla="*/ 7315200 w 7315200"/>
                        <a:gd name="connsiteY5" fmla="*/ 964173 h 1960936"/>
                        <a:gd name="connsiteX6" fmla="*/ 7315200 w 7315200"/>
                        <a:gd name="connsiteY6" fmla="*/ 964173 h 1960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15200" h="1960936">
                          <a:moveTo>
                            <a:pt x="0" y="973698"/>
                          </a:moveTo>
                          <a:cubicBezTo>
                            <a:pt x="304800" y="516498"/>
                            <a:pt x="495300" y="70411"/>
                            <a:pt x="914400" y="59298"/>
                          </a:cubicBezTo>
                          <a:cubicBezTo>
                            <a:pt x="1498226" y="0"/>
                            <a:pt x="2133600" y="1880161"/>
                            <a:pt x="2743200" y="1878573"/>
                          </a:cubicBezTo>
                          <a:cubicBezTo>
                            <a:pt x="3352800" y="1876986"/>
                            <a:pt x="3962400" y="49773"/>
                            <a:pt x="4572000" y="49773"/>
                          </a:cubicBezTo>
                          <a:cubicBezTo>
                            <a:pt x="5181600" y="49773"/>
                            <a:pt x="5881968" y="1960936"/>
                            <a:pt x="6400800" y="1878573"/>
                          </a:cubicBezTo>
                          <a:cubicBezTo>
                            <a:pt x="6800850" y="1869048"/>
                            <a:pt x="7315200" y="964173"/>
                            <a:pt x="7315200" y="964173"/>
                          </a:cubicBezTo>
                          <a:lnTo>
                            <a:pt x="7315200" y="964173"/>
                          </a:ln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6" name="Freeform 45"/>
                  <p:cNvSpPr/>
                  <p:nvPr/>
                </p:nvSpPr>
                <p:spPr>
                  <a:xfrm flipV="1">
                    <a:off x="161925" y="476250"/>
                    <a:ext cx="1568443" cy="493882"/>
                  </a:xfrm>
                  <a:custGeom>
                    <a:avLst/>
                    <a:gdLst>
                      <a:gd name="connsiteX0" fmla="*/ 0 w 7315200"/>
                      <a:gd name="connsiteY0" fmla="*/ 925512 h 1831975"/>
                      <a:gd name="connsiteX1" fmla="*/ 914400 w 7315200"/>
                      <a:gd name="connsiteY1" fmla="*/ 11112 h 1831975"/>
                      <a:gd name="connsiteX2" fmla="*/ 1828800 w 7315200"/>
                      <a:gd name="connsiteY2" fmla="*/ 925512 h 1831975"/>
                      <a:gd name="connsiteX3" fmla="*/ 2743200 w 7315200"/>
                      <a:gd name="connsiteY3" fmla="*/ 1830387 h 1831975"/>
                      <a:gd name="connsiteX4" fmla="*/ 3667125 w 7315200"/>
                      <a:gd name="connsiteY4" fmla="*/ 915987 h 1831975"/>
                      <a:gd name="connsiteX5" fmla="*/ 4572000 w 7315200"/>
                      <a:gd name="connsiteY5" fmla="*/ 1587 h 1831975"/>
                      <a:gd name="connsiteX6" fmla="*/ 5486400 w 7315200"/>
                      <a:gd name="connsiteY6" fmla="*/ 925512 h 1831975"/>
                      <a:gd name="connsiteX7" fmla="*/ 6400800 w 7315200"/>
                      <a:gd name="connsiteY7" fmla="*/ 1830387 h 1831975"/>
                      <a:gd name="connsiteX8" fmla="*/ 7315200 w 7315200"/>
                      <a:gd name="connsiteY8" fmla="*/ 915987 h 1831975"/>
                      <a:gd name="connsiteX9" fmla="*/ 7315200 w 7315200"/>
                      <a:gd name="connsiteY9" fmla="*/ 915987 h 1831975"/>
                      <a:gd name="connsiteX0" fmla="*/ 0 w 7315200"/>
                      <a:gd name="connsiteY0" fmla="*/ 925512 h 1831975"/>
                      <a:gd name="connsiteX1" fmla="*/ 914400 w 7315200"/>
                      <a:gd name="connsiteY1" fmla="*/ 11112 h 1831975"/>
                      <a:gd name="connsiteX2" fmla="*/ 1838325 w 7315200"/>
                      <a:gd name="connsiteY2" fmla="*/ 925512 h 1831975"/>
                      <a:gd name="connsiteX3" fmla="*/ 2743200 w 7315200"/>
                      <a:gd name="connsiteY3" fmla="*/ 1830387 h 1831975"/>
                      <a:gd name="connsiteX4" fmla="*/ 3667125 w 7315200"/>
                      <a:gd name="connsiteY4" fmla="*/ 915987 h 1831975"/>
                      <a:gd name="connsiteX5" fmla="*/ 4572000 w 7315200"/>
                      <a:gd name="connsiteY5" fmla="*/ 1587 h 1831975"/>
                      <a:gd name="connsiteX6" fmla="*/ 5486400 w 7315200"/>
                      <a:gd name="connsiteY6" fmla="*/ 925512 h 1831975"/>
                      <a:gd name="connsiteX7" fmla="*/ 6400800 w 7315200"/>
                      <a:gd name="connsiteY7" fmla="*/ 1830387 h 1831975"/>
                      <a:gd name="connsiteX8" fmla="*/ 7315200 w 7315200"/>
                      <a:gd name="connsiteY8" fmla="*/ 915987 h 1831975"/>
                      <a:gd name="connsiteX9" fmla="*/ 7315200 w 7315200"/>
                      <a:gd name="connsiteY9" fmla="*/ 915987 h 1831975"/>
                      <a:gd name="connsiteX0" fmla="*/ 0 w 7315200"/>
                      <a:gd name="connsiteY0" fmla="*/ 1065212 h 2120899"/>
                      <a:gd name="connsiteX1" fmla="*/ 914400 w 7315200"/>
                      <a:gd name="connsiteY1" fmla="*/ 150812 h 2120899"/>
                      <a:gd name="connsiteX2" fmla="*/ 2743200 w 7315200"/>
                      <a:gd name="connsiteY2" fmla="*/ 1970087 h 2120899"/>
                      <a:gd name="connsiteX3" fmla="*/ 3667125 w 7315200"/>
                      <a:gd name="connsiteY3" fmla="*/ 1055687 h 2120899"/>
                      <a:gd name="connsiteX4" fmla="*/ 4572000 w 7315200"/>
                      <a:gd name="connsiteY4" fmla="*/ 141287 h 2120899"/>
                      <a:gd name="connsiteX5" fmla="*/ 5486400 w 7315200"/>
                      <a:gd name="connsiteY5" fmla="*/ 1065212 h 2120899"/>
                      <a:gd name="connsiteX6" fmla="*/ 6400800 w 7315200"/>
                      <a:gd name="connsiteY6" fmla="*/ 1970087 h 2120899"/>
                      <a:gd name="connsiteX7" fmla="*/ 7315200 w 7315200"/>
                      <a:gd name="connsiteY7" fmla="*/ 1055687 h 2120899"/>
                      <a:gd name="connsiteX8" fmla="*/ 7315200 w 7315200"/>
                      <a:gd name="connsiteY8" fmla="*/ 1055687 h 2120899"/>
                      <a:gd name="connsiteX0" fmla="*/ 0 w 7315200"/>
                      <a:gd name="connsiteY0" fmla="*/ 1065212 h 2122487"/>
                      <a:gd name="connsiteX1" fmla="*/ 914400 w 7315200"/>
                      <a:gd name="connsiteY1" fmla="*/ 150812 h 2122487"/>
                      <a:gd name="connsiteX2" fmla="*/ 2743200 w 7315200"/>
                      <a:gd name="connsiteY2" fmla="*/ 1970087 h 2122487"/>
                      <a:gd name="connsiteX3" fmla="*/ 3667125 w 7315200"/>
                      <a:gd name="connsiteY3" fmla="*/ 1065212 h 2122487"/>
                      <a:gd name="connsiteX4" fmla="*/ 4572000 w 7315200"/>
                      <a:gd name="connsiteY4" fmla="*/ 141287 h 2122487"/>
                      <a:gd name="connsiteX5" fmla="*/ 5486400 w 7315200"/>
                      <a:gd name="connsiteY5" fmla="*/ 1065212 h 2122487"/>
                      <a:gd name="connsiteX6" fmla="*/ 6400800 w 7315200"/>
                      <a:gd name="connsiteY6" fmla="*/ 1970087 h 2122487"/>
                      <a:gd name="connsiteX7" fmla="*/ 7315200 w 7315200"/>
                      <a:gd name="connsiteY7" fmla="*/ 1055687 h 2122487"/>
                      <a:gd name="connsiteX8" fmla="*/ 7315200 w 7315200"/>
                      <a:gd name="connsiteY8" fmla="*/ 1055687 h 2122487"/>
                      <a:gd name="connsiteX0" fmla="*/ 0 w 7315200"/>
                      <a:gd name="connsiteY0" fmla="*/ 1065212 h 2122487"/>
                      <a:gd name="connsiteX1" fmla="*/ 914400 w 7315200"/>
                      <a:gd name="connsiteY1" fmla="*/ 150812 h 2122487"/>
                      <a:gd name="connsiteX2" fmla="*/ 2743200 w 7315200"/>
                      <a:gd name="connsiteY2" fmla="*/ 1970087 h 2122487"/>
                      <a:gd name="connsiteX3" fmla="*/ 3667125 w 7315200"/>
                      <a:gd name="connsiteY3" fmla="*/ 1065212 h 2122487"/>
                      <a:gd name="connsiteX4" fmla="*/ 4572000 w 7315200"/>
                      <a:gd name="connsiteY4" fmla="*/ 141287 h 2122487"/>
                      <a:gd name="connsiteX5" fmla="*/ 5486400 w 7315200"/>
                      <a:gd name="connsiteY5" fmla="*/ 1065212 h 2122487"/>
                      <a:gd name="connsiteX6" fmla="*/ 6400800 w 7315200"/>
                      <a:gd name="connsiteY6" fmla="*/ 1970087 h 2122487"/>
                      <a:gd name="connsiteX7" fmla="*/ 7315200 w 7315200"/>
                      <a:gd name="connsiteY7" fmla="*/ 1055687 h 2122487"/>
                      <a:gd name="connsiteX8" fmla="*/ 7315200 w 7315200"/>
                      <a:gd name="connsiteY8" fmla="*/ 1055687 h 2122487"/>
                      <a:gd name="connsiteX0" fmla="*/ 0 w 7315200"/>
                      <a:gd name="connsiteY0" fmla="*/ 1074737 h 1981200"/>
                      <a:gd name="connsiteX1" fmla="*/ 914400 w 7315200"/>
                      <a:gd name="connsiteY1" fmla="*/ 160337 h 1981200"/>
                      <a:gd name="connsiteX2" fmla="*/ 2743200 w 7315200"/>
                      <a:gd name="connsiteY2" fmla="*/ 1979612 h 1981200"/>
                      <a:gd name="connsiteX3" fmla="*/ 4572000 w 7315200"/>
                      <a:gd name="connsiteY3" fmla="*/ 150812 h 1981200"/>
                      <a:gd name="connsiteX4" fmla="*/ 5486400 w 7315200"/>
                      <a:gd name="connsiteY4" fmla="*/ 1074737 h 1981200"/>
                      <a:gd name="connsiteX5" fmla="*/ 6400800 w 7315200"/>
                      <a:gd name="connsiteY5" fmla="*/ 1979612 h 1981200"/>
                      <a:gd name="connsiteX6" fmla="*/ 7315200 w 7315200"/>
                      <a:gd name="connsiteY6" fmla="*/ 1065212 h 1981200"/>
                      <a:gd name="connsiteX7" fmla="*/ 7315200 w 7315200"/>
                      <a:gd name="connsiteY7" fmla="*/ 1065212 h 1981200"/>
                      <a:gd name="connsiteX0" fmla="*/ 0 w 7315200"/>
                      <a:gd name="connsiteY0" fmla="*/ 1065212 h 2122487"/>
                      <a:gd name="connsiteX1" fmla="*/ 914400 w 7315200"/>
                      <a:gd name="connsiteY1" fmla="*/ 150812 h 2122487"/>
                      <a:gd name="connsiteX2" fmla="*/ 2743200 w 7315200"/>
                      <a:gd name="connsiteY2" fmla="*/ 1970087 h 2122487"/>
                      <a:gd name="connsiteX3" fmla="*/ 4572000 w 7315200"/>
                      <a:gd name="connsiteY3" fmla="*/ 141287 h 2122487"/>
                      <a:gd name="connsiteX4" fmla="*/ 6400800 w 7315200"/>
                      <a:gd name="connsiteY4" fmla="*/ 1970087 h 2122487"/>
                      <a:gd name="connsiteX5" fmla="*/ 7315200 w 7315200"/>
                      <a:gd name="connsiteY5" fmla="*/ 1055687 h 2122487"/>
                      <a:gd name="connsiteX6" fmla="*/ 7315200 w 7315200"/>
                      <a:gd name="connsiteY6" fmla="*/ 1055687 h 2122487"/>
                      <a:gd name="connsiteX0" fmla="*/ 0 w 7315200"/>
                      <a:gd name="connsiteY0" fmla="*/ 1027112 h 2084387"/>
                      <a:gd name="connsiteX1" fmla="*/ 914400 w 7315200"/>
                      <a:gd name="connsiteY1" fmla="*/ 112712 h 2084387"/>
                      <a:gd name="connsiteX2" fmla="*/ 2743200 w 7315200"/>
                      <a:gd name="connsiteY2" fmla="*/ 1931987 h 2084387"/>
                      <a:gd name="connsiteX3" fmla="*/ 4572000 w 7315200"/>
                      <a:gd name="connsiteY3" fmla="*/ 103187 h 2084387"/>
                      <a:gd name="connsiteX4" fmla="*/ 6400800 w 7315200"/>
                      <a:gd name="connsiteY4" fmla="*/ 1931987 h 2084387"/>
                      <a:gd name="connsiteX5" fmla="*/ 7315200 w 7315200"/>
                      <a:gd name="connsiteY5" fmla="*/ 1017587 h 2084387"/>
                      <a:gd name="connsiteX6" fmla="*/ 7315200 w 7315200"/>
                      <a:gd name="connsiteY6" fmla="*/ 1017587 h 2084387"/>
                      <a:gd name="connsiteX0" fmla="*/ 0 w 7315200"/>
                      <a:gd name="connsiteY0" fmla="*/ 923925 h 1981200"/>
                      <a:gd name="connsiteX1" fmla="*/ 914400 w 7315200"/>
                      <a:gd name="connsiteY1" fmla="*/ 9525 h 1981200"/>
                      <a:gd name="connsiteX2" fmla="*/ 2743200 w 7315200"/>
                      <a:gd name="connsiteY2" fmla="*/ 1828800 h 1981200"/>
                      <a:gd name="connsiteX3" fmla="*/ 4572000 w 7315200"/>
                      <a:gd name="connsiteY3" fmla="*/ 0 h 1981200"/>
                      <a:gd name="connsiteX4" fmla="*/ 6400800 w 7315200"/>
                      <a:gd name="connsiteY4" fmla="*/ 1828800 h 1981200"/>
                      <a:gd name="connsiteX5" fmla="*/ 7315200 w 7315200"/>
                      <a:gd name="connsiteY5" fmla="*/ 914400 h 1981200"/>
                      <a:gd name="connsiteX6" fmla="*/ 7315200 w 7315200"/>
                      <a:gd name="connsiteY6" fmla="*/ 914400 h 1981200"/>
                      <a:gd name="connsiteX0" fmla="*/ 0 w 7315200"/>
                      <a:gd name="connsiteY0" fmla="*/ 923925 h 1981200"/>
                      <a:gd name="connsiteX1" fmla="*/ 914400 w 7315200"/>
                      <a:gd name="connsiteY1" fmla="*/ 9525 h 1981200"/>
                      <a:gd name="connsiteX2" fmla="*/ 2743200 w 7315200"/>
                      <a:gd name="connsiteY2" fmla="*/ 1828800 h 1981200"/>
                      <a:gd name="connsiteX3" fmla="*/ 4572000 w 7315200"/>
                      <a:gd name="connsiteY3" fmla="*/ 0 h 1981200"/>
                      <a:gd name="connsiteX4" fmla="*/ 6400800 w 7315200"/>
                      <a:gd name="connsiteY4" fmla="*/ 1828800 h 1981200"/>
                      <a:gd name="connsiteX5" fmla="*/ 7315200 w 7315200"/>
                      <a:gd name="connsiteY5" fmla="*/ 914400 h 1981200"/>
                      <a:gd name="connsiteX6" fmla="*/ 7315200 w 7315200"/>
                      <a:gd name="connsiteY6" fmla="*/ 914400 h 1981200"/>
                      <a:gd name="connsiteX0" fmla="*/ 0 w 7315200"/>
                      <a:gd name="connsiteY0" fmla="*/ 923925 h 1981200"/>
                      <a:gd name="connsiteX1" fmla="*/ 914400 w 7315200"/>
                      <a:gd name="connsiteY1" fmla="*/ 9525 h 1981200"/>
                      <a:gd name="connsiteX2" fmla="*/ 2743200 w 7315200"/>
                      <a:gd name="connsiteY2" fmla="*/ 1828800 h 1981200"/>
                      <a:gd name="connsiteX3" fmla="*/ 4572000 w 7315200"/>
                      <a:gd name="connsiteY3" fmla="*/ 0 h 1981200"/>
                      <a:gd name="connsiteX4" fmla="*/ 6400800 w 7315200"/>
                      <a:gd name="connsiteY4" fmla="*/ 1828800 h 1981200"/>
                      <a:gd name="connsiteX5" fmla="*/ 7315200 w 7315200"/>
                      <a:gd name="connsiteY5" fmla="*/ 914400 h 1981200"/>
                      <a:gd name="connsiteX6" fmla="*/ 7315200 w 7315200"/>
                      <a:gd name="connsiteY6" fmla="*/ 914400 h 1981200"/>
                      <a:gd name="connsiteX0" fmla="*/ 0 w 7315200"/>
                      <a:gd name="connsiteY0" fmla="*/ 923925 h 1830388"/>
                      <a:gd name="connsiteX1" fmla="*/ 914400 w 7315200"/>
                      <a:gd name="connsiteY1" fmla="*/ 9525 h 1830388"/>
                      <a:gd name="connsiteX2" fmla="*/ 2743200 w 7315200"/>
                      <a:gd name="connsiteY2" fmla="*/ 1828800 h 1830388"/>
                      <a:gd name="connsiteX3" fmla="*/ 4572000 w 7315200"/>
                      <a:gd name="connsiteY3" fmla="*/ 0 h 1830388"/>
                      <a:gd name="connsiteX4" fmla="*/ 6400800 w 7315200"/>
                      <a:gd name="connsiteY4" fmla="*/ 1828800 h 1830388"/>
                      <a:gd name="connsiteX5" fmla="*/ 7315200 w 7315200"/>
                      <a:gd name="connsiteY5" fmla="*/ 914400 h 1830388"/>
                      <a:gd name="connsiteX6" fmla="*/ 7315200 w 7315200"/>
                      <a:gd name="connsiteY6" fmla="*/ 914400 h 1830388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911163"/>
                      <a:gd name="connsiteX1" fmla="*/ 914400 w 7315200"/>
                      <a:gd name="connsiteY1" fmla="*/ 9525 h 1911163"/>
                      <a:gd name="connsiteX2" fmla="*/ 2743200 w 7315200"/>
                      <a:gd name="connsiteY2" fmla="*/ 1828800 h 1911163"/>
                      <a:gd name="connsiteX3" fmla="*/ 4572000 w 7315200"/>
                      <a:gd name="connsiteY3" fmla="*/ 0 h 1911163"/>
                      <a:gd name="connsiteX4" fmla="*/ 6400800 w 7315200"/>
                      <a:gd name="connsiteY4" fmla="*/ 1828800 h 1911163"/>
                      <a:gd name="connsiteX5" fmla="*/ 7315200 w 7315200"/>
                      <a:gd name="connsiteY5" fmla="*/ 914400 h 1911163"/>
                      <a:gd name="connsiteX6" fmla="*/ 7315200 w 7315200"/>
                      <a:gd name="connsiteY6" fmla="*/ 914400 h 1911163"/>
                      <a:gd name="connsiteX0" fmla="*/ 0 w 7315200"/>
                      <a:gd name="connsiteY0" fmla="*/ 973698 h 1960936"/>
                      <a:gd name="connsiteX1" fmla="*/ 914400 w 7315200"/>
                      <a:gd name="connsiteY1" fmla="*/ 59298 h 1960936"/>
                      <a:gd name="connsiteX2" fmla="*/ 2743200 w 7315200"/>
                      <a:gd name="connsiteY2" fmla="*/ 1878573 h 1960936"/>
                      <a:gd name="connsiteX3" fmla="*/ 4572000 w 7315200"/>
                      <a:gd name="connsiteY3" fmla="*/ 49773 h 1960936"/>
                      <a:gd name="connsiteX4" fmla="*/ 6400800 w 7315200"/>
                      <a:gd name="connsiteY4" fmla="*/ 1878573 h 1960936"/>
                      <a:gd name="connsiteX5" fmla="*/ 7315200 w 7315200"/>
                      <a:gd name="connsiteY5" fmla="*/ 964173 h 1960936"/>
                      <a:gd name="connsiteX6" fmla="*/ 7315200 w 7315200"/>
                      <a:gd name="connsiteY6" fmla="*/ 964173 h 1960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315200" h="1960936">
                        <a:moveTo>
                          <a:pt x="0" y="973698"/>
                        </a:moveTo>
                        <a:cubicBezTo>
                          <a:pt x="304800" y="516498"/>
                          <a:pt x="495300" y="70411"/>
                          <a:pt x="914400" y="59298"/>
                        </a:cubicBezTo>
                        <a:cubicBezTo>
                          <a:pt x="1498226" y="0"/>
                          <a:pt x="2133600" y="1880161"/>
                          <a:pt x="2743200" y="1878573"/>
                        </a:cubicBezTo>
                        <a:cubicBezTo>
                          <a:pt x="3352800" y="1876986"/>
                          <a:pt x="3962400" y="49773"/>
                          <a:pt x="4572000" y="49773"/>
                        </a:cubicBezTo>
                        <a:cubicBezTo>
                          <a:pt x="5181600" y="49773"/>
                          <a:pt x="5881968" y="1960936"/>
                          <a:pt x="6400800" y="1878573"/>
                        </a:cubicBezTo>
                        <a:cubicBezTo>
                          <a:pt x="6800850" y="1869048"/>
                          <a:pt x="7315200" y="964173"/>
                          <a:pt x="7315200" y="964173"/>
                        </a:cubicBezTo>
                        <a:lnTo>
                          <a:pt x="7315200" y="964173"/>
                        </a:ln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56"/>
                <p:cNvGrpSpPr/>
                <p:nvPr/>
              </p:nvGrpSpPr>
              <p:grpSpPr>
                <a:xfrm rot="-300000">
                  <a:off x="3352800" y="3352800"/>
                  <a:ext cx="3215815" cy="152400"/>
                  <a:chOff x="161925" y="453860"/>
                  <a:chExt cx="6263815" cy="516272"/>
                </a:xfrm>
              </p:grpSpPr>
              <p:grpSp>
                <p:nvGrpSpPr>
                  <p:cNvPr id="40" name="Group 57"/>
                  <p:cNvGrpSpPr/>
                  <p:nvPr/>
                </p:nvGrpSpPr>
                <p:grpSpPr>
                  <a:xfrm>
                    <a:off x="1720405" y="453860"/>
                    <a:ext cx="4705335" cy="497305"/>
                    <a:chOff x="1720405" y="453860"/>
                    <a:chExt cx="4705335" cy="497305"/>
                  </a:xfrm>
                </p:grpSpPr>
                <p:sp>
                  <p:nvSpPr>
                    <p:cNvPr id="42" name="Freeform 41"/>
                    <p:cNvSpPr/>
                    <p:nvPr/>
                  </p:nvSpPr>
                  <p:spPr>
                    <a:xfrm flipV="1">
                      <a:off x="4857297" y="453860"/>
                      <a:ext cx="1568443" cy="493882"/>
                    </a:xfrm>
                    <a:custGeom>
                      <a:avLst/>
                      <a:gdLst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28800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38325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1065212 h 2120899"/>
                        <a:gd name="connsiteX1" fmla="*/ 914400 w 7315200"/>
                        <a:gd name="connsiteY1" fmla="*/ 150812 h 2120899"/>
                        <a:gd name="connsiteX2" fmla="*/ 2743200 w 7315200"/>
                        <a:gd name="connsiteY2" fmla="*/ 1970087 h 2120899"/>
                        <a:gd name="connsiteX3" fmla="*/ 3667125 w 7315200"/>
                        <a:gd name="connsiteY3" fmla="*/ 1055687 h 2120899"/>
                        <a:gd name="connsiteX4" fmla="*/ 4572000 w 7315200"/>
                        <a:gd name="connsiteY4" fmla="*/ 141287 h 2120899"/>
                        <a:gd name="connsiteX5" fmla="*/ 5486400 w 7315200"/>
                        <a:gd name="connsiteY5" fmla="*/ 1065212 h 2120899"/>
                        <a:gd name="connsiteX6" fmla="*/ 6400800 w 7315200"/>
                        <a:gd name="connsiteY6" fmla="*/ 1970087 h 2120899"/>
                        <a:gd name="connsiteX7" fmla="*/ 7315200 w 7315200"/>
                        <a:gd name="connsiteY7" fmla="*/ 1055687 h 2120899"/>
                        <a:gd name="connsiteX8" fmla="*/ 7315200 w 7315200"/>
                        <a:gd name="connsiteY8" fmla="*/ 1055687 h 2120899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74737 h 1981200"/>
                        <a:gd name="connsiteX1" fmla="*/ 914400 w 7315200"/>
                        <a:gd name="connsiteY1" fmla="*/ 160337 h 1981200"/>
                        <a:gd name="connsiteX2" fmla="*/ 2743200 w 7315200"/>
                        <a:gd name="connsiteY2" fmla="*/ 1979612 h 1981200"/>
                        <a:gd name="connsiteX3" fmla="*/ 4572000 w 7315200"/>
                        <a:gd name="connsiteY3" fmla="*/ 150812 h 1981200"/>
                        <a:gd name="connsiteX4" fmla="*/ 5486400 w 7315200"/>
                        <a:gd name="connsiteY4" fmla="*/ 1074737 h 1981200"/>
                        <a:gd name="connsiteX5" fmla="*/ 6400800 w 7315200"/>
                        <a:gd name="connsiteY5" fmla="*/ 1979612 h 1981200"/>
                        <a:gd name="connsiteX6" fmla="*/ 7315200 w 7315200"/>
                        <a:gd name="connsiteY6" fmla="*/ 1065212 h 1981200"/>
                        <a:gd name="connsiteX7" fmla="*/ 7315200 w 7315200"/>
                        <a:gd name="connsiteY7" fmla="*/ 1065212 h 1981200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4572000 w 7315200"/>
                        <a:gd name="connsiteY3" fmla="*/ 141287 h 2122487"/>
                        <a:gd name="connsiteX4" fmla="*/ 6400800 w 7315200"/>
                        <a:gd name="connsiteY4" fmla="*/ 1970087 h 2122487"/>
                        <a:gd name="connsiteX5" fmla="*/ 7315200 w 7315200"/>
                        <a:gd name="connsiteY5" fmla="*/ 1055687 h 2122487"/>
                        <a:gd name="connsiteX6" fmla="*/ 7315200 w 7315200"/>
                        <a:gd name="connsiteY6" fmla="*/ 1055687 h 2122487"/>
                        <a:gd name="connsiteX0" fmla="*/ 0 w 7315200"/>
                        <a:gd name="connsiteY0" fmla="*/ 1027112 h 2084387"/>
                        <a:gd name="connsiteX1" fmla="*/ 914400 w 7315200"/>
                        <a:gd name="connsiteY1" fmla="*/ 112712 h 2084387"/>
                        <a:gd name="connsiteX2" fmla="*/ 2743200 w 7315200"/>
                        <a:gd name="connsiteY2" fmla="*/ 1931987 h 2084387"/>
                        <a:gd name="connsiteX3" fmla="*/ 4572000 w 7315200"/>
                        <a:gd name="connsiteY3" fmla="*/ 103187 h 2084387"/>
                        <a:gd name="connsiteX4" fmla="*/ 6400800 w 7315200"/>
                        <a:gd name="connsiteY4" fmla="*/ 1931987 h 2084387"/>
                        <a:gd name="connsiteX5" fmla="*/ 7315200 w 7315200"/>
                        <a:gd name="connsiteY5" fmla="*/ 1017587 h 2084387"/>
                        <a:gd name="connsiteX6" fmla="*/ 7315200 w 7315200"/>
                        <a:gd name="connsiteY6" fmla="*/ 1017587 h 2084387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830388"/>
                        <a:gd name="connsiteX1" fmla="*/ 914400 w 7315200"/>
                        <a:gd name="connsiteY1" fmla="*/ 9525 h 1830388"/>
                        <a:gd name="connsiteX2" fmla="*/ 2743200 w 7315200"/>
                        <a:gd name="connsiteY2" fmla="*/ 1828800 h 1830388"/>
                        <a:gd name="connsiteX3" fmla="*/ 4572000 w 7315200"/>
                        <a:gd name="connsiteY3" fmla="*/ 0 h 1830388"/>
                        <a:gd name="connsiteX4" fmla="*/ 6400800 w 7315200"/>
                        <a:gd name="connsiteY4" fmla="*/ 1828800 h 1830388"/>
                        <a:gd name="connsiteX5" fmla="*/ 7315200 w 7315200"/>
                        <a:gd name="connsiteY5" fmla="*/ 914400 h 1830388"/>
                        <a:gd name="connsiteX6" fmla="*/ 7315200 w 7315200"/>
                        <a:gd name="connsiteY6" fmla="*/ 914400 h 1830388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911163"/>
                        <a:gd name="connsiteX1" fmla="*/ 914400 w 7315200"/>
                        <a:gd name="connsiteY1" fmla="*/ 9525 h 1911163"/>
                        <a:gd name="connsiteX2" fmla="*/ 2743200 w 7315200"/>
                        <a:gd name="connsiteY2" fmla="*/ 1828800 h 1911163"/>
                        <a:gd name="connsiteX3" fmla="*/ 4572000 w 7315200"/>
                        <a:gd name="connsiteY3" fmla="*/ 0 h 1911163"/>
                        <a:gd name="connsiteX4" fmla="*/ 6400800 w 7315200"/>
                        <a:gd name="connsiteY4" fmla="*/ 1828800 h 1911163"/>
                        <a:gd name="connsiteX5" fmla="*/ 7315200 w 7315200"/>
                        <a:gd name="connsiteY5" fmla="*/ 914400 h 1911163"/>
                        <a:gd name="connsiteX6" fmla="*/ 7315200 w 7315200"/>
                        <a:gd name="connsiteY6" fmla="*/ 914400 h 1911163"/>
                        <a:gd name="connsiteX0" fmla="*/ 0 w 7315200"/>
                        <a:gd name="connsiteY0" fmla="*/ 973698 h 1960936"/>
                        <a:gd name="connsiteX1" fmla="*/ 914400 w 7315200"/>
                        <a:gd name="connsiteY1" fmla="*/ 59298 h 1960936"/>
                        <a:gd name="connsiteX2" fmla="*/ 2743200 w 7315200"/>
                        <a:gd name="connsiteY2" fmla="*/ 1878573 h 1960936"/>
                        <a:gd name="connsiteX3" fmla="*/ 4572000 w 7315200"/>
                        <a:gd name="connsiteY3" fmla="*/ 49773 h 1960936"/>
                        <a:gd name="connsiteX4" fmla="*/ 6400800 w 7315200"/>
                        <a:gd name="connsiteY4" fmla="*/ 1878573 h 1960936"/>
                        <a:gd name="connsiteX5" fmla="*/ 7315200 w 7315200"/>
                        <a:gd name="connsiteY5" fmla="*/ 964173 h 1960936"/>
                        <a:gd name="connsiteX6" fmla="*/ 7315200 w 7315200"/>
                        <a:gd name="connsiteY6" fmla="*/ 964173 h 1960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15200" h="1960936">
                          <a:moveTo>
                            <a:pt x="0" y="973698"/>
                          </a:moveTo>
                          <a:cubicBezTo>
                            <a:pt x="304800" y="516498"/>
                            <a:pt x="495300" y="70411"/>
                            <a:pt x="914400" y="59298"/>
                          </a:cubicBezTo>
                          <a:cubicBezTo>
                            <a:pt x="1498226" y="0"/>
                            <a:pt x="2133600" y="1880161"/>
                            <a:pt x="2743200" y="1878573"/>
                          </a:cubicBezTo>
                          <a:cubicBezTo>
                            <a:pt x="3352800" y="1876986"/>
                            <a:pt x="3962400" y="49773"/>
                            <a:pt x="4572000" y="49773"/>
                          </a:cubicBezTo>
                          <a:cubicBezTo>
                            <a:pt x="5181600" y="49773"/>
                            <a:pt x="5881968" y="1960936"/>
                            <a:pt x="6400800" y="1878573"/>
                          </a:cubicBezTo>
                          <a:cubicBezTo>
                            <a:pt x="6800850" y="1869048"/>
                            <a:pt x="7315200" y="964173"/>
                            <a:pt x="7315200" y="964173"/>
                          </a:cubicBezTo>
                          <a:lnTo>
                            <a:pt x="7315200" y="964173"/>
                          </a:ln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 flipV="1">
                      <a:off x="3288854" y="457283"/>
                      <a:ext cx="1568443" cy="493882"/>
                    </a:xfrm>
                    <a:custGeom>
                      <a:avLst/>
                      <a:gdLst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28800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38325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1065212 h 2120899"/>
                        <a:gd name="connsiteX1" fmla="*/ 914400 w 7315200"/>
                        <a:gd name="connsiteY1" fmla="*/ 150812 h 2120899"/>
                        <a:gd name="connsiteX2" fmla="*/ 2743200 w 7315200"/>
                        <a:gd name="connsiteY2" fmla="*/ 1970087 h 2120899"/>
                        <a:gd name="connsiteX3" fmla="*/ 3667125 w 7315200"/>
                        <a:gd name="connsiteY3" fmla="*/ 1055687 h 2120899"/>
                        <a:gd name="connsiteX4" fmla="*/ 4572000 w 7315200"/>
                        <a:gd name="connsiteY4" fmla="*/ 141287 h 2120899"/>
                        <a:gd name="connsiteX5" fmla="*/ 5486400 w 7315200"/>
                        <a:gd name="connsiteY5" fmla="*/ 1065212 h 2120899"/>
                        <a:gd name="connsiteX6" fmla="*/ 6400800 w 7315200"/>
                        <a:gd name="connsiteY6" fmla="*/ 1970087 h 2120899"/>
                        <a:gd name="connsiteX7" fmla="*/ 7315200 w 7315200"/>
                        <a:gd name="connsiteY7" fmla="*/ 1055687 h 2120899"/>
                        <a:gd name="connsiteX8" fmla="*/ 7315200 w 7315200"/>
                        <a:gd name="connsiteY8" fmla="*/ 1055687 h 2120899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74737 h 1981200"/>
                        <a:gd name="connsiteX1" fmla="*/ 914400 w 7315200"/>
                        <a:gd name="connsiteY1" fmla="*/ 160337 h 1981200"/>
                        <a:gd name="connsiteX2" fmla="*/ 2743200 w 7315200"/>
                        <a:gd name="connsiteY2" fmla="*/ 1979612 h 1981200"/>
                        <a:gd name="connsiteX3" fmla="*/ 4572000 w 7315200"/>
                        <a:gd name="connsiteY3" fmla="*/ 150812 h 1981200"/>
                        <a:gd name="connsiteX4" fmla="*/ 5486400 w 7315200"/>
                        <a:gd name="connsiteY4" fmla="*/ 1074737 h 1981200"/>
                        <a:gd name="connsiteX5" fmla="*/ 6400800 w 7315200"/>
                        <a:gd name="connsiteY5" fmla="*/ 1979612 h 1981200"/>
                        <a:gd name="connsiteX6" fmla="*/ 7315200 w 7315200"/>
                        <a:gd name="connsiteY6" fmla="*/ 1065212 h 1981200"/>
                        <a:gd name="connsiteX7" fmla="*/ 7315200 w 7315200"/>
                        <a:gd name="connsiteY7" fmla="*/ 1065212 h 1981200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4572000 w 7315200"/>
                        <a:gd name="connsiteY3" fmla="*/ 141287 h 2122487"/>
                        <a:gd name="connsiteX4" fmla="*/ 6400800 w 7315200"/>
                        <a:gd name="connsiteY4" fmla="*/ 1970087 h 2122487"/>
                        <a:gd name="connsiteX5" fmla="*/ 7315200 w 7315200"/>
                        <a:gd name="connsiteY5" fmla="*/ 1055687 h 2122487"/>
                        <a:gd name="connsiteX6" fmla="*/ 7315200 w 7315200"/>
                        <a:gd name="connsiteY6" fmla="*/ 1055687 h 2122487"/>
                        <a:gd name="connsiteX0" fmla="*/ 0 w 7315200"/>
                        <a:gd name="connsiteY0" fmla="*/ 1027112 h 2084387"/>
                        <a:gd name="connsiteX1" fmla="*/ 914400 w 7315200"/>
                        <a:gd name="connsiteY1" fmla="*/ 112712 h 2084387"/>
                        <a:gd name="connsiteX2" fmla="*/ 2743200 w 7315200"/>
                        <a:gd name="connsiteY2" fmla="*/ 1931987 h 2084387"/>
                        <a:gd name="connsiteX3" fmla="*/ 4572000 w 7315200"/>
                        <a:gd name="connsiteY3" fmla="*/ 103187 h 2084387"/>
                        <a:gd name="connsiteX4" fmla="*/ 6400800 w 7315200"/>
                        <a:gd name="connsiteY4" fmla="*/ 1931987 h 2084387"/>
                        <a:gd name="connsiteX5" fmla="*/ 7315200 w 7315200"/>
                        <a:gd name="connsiteY5" fmla="*/ 1017587 h 2084387"/>
                        <a:gd name="connsiteX6" fmla="*/ 7315200 w 7315200"/>
                        <a:gd name="connsiteY6" fmla="*/ 1017587 h 2084387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830388"/>
                        <a:gd name="connsiteX1" fmla="*/ 914400 w 7315200"/>
                        <a:gd name="connsiteY1" fmla="*/ 9525 h 1830388"/>
                        <a:gd name="connsiteX2" fmla="*/ 2743200 w 7315200"/>
                        <a:gd name="connsiteY2" fmla="*/ 1828800 h 1830388"/>
                        <a:gd name="connsiteX3" fmla="*/ 4572000 w 7315200"/>
                        <a:gd name="connsiteY3" fmla="*/ 0 h 1830388"/>
                        <a:gd name="connsiteX4" fmla="*/ 6400800 w 7315200"/>
                        <a:gd name="connsiteY4" fmla="*/ 1828800 h 1830388"/>
                        <a:gd name="connsiteX5" fmla="*/ 7315200 w 7315200"/>
                        <a:gd name="connsiteY5" fmla="*/ 914400 h 1830388"/>
                        <a:gd name="connsiteX6" fmla="*/ 7315200 w 7315200"/>
                        <a:gd name="connsiteY6" fmla="*/ 914400 h 1830388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911163"/>
                        <a:gd name="connsiteX1" fmla="*/ 914400 w 7315200"/>
                        <a:gd name="connsiteY1" fmla="*/ 9525 h 1911163"/>
                        <a:gd name="connsiteX2" fmla="*/ 2743200 w 7315200"/>
                        <a:gd name="connsiteY2" fmla="*/ 1828800 h 1911163"/>
                        <a:gd name="connsiteX3" fmla="*/ 4572000 w 7315200"/>
                        <a:gd name="connsiteY3" fmla="*/ 0 h 1911163"/>
                        <a:gd name="connsiteX4" fmla="*/ 6400800 w 7315200"/>
                        <a:gd name="connsiteY4" fmla="*/ 1828800 h 1911163"/>
                        <a:gd name="connsiteX5" fmla="*/ 7315200 w 7315200"/>
                        <a:gd name="connsiteY5" fmla="*/ 914400 h 1911163"/>
                        <a:gd name="connsiteX6" fmla="*/ 7315200 w 7315200"/>
                        <a:gd name="connsiteY6" fmla="*/ 914400 h 1911163"/>
                        <a:gd name="connsiteX0" fmla="*/ 0 w 7315200"/>
                        <a:gd name="connsiteY0" fmla="*/ 973698 h 1960936"/>
                        <a:gd name="connsiteX1" fmla="*/ 914400 w 7315200"/>
                        <a:gd name="connsiteY1" fmla="*/ 59298 h 1960936"/>
                        <a:gd name="connsiteX2" fmla="*/ 2743200 w 7315200"/>
                        <a:gd name="connsiteY2" fmla="*/ 1878573 h 1960936"/>
                        <a:gd name="connsiteX3" fmla="*/ 4572000 w 7315200"/>
                        <a:gd name="connsiteY3" fmla="*/ 49773 h 1960936"/>
                        <a:gd name="connsiteX4" fmla="*/ 6400800 w 7315200"/>
                        <a:gd name="connsiteY4" fmla="*/ 1878573 h 1960936"/>
                        <a:gd name="connsiteX5" fmla="*/ 7315200 w 7315200"/>
                        <a:gd name="connsiteY5" fmla="*/ 964173 h 1960936"/>
                        <a:gd name="connsiteX6" fmla="*/ 7315200 w 7315200"/>
                        <a:gd name="connsiteY6" fmla="*/ 964173 h 1960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15200" h="1960936">
                          <a:moveTo>
                            <a:pt x="0" y="973698"/>
                          </a:moveTo>
                          <a:cubicBezTo>
                            <a:pt x="304800" y="516498"/>
                            <a:pt x="495300" y="70411"/>
                            <a:pt x="914400" y="59298"/>
                          </a:cubicBezTo>
                          <a:cubicBezTo>
                            <a:pt x="1498226" y="0"/>
                            <a:pt x="2133600" y="1880161"/>
                            <a:pt x="2743200" y="1878573"/>
                          </a:cubicBezTo>
                          <a:cubicBezTo>
                            <a:pt x="3352800" y="1876986"/>
                            <a:pt x="3962400" y="49773"/>
                            <a:pt x="4572000" y="49773"/>
                          </a:cubicBezTo>
                          <a:cubicBezTo>
                            <a:pt x="5181600" y="49773"/>
                            <a:pt x="5881968" y="1960936"/>
                            <a:pt x="6400800" y="1878573"/>
                          </a:cubicBezTo>
                          <a:cubicBezTo>
                            <a:pt x="6800850" y="1869048"/>
                            <a:pt x="7315200" y="964173"/>
                            <a:pt x="7315200" y="964173"/>
                          </a:cubicBezTo>
                          <a:lnTo>
                            <a:pt x="7315200" y="964173"/>
                          </a:ln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Freeform 43"/>
                    <p:cNvSpPr/>
                    <p:nvPr/>
                  </p:nvSpPr>
                  <p:spPr>
                    <a:xfrm flipV="1">
                      <a:off x="1720405" y="457200"/>
                      <a:ext cx="1568443" cy="493882"/>
                    </a:xfrm>
                    <a:custGeom>
                      <a:avLst/>
                      <a:gdLst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28800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925512 h 1831975"/>
                        <a:gd name="connsiteX1" fmla="*/ 914400 w 7315200"/>
                        <a:gd name="connsiteY1" fmla="*/ 11112 h 1831975"/>
                        <a:gd name="connsiteX2" fmla="*/ 1838325 w 7315200"/>
                        <a:gd name="connsiteY2" fmla="*/ 925512 h 1831975"/>
                        <a:gd name="connsiteX3" fmla="*/ 2743200 w 7315200"/>
                        <a:gd name="connsiteY3" fmla="*/ 1830387 h 1831975"/>
                        <a:gd name="connsiteX4" fmla="*/ 3667125 w 7315200"/>
                        <a:gd name="connsiteY4" fmla="*/ 915987 h 1831975"/>
                        <a:gd name="connsiteX5" fmla="*/ 4572000 w 7315200"/>
                        <a:gd name="connsiteY5" fmla="*/ 1587 h 1831975"/>
                        <a:gd name="connsiteX6" fmla="*/ 5486400 w 7315200"/>
                        <a:gd name="connsiteY6" fmla="*/ 925512 h 1831975"/>
                        <a:gd name="connsiteX7" fmla="*/ 6400800 w 7315200"/>
                        <a:gd name="connsiteY7" fmla="*/ 1830387 h 1831975"/>
                        <a:gd name="connsiteX8" fmla="*/ 7315200 w 7315200"/>
                        <a:gd name="connsiteY8" fmla="*/ 915987 h 1831975"/>
                        <a:gd name="connsiteX9" fmla="*/ 7315200 w 7315200"/>
                        <a:gd name="connsiteY9" fmla="*/ 915987 h 1831975"/>
                        <a:gd name="connsiteX0" fmla="*/ 0 w 7315200"/>
                        <a:gd name="connsiteY0" fmla="*/ 1065212 h 2120899"/>
                        <a:gd name="connsiteX1" fmla="*/ 914400 w 7315200"/>
                        <a:gd name="connsiteY1" fmla="*/ 150812 h 2120899"/>
                        <a:gd name="connsiteX2" fmla="*/ 2743200 w 7315200"/>
                        <a:gd name="connsiteY2" fmla="*/ 1970087 h 2120899"/>
                        <a:gd name="connsiteX3" fmla="*/ 3667125 w 7315200"/>
                        <a:gd name="connsiteY3" fmla="*/ 1055687 h 2120899"/>
                        <a:gd name="connsiteX4" fmla="*/ 4572000 w 7315200"/>
                        <a:gd name="connsiteY4" fmla="*/ 141287 h 2120899"/>
                        <a:gd name="connsiteX5" fmla="*/ 5486400 w 7315200"/>
                        <a:gd name="connsiteY5" fmla="*/ 1065212 h 2120899"/>
                        <a:gd name="connsiteX6" fmla="*/ 6400800 w 7315200"/>
                        <a:gd name="connsiteY6" fmla="*/ 1970087 h 2120899"/>
                        <a:gd name="connsiteX7" fmla="*/ 7315200 w 7315200"/>
                        <a:gd name="connsiteY7" fmla="*/ 1055687 h 2120899"/>
                        <a:gd name="connsiteX8" fmla="*/ 7315200 w 7315200"/>
                        <a:gd name="connsiteY8" fmla="*/ 1055687 h 2120899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3667125 w 7315200"/>
                        <a:gd name="connsiteY3" fmla="*/ 1065212 h 2122487"/>
                        <a:gd name="connsiteX4" fmla="*/ 4572000 w 7315200"/>
                        <a:gd name="connsiteY4" fmla="*/ 141287 h 2122487"/>
                        <a:gd name="connsiteX5" fmla="*/ 5486400 w 7315200"/>
                        <a:gd name="connsiteY5" fmla="*/ 1065212 h 2122487"/>
                        <a:gd name="connsiteX6" fmla="*/ 6400800 w 7315200"/>
                        <a:gd name="connsiteY6" fmla="*/ 1970087 h 2122487"/>
                        <a:gd name="connsiteX7" fmla="*/ 7315200 w 7315200"/>
                        <a:gd name="connsiteY7" fmla="*/ 1055687 h 2122487"/>
                        <a:gd name="connsiteX8" fmla="*/ 7315200 w 7315200"/>
                        <a:gd name="connsiteY8" fmla="*/ 1055687 h 2122487"/>
                        <a:gd name="connsiteX0" fmla="*/ 0 w 7315200"/>
                        <a:gd name="connsiteY0" fmla="*/ 1074737 h 1981200"/>
                        <a:gd name="connsiteX1" fmla="*/ 914400 w 7315200"/>
                        <a:gd name="connsiteY1" fmla="*/ 160337 h 1981200"/>
                        <a:gd name="connsiteX2" fmla="*/ 2743200 w 7315200"/>
                        <a:gd name="connsiteY2" fmla="*/ 1979612 h 1981200"/>
                        <a:gd name="connsiteX3" fmla="*/ 4572000 w 7315200"/>
                        <a:gd name="connsiteY3" fmla="*/ 150812 h 1981200"/>
                        <a:gd name="connsiteX4" fmla="*/ 5486400 w 7315200"/>
                        <a:gd name="connsiteY4" fmla="*/ 1074737 h 1981200"/>
                        <a:gd name="connsiteX5" fmla="*/ 6400800 w 7315200"/>
                        <a:gd name="connsiteY5" fmla="*/ 1979612 h 1981200"/>
                        <a:gd name="connsiteX6" fmla="*/ 7315200 w 7315200"/>
                        <a:gd name="connsiteY6" fmla="*/ 1065212 h 1981200"/>
                        <a:gd name="connsiteX7" fmla="*/ 7315200 w 7315200"/>
                        <a:gd name="connsiteY7" fmla="*/ 1065212 h 1981200"/>
                        <a:gd name="connsiteX0" fmla="*/ 0 w 7315200"/>
                        <a:gd name="connsiteY0" fmla="*/ 1065212 h 2122487"/>
                        <a:gd name="connsiteX1" fmla="*/ 914400 w 7315200"/>
                        <a:gd name="connsiteY1" fmla="*/ 150812 h 2122487"/>
                        <a:gd name="connsiteX2" fmla="*/ 2743200 w 7315200"/>
                        <a:gd name="connsiteY2" fmla="*/ 1970087 h 2122487"/>
                        <a:gd name="connsiteX3" fmla="*/ 4572000 w 7315200"/>
                        <a:gd name="connsiteY3" fmla="*/ 141287 h 2122487"/>
                        <a:gd name="connsiteX4" fmla="*/ 6400800 w 7315200"/>
                        <a:gd name="connsiteY4" fmla="*/ 1970087 h 2122487"/>
                        <a:gd name="connsiteX5" fmla="*/ 7315200 w 7315200"/>
                        <a:gd name="connsiteY5" fmla="*/ 1055687 h 2122487"/>
                        <a:gd name="connsiteX6" fmla="*/ 7315200 w 7315200"/>
                        <a:gd name="connsiteY6" fmla="*/ 1055687 h 2122487"/>
                        <a:gd name="connsiteX0" fmla="*/ 0 w 7315200"/>
                        <a:gd name="connsiteY0" fmla="*/ 1027112 h 2084387"/>
                        <a:gd name="connsiteX1" fmla="*/ 914400 w 7315200"/>
                        <a:gd name="connsiteY1" fmla="*/ 112712 h 2084387"/>
                        <a:gd name="connsiteX2" fmla="*/ 2743200 w 7315200"/>
                        <a:gd name="connsiteY2" fmla="*/ 1931987 h 2084387"/>
                        <a:gd name="connsiteX3" fmla="*/ 4572000 w 7315200"/>
                        <a:gd name="connsiteY3" fmla="*/ 103187 h 2084387"/>
                        <a:gd name="connsiteX4" fmla="*/ 6400800 w 7315200"/>
                        <a:gd name="connsiteY4" fmla="*/ 1931987 h 2084387"/>
                        <a:gd name="connsiteX5" fmla="*/ 7315200 w 7315200"/>
                        <a:gd name="connsiteY5" fmla="*/ 1017587 h 2084387"/>
                        <a:gd name="connsiteX6" fmla="*/ 7315200 w 7315200"/>
                        <a:gd name="connsiteY6" fmla="*/ 1017587 h 2084387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981200"/>
                        <a:gd name="connsiteX1" fmla="*/ 914400 w 7315200"/>
                        <a:gd name="connsiteY1" fmla="*/ 9525 h 1981200"/>
                        <a:gd name="connsiteX2" fmla="*/ 2743200 w 7315200"/>
                        <a:gd name="connsiteY2" fmla="*/ 1828800 h 1981200"/>
                        <a:gd name="connsiteX3" fmla="*/ 4572000 w 7315200"/>
                        <a:gd name="connsiteY3" fmla="*/ 0 h 1981200"/>
                        <a:gd name="connsiteX4" fmla="*/ 6400800 w 7315200"/>
                        <a:gd name="connsiteY4" fmla="*/ 1828800 h 1981200"/>
                        <a:gd name="connsiteX5" fmla="*/ 7315200 w 7315200"/>
                        <a:gd name="connsiteY5" fmla="*/ 914400 h 1981200"/>
                        <a:gd name="connsiteX6" fmla="*/ 7315200 w 7315200"/>
                        <a:gd name="connsiteY6" fmla="*/ 914400 h 1981200"/>
                        <a:gd name="connsiteX0" fmla="*/ 0 w 7315200"/>
                        <a:gd name="connsiteY0" fmla="*/ 923925 h 1830388"/>
                        <a:gd name="connsiteX1" fmla="*/ 914400 w 7315200"/>
                        <a:gd name="connsiteY1" fmla="*/ 9525 h 1830388"/>
                        <a:gd name="connsiteX2" fmla="*/ 2743200 w 7315200"/>
                        <a:gd name="connsiteY2" fmla="*/ 1828800 h 1830388"/>
                        <a:gd name="connsiteX3" fmla="*/ 4572000 w 7315200"/>
                        <a:gd name="connsiteY3" fmla="*/ 0 h 1830388"/>
                        <a:gd name="connsiteX4" fmla="*/ 6400800 w 7315200"/>
                        <a:gd name="connsiteY4" fmla="*/ 1828800 h 1830388"/>
                        <a:gd name="connsiteX5" fmla="*/ 7315200 w 7315200"/>
                        <a:gd name="connsiteY5" fmla="*/ 914400 h 1830388"/>
                        <a:gd name="connsiteX6" fmla="*/ 7315200 w 7315200"/>
                        <a:gd name="connsiteY6" fmla="*/ 914400 h 1830388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857375"/>
                        <a:gd name="connsiteX1" fmla="*/ 914400 w 7315200"/>
                        <a:gd name="connsiteY1" fmla="*/ 9525 h 1857375"/>
                        <a:gd name="connsiteX2" fmla="*/ 2743200 w 7315200"/>
                        <a:gd name="connsiteY2" fmla="*/ 1828800 h 1857375"/>
                        <a:gd name="connsiteX3" fmla="*/ 4572000 w 7315200"/>
                        <a:gd name="connsiteY3" fmla="*/ 0 h 1857375"/>
                        <a:gd name="connsiteX4" fmla="*/ 6400800 w 7315200"/>
                        <a:gd name="connsiteY4" fmla="*/ 1828800 h 1857375"/>
                        <a:gd name="connsiteX5" fmla="*/ 7315200 w 7315200"/>
                        <a:gd name="connsiteY5" fmla="*/ 914400 h 1857375"/>
                        <a:gd name="connsiteX6" fmla="*/ 7315200 w 7315200"/>
                        <a:gd name="connsiteY6" fmla="*/ 914400 h 1857375"/>
                        <a:gd name="connsiteX0" fmla="*/ 0 w 7315200"/>
                        <a:gd name="connsiteY0" fmla="*/ 923925 h 1911163"/>
                        <a:gd name="connsiteX1" fmla="*/ 914400 w 7315200"/>
                        <a:gd name="connsiteY1" fmla="*/ 9525 h 1911163"/>
                        <a:gd name="connsiteX2" fmla="*/ 2743200 w 7315200"/>
                        <a:gd name="connsiteY2" fmla="*/ 1828800 h 1911163"/>
                        <a:gd name="connsiteX3" fmla="*/ 4572000 w 7315200"/>
                        <a:gd name="connsiteY3" fmla="*/ 0 h 1911163"/>
                        <a:gd name="connsiteX4" fmla="*/ 6400800 w 7315200"/>
                        <a:gd name="connsiteY4" fmla="*/ 1828800 h 1911163"/>
                        <a:gd name="connsiteX5" fmla="*/ 7315200 w 7315200"/>
                        <a:gd name="connsiteY5" fmla="*/ 914400 h 1911163"/>
                        <a:gd name="connsiteX6" fmla="*/ 7315200 w 7315200"/>
                        <a:gd name="connsiteY6" fmla="*/ 914400 h 1911163"/>
                        <a:gd name="connsiteX0" fmla="*/ 0 w 7315200"/>
                        <a:gd name="connsiteY0" fmla="*/ 973698 h 1960936"/>
                        <a:gd name="connsiteX1" fmla="*/ 914400 w 7315200"/>
                        <a:gd name="connsiteY1" fmla="*/ 59298 h 1960936"/>
                        <a:gd name="connsiteX2" fmla="*/ 2743200 w 7315200"/>
                        <a:gd name="connsiteY2" fmla="*/ 1878573 h 1960936"/>
                        <a:gd name="connsiteX3" fmla="*/ 4572000 w 7315200"/>
                        <a:gd name="connsiteY3" fmla="*/ 49773 h 1960936"/>
                        <a:gd name="connsiteX4" fmla="*/ 6400800 w 7315200"/>
                        <a:gd name="connsiteY4" fmla="*/ 1878573 h 1960936"/>
                        <a:gd name="connsiteX5" fmla="*/ 7315200 w 7315200"/>
                        <a:gd name="connsiteY5" fmla="*/ 964173 h 1960936"/>
                        <a:gd name="connsiteX6" fmla="*/ 7315200 w 7315200"/>
                        <a:gd name="connsiteY6" fmla="*/ 964173 h 1960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15200" h="1960936">
                          <a:moveTo>
                            <a:pt x="0" y="973698"/>
                          </a:moveTo>
                          <a:cubicBezTo>
                            <a:pt x="304800" y="516498"/>
                            <a:pt x="495300" y="70411"/>
                            <a:pt x="914400" y="59298"/>
                          </a:cubicBezTo>
                          <a:cubicBezTo>
                            <a:pt x="1498226" y="0"/>
                            <a:pt x="2133600" y="1880161"/>
                            <a:pt x="2743200" y="1878573"/>
                          </a:cubicBezTo>
                          <a:cubicBezTo>
                            <a:pt x="3352800" y="1876986"/>
                            <a:pt x="3962400" y="49773"/>
                            <a:pt x="4572000" y="49773"/>
                          </a:cubicBezTo>
                          <a:cubicBezTo>
                            <a:pt x="5181600" y="49773"/>
                            <a:pt x="5881968" y="1960936"/>
                            <a:pt x="6400800" y="1878573"/>
                          </a:cubicBezTo>
                          <a:cubicBezTo>
                            <a:pt x="6800850" y="1869048"/>
                            <a:pt x="7315200" y="964173"/>
                            <a:pt x="7315200" y="964173"/>
                          </a:cubicBezTo>
                          <a:lnTo>
                            <a:pt x="7315200" y="964173"/>
                          </a:ln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Freeform 40"/>
                  <p:cNvSpPr/>
                  <p:nvPr/>
                </p:nvSpPr>
                <p:spPr>
                  <a:xfrm flipV="1">
                    <a:off x="161925" y="476250"/>
                    <a:ext cx="1568443" cy="493882"/>
                  </a:xfrm>
                  <a:custGeom>
                    <a:avLst/>
                    <a:gdLst>
                      <a:gd name="connsiteX0" fmla="*/ 0 w 7315200"/>
                      <a:gd name="connsiteY0" fmla="*/ 925512 h 1831975"/>
                      <a:gd name="connsiteX1" fmla="*/ 914400 w 7315200"/>
                      <a:gd name="connsiteY1" fmla="*/ 11112 h 1831975"/>
                      <a:gd name="connsiteX2" fmla="*/ 1828800 w 7315200"/>
                      <a:gd name="connsiteY2" fmla="*/ 925512 h 1831975"/>
                      <a:gd name="connsiteX3" fmla="*/ 2743200 w 7315200"/>
                      <a:gd name="connsiteY3" fmla="*/ 1830387 h 1831975"/>
                      <a:gd name="connsiteX4" fmla="*/ 3667125 w 7315200"/>
                      <a:gd name="connsiteY4" fmla="*/ 915987 h 1831975"/>
                      <a:gd name="connsiteX5" fmla="*/ 4572000 w 7315200"/>
                      <a:gd name="connsiteY5" fmla="*/ 1587 h 1831975"/>
                      <a:gd name="connsiteX6" fmla="*/ 5486400 w 7315200"/>
                      <a:gd name="connsiteY6" fmla="*/ 925512 h 1831975"/>
                      <a:gd name="connsiteX7" fmla="*/ 6400800 w 7315200"/>
                      <a:gd name="connsiteY7" fmla="*/ 1830387 h 1831975"/>
                      <a:gd name="connsiteX8" fmla="*/ 7315200 w 7315200"/>
                      <a:gd name="connsiteY8" fmla="*/ 915987 h 1831975"/>
                      <a:gd name="connsiteX9" fmla="*/ 7315200 w 7315200"/>
                      <a:gd name="connsiteY9" fmla="*/ 915987 h 1831975"/>
                      <a:gd name="connsiteX0" fmla="*/ 0 w 7315200"/>
                      <a:gd name="connsiteY0" fmla="*/ 925512 h 1831975"/>
                      <a:gd name="connsiteX1" fmla="*/ 914400 w 7315200"/>
                      <a:gd name="connsiteY1" fmla="*/ 11112 h 1831975"/>
                      <a:gd name="connsiteX2" fmla="*/ 1838325 w 7315200"/>
                      <a:gd name="connsiteY2" fmla="*/ 925512 h 1831975"/>
                      <a:gd name="connsiteX3" fmla="*/ 2743200 w 7315200"/>
                      <a:gd name="connsiteY3" fmla="*/ 1830387 h 1831975"/>
                      <a:gd name="connsiteX4" fmla="*/ 3667125 w 7315200"/>
                      <a:gd name="connsiteY4" fmla="*/ 915987 h 1831975"/>
                      <a:gd name="connsiteX5" fmla="*/ 4572000 w 7315200"/>
                      <a:gd name="connsiteY5" fmla="*/ 1587 h 1831975"/>
                      <a:gd name="connsiteX6" fmla="*/ 5486400 w 7315200"/>
                      <a:gd name="connsiteY6" fmla="*/ 925512 h 1831975"/>
                      <a:gd name="connsiteX7" fmla="*/ 6400800 w 7315200"/>
                      <a:gd name="connsiteY7" fmla="*/ 1830387 h 1831975"/>
                      <a:gd name="connsiteX8" fmla="*/ 7315200 w 7315200"/>
                      <a:gd name="connsiteY8" fmla="*/ 915987 h 1831975"/>
                      <a:gd name="connsiteX9" fmla="*/ 7315200 w 7315200"/>
                      <a:gd name="connsiteY9" fmla="*/ 915987 h 1831975"/>
                      <a:gd name="connsiteX0" fmla="*/ 0 w 7315200"/>
                      <a:gd name="connsiteY0" fmla="*/ 1065212 h 2120899"/>
                      <a:gd name="connsiteX1" fmla="*/ 914400 w 7315200"/>
                      <a:gd name="connsiteY1" fmla="*/ 150812 h 2120899"/>
                      <a:gd name="connsiteX2" fmla="*/ 2743200 w 7315200"/>
                      <a:gd name="connsiteY2" fmla="*/ 1970087 h 2120899"/>
                      <a:gd name="connsiteX3" fmla="*/ 3667125 w 7315200"/>
                      <a:gd name="connsiteY3" fmla="*/ 1055687 h 2120899"/>
                      <a:gd name="connsiteX4" fmla="*/ 4572000 w 7315200"/>
                      <a:gd name="connsiteY4" fmla="*/ 141287 h 2120899"/>
                      <a:gd name="connsiteX5" fmla="*/ 5486400 w 7315200"/>
                      <a:gd name="connsiteY5" fmla="*/ 1065212 h 2120899"/>
                      <a:gd name="connsiteX6" fmla="*/ 6400800 w 7315200"/>
                      <a:gd name="connsiteY6" fmla="*/ 1970087 h 2120899"/>
                      <a:gd name="connsiteX7" fmla="*/ 7315200 w 7315200"/>
                      <a:gd name="connsiteY7" fmla="*/ 1055687 h 2120899"/>
                      <a:gd name="connsiteX8" fmla="*/ 7315200 w 7315200"/>
                      <a:gd name="connsiteY8" fmla="*/ 1055687 h 2120899"/>
                      <a:gd name="connsiteX0" fmla="*/ 0 w 7315200"/>
                      <a:gd name="connsiteY0" fmla="*/ 1065212 h 2122487"/>
                      <a:gd name="connsiteX1" fmla="*/ 914400 w 7315200"/>
                      <a:gd name="connsiteY1" fmla="*/ 150812 h 2122487"/>
                      <a:gd name="connsiteX2" fmla="*/ 2743200 w 7315200"/>
                      <a:gd name="connsiteY2" fmla="*/ 1970087 h 2122487"/>
                      <a:gd name="connsiteX3" fmla="*/ 3667125 w 7315200"/>
                      <a:gd name="connsiteY3" fmla="*/ 1065212 h 2122487"/>
                      <a:gd name="connsiteX4" fmla="*/ 4572000 w 7315200"/>
                      <a:gd name="connsiteY4" fmla="*/ 141287 h 2122487"/>
                      <a:gd name="connsiteX5" fmla="*/ 5486400 w 7315200"/>
                      <a:gd name="connsiteY5" fmla="*/ 1065212 h 2122487"/>
                      <a:gd name="connsiteX6" fmla="*/ 6400800 w 7315200"/>
                      <a:gd name="connsiteY6" fmla="*/ 1970087 h 2122487"/>
                      <a:gd name="connsiteX7" fmla="*/ 7315200 w 7315200"/>
                      <a:gd name="connsiteY7" fmla="*/ 1055687 h 2122487"/>
                      <a:gd name="connsiteX8" fmla="*/ 7315200 w 7315200"/>
                      <a:gd name="connsiteY8" fmla="*/ 1055687 h 2122487"/>
                      <a:gd name="connsiteX0" fmla="*/ 0 w 7315200"/>
                      <a:gd name="connsiteY0" fmla="*/ 1065212 h 2122487"/>
                      <a:gd name="connsiteX1" fmla="*/ 914400 w 7315200"/>
                      <a:gd name="connsiteY1" fmla="*/ 150812 h 2122487"/>
                      <a:gd name="connsiteX2" fmla="*/ 2743200 w 7315200"/>
                      <a:gd name="connsiteY2" fmla="*/ 1970087 h 2122487"/>
                      <a:gd name="connsiteX3" fmla="*/ 3667125 w 7315200"/>
                      <a:gd name="connsiteY3" fmla="*/ 1065212 h 2122487"/>
                      <a:gd name="connsiteX4" fmla="*/ 4572000 w 7315200"/>
                      <a:gd name="connsiteY4" fmla="*/ 141287 h 2122487"/>
                      <a:gd name="connsiteX5" fmla="*/ 5486400 w 7315200"/>
                      <a:gd name="connsiteY5" fmla="*/ 1065212 h 2122487"/>
                      <a:gd name="connsiteX6" fmla="*/ 6400800 w 7315200"/>
                      <a:gd name="connsiteY6" fmla="*/ 1970087 h 2122487"/>
                      <a:gd name="connsiteX7" fmla="*/ 7315200 w 7315200"/>
                      <a:gd name="connsiteY7" fmla="*/ 1055687 h 2122487"/>
                      <a:gd name="connsiteX8" fmla="*/ 7315200 w 7315200"/>
                      <a:gd name="connsiteY8" fmla="*/ 1055687 h 2122487"/>
                      <a:gd name="connsiteX0" fmla="*/ 0 w 7315200"/>
                      <a:gd name="connsiteY0" fmla="*/ 1074737 h 1981200"/>
                      <a:gd name="connsiteX1" fmla="*/ 914400 w 7315200"/>
                      <a:gd name="connsiteY1" fmla="*/ 160337 h 1981200"/>
                      <a:gd name="connsiteX2" fmla="*/ 2743200 w 7315200"/>
                      <a:gd name="connsiteY2" fmla="*/ 1979612 h 1981200"/>
                      <a:gd name="connsiteX3" fmla="*/ 4572000 w 7315200"/>
                      <a:gd name="connsiteY3" fmla="*/ 150812 h 1981200"/>
                      <a:gd name="connsiteX4" fmla="*/ 5486400 w 7315200"/>
                      <a:gd name="connsiteY4" fmla="*/ 1074737 h 1981200"/>
                      <a:gd name="connsiteX5" fmla="*/ 6400800 w 7315200"/>
                      <a:gd name="connsiteY5" fmla="*/ 1979612 h 1981200"/>
                      <a:gd name="connsiteX6" fmla="*/ 7315200 w 7315200"/>
                      <a:gd name="connsiteY6" fmla="*/ 1065212 h 1981200"/>
                      <a:gd name="connsiteX7" fmla="*/ 7315200 w 7315200"/>
                      <a:gd name="connsiteY7" fmla="*/ 1065212 h 1981200"/>
                      <a:gd name="connsiteX0" fmla="*/ 0 w 7315200"/>
                      <a:gd name="connsiteY0" fmla="*/ 1065212 h 2122487"/>
                      <a:gd name="connsiteX1" fmla="*/ 914400 w 7315200"/>
                      <a:gd name="connsiteY1" fmla="*/ 150812 h 2122487"/>
                      <a:gd name="connsiteX2" fmla="*/ 2743200 w 7315200"/>
                      <a:gd name="connsiteY2" fmla="*/ 1970087 h 2122487"/>
                      <a:gd name="connsiteX3" fmla="*/ 4572000 w 7315200"/>
                      <a:gd name="connsiteY3" fmla="*/ 141287 h 2122487"/>
                      <a:gd name="connsiteX4" fmla="*/ 6400800 w 7315200"/>
                      <a:gd name="connsiteY4" fmla="*/ 1970087 h 2122487"/>
                      <a:gd name="connsiteX5" fmla="*/ 7315200 w 7315200"/>
                      <a:gd name="connsiteY5" fmla="*/ 1055687 h 2122487"/>
                      <a:gd name="connsiteX6" fmla="*/ 7315200 w 7315200"/>
                      <a:gd name="connsiteY6" fmla="*/ 1055687 h 2122487"/>
                      <a:gd name="connsiteX0" fmla="*/ 0 w 7315200"/>
                      <a:gd name="connsiteY0" fmla="*/ 1027112 h 2084387"/>
                      <a:gd name="connsiteX1" fmla="*/ 914400 w 7315200"/>
                      <a:gd name="connsiteY1" fmla="*/ 112712 h 2084387"/>
                      <a:gd name="connsiteX2" fmla="*/ 2743200 w 7315200"/>
                      <a:gd name="connsiteY2" fmla="*/ 1931987 h 2084387"/>
                      <a:gd name="connsiteX3" fmla="*/ 4572000 w 7315200"/>
                      <a:gd name="connsiteY3" fmla="*/ 103187 h 2084387"/>
                      <a:gd name="connsiteX4" fmla="*/ 6400800 w 7315200"/>
                      <a:gd name="connsiteY4" fmla="*/ 1931987 h 2084387"/>
                      <a:gd name="connsiteX5" fmla="*/ 7315200 w 7315200"/>
                      <a:gd name="connsiteY5" fmla="*/ 1017587 h 2084387"/>
                      <a:gd name="connsiteX6" fmla="*/ 7315200 w 7315200"/>
                      <a:gd name="connsiteY6" fmla="*/ 1017587 h 2084387"/>
                      <a:gd name="connsiteX0" fmla="*/ 0 w 7315200"/>
                      <a:gd name="connsiteY0" fmla="*/ 923925 h 1981200"/>
                      <a:gd name="connsiteX1" fmla="*/ 914400 w 7315200"/>
                      <a:gd name="connsiteY1" fmla="*/ 9525 h 1981200"/>
                      <a:gd name="connsiteX2" fmla="*/ 2743200 w 7315200"/>
                      <a:gd name="connsiteY2" fmla="*/ 1828800 h 1981200"/>
                      <a:gd name="connsiteX3" fmla="*/ 4572000 w 7315200"/>
                      <a:gd name="connsiteY3" fmla="*/ 0 h 1981200"/>
                      <a:gd name="connsiteX4" fmla="*/ 6400800 w 7315200"/>
                      <a:gd name="connsiteY4" fmla="*/ 1828800 h 1981200"/>
                      <a:gd name="connsiteX5" fmla="*/ 7315200 w 7315200"/>
                      <a:gd name="connsiteY5" fmla="*/ 914400 h 1981200"/>
                      <a:gd name="connsiteX6" fmla="*/ 7315200 w 7315200"/>
                      <a:gd name="connsiteY6" fmla="*/ 914400 h 1981200"/>
                      <a:gd name="connsiteX0" fmla="*/ 0 w 7315200"/>
                      <a:gd name="connsiteY0" fmla="*/ 923925 h 1981200"/>
                      <a:gd name="connsiteX1" fmla="*/ 914400 w 7315200"/>
                      <a:gd name="connsiteY1" fmla="*/ 9525 h 1981200"/>
                      <a:gd name="connsiteX2" fmla="*/ 2743200 w 7315200"/>
                      <a:gd name="connsiteY2" fmla="*/ 1828800 h 1981200"/>
                      <a:gd name="connsiteX3" fmla="*/ 4572000 w 7315200"/>
                      <a:gd name="connsiteY3" fmla="*/ 0 h 1981200"/>
                      <a:gd name="connsiteX4" fmla="*/ 6400800 w 7315200"/>
                      <a:gd name="connsiteY4" fmla="*/ 1828800 h 1981200"/>
                      <a:gd name="connsiteX5" fmla="*/ 7315200 w 7315200"/>
                      <a:gd name="connsiteY5" fmla="*/ 914400 h 1981200"/>
                      <a:gd name="connsiteX6" fmla="*/ 7315200 w 7315200"/>
                      <a:gd name="connsiteY6" fmla="*/ 914400 h 1981200"/>
                      <a:gd name="connsiteX0" fmla="*/ 0 w 7315200"/>
                      <a:gd name="connsiteY0" fmla="*/ 923925 h 1981200"/>
                      <a:gd name="connsiteX1" fmla="*/ 914400 w 7315200"/>
                      <a:gd name="connsiteY1" fmla="*/ 9525 h 1981200"/>
                      <a:gd name="connsiteX2" fmla="*/ 2743200 w 7315200"/>
                      <a:gd name="connsiteY2" fmla="*/ 1828800 h 1981200"/>
                      <a:gd name="connsiteX3" fmla="*/ 4572000 w 7315200"/>
                      <a:gd name="connsiteY3" fmla="*/ 0 h 1981200"/>
                      <a:gd name="connsiteX4" fmla="*/ 6400800 w 7315200"/>
                      <a:gd name="connsiteY4" fmla="*/ 1828800 h 1981200"/>
                      <a:gd name="connsiteX5" fmla="*/ 7315200 w 7315200"/>
                      <a:gd name="connsiteY5" fmla="*/ 914400 h 1981200"/>
                      <a:gd name="connsiteX6" fmla="*/ 7315200 w 7315200"/>
                      <a:gd name="connsiteY6" fmla="*/ 914400 h 1981200"/>
                      <a:gd name="connsiteX0" fmla="*/ 0 w 7315200"/>
                      <a:gd name="connsiteY0" fmla="*/ 923925 h 1830388"/>
                      <a:gd name="connsiteX1" fmla="*/ 914400 w 7315200"/>
                      <a:gd name="connsiteY1" fmla="*/ 9525 h 1830388"/>
                      <a:gd name="connsiteX2" fmla="*/ 2743200 w 7315200"/>
                      <a:gd name="connsiteY2" fmla="*/ 1828800 h 1830388"/>
                      <a:gd name="connsiteX3" fmla="*/ 4572000 w 7315200"/>
                      <a:gd name="connsiteY3" fmla="*/ 0 h 1830388"/>
                      <a:gd name="connsiteX4" fmla="*/ 6400800 w 7315200"/>
                      <a:gd name="connsiteY4" fmla="*/ 1828800 h 1830388"/>
                      <a:gd name="connsiteX5" fmla="*/ 7315200 w 7315200"/>
                      <a:gd name="connsiteY5" fmla="*/ 914400 h 1830388"/>
                      <a:gd name="connsiteX6" fmla="*/ 7315200 w 7315200"/>
                      <a:gd name="connsiteY6" fmla="*/ 914400 h 1830388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857375"/>
                      <a:gd name="connsiteX1" fmla="*/ 914400 w 7315200"/>
                      <a:gd name="connsiteY1" fmla="*/ 9525 h 1857375"/>
                      <a:gd name="connsiteX2" fmla="*/ 2743200 w 7315200"/>
                      <a:gd name="connsiteY2" fmla="*/ 1828800 h 1857375"/>
                      <a:gd name="connsiteX3" fmla="*/ 4572000 w 7315200"/>
                      <a:gd name="connsiteY3" fmla="*/ 0 h 1857375"/>
                      <a:gd name="connsiteX4" fmla="*/ 6400800 w 7315200"/>
                      <a:gd name="connsiteY4" fmla="*/ 1828800 h 1857375"/>
                      <a:gd name="connsiteX5" fmla="*/ 7315200 w 7315200"/>
                      <a:gd name="connsiteY5" fmla="*/ 914400 h 1857375"/>
                      <a:gd name="connsiteX6" fmla="*/ 7315200 w 7315200"/>
                      <a:gd name="connsiteY6" fmla="*/ 914400 h 1857375"/>
                      <a:gd name="connsiteX0" fmla="*/ 0 w 7315200"/>
                      <a:gd name="connsiteY0" fmla="*/ 923925 h 1911163"/>
                      <a:gd name="connsiteX1" fmla="*/ 914400 w 7315200"/>
                      <a:gd name="connsiteY1" fmla="*/ 9525 h 1911163"/>
                      <a:gd name="connsiteX2" fmla="*/ 2743200 w 7315200"/>
                      <a:gd name="connsiteY2" fmla="*/ 1828800 h 1911163"/>
                      <a:gd name="connsiteX3" fmla="*/ 4572000 w 7315200"/>
                      <a:gd name="connsiteY3" fmla="*/ 0 h 1911163"/>
                      <a:gd name="connsiteX4" fmla="*/ 6400800 w 7315200"/>
                      <a:gd name="connsiteY4" fmla="*/ 1828800 h 1911163"/>
                      <a:gd name="connsiteX5" fmla="*/ 7315200 w 7315200"/>
                      <a:gd name="connsiteY5" fmla="*/ 914400 h 1911163"/>
                      <a:gd name="connsiteX6" fmla="*/ 7315200 w 7315200"/>
                      <a:gd name="connsiteY6" fmla="*/ 914400 h 1911163"/>
                      <a:gd name="connsiteX0" fmla="*/ 0 w 7315200"/>
                      <a:gd name="connsiteY0" fmla="*/ 973698 h 1960936"/>
                      <a:gd name="connsiteX1" fmla="*/ 914400 w 7315200"/>
                      <a:gd name="connsiteY1" fmla="*/ 59298 h 1960936"/>
                      <a:gd name="connsiteX2" fmla="*/ 2743200 w 7315200"/>
                      <a:gd name="connsiteY2" fmla="*/ 1878573 h 1960936"/>
                      <a:gd name="connsiteX3" fmla="*/ 4572000 w 7315200"/>
                      <a:gd name="connsiteY3" fmla="*/ 49773 h 1960936"/>
                      <a:gd name="connsiteX4" fmla="*/ 6400800 w 7315200"/>
                      <a:gd name="connsiteY4" fmla="*/ 1878573 h 1960936"/>
                      <a:gd name="connsiteX5" fmla="*/ 7315200 w 7315200"/>
                      <a:gd name="connsiteY5" fmla="*/ 964173 h 1960936"/>
                      <a:gd name="connsiteX6" fmla="*/ 7315200 w 7315200"/>
                      <a:gd name="connsiteY6" fmla="*/ 964173 h 1960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315200" h="1960936">
                        <a:moveTo>
                          <a:pt x="0" y="973698"/>
                        </a:moveTo>
                        <a:cubicBezTo>
                          <a:pt x="304800" y="516498"/>
                          <a:pt x="495300" y="70411"/>
                          <a:pt x="914400" y="59298"/>
                        </a:cubicBezTo>
                        <a:cubicBezTo>
                          <a:pt x="1498226" y="0"/>
                          <a:pt x="2133600" y="1880161"/>
                          <a:pt x="2743200" y="1878573"/>
                        </a:cubicBezTo>
                        <a:cubicBezTo>
                          <a:pt x="3352800" y="1876986"/>
                          <a:pt x="3962400" y="49773"/>
                          <a:pt x="4572000" y="49773"/>
                        </a:cubicBezTo>
                        <a:cubicBezTo>
                          <a:pt x="5181600" y="49773"/>
                          <a:pt x="5881968" y="1960936"/>
                          <a:pt x="6400800" y="1878573"/>
                        </a:cubicBezTo>
                        <a:cubicBezTo>
                          <a:pt x="6800850" y="1869048"/>
                          <a:pt x="7315200" y="964173"/>
                          <a:pt x="7315200" y="964173"/>
                        </a:cubicBezTo>
                        <a:lnTo>
                          <a:pt x="7315200" y="964173"/>
                        </a:ln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4" name="Group 62"/>
              <p:cNvGrpSpPr/>
              <p:nvPr/>
            </p:nvGrpSpPr>
            <p:grpSpPr>
              <a:xfrm>
                <a:off x="3267082" y="2819400"/>
                <a:ext cx="85718" cy="1900237"/>
                <a:chOff x="3267082" y="2819400"/>
                <a:chExt cx="85718" cy="1900237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267082" y="2819400"/>
                  <a:ext cx="76200" cy="6096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276600" y="4110037"/>
                  <a:ext cx="76200" cy="6096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276600" y="3533770"/>
                  <a:ext cx="76200" cy="4572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0" name="Rectangle 29"/>
            <p:cNvSpPr/>
            <p:nvPr/>
          </p:nvSpPr>
          <p:spPr>
            <a:xfrm>
              <a:off x="8915400" y="2667000"/>
              <a:ext cx="228600" cy="21336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38800" y="2635623"/>
              <a:ext cx="2971800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Waves from slits add constructively at central spot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8624047" y="2958789"/>
              <a:ext cx="228600" cy="7436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 rot="5400000">
            <a:off x="4932829" y="52951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02306" y="5117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00488"/>
              </p:ext>
            </p:extLst>
          </p:nvPr>
        </p:nvGraphicFramePr>
        <p:xfrm>
          <a:off x="1175336" y="5774636"/>
          <a:ext cx="24018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4" imgW="1091880" imgH="177480" progId="Equation.DSMT4">
                  <p:embed/>
                </p:oleObj>
              </mc:Choice>
              <mc:Fallback>
                <p:oleObj name="Equation" r:id="rId4" imgW="109188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336" y="5774636"/>
                        <a:ext cx="24018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963707" y="5672712"/>
            <a:ext cx="28956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010400" y="2819400"/>
            <a:ext cx="12192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6"/>
              </a:rPr>
              <a:t>Applet</a:t>
            </a:r>
            <a:r>
              <a:rPr lang="en-US" sz="2000" dirty="0"/>
              <a:t>!</a:t>
            </a:r>
            <a:r>
              <a:rPr lang="en-US" dirty="0"/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264" y="6380924"/>
            <a:ext cx="535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FFFF00"/>
                </a:solidFill>
              </a:rPr>
              <a:t> is called the </a:t>
            </a:r>
            <a:r>
              <a:rPr lang="en-US" sz="2400" u="sng" dirty="0">
                <a:solidFill>
                  <a:srgbClr val="FFFF00"/>
                </a:solidFill>
              </a:rPr>
              <a:t>order</a:t>
            </a:r>
            <a:r>
              <a:rPr lang="en-US" sz="2400" dirty="0">
                <a:solidFill>
                  <a:srgbClr val="FFFF00"/>
                </a:solidFill>
              </a:rPr>
              <a:t> of the (bright) fringe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Interference of Light from Two Slits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648200" cy="5029200"/>
          </a:xfrm>
        </p:spPr>
        <p:txBody>
          <a:bodyPr/>
          <a:lstStyle/>
          <a:p>
            <a:r>
              <a:rPr lang="en-US"/>
              <a:t>Typical slit separations are less than 1 mm, the screen is meters away, so the light going to a particular place on the screen emerges from the slits as two essentially parallel rays.</a:t>
            </a:r>
          </a:p>
          <a:p>
            <a:r>
              <a:rPr lang="en-US"/>
              <a:t>For wavelength </a:t>
            </a:r>
            <a:r>
              <a:rPr lang="en-US" i="1">
                <a:solidFill>
                  <a:srgbClr val="FFFF00"/>
                </a:solidFill>
                <a:sym typeface="Symbol"/>
              </a:rPr>
              <a:t></a:t>
            </a:r>
            <a:r>
              <a:rPr lang="en-US">
                <a:sym typeface="Symbol"/>
              </a:rPr>
              <a:t>, the phase difference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002306" y="1981198"/>
            <a:ext cx="3742162" cy="2362202"/>
            <a:chOff x="5002306" y="4154065"/>
            <a:chExt cx="3742162" cy="2362202"/>
          </a:xfrm>
        </p:grpSpPr>
        <p:grpSp>
          <p:nvGrpSpPr>
            <p:cNvPr id="8" name="Group 85"/>
            <p:cNvGrpSpPr/>
            <p:nvPr/>
          </p:nvGrpSpPr>
          <p:grpSpPr>
            <a:xfrm>
              <a:off x="5340927" y="4297680"/>
              <a:ext cx="93511" cy="2008822"/>
              <a:chOff x="3267082" y="2819400"/>
              <a:chExt cx="85718" cy="190023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267082" y="2819400"/>
                <a:ext cx="76200" cy="609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6600" y="4110037"/>
                <a:ext cx="76200" cy="609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76600" y="3533770"/>
                <a:ext cx="76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6240000" flipH="1">
              <a:off x="5267962" y="5151474"/>
              <a:ext cx="483326" cy="249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89073" y="5869936"/>
              <a:ext cx="249381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Path length difference is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/>
                <a:t>sin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rot="10800000">
              <a:off x="5590309" y="5747662"/>
              <a:ext cx="498764" cy="4454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4932829" y="5295106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002306" y="5117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392875" y="4154065"/>
              <a:ext cx="3293927" cy="8347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410201" y="4916067"/>
              <a:ext cx="3276599" cy="6932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7047569" y="3329079"/>
              <a:ext cx="23671" cy="337012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185647" y="4678396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endParaRPr lang="en-US" sz="2000"/>
            </a:p>
          </p:txBody>
        </p:sp>
      </p:grp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1676400" y="5334000"/>
          <a:ext cx="191974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Equation" r:id="rId4" imgW="901440" imgH="393480" progId="Equation.DSMT4">
                  <p:embed/>
                </p:oleObj>
              </mc:Choice>
              <mc:Fallback>
                <p:oleObj name="Equation" r:id="rId4" imgW="9014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34000"/>
                        <a:ext cx="191974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Measuring the Wavelength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0236"/>
            <a:ext cx="4648200" cy="56477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wavelength </a:t>
            </a:r>
            <a:r>
              <a:rPr lang="en-US" i="1" dirty="0">
                <a:solidFill>
                  <a:srgbClr val="FFFF00"/>
                </a:solidFill>
                <a:sym typeface="Symbol"/>
              </a:rPr>
              <a:t></a:t>
            </a:r>
            <a:r>
              <a:rPr lang="en-US" dirty="0">
                <a:sym typeface="Symbol"/>
              </a:rPr>
              <a:t>, the phase difference</a:t>
            </a:r>
          </a:p>
          <a:p>
            <a:endParaRPr lang="en-US" sz="3600" dirty="0">
              <a:sym typeface="Symbol"/>
            </a:endParaRPr>
          </a:p>
          <a:p>
            <a:pPr>
              <a:buNone/>
            </a:pPr>
            <a:r>
              <a:rPr lang="en-US" dirty="0">
                <a:sym typeface="Symbol"/>
              </a:rPr>
              <a:t>    and </a:t>
            </a:r>
            <a:r>
              <a:rPr lang="en-US" i="1" dirty="0">
                <a:solidFill>
                  <a:srgbClr val="FFFF00"/>
                </a:solidFill>
                <a:sym typeface="Symbol"/>
              </a:rPr>
              <a:t> 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is very small </a:t>
            </a:r>
            <a:r>
              <a:rPr lang="en-US" dirty="0">
                <a:sym typeface="Symbol"/>
              </a:rPr>
              <a:t>in practice, so the first-order bright band away from the center is at an angle </a:t>
            </a:r>
            <a:r>
              <a:rPr lang="en-US" i="1" dirty="0">
                <a:solidFill>
                  <a:srgbClr val="FFFF00"/>
                </a:solidFill>
                <a:sym typeface="Symbol"/>
              </a:rPr>
              <a:t>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= </a:t>
            </a:r>
            <a:r>
              <a:rPr lang="en-US" i="1" dirty="0">
                <a:solidFill>
                  <a:srgbClr val="FFFF00"/>
                </a:solidFill>
                <a:sym typeface="Symbol"/>
              </a:rPr>
              <a:t></a:t>
            </a:r>
            <a:r>
              <a:rPr lang="en-US" dirty="0">
                <a:solidFill>
                  <a:srgbClr val="FFFF00"/>
                </a:solidFill>
                <a:sym typeface="Symbol"/>
              </a:rPr>
              <a:t>/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dirty="0">
                <a:sym typeface="Symbol"/>
              </a:rPr>
              <a:t>.</a:t>
            </a:r>
          </a:p>
          <a:p>
            <a:r>
              <a:rPr lang="en-US" dirty="0">
                <a:sym typeface="Symbol"/>
              </a:rPr>
              <a:t>If the screen is at distance </a:t>
            </a:r>
            <a:r>
              <a:rPr lang="en-US" dirty="0">
                <a:solidFill>
                  <a:srgbClr val="FFFF00"/>
                </a:solidFill>
                <a:sym typeface="MT Extra"/>
              </a:rPr>
              <a:t></a:t>
            </a:r>
            <a:r>
              <a:rPr lang="en-US" dirty="0">
                <a:sym typeface="MT Extra"/>
              </a:rPr>
              <a:t> from the slits, and the first bright band is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MT Extra"/>
              </a:rPr>
              <a:t>x</a:t>
            </a:r>
            <a:r>
              <a:rPr lang="en-US" dirty="0">
                <a:sym typeface="MT Extra"/>
              </a:rPr>
              <a:t> from the center, </a:t>
            </a:r>
            <a:r>
              <a:rPr lang="en-US" i="1" dirty="0">
                <a:solidFill>
                  <a:srgbClr val="FFFF00"/>
                </a:solidFill>
                <a:sym typeface="Symbol"/>
              </a:rPr>
              <a:t>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=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dirty="0">
                <a:solidFill>
                  <a:srgbClr val="FFFF00"/>
                </a:solidFill>
                <a:sym typeface="Symbol"/>
              </a:rPr>
              <a:t>/</a:t>
            </a:r>
            <a:r>
              <a:rPr lang="en-US" dirty="0">
                <a:solidFill>
                  <a:srgbClr val="FFFF00"/>
                </a:solidFill>
                <a:sym typeface="MT Extra"/>
              </a:rPr>
              <a:t></a:t>
            </a:r>
            <a:r>
              <a:rPr lang="en-US" dirty="0">
                <a:sym typeface="MT Extra"/>
              </a:rPr>
              <a:t>, so</a:t>
            </a:r>
          </a:p>
          <a:p>
            <a:pPr>
              <a:buNone/>
            </a:pPr>
            <a:r>
              <a:rPr lang="en-US" dirty="0">
                <a:sym typeface="MT Extra"/>
              </a:rPr>
              <a:t>                </a:t>
            </a:r>
            <a:r>
              <a:rPr lang="en-US" sz="3200" i="1" dirty="0">
                <a:solidFill>
                  <a:srgbClr val="FFFF00"/>
                </a:solidFill>
                <a:sym typeface="Symbol"/>
              </a:rPr>
              <a:t></a:t>
            </a:r>
            <a:r>
              <a:rPr lang="en-US" sz="3200" dirty="0">
                <a:solidFill>
                  <a:srgbClr val="FFFF00"/>
                </a:solidFill>
                <a:sym typeface="Symbol"/>
              </a:rPr>
              <a:t> = </a:t>
            </a:r>
            <a:r>
              <a:rPr lang="en-US" sz="3200" i="1" dirty="0">
                <a:solidFill>
                  <a:srgbClr val="FFFF00"/>
                </a:solidFill>
                <a:sym typeface="Symbol"/>
              </a:rPr>
              <a:t>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200" dirty="0">
                <a:solidFill>
                  <a:srgbClr val="FFFF00"/>
                </a:solidFill>
                <a:sym typeface="Symbol"/>
              </a:rPr>
              <a:t> =  </a:t>
            </a:r>
            <a:r>
              <a:rPr lang="en-US" sz="32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xd</a:t>
            </a:r>
            <a:r>
              <a:rPr lang="en-US" sz="3200" dirty="0">
                <a:solidFill>
                  <a:srgbClr val="FFFF00"/>
                </a:solidFill>
                <a:sym typeface="Symbol"/>
              </a:rPr>
              <a:t>/</a:t>
            </a:r>
            <a:r>
              <a:rPr lang="en-US" sz="3200" dirty="0">
                <a:solidFill>
                  <a:srgbClr val="FFFF00"/>
                </a:solidFill>
                <a:sym typeface="MT Extra"/>
              </a:rPr>
              <a:t>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" name="Group 62"/>
          <p:cNvGrpSpPr/>
          <p:nvPr/>
        </p:nvGrpSpPr>
        <p:grpSpPr>
          <a:xfrm>
            <a:off x="5020838" y="1295400"/>
            <a:ext cx="3742162" cy="2447330"/>
            <a:chOff x="5002306" y="4154065"/>
            <a:chExt cx="3742162" cy="2447330"/>
          </a:xfrm>
        </p:grpSpPr>
        <p:grpSp>
          <p:nvGrpSpPr>
            <p:cNvPr id="6" name="Group 85"/>
            <p:cNvGrpSpPr/>
            <p:nvPr/>
          </p:nvGrpSpPr>
          <p:grpSpPr>
            <a:xfrm>
              <a:off x="5340927" y="4297680"/>
              <a:ext cx="93511" cy="2008822"/>
              <a:chOff x="3267082" y="2819400"/>
              <a:chExt cx="85718" cy="190023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267082" y="2819400"/>
                <a:ext cx="76200" cy="609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6600" y="4110037"/>
                <a:ext cx="76200" cy="609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76600" y="3533770"/>
                <a:ext cx="76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6240000" flipH="1">
              <a:off x="5267962" y="5151474"/>
              <a:ext cx="483326" cy="249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3668" y="5678065"/>
              <a:ext cx="2590800" cy="923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Path length difference is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/>
                <a:t>sin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Symbol"/>
                </a:rPr>
                <a:t> = d  =  </a:t>
              </a:r>
              <a:r>
                <a:rPr lang="en-US">
                  <a:cs typeface="Times New Roman" pitchFamily="18" charset="0"/>
                  <a:sym typeface="Symbol"/>
                </a:rPr>
                <a:t>for 1</a:t>
              </a:r>
              <a:r>
                <a:rPr lang="en-US" baseline="30000">
                  <a:cs typeface="Times New Roman" pitchFamily="18" charset="0"/>
                  <a:sym typeface="Symbol"/>
                </a:rPr>
                <a:t>st</a:t>
              </a:r>
              <a:r>
                <a:rPr lang="en-US">
                  <a:cs typeface="Times New Roman" pitchFamily="18" charset="0"/>
                  <a:sym typeface="Symbol"/>
                </a:rPr>
                <a:t> bright band from center.</a:t>
              </a:r>
              <a:endParaRPr lang="en-US"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rot="10800000">
              <a:off x="5544068" y="5601878"/>
              <a:ext cx="609600" cy="5378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4932829" y="5295106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002306" y="5117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392875" y="4154065"/>
              <a:ext cx="3293927" cy="8347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410201" y="4916067"/>
              <a:ext cx="3276599" cy="6932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7047569" y="3329079"/>
              <a:ext cx="23671" cy="337012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185647" y="4678396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endParaRPr lang="en-US" sz="20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1828800" y="1828800"/>
          <a:ext cx="191974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Equation" r:id="rId4" imgW="901440" imgH="393480" progId="Equation.DSMT4">
                  <p:embed/>
                </p:oleObj>
              </mc:Choice>
              <mc:Fallback>
                <p:oleObj name="Equation" r:id="rId4" imgW="9014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191974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1524000" y="5867400"/>
            <a:ext cx="2568388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5257800" y="4248150"/>
            <a:ext cx="3547579" cy="1924050"/>
            <a:chOff x="5367821" y="4038600"/>
            <a:chExt cx="3547579" cy="1924050"/>
          </a:xfrm>
        </p:grpSpPr>
        <p:grpSp>
          <p:nvGrpSpPr>
            <p:cNvPr id="24" name="Group 62"/>
            <p:cNvGrpSpPr/>
            <p:nvPr/>
          </p:nvGrpSpPr>
          <p:grpSpPr>
            <a:xfrm>
              <a:off x="5367821" y="4425103"/>
              <a:ext cx="3403541" cy="1415213"/>
              <a:chOff x="5340927" y="4311970"/>
              <a:chExt cx="3403541" cy="1415213"/>
            </a:xfrm>
          </p:grpSpPr>
          <p:grpSp>
            <p:nvGrpSpPr>
              <p:cNvPr id="25" name="Group 85"/>
              <p:cNvGrpSpPr/>
              <p:nvPr/>
            </p:nvGrpSpPr>
            <p:grpSpPr>
              <a:xfrm>
                <a:off x="5340927" y="4311970"/>
                <a:ext cx="93511" cy="1415213"/>
                <a:chOff x="3267082" y="2832916"/>
                <a:chExt cx="85718" cy="1338715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267082" y="2832916"/>
                  <a:ext cx="76200" cy="6096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276600" y="3562031"/>
                  <a:ext cx="76200" cy="6096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285332" y="3488713"/>
                  <a:ext cx="41909" cy="4324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 flipV="1">
                <a:off x="5392875" y="4458867"/>
                <a:ext cx="3343231" cy="5299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410201" y="4458867"/>
                <a:ext cx="3325905" cy="60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7047569" y="3329079"/>
                <a:ext cx="23671" cy="337012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907306" y="4687407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</a:t>
                </a:r>
                <a:endParaRPr lang="en-US" sz="20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8763000" y="4286250"/>
              <a:ext cx="152400" cy="167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461332" y="5249956"/>
              <a:ext cx="3335489" cy="2689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953250" y="53401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sym typeface="MT Extra"/>
                </a:rPr>
                <a:t></a:t>
              </a:r>
              <a:endParaRPr lang="en-US">
                <a:solidFill>
                  <a:srgbClr val="FFFF00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8413087" y="4835106"/>
              <a:ext cx="533398" cy="71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410575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91200" y="4038600"/>
              <a:ext cx="1905000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First bright band from center</a:t>
              </a:r>
            </a:p>
          </p:txBody>
        </p:sp>
      </p:grpSp>
      <p:cxnSp>
        <p:nvCxnSpPr>
          <p:cNvPr id="55" name="Straight Arrow Connector 54"/>
          <p:cNvCxnSpPr>
            <a:stCxn id="50" idx="3"/>
          </p:cNvCxnSpPr>
          <p:nvPr/>
        </p:nvCxnSpPr>
        <p:spPr>
          <a:xfrm>
            <a:off x="7586179" y="4571316"/>
            <a:ext cx="914400" cy="1340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Light Intensity Pattern from Two Slits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800600" cy="5029200"/>
          </a:xfrm>
        </p:spPr>
        <p:txBody>
          <a:bodyPr/>
          <a:lstStyle/>
          <a:p>
            <a:r>
              <a:rPr lang="en-US"/>
              <a:t>We have two equal-strength rays, phase shifted by</a:t>
            </a:r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  so the total electric field is </a:t>
            </a:r>
          </a:p>
          <a:p>
            <a:pPr>
              <a:buNone/>
            </a:pPr>
            <a:endParaRPr lang="en-US" sz="3200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   and the intensity             is: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" name="Group 62"/>
          <p:cNvGrpSpPr/>
          <p:nvPr/>
        </p:nvGrpSpPr>
        <p:grpSpPr>
          <a:xfrm>
            <a:off x="5002306" y="1981198"/>
            <a:ext cx="3836894" cy="2362202"/>
            <a:chOff x="5002306" y="4154065"/>
            <a:chExt cx="3836894" cy="2362202"/>
          </a:xfrm>
        </p:grpSpPr>
        <p:grpSp>
          <p:nvGrpSpPr>
            <p:cNvPr id="6" name="Group 85"/>
            <p:cNvGrpSpPr/>
            <p:nvPr/>
          </p:nvGrpSpPr>
          <p:grpSpPr>
            <a:xfrm>
              <a:off x="5340927" y="4297680"/>
              <a:ext cx="93511" cy="2008822"/>
              <a:chOff x="3267082" y="2819400"/>
              <a:chExt cx="85718" cy="190023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267082" y="2819400"/>
                <a:ext cx="76200" cy="609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6600" y="4110037"/>
                <a:ext cx="76200" cy="609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76600" y="3533770"/>
                <a:ext cx="76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6120000" flipH="1">
              <a:off x="5267962" y="5151474"/>
              <a:ext cx="483326" cy="249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89073" y="5869936"/>
              <a:ext cx="249381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Path length difference is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/>
                <a:t>sin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rot="10800000">
              <a:off x="5590309" y="5747662"/>
              <a:ext cx="498764" cy="4454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4932829" y="5295106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002306" y="5117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392875" y="4154065"/>
              <a:ext cx="3370127" cy="8347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410201" y="4916067"/>
              <a:ext cx="3428999" cy="6932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7047569" y="3329079"/>
              <a:ext cx="23671" cy="337012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127376" y="469184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endParaRPr lang="en-US" sz="2000"/>
            </a:p>
          </p:txBody>
        </p:sp>
      </p:grp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1600200" y="2438400"/>
          <a:ext cx="191974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Equation" r:id="rId4" imgW="901440" imgH="393480" progId="Equation.DSMT4">
                  <p:embed/>
                </p:oleObj>
              </mc:Choice>
              <mc:Fallback>
                <p:oleObj name="Equation" r:id="rId4" imgW="9014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191974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03238" y="3886200"/>
          <a:ext cx="41862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Equation" r:id="rId6" imgW="1993680" imgH="507960" progId="Equation.DSMT4">
                  <p:embed/>
                </p:oleObj>
              </mc:Choice>
              <mc:Fallback>
                <p:oleObj name="Equation" r:id="rId6" imgW="199368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886200"/>
                        <a:ext cx="418623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97224" y="5710518"/>
          <a:ext cx="5726204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3" name="Equation" r:id="rId8" imgW="2781000" imgH="431640" progId="Equation.DSMT4">
                  <p:embed/>
                </p:oleObj>
              </mc:Choice>
              <mc:Fallback>
                <p:oleObj name="Equation" r:id="rId8" imgW="27810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24" y="5710518"/>
                        <a:ext cx="5726204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374341" y="4495800"/>
            <a:ext cx="3581400" cy="1143000"/>
            <a:chOff x="5334000" y="4724400"/>
            <a:chExt cx="3581400" cy="1143000"/>
          </a:xfrm>
        </p:grpSpPr>
        <p:sp>
          <p:nvSpPr>
            <p:cNvPr id="25" name="TextBox 24"/>
            <p:cNvSpPr txBox="1"/>
            <p:nvPr/>
          </p:nvSpPr>
          <p:spPr>
            <a:xfrm>
              <a:off x="5486400" y="48006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We use the standard </a:t>
              </a:r>
              <a:r>
                <a:rPr lang="en-US">
                  <a:solidFill>
                    <a:srgbClr val="FFFF00"/>
                  </a:solidFill>
                </a:rPr>
                <a:t>trig formula</a:t>
              </a:r>
              <a:r>
                <a:rPr lang="en-US"/>
                <a:t>:  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5425888" y="5181600"/>
            <a:ext cx="3384924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4" name="Equation" r:id="rId10" imgW="2501640" imgH="431640" progId="Equation.DSMT4">
                    <p:embed/>
                  </p:oleObj>
                </mc:Choice>
                <mc:Fallback>
                  <p:oleObj name="Equation" r:id="rId10" imgW="2501640" imgH="4316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5888" y="5181600"/>
                          <a:ext cx="3384924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5334000" y="4724400"/>
              <a:ext cx="3581400" cy="1143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stCxn id="27" idx="1"/>
          </p:cNvCxnSpPr>
          <p:nvPr/>
        </p:nvCxnSpPr>
        <p:spPr>
          <a:xfrm rot="10800000">
            <a:off x="4800601" y="4648200"/>
            <a:ext cx="573741" cy="419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943219" y="4876800"/>
          <a:ext cx="911604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5" name="Equation" r:id="rId12" imgW="393480" imgH="266400" progId="Equation.DSMT4">
                  <p:embed/>
                </p:oleObj>
              </mc:Choice>
              <mc:Fallback>
                <p:oleObj name="Equation" r:id="rId12" imgW="393480" imgH="26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19" y="4876800"/>
                        <a:ext cx="911604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010400" y="6076890"/>
            <a:ext cx="12192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14"/>
              </a:rPr>
              <a:t>Applet</a:t>
            </a:r>
            <a:r>
              <a:rPr lang="en-US" sz="2000" dirty="0"/>
              <a:t>!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848600" cy="2971800"/>
          </a:xfrm>
        </p:spPr>
        <p:txBody>
          <a:bodyPr>
            <a:normAutofit/>
          </a:bodyPr>
          <a:lstStyle/>
          <a:p>
            <a:r>
              <a:rPr lang="en-US" dirty="0"/>
              <a:t>First: brief review of optical instruments</a:t>
            </a:r>
          </a:p>
          <a:p>
            <a:r>
              <a:rPr lang="en-US" dirty="0"/>
              <a:t>Huygens’ principle and refraction</a:t>
            </a:r>
          </a:p>
          <a:p>
            <a:r>
              <a:rPr lang="en-US" dirty="0"/>
              <a:t>Refraction in fiber optics and mirages</a:t>
            </a:r>
          </a:p>
          <a:p>
            <a:r>
              <a:rPr lang="en-US" dirty="0"/>
              <a:t>Young’s double slit experiment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Actual Intensity Pattern from Two Slits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3" y="1828799"/>
            <a:ext cx="3429000" cy="4525963"/>
          </a:xfrm>
        </p:spPr>
        <p:txBody>
          <a:bodyPr>
            <a:normAutofit/>
          </a:bodyPr>
          <a:lstStyle/>
          <a:p>
            <a:r>
              <a:rPr lang="en-US"/>
              <a:t>Even from a </a:t>
            </a:r>
            <a:r>
              <a:rPr lang="en-US">
                <a:solidFill>
                  <a:srgbClr val="FFFF00"/>
                </a:solidFill>
              </a:rPr>
              <a:t>single</a:t>
            </a:r>
            <a:r>
              <a:rPr lang="en-US"/>
              <a:t> slit, the waves spread out, as we’ll discuss later—the two-slit bands are modulated by the single slit intensity in an actual two-slit experiment. </a:t>
            </a:r>
          </a:p>
        </p:txBody>
      </p:sp>
      <p:pic>
        <p:nvPicPr>
          <p:cNvPr id="88067" name="Picture 3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0036" y="1904999"/>
            <a:ext cx="5562600" cy="419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662518" y="2550459"/>
            <a:ext cx="614082" cy="403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Convex Lens as Magnifying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object is closer to the lens than the focal point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/>
              <a:t>.  To find the virtual image, we take one ray through the center (giving                      ) and one through the focus near the object (                           ), again                 but </a:t>
            </a:r>
          </a:p>
          <a:p>
            <a:pPr>
              <a:buNone/>
            </a:pPr>
            <a:r>
              <a:rPr lang="en-US" sz="2800" dirty="0"/>
              <a:t>    now the (virtual) image distance is taken </a:t>
            </a:r>
            <a:r>
              <a:rPr lang="en-US" sz="2800" u="sng" dirty="0"/>
              <a:t>negative</a:t>
            </a:r>
            <a:r>
              <a:rPr lang="en-US" sz="2800" dirty="0"/>
              <a:t>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6656" y="3733800"/>
            <a:ext cx="7476744" cy="2731009"/>
            <a:chOff x="1438656" y="1612392"/>
            <a:chExt cx="7476744" cy="2731009"/>
          </a:xfrm>
        </p:grpSpPr>
        <p:sp>
          <p:nvSpPr>
            <p:cNvPr id="5" name="Freeform 4"/>
            <p:cNvSpPr/>
            <p:nvPr/>
          </p:nvSpPr>
          <p:spPr>
            <a:xfrm rot="5400000">
              <a:off x="4188717" y="2667412"/>
              <a:ext cx="2580481" cy="771498"/>
            </a:xfrm>
            <a:custGeom>
              <a:avLst/>
              <a:gdLst>
                <a:gd name="connsiteX0" fmla="*/ 0 w 1824037"/>
                <a:gd name="connsiteY0" fmla="*/ 0 h 4762"/>
                <a:gd name="connsiteX1" fmla="*/ 1824037 w 1824037"/>
                <a:gd name="connsiteY1" fmla="*/ 4762 h 4762"/>
                <a:gd name="connsiteX2" fmla="*/ 0 w 1824037"/>
                <a:gd name="connsiteY2" fmla="*/ 0 h 4762"/>
                <a:gd name="connsiteX0" fmla="*/ 0 w 10000"/>
                <a:gd name="connsiteY0" fmla="*/ 176686 h 186686"/>
                <a:gd name="connsiteX1" fmla="*/ 10000 w 10000"/>
                <a:gd name="connsiteY1" fmla="*/ 186686 h 186686"/>
                <a:gd name="connsiteX2" fmla="*/ 0 w 10000"/>
                <a:gd name="connsiteY2" fmla="*/ 176686 h 186686"/>
                <a:gd name="connsiteX0" fmla="*/ 0 w 10000"/>
                <a:gd name="connsiteY0" fmla="*/ 176686 h 380039"/>
                <a:gd name="connsiteX1" fmla="*/ 10000 w 10000"/>
                <a:gd name="connsiteY1" fmla="*/ 186686 h 380039"/>
                <a:gd name="connsiteX2" fmla="*/ 0 w 10000"/>
                <a:gd name="connsiteY2" fmla="*/ 176686 h 380039"/>
                <a:gd name="connsiteX0" fmla="*/ 0 w 10000"/>
                <a:gd name="connsiteY0" fmla="*/ 203353 h 406706"/>
                <a:gd name="connsiteX1" fmla="*/ 10000 w 10000"/>
                <a:gd name="connsiteY1" fmla="*/ 213353 h 406706"/>
                <a:gd name="connsiteX2" fmla="*/ 0 w 10000"/>
                <a:gd name="connsiteY2" fmla="*/ 203353 h 406706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283361 h 486714"/>
                <a:gd name="connsiteX1" fmla="*/ 10000 w 10000"/>
                <a:gd name="connsiteY1" fmla="*/ 293361 h 486714"/>
                <a:gd name="connsiteX2" fmla="*/ 0 w 10000"/>
                <a:gd name="connsiteY2" fmla="*/ 283361 h 486714"/>
                <a:gd name="connsiteX0" fmla="*/ 0 w 10000"/>
                <a:gd name="connsiteY0" fmla="*/ 283361 h 580061"/>
                <a:gd name="connsiteX1" fmla="*/ 10000 w 10000"/>
                <a:gd name="connsiteY1" fmla="*/ 293361 h 580061"/>
                <a:gd name="connsiteX2" fmla="*/ 0 w 10000"/>
                <a:gd name="connsiteY2" fmla="*/ 283361 h 580061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4977 h 499086"/>
                <a:gd name="connsiteX1" fmla="*/ 10000 w 10000"/>
                <a:gd name="connsiteY1" fmla="*/ 244977 h 499086"/>
                <a:gd name="connsiteX2" fmla="*/ 0 w 10000"/>
                <a:gd name="connsiteY2" fmla="*/ 234977 h 49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99086">
                  <a:moveTo>
                    <a:pt x="0" y="234977"/>
                  </a:moveTo>
                  <a:cubicBezTo>
                    <a:pt x="2490" y="481182"/>
                    <a:pt x="7760" y="499086"/>
                    <a:pt x="10000" y="244977"/>
                  </a:cubicBezTo>
                  <a:cubicBezTo>
                    <a:pt x="7661" y="25926"/>
                    <a:pt x="2366" y="0"/>
                    <a:pt x="0" y="23497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86000" y="3069659"/>
              <a:ext cx="6629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0"/>
              <a:endCxn id="5" idx="1"/>
            </p:cNvCxnSpPr>
            <p:nvPr/>
          </p:nvCxnSpPr>
          <p:spPr>
            <a:xfrm rot="5400000">
              <a:off x="4203505" y="3045432"/>
              <a:ext cx="2580481" cy="1545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6576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86400" y="2133600"/>
              <a:ext cx="2133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19600" y="2133600"/>
              <a:ext cx="1054608" cy="5455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92168" y="2667000"/>
              <a:ext cx="426720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439194" y="2590006"/>
              <a:ext cx="913606" cy="794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19600" y="3200400"/>
              <a:ext cx="1066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0" y="352772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935356" y="3963988"/>
              <a:ext cx="2514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733800" y="3200400"/>
              <a:ext cx="685800" cy="175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26064" y="3917872"/>
              <a:ext cx="411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4984" y="3142620"/>
              <a:ext cx="432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6792" y="249549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98264" y="2694432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657600" y="3570928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825240" y="316382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 - 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447800" y="2133600"/>
              <a:ext cx="4038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38656" y="1612392"/>
              <a:ext cx="2971800" cy="10668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81472" y="251460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700476" y="2679192"/>
              <a:ext cx="719126" cy="39052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218196" y="2853104"/>
              <a:ext cx="381794" cy="1378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667000" y="514456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07179"/>
              </p:ext>
            </p:extLst>
          </p:nvPr>
        </p:nvGraphicFramePr>
        <p:xfrm>
          <a:off x="2565400" y="2286000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8" name="Equation" r:id="rId4" imgW="888840" imgH="228600" progId="Equation.DSMT4">
                  <p:embed/>
                </p:oleObj>
              </mc:Choice>
              <mc:Fallback>
                <p:oleObj name="Equation" r:id="rId4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286000"/>
                        <a:ext cx="1778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14953"/>
              </p:ext>
            </p:extLst>
          </p:nvPr>
        </p:nvGraphicFramePr>
        <p:xfrm>
          <a:off x="2990850" y="2743200"/>
          <a:ext cx="2239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9" name="Equation" r:id="rId6" imgW="1244520" imgH="253800" progId="Equation.DSMT4">
                  <p:embed/>
                </p:oleObj>
              </mc:Choice>
              <mc:Fallback>
                <p:oleObj name="Equation" r:id="rId6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743200"/>
                        <a:ext cx="22399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94872"/>
              </p:ext>
            </p:extLst>
          </p:nvPr>
        </p:nvGraphicFramePr>
        <p:xfrm>
          <a:off x="6297613" y="2620963"/>
          <a:ext cx="12890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0" name="Equation" r:id="rId8" imgW="787320" imgH="431640" progId="Equation.DSMT4">
                  <p:embed/>
                </p:oleObj>
              </mc:Choice>
              <mc:Fallback>
                <p:oleObj name="Equation" r:id="rId8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2620963"/>
                        <a:ext cx="12890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Definition of Magnifying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16" y="1219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/>
              <a:t> </a:t>
            </a:r>
            <a:r>
              <a:rPr lang="en-US" sz="2800" dirty="0"/>
              <a:t>is defined as the ratio of the angular size of the image to the angular size of the object observed with the naked eye </a:t>
            </a:r>
            <a:r>
              <a:rPr lang="en-US" sz="2800" dirty="0">
                <a:solidFill>
                  <a:srgbClr val="FFFF00"/>
                </a:solidFill>
              </a:rPr>
              <a:t>at the eye’s near point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/>
              <a:t>, which is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/>
              <a:t>.  </a:t>
            </a:r>
          </a:p>
          <a:p>
            <a:r>
              <a:rPr lang="en-US" sz="2800" dirty="0"/>
              <a:t>If the image is at infinity (“relaxed eye”) the object is at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/>
              <a:t>, the magnification is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)/(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/>
              <a:t>.   (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/>
              <a:t> = 25cm.)</a:t>
            </a:r>
          </a:p>
          <a:p>
            <a:r>
              <a:rPr lang="en-US" sz="2800" u="sng" dirty="0"/>
              <a:t>Maximum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/>
              <a:t> is for image at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/>
              <a:t>, then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+ 1</a:t>
            </a:r>
            <a:r>
              <a:rPr lang="en-US" sz="2800" dirty="0"/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6656" y="3974591"/>
            <a:ext cx="7476744" cy="2731009"/>
            <a:chOff x="1438656" y="1612392"/>
            <a:chExt cx="7476744" cy="2731009"/>
          </a:xfrm>
        </p:grpSpPr>
        <p:sp>
          <p:nvSpPr>
            <p:cNvPr id="5" name="Freeform 4"/>
            <p:cNvSpPr/>
            <p:nvPr/>
          </p:nvSpPr>
          <p:spPr>
            <a:xfrm rot="5400000">
              <a:off x="4188717" y="2667412"/>
              <a:ext cx="2580481" cy="771498"/>
            </a:xfrm>
            <a:custGeom>
              <a:avLst/>
              <a:gdLst>
                <a:gd name="connsiteX0" fmla="*/ 0 w 1824037"/>
                <a:gd name="connsiteY0" fmla="*/ 0 h 4762"/>
                <a:gd name="connsiteX1" fmla="*/ 1824037 w 1824037"/>
                <a:gd name="connsiteY1" fmla="*/ 4762 h 4762"/>
                <a:gd name="connsiteX2" fmla="*/ 0 w 1824037"/>
                <a:gd name="connsiteY2" fmla="*/ 0 h 4762"/>
                <a:gd name="connsiteX0" fmla="*/ 0 w 10000"/>
                <a:gd name="connsiteY0" fmla="*/ 176686 h 186686"/>
                <a:gd name="connsiteX1" fmla="*/ 10000 w 10000"/>
                <a:gd name="connsiteY1" fmla="*/ 186686 h 186686"/>
                <a:gd name="connsiteX2" fmla="*/ 0 w 10000"/>
                <a:gd name="connsiteY2" fmla="*/ 176686 h 186686"/>
                <a:gd name="connsiteX0" fmla="*/ 0 w 10000"/>
                <a:gd name="connsiteY0" fmla="*/ 176686 h 380039"/>
                <a:gd name="connsiteX1" fmla="*/ 10000 w 10000"/>
                <a:gd name="connsiteY1" fmla="*/ 186686 h 380039"/>
                <a:gd name="connsiteX2" fmla="*/ 0 w 10000"/>
                <a:gd name="connsiteY2" fmla="*/ 176686 h 380039"/>
                <a:gd name="connsiteX0" fmla="*/ 0 w 10000"/>
                <a:gd name="connsiteY0" fmla="*/ 203353 h 406706"/>
                <a:gd name="connsiteX1" fmla="*/ 10000 w 10000"/>
                <a:gd name="connsiteY1" fmla="*/ 213353 h 406706"/>
                <a:gd name="connsiteX2" fmla="*/ 0 w 10000"/>
                <a:gd name="connsiteY2" fmla="*/ 203353 h 406706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283361 h 486714"/>
                <a:gd name="connsiteX1" fmla="*/ 10000 w 10000"/>
                <a:gd name="connsiteY1" fmla="*/ 293361 h 486714"/>
                <a:gd name="connsiteX2" fmla="*/ 0 w 10000"/>
                <a:gd name="connsiteY2" fmla="*/ 283361 h 486714"/>
                <a:gd name="connsiteX0" fmla="*/ 0 w 10000"/>
                <a:gd name="connsiteY0" fmla="*/ 283361 h 580061"/>
                <a:gd name="connsiteX1" fmla="*/ 10000 w 10000"/>
                <a:gd name="connsiteY1" fmla="*/ 293361 h 580061"/>
                <a:gd name="connsiteX2" fmla="*/ 0 w 10000"/>
                <a:gd name="connsiteY2" fmla="*/ 283361 h 580061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4977 h 499086"/>
                <a:gd name="connsiteX1" fmla="*/ 10000 w 10000"/>
                <a:gd name="connsiteY1" fmla="*/ 244977 h 499086"/>
                <a:gd name="connsiteX2" fmla="*/ 0 w 10000"/>
                <a:gd name="connsiteY2" fmla="*/ 234977 h 49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99086">
                  <a:moveTo>
                    <a:pt x="0" y="234977"/>
                  </a:moveTo>
                  <a:cubicBezTo>
                    <a:pt x="2490" y="481182"/>
                    <a:pt x="7760" y="499086"/>
                    <a:pt x="10000" y="244977"/>
                  </a:cubicBezTo>
                  <a:cubicBezTo>
                    <a:pt x="7661" y="25926"/>
                    <a:pt x="2366" y="0"/>
                    <a:pt x="0" y="23497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86000" y="3069659"/>
              <a:ext cx="6629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0"/>
              <a:endCxn id="5" idx="1"/>
            </p:cNvCxnSpPr>
            <p:nvPr/>
          </p:nvCxnSpPr>
          <p:spPr>
            <a:xfrm rot="5400000">
              <a:off x="4203505" y="3045432"/>
              <a:ext cx="2580481" cy="1545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6576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86400" y="2133600"/>
              <a:ext cx="2133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19600" y="2133600"/>
              <a:ext cx="1054608" cy="5455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92168" y="2667000"/>
              <a:ext cx="426720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439194" y="2590006"/>
              <a:ext cx="913606" cy="794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19600" y="3200400"/>
              <a:ext cx="1066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0" y="352772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3963988"/>
              <a:ext cx="2514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733800" y="3200400"/>
              <a:ext cx="685800" cy="175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86308" y="3931124"/>
              <a:ext cx="472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4984" y="3155872"/>
              <a:ext cx="432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6792" y="249549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98264" y="2694432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657600" y="3557676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798736" y="316382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 - 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447800" y="2133600"/>
              <a:ext cx="4038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38656" y="1612392"/>
              <a:ext cx="2971800" cy="10668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81472" y="251460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700476" y="2679192"/>
              <a:ext cx="719126" cy="39052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218196" y="2853104"/>
              <a:ext cx="381794" cy="1378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667000" y="514456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33994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Astronomical Telescope:  </a:t>
            </a:r>
            <a:r>
              <a:rPr lang="en-US" u="sng">
                <a:solidFill>
                  <a:srgbClr val="FFFF00"/>
                </a:solidFill>
              </a:rPr>
              <a:t>Angular</a:t>
            </a:r>
            <a:r>
              <a:rPr lang="en-US">
                <a:solidFill>
                  <a:srgbClr val="FFFF00"/>
                </a:solidFill>
              </a:rPr>
              <a:t> Magnification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An “eyepiece” lens of shorter focal length is added, with the image from lens A in the focal plane of lens B as well, so viewing through B gives an image at infinity. </a:t>
            </a:r>
          </a:p>
          <a:p>
            <a:r>
              <a:rPr lang="en-US" sz="2400" dirty="0"/>
              <a:t>Tracking the special ray that is parallel to the axis between the lenses (shown in white) the ratio of the angular size image/object, the </a:t>
            </a:r>
            <a:r>
              <a:rPr lang="en-US" sz="2400" dirty="0">
                <a:solidFill>
                  <a:srgbClr val="FFFF00"/>
                </a:solidFill>
              </a:rPr>
              <a:t>magnification, is just the ratio of the focal lengths 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90600" y="4267200"/>
            <a:ext cx="6934200" cy="1954306"/>
            <a:chOff x="990600" y="4522694"/>
            <a:chExt cx="6934200" cy="1954306"/>
          </a:xfrm>
        </p:grpSpPr>
        <p:grpSp>
          <p:nvGrpSpPr>
            <p:cNvPr id="4" name="Group 3"/>
            <p:cNvGrpSpPr/>
            <p:nvPr/>
          </p:nvGrpSpPr>
          <p:grpSpPr>
            <a:xfrm>
              <a:off x="990600" y="4790973"/>
              <a:ext cx="6934200" cy="1686027"/>
              <a:chOff x="1600200" y="3528854"/>
              <a:chExt cx="6934200" cy="1686027"/>
            </a:xfrm>
          </p:grpSpPr>
          <p:sp>
            <p:nvSpPr>
              <p:cNvPr id="5" name="Freeform 4"/>
              <p:cNvSpPr/>
              <p:nvPr/>
            </p:nvSpPr>
            <p:spPr>
              <a:xfrm rot="5400000">
                <a:off x="6736772" y="4117397"/>
                <a:ext cx="1143000" cy="471055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405749" y="3528854"/>
                <a:ext cx="2909453" cy="1686027"/>
                <a:chOff x="2971801" y="3710156"/>
                <a:chExt cx="3478691" cy="2069336"/>
              </a:xfrm>
            </p:grpSpPr>
            <p:sp>
              <p:nvSpPr>
                <p:cNvPr id="18" name="Freeform 17"/>
                <p:cNvSpPr/>
                <p:nvPr/>
              </p:nvSpPr>
              <p:spPr>
                <a:xfrm rot="5400000">
                  <a:off x="2159879" y="4545723"/>
                  <a:ext cx="2004844" cy="380999"/>
                </a:xfrm>
                <a:custGeom>
                  <a:avLst/>
                  <a:gdLst>
                    <a:gd name="connsiteX0" fmla="*/ 0 w 1824037"/>
                    <a:gd name="connsiteY0" fmla="*/ 0 h 4762"/>
                    <a:gd name="connsiteX1" fmla="*/ 1824037 w 1824037"/>
                    <a:gd name="connsiteY1" fmla="*/ 4762 h 4762"/>
                    <a:gd name="connsiteX2" fmla="*/ 0 w 1824037"/>
                    <a:gd name="connsiteY2" fmla="*/ 0 h 4762"/>
                    <a:gd name="connsiteX0" fmla="*/ 0 w 10000"/>
                    <a:gd name="connsiteY0" fmla="*/ 176686 h 186686"/>
                    <a:gd name="connsiteX1" fmla="*/ 10000 w 10000"/>
                    <a:gd name="connsiteY1" fmla="*/ 186686 h 186686"/>
                    <a:gd name="connsiteX2" fmla="*/ 0 w 10000"/>
                    <a:gd name="connsiteY2" fmla="*/ 176686 h 186686"/>
                    <a:gd name="connsiteX0" fmla="*/ 0 w 10000"/>
                    <a:gd name="connsiteY0" fmla="*/ 176686 h 380039"/>
                    <a:gd name="connsiteX1" fmla="*/ 10000 w 10000"/>
                    <a:gd name="connsiteY1" fmla="*/ 186686 h 380039"/>
                    <a:gd name="connsiteX2" fmla="*/ 0 w 10000"/>
                    <a:gd name="connsiteY2" fmla="*/ 176686 h 380039"/>
                    <a:gd name="connsiteX0" fmla="*/ 0 w 10000"/>
                    <a:gd name="connsiteY0" fmla="*/ 203353 h 406706"/>
                    <a:gd name="connsiteX1" fmla="*/ 10000 w 10000"/>
                    <a:gd name="connsiteY1" fmla="*/ 213353 h 406706"/>
                    <a:gd name="connsiteX2" fmla="*/ 0 w 10000"/>
                    <a:gd name="connsiteY2" fmla="*/ 203353 h 406706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283361 h 486714"/>
                    <a:gd name="connsiteX1" fmla="*/ 10000 w 10000"/>
                    <a:gd name="connsiteY1" fmla="*/ 293361 h 486714"/>
                    <a:gd name="connsiteX2" fmla="*/ 0 w 10000"/>
                    <a:gd name="connsiteY2" fmla="*/ 283361 h 486714"/>
                    <a:gd name="connsiteX0" fmla="*/ 0 w 10000"/>
                    <a:gd name="connsiteY0" fmla="*/ 283361 h 580061"/>
                    <a:gd name="connsiteX1" fmla="*/ 10000 w 10000"/>
                    <a:gd name="connsiteY1" fmla="*/ 293361 h 580061"/>
                    <a:gd name="connsiteX2" fmla="*/ 0 w 10000"/>
                    <a:gd name="connsiteY2" fmla="*/ 283361 h 580061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36692 h 533392"/>
                    <a:gd name="connsiteX1" fmla="*/ 10000 w 10000"/>
                    <a:gd name="connsiteY1" fmla="*/ 246692 h 533392"/>
                    <a:gd name="connsiteX2" fmla="*/ 0 w 10000"/>
                    <a:gd name="connsiteY2" fmla="*/ 236692 h 533392"/>
                    <a:gd name="connsiteX0" fmla="*/ 0 w 10000"/>
                    <a:gd name="connsiteY0" fmla="*/ 236692 h 533392"/>
                    <a:gd name="connsiteX1" fmla="*/ 10000 w 10000"/>
                    <a:gd name="connsiteY1" fmla="*/ 246692 h 533392"/>
                    <a:gd name="connsiteX2" fmla="*/ 0 w 10000"/>
                    <a:gd name="connsiteY2" fmla="*/ 236692 h 533392"/>
                    <a:gd name="connsiteX0" fmla="*/ 0 w 10000"/>
                    <a:gd name="connsiteY0" fmla="*/ 236692 h 500801"/>
                    <a:gd name="connsiteX1" fmla="*/ 10000 w 10000"/>
                    <a:gd name="connsiteY1" fmla="*/ 246692 h 500801"/>
                    <a:gd name="connsiteX2" fmla="*/ 0 w 10000"/>
                    <a:gd name="connsiteY2" fmla="*/ 236692 h 500801"/>
                    <a:gd name="connsiteX0" fmla="*/ 0 w 10000"/>
                    <a:gd name="connsiteY0" fmla="*/ 236692 h 500801"/>
                    <a:gd name="connsiteX1" fmla="*/ 10000 w 10000"/>
                    <a:gd name="connsiteY1" fmla="*/ 246692 h 500801"/>
                    <a:gd name="connsiteX2" fmla="*/ 0 w 10000"/>
                    <a:gd name="connsiteY2" fmla="*/ 236692 h 500801"/>
                    <a:gd name="connsiteX0" fmla="*/ 0 w 10000"/>
                    <a:gd name="connsiteY0" fmla="*/ 234977 h 499086"/>
                    <a:gd name="connsiteX1" fmla="*/ 10000 w 10000"/>
                    <a:gd name="connsiteY1" fmla="*/ 244977 h 499086"/>
                    <a:gd name="connsiteX2" fmla="*/ 0 w 10000"/>
                    <a:gd name="connsiteY2" fmla="*/ 234977 h 499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0" h="499086">
                      <a:moveTo>
                        <a:pt x="0" y="234977"/>
                      </a:moveTo>
                      <a:cubicBezTo>
                        <a:pt x="2490" y="481182"/>
                        <a:pt x="7760" y="499086"/>
                        <a:pt x="10000" y="244977"/>
                      </a:cubicBezTo>
                      <a:cubicBezTo>
                        <a:pt x="7661" y="25926"/>
                        <a:pt x="2366" y="0"/>
                        <a:pt x="0" y="234977"/>
                      </a:cubicBez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167182" y="4708761"/>
                  <a:ext cx="2004844" cy="763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5444253" y="4773253"/>
                  <a:ext cx="2004844" cy="763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1600200" y="4343400"/>
                <a:ext cx="69342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lowchart: Connector 7"/>
              <p:cNvSpPr/>
              <p:nvPr/>
            </p:nvSpPr>
            <p:spPr>
              <a:xfrm>
                <a:off x="2667000" y="4309617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Connector 8"/>
              <p:cNvSpPr/>
              <p:nvPr/>
            </p:nvSpPr>
            <p:spPr>
              <a:xfrm flipH="1">
                <a:off x="6372225" y="4309890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8191500" y="4309890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828800" y="3962400"/>
                <a:ext cx="5486400" cy="7477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81525" y="4595807"/>
                <a:ext cx="2733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315200" y="4276725"/>
                <a:ext cx="114300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52600" y="4191000"/>
                <a:ext cx="2819400" cy="40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7315200" y="4410075"/>
                <a:ext cx="114300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562600" y="4581525"/>
                <a:ext cx="1752600" cy="457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562600" y="4733925"/>
                <a:ext cx="1752600" cy="457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827929" y="452269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4724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962400" y="5410200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24400" y="503638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89729" y="500500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102224" y="5410200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91200" y="5408612"/>
              <a:ext cx="914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05600" y="5405718"/>
              <a:ext cx="914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00482" y="5040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01435" y="5040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27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Simple and Compound Microscopes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simple microscope is a single convex lens, of very short focal length.  The optics are just those of the magnifying glass discussed above.</a:t>
            </a:r>
          </a:p>
          <a:p>
            <a:r>
              <a:rPr lang="en-US" dirty="0"/>
              <a:t>The simplest </a:t>
            </a:r>
            <a:r>
              <a:rPr lang="en-US" dirty="0">
                <a:solidFill>
                  <a:srgbClr val="FFFF00"/>
                </a:solidFill>
              </a:rPr>
              <a:t>compound</a:t>
            </a:r>
            <a:r>
              <a:rPr lang="en-US" dirty="0"/>
              <a:t> microscope has two convex lenses: the first (</a:t>
            </a:r>
            <a:r>
              <a:rPr lang="en-US" dirty="0">
                <a:solidFill>
                  <a:srgbClr val="FFFF00"/>
                </a:solidFill>
              </a:rPr>
              <a:t>objective</a:t>
            </a:r>
            <a:r>
              <a:rPr lang="en-US" dirty="0"/>
              <a:t>) forms a real (inverted) image, the second (</a:t>
            </a:r>
            <a:r>
              <a:rPr lang="en-US" dirty="0">
                <a:solidFill>
                  <a:srgbClr val="FFFF00"/>
                </a:solidFill>
              </a:rPr>
              <a:t>eyepiece</a:t>
            </a:r>
            <a:r>
              <a:rPr lang="en-US" dirty="0"/>
              <a:t>) acts as a magnifying glass to examine that image.</a:t>
            </a:r>
          </a:p>
          <a:p>
            <a:r>
              <a:rPr lang="en-US" dirty="0">
                <a:solidFill>
                  <a:srgbClr val="FFFF00"/>
                </a:solidFill>
              </a:rPr>
              <a:t>The total magnification is a product of the two</a:t>
            </a:r>
            <a:r>
              <a:rPr lang="en-US" dirty="0"/>
              <a:t>: the eyepiece is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= 25 cm (relaxed eye) </a:t>
            </a:r>
            <a:r>
              <a:rPr lang="en-US" dirty="0">
                <a:solidFill>
                  <a:srgbClr val="FFFF00"/>
                </a:solidFill>
              </a:rPr>
              <a:t>the objective magnification depends on the distance </a:t>
            </a:r>
            <a:r>
              <a:rPr lang="en-US" dirty="0">
                <a:solidFill>
                  <a:srgbClr val="FFFF00"/>
                </a:solidFill>
                <a:sym typeface="MT Extra"/>
              </a:rPr>
              <a:t> </a:t>
            </a:r>
            <a:r>
              <a:rPr lang="en-US" dirty="0">
                <a:solidFill>
                  <a:srgbClr val="FFFF00"/>
                </a:solidFill>
              </a:rPr>
              <a:t>between the two lenses</a:t>
            </a:r>
            <a:r>
              <a:rPr lang="en-US" dirty="0"/>
              <a:t>, since the image it forms is in the focal plane of the eyepiece.</a:t>
            </a:r>
          </a:p>
        </p:txBody>
      </p:sp>
    </p:spTree>
    <p:extLst>
      <p:ext uri="{BB962C8B-B14F-4D97-AF65-F5344CB8AC3E}">
        <p14:creationId xmlns:p14="http://schemas.microsoft.com/office/powerpoint/2010/main" val="307079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Compound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30763"/>
          </a:xfrm>
        </p:spPr>
        <p:txBody>
          <a:bodyPr>
            <a:normAutofit/>
          </a:bodyPr>
          <a:lstStyle/>
          <a:p>
            <a:r>
              <a:rPr lang="en-US" sz="2800" dirty="0"/>
              <a:t>Total magnification 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/>
              <a:t>. </a:t>
            </a:r>
          </a:p>
          <a:p>
            <a:r>
              <a:rPr lang="en-US" sz="2800" dirty="0"/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800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Objective magnification:  </a:t>
            </a:r>
          </a:p>
          <a:p>
            <a:endParaRPr lang="en-US" sz="2800" baseline="-250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66800" y="4343400"/>
            <a:ext cx="6400800" cy="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1"/>
          <p:cNvGrpSpPr/>
          <p:nvPr/>
        </p:nvGrpSpPr>
        <p:grpSpPr>
          <a:xfrm>
            <a:off x="2269437" y="3702304"/>
            <a:ext cx="457200" cy="1300392"/>
            <a:chOff x="2971801" y="3710156"/>
            <a:chExt cx="380999" cy="2028489"/>
          </a:xfrm>
        </p:grpSpPr>
        <p:sp>
          <p:nvSpPr>
            <p:cNvPr id="47" name="Freeform 46"/>
            <p:cNvSpPr/>
            <p:nvPr/>
          </p:nvSpPr>
          <p:spPr>
            <a:xfrm rot="5400000">
              <a:off x="2159879" y="4545723"/>
              <a:ext cx="2004844" cy="380999"/>
            </a:xfrm>
            <a:custGeom>
              <a:avLst/>
              <a:gdLst>
                <a:gd name="connsiteX0" fmla="*/ 0 w 1824037"/>
                <a:gd name="connsiteY0" fmla="*/ 0 h 4762"/>
                <a:gd name="connsiteX1" fmla="*/ 1824037 w 1824037"/>
                <a:gd name="connsiteY1" fmla="*/ 4762 h 4762"/>
                <a:gd name="connsiteX2" fmla="*/ 0 w 1824037"/>
                <a:gd name="connsiteY2" fmla="*/ 0 h 4762"/>
                <a:gd name="connsiteX0" fmla="*/ 0 w 10000"/>
                <a:gd name="connsiteY0" fmla="*/ 176686 h 186686"/>
                <a:gd name="connsiteX1" fmla="*/ 10000 w 10000"/>
                <a:gd name="connsiteY1" fmla="*/ 186686 h 186686"/>
                <a:gd name="connsiteX2" fmla="*/ 0 w 10000"/>
                <a:gd name="connsiteY2" fmla="*/ 176686 h 186686"/>
                <a:gd name="connsiteX0" fmla="*/ 0 w 10000"/>
                <a:gd name="connsiteY0" fmla="*/ 176686 h 380039"/>
                <a:gd name="connsiteX1" fmla="*/ 10000 w 10000"/>
                <a:gd name="connsiteY1" fmla="*/ 186686 h 380039"/>
                <a:gd name="connsiteX2" fmla="*/ 0 w 10000"/>
                <a:gd name="connsiteY2" fmla="*/ 176686 h 380039"/>
                <a:gd name="connsiteX0" fmla="*/ 0 w 10000"/>
                <a:gd name="connsiteY0" fmla="*/ 203353 h 406706"/>
                <a:gd name="connsiteX1" fmla="*/ 10000 w 10000"/>
                <a:gd name="connsiteY1" fmla="*/ 213353 h 406706"/>
                <a:gd name="connsiteX2" fmla="*/ 0 w 10000"/>
                <a:gd name="connsiteY2" fmla="*/ 203353 h 406706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283361 h 486714"/>
                <a:gd name="connsiteX1" fmla="*/ 10000 w 10000"/>
                <a:gd name="connsiteY1" fmla="*/ 293361 h 486714"/>
                <a:gd name="connsiteX2" fmla="*/ 0 w 10000"/>
                <a:gd name="connsiteY2" fmla="*/ 283361 h 486714"/>
                <a:gd name="connsiteX0" fmla="*/ 0 w 10000"/>
                <a:gd name="connsiteY0" fmla="*/ 283361 h 580061"/>
                <a:gd name="connsiteX1" fmla="*/ 10000 w 10000"/>
                <a:gd name="connsiteY1" fmla="*/ 293361 h 580061"/>
                <a:gd name="connsiteX2" fmla="*/ 0 w 10000"/>
                <a:gd name="connsiteY2" fmla="*/ 283361 h 580061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4977 h 499086"/>
                <a:gd name="connsiteX1" fmla="*/ 10000 w 10000"/>
                <a:gd name="connsiteY1" fmla="*/ 244977 h 499086"/>
                <a:gd name="connsiteX2" fmla="*/ 0 w 10000"/>
                <a:gd name="connsiteY2" fmla="*/ 234977 h 49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99086">
                  <a:moveTo>
                    <a:pt x="0" y="234977"/>
                  </a:moveTo>
                  <a:cubicBezTo>
                    <a:pt x="2490" y="481182"/>
                    <a:pt x="7760" y="499086"/>
                    <a:pt x="10000" y="244977"/>
                  </a:cubicBezTo>
                  <a:cubicBezTo>
                    <a:pt x="7661" y="25926"/>
                    <a:pt x="2366" y="0"/>
                    <a:pt x="0" y="23497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3"/>
            <p:cNvCxnSpPr/>
            <p:nvPr/>
          </p:nvCxnSpPr>
          <p:spPr>
            <a:xfrm rot="5400000">
              <a:off x="2167182" y="4708761"/>
              <a:ext cx="2004844" cy="7634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638796" y="3314700"/>
            <a:ext cx="533400" cy="2028489"/>
            <a:chOff x="2895601" y="3710156"/>
            <a:chExt cx="533400" cy="2028489"/>
          </a:xfrm>
        </p:grpSpPr>
        <p:sp>
          <p:nvSpPr>
            <p:cNvPr id="45" name="Freeform 44"/>
            <p:cNvSpPr/>
            <p:nvPr/>
          </p:nvSpPr>
          <p:spPr>
            <a:xfrm rot="5400000">
              <a:off x="2159879" y="4469523"/>
              <a:ext cx="2004844" cy="533400"/>
            </a:xfrm>
            <a:custGeom>
              <a:avLst/>
              <a:gdLst>
                <a:gd name="connsiteX0" fmla="*/ 0 w 1824037"/>
                <a:gd name="connsiteY0" fmla="*/ 0 h 4762"/>
                <a:gd name="connsiteX1" fmla="*/ 1824037 w 1824037"/>
                <a:gd name="connsiteY1" fmla="*/ 4762 h 4762"/>
                <a:gd name="connsiteX2" fmla="*/ 0 w 1824037"/>
                <a:gd name="connsiteY2" fmla="*/ 0 h 4762"/>
                <a:gd name="connsiteX0" fmla="*/ 0 w 10000"/>
                <a:gd name="connsiteY0" fmla="*/ 176686 h 186686"/>
                <a:gd name="connsiteX1" fmla="*/ 10000 w 10000"/>
                <a:gd name="connsiteY1" fmla="*/ 186686 h 186686"/>
                <a:gd name="connsiteX2" fmla="*/ 0 w 10000"/>
                <a:gd name="connsiteY2" fmla="*/ 176686 h 186686"/>
                <a:gd name="connsiteX0" fmla="*/ 0 w 10000"/>
                <a:gd name="connsiteY0" fmla="*/ 176686 h 380039"/>
                <a:gd name="connsiteX1" fmla="*/ 10000 w 10000"/>
                <a:gd name="connsiteY1" fmla="*/ 186686 h 380039"/>
                <a:gd name="connsiteX2" fmla="*/ 0 w 10000"/>
                <a:gd name="connsiteY2" fmla="*/ 176686 h 380039"/>
                <a:gd name="connsiteX0" fmla="*/ 0 w 10000"/>
                <a:gd name="connsiteY0" fmla="*/ 203353 h 406706"/>
                <a:gd name="connsiteX1" fmla="*/ 10000 w 10000"/>
                <a:gd name="connsiteY1" fmla="*/ 213353 h 406706"/>
                <a:gd name="connsiteX2" fmla="*/ 0 w 10000"/>
                <a:gd name="connsiteY2" fmla="*/ 203353 h 406706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283361 h 486714"/>
                <a:gd name="connsiteX1" fmla="*/ 10000 w 10000"/>
                <a:gd name="connsiteY1" fmla="*/ 293361 h 486714"/>
                <a:gd name="connsiteX2" fmla="*/ 0 w 10000"/>
                <a:gd name="connsiteY2" fmla="*/ 283361 h 486714"/>
                <a:gd name="connsiteX0" fmla="*/ 0 w 10000"/>
                <a:gd name="connsiteY0" fmla="*/ 283361 h 580061"/>
                <a:gd name="connsiteX1" fmla="*/ 10000 w 10000"/>
                <a:gd name="connsiteY1" fmla="*/ 293361 h 580061"/>
                <a:gd name="connsiteX2" fmla="*/ 0 w 10000"/>
                <a:gd name="connsiteY2" fmla="*/ 283361 h 580061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4977 h 499086"/>
                <a:gd name="connsiteX1" fmla="*/ 10000 w 10000"/>
                <a:gd name="connsiteY1" fmla="*/ 244977 h 499086"/>
                <a:gd name="connsiteX2" fmla="*/ 0 w 10000"/>
                <a:gd name="connsiteY2" fmla="*/ 234977 h 49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99086">
                  <a:moveTo>
                    <a:pt x="0" y="234977"/>
                  </a:moveTo>
                  <a:cubicBezTo>
                    <a:pt x="2490" y="481182"/>
                    <a:pt x="7760" y="499086"/>
                    <a:pt x="10000" y="244977"/>
                  </a:cubicBezTo>
                  <a:cubicBezTo>
                    <a:pt x="7661" y="25926"/>
                    <a:pt x="2366" y="0"/>
                    <a:pt x="0" y="23497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2167182" y="4708761"/>
              <a:ext cx="2004844" cy="7634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lowchart: Connector 29"/>
          <p:cNvSpPr/>
          <p:nvPr/>
        </p:nvSpPr>
        <p:spPr>
          <a:xfrm>
            <a:off x="2971800" y="4300538"/>
            <a:ext cx="76200" cy="76200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5042452" y="3525076"/>
            <a:ext cx="1828800" cy="152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2600" y="4108630"/>
            <a:ext cx="758782" cy="32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81601" y="4343399"/>
            <a:ext cx="1590" cy="83820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5145156" y="4300541"/>
            <a:ext cx="76200" cy="76200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752600" y="4128052"/>
            <a:ext cx="3430591" cy="1053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752600" y="4136230"/>
            <a:ext cx="0" cy="1738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53404" y="4111715"/>
            <a:ext cx="2728196" cy="1083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5219696" y="5257802"/>
            <a:ext cx="838200" cy="6858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191000" y="5199571"/>
            <a:ext cx="990600" cy="118466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29400" y="43053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48425" y="6061066"/>
            <a:ext cx="22860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This is the real image from the first lens</a:t>
            </a:r>
          </a:p>
        </p:txBody>
      </p:sp>
      <p:cxnSp>
        <p:nvCxnSpPr>
          <p:cNvPr id="54" name="Straight Arrow Connector 53"/>
          <p:cNvCxnSpPr>
            <a:stCxn id="52" idx="1"/>
          </p:cNvCxnSpPr>
          <p:nvPr/>
        </p:nvCxnSpPr>
        <p:spPr>
          <a:xfrm flipH="1" flipV="1">
            <a:off x="5194852" y="4762500"/>
            <a:ext cx="1253573" cy="1621732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191540" y="5181602"/>
            <a:ext cx="713956" cy="3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5764216" y="3555122"/>
            <a:ext cx="1828800" cy="152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54064" y="6400800"/>
            <a:ext cx="303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virtual image at infinity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8191" y="5040868"/>
            <a:ext cx="114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1388" y="5134878"/>
            <a:ext cx="117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eyepiece</a:t>
            </a:r>
          </a:p>
        </p:txBody>
      </p:sp>
      <p:sp>
        <p:nvSpPr>
          <p:cNvPr id="58" name="Flowchart: Connector 57"/>
          <p:cNvSpPr/>
          <p:nvPr/>
        </p:nvSpPr>
        <p:spPr>
          <a:xfrm>
            <a:off x="1895060" y="4307169"/>
            <a:ext cx="76200" cy="76200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410200" y="3593068"/>
            <a:ext cx="50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endParaRPr lang="en-US" sz="2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195682" y="4094920"/>
            <a:ext cx="67171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511382" y="3657600"/>
            <a:ext cx="3410271" cy="163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6320" y="3657373"/>
            <a:ext cx="67171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161180" y="3307278"/>
            <a:ext cx="52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MT Extra"/>
              </a:rPr>
              <a:t>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1969965" y="3252133"/>
            <a:ext cx="43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95123"/>
              </p:ext>
            </p:extLst>
          </p:nvPr>
        </p:nvGraphicFramePr>
        <p:xfrm>
          <a:off x="4385480" y="1977320"/>
          <a:ext cx="2701120" cy="111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4" name="Equation" r:id="rId4" imgW="1041120" imgH="431640" progId="Equation.DSMT4">
                  <p:embed/>
                </p:oleObj>
              </mc:Choice>
              <mc:Fallback>
                <p:oleObj name="Equation" r:id="rId4" imgW="1041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5480" y="1977320"/>
                        <a:ext cx="2701120" cy="1119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/>
          <p:nvPr/>
        </p:nvCxnSpPr>
        <p:spPr>
          <a:xfrm>
            <a:off x="1933160" y="4518992"/>
            <a:ext cx="53469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011492" y="4492488"/>
            <a:ext cx="50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967" y="4477077"/>
            <a:ext cx="50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2500058" y="4516833"/>
            <a:ext cx="53469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944837" y="4108630"/>
            <a:ext cx="733779" cy="27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92553" y="3633255"/>
            <a:ext cx="50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14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Huygens’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181600" cy="4953000"/>
          </a:xfrm>
        </p:spPr>
        <p:txBody>
          <a:bodyPr>
            <a:normAutofit/>
          </a:bodyPr>
          <a:lstStyle/>
          <a:p>
            <a:r>
              <a:rPr lang="en-US"/>
              <a:t>Newton’s contemporary Christian Huygens believed light to be a wave, and pictured its propagation as follows:  at any instant, the wave front has reached a certain line or curve.  From every point on this wave front, a </a:t>
            </a:r>
            <a:r>
              <a:rPr lang="en-US">
                <a:solidFill>
                  <a:srgbClr val="FFFF00"/>
                </a:solidFill>
              </a:rPr>
              <a:t>circular wavelet </a:t>
            </a:r>
            <a:r>
              <a:rPr lang="en-US"/>
              <a:t>goes out (we show </a:t>
            </a:r>
            <a:r>
              <a:rPr lang="en-US">
                <a:solidFill>
                  <a:srgbClr val="FFFF00"/>
                </a:solidFill>
              </a:rPr>
              <a:t>one</a:t>
            </a:r>
            <a:r>
              <a:rPr lang="en-US"/>
              <a:t>), the envelope of </a:t>
            </a:r>
            <a:r>
              <a:rPr lang="en-US" u="sng"/>
              <a:t>all</a:t>
            </a:r>
            <a:r>
              <a:rPr lang="en-US"/>
              <a:t> these wavelets is the new wave front.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524000"/>
            <a:ext cx="31242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03392" y="1524000"/>
            <a:ext cx="3035808" cy="3035808"/>
            <a:chOff x="4407408" y="569976"/>
            <a:chExt cx="3035808" cy="3035808"/>
          </a:xfrm>
        </p:grpSpPr>
        <p:grpSp>
          <p:nvGrpSpPr>
            <p:cNvPr id="6" name="Group 33"/>
            <p:cNvGrpSpPr/>
            <p:nvPr/>
          </p:nvGrpSpPr>
          <p:grpSpPr>
            <a:xfrm>
              <a:off x="4489200" y="645929"/>
              <a:ext cx="2902201" cy="2904605"/>
              <a:chOff x="2193269" y="671706"/>
              <a:chExt cx="5125833" cy="5138518"/>
            </a:xfrm>
          </p:grpSpPr>
          <p:grpSp>
            <p:nvGrpSpPr>
              <p:cNvPr id="8" name="Group 18"/>
              <p:cNvGrpSpPr/>
              <p:nvPr/>
            </p:nvGrpSpPr>
            <p:grpSpPr>
              <a:xfrm rot="900000">
                <a:off x="2193269" y="684814"/>
                <a:ext cx="5098082" cy="5114200"/>
                <a:chOff x="2164080" y="977106"/>
                <a:chExt cx="4835384" cy="485067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4495800" y="98145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365736" y="149414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847320" y="3344289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844096" y="2338864"/>
                  <a:ext cx="1152145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321808" y="41910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483608" y="46482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667000" y="4187952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170176" y="3325368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164080" y="235305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657856" y="14478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539369" y="97710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508248" y="4675632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"/>
              <p:cNvGrpSpPr/>
              <p:nvPr/>
            </p:nvGrpSpPr>
            <p:grpSpPr>
              <a:xfrm>
                <a:off x="2199359" y="671706"/>
                <a:ext cx="5119743" cy="5138518"/>
                <a:chOff x="2142175" y="954039"/>
                <a:chExt cx="4855929" cy="4873737"/>
              </a:xfrm>
            </p:grpSpPr>
            <p:sp>
              <p:nvSpPr>
                <p:cNvPr id="11" name="Oval 2"/>
                <p:cNvSpPr/>
                <p:nvPr/>
              </p:nvSpPr>
              <p:spPr>
                <a:xfrm>
                  <a:off x="4495800" y="98145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5"/>
                <p:cNvSpPr/>
                <p:nvPr/>
              </p:nvSpPr>
              <p:spPr>
                <a:xfrm>
                  <a:off x="5366855" y="1502665"/>
                  <a:ext cx="1152144" cy="1152144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815584" y="33528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845960" y="2353057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321808" y="41910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494559" y="465917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667000" y="4187952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148271" y="3325369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142175" y="2353057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657856" y="14478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536919" y="954039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508248" y="4675632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2746268" y="1237282"/>
                <a:ext cx="4016991" cy="401699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407408" y="569976"/>
              <a:ext cx="3035808" cy="3035808"/>
            </a:xfrm>
            <a:prstGeom prst="ellips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37960" y="2286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Huygens’ picture of circular propagation from a point source.</a:t>
            </a:r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6640888" y="4620064"/>
            <a:ext cx="1470543" cy="2438400"/>
            <a:chOff x="2514600" y="3657600"/>
            <a:chExt cx="1792224" cy="2971800"/>
          </a:xfrm>
        </p:grpSpPr>
        <p:grpSp>
          <p:nvGrpSpPr>
            <p:cNvPr id="37" name="Group 68"/>
            <p:cNvGrpSpPr/>
            <p:nvPr/>
          </p:nvGrpSpPr>
          <p:grpSpPr>
            <a:xfrm>
              <a:off x="2819400" y="3657600"/>
              <a:ext cx="1487424" cy="2971800"/>
              <a:chOff x="914400" y="1066800"/>
              <a:chExt cx="1487424" cy="2971800"/>
            </a:xfrm>
          </p:grpSpPr>
          <p:grpSp>
            <p:nvGrpSpPr>
              <p:cNvPr id="38" name="Group 79"/>
              <p:cNvGrpSpPr/>
              <p:nvPr/>
            </p:nvGrpSpPr>
            <p:grpSpPr>
              <a:xfrm>
                <a:off x="1295400" y="1066800"/>
                <a:ext cx="1066800" cy="2895600"/>
                <a:chOff x="1828800" y="1066800"/>
                <a:chExt cx="1066800" cy="28956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1828800" y="10668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15240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828800" y="19812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24384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828800" y="28956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Rectangle 48"/>
              <p:cNvSpPr/>
              <p:nvPr/>
            </p:nvSpPr>
            <p:spPr>
              <a:xfrm>
                <a:off x="914400" y="1066800"/>
                <a:ext cx="914400" cy="2971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5400000">
                <a:off x="381000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954024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69"/>
            <p:cNvGrpSpPr/>
            <p:nvPr/>
          </p:nvGrpSpPr>
          <p:grpSpPr>
            <a:xfrm>
              <a:off x="2514600" y="3657600"/>
              <a:ext cx="1210056" cy="2971800"/>
              <a:chOff x="1179576" y="1066800"/>
              <a:chExt cx="1210056" cy="2971800"/>
            </a:xfrm>
          </p:grpSpPr>
          <p:grpSp>
            <p:nvGrpSpPr>
              <p:cNvPr id="48" name="Group 70"/>
              <p:cNvGrpSpPr/>
              <p:nvPr/>
            </p:nvGrpSpPr>
            <p:grpSpPr>
              <a:xfrm>
                <a:off x="1295400" y="1066800"/>
                <a:ext cx="1066800" cy="2895600"/>
                <a:chOff x="1828800" y="1066800"/>
                <a:chExt cx="1066800" cy="2895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1828800" y="10668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828800" y="1524000"/>
                  <a:ext cx="1066800" cy="106680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828800" y="19812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828800" y="24384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828800" y="28956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1179576" y="1066800"/>
                <a:ext cx="649224" cy="2971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rot="5400000">
                <a:off x="381000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941832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>
            <a:off x="6327648" y="5029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Propagation of a plane wave front.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Huygens’ Principle and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486400" cy="4953000"/>
          </a:xfrm>
        </p:spPr>
        <p:txBody>
          <a:bodyPr>
            <a:normAutofit/>
          </a:bodyPr>
          <a:lstStyle/>
          <a:p>
            <a:r>
              <a:rPr lang="en-US"/>
              <a:t>Assume a beam of light is traveling through air, and at some instant the wave front is at AB, the beam is entering the glass, corner A first.</a:t>
            </a:r>
          </a:p>
          <a:p>
            <a:r>
              <a:rPr lang="en-US"/>
              <a:t>If the speed of light is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/>
              <a:t> in air,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 in the glass, by the time the wavelet centered at B has reached D, that centered at A has only reached C, the wave front has turned through an angle.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1676400"/>
            <a:ext cx="3276600" cy="3733800"/>
            <a:chOff x="5486400" y="609600"/>
            <a:chExt cx="3276600" cy="3733800"/>
          </a:xfrm>
        </p:grpSpPr>
        <p:sp>
          <p:nvSpPr>
            <p:cNvPr id="6" name="Rectangle 5"/>
            <p:cNvSpPr/>
            <p:nvPr/>
          </p:nvSpPr>
          <p:spPr>
            <a:xfrm>
              <a:off x="5486400" y="2590800"/>
              <a:ext cx="3276600" cy="17526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5541264" y="990600"/>
              <a:ext cx="3101237" cy="2915297"/>
              <a:chOff x="5465064" y="990600"/>
              <a:chExt cx="3101237" cy="2915297"/>
            </a:xfrm>
          </p:grpSpPr>
          <p:cxnSp>
            <p:nvCxnSpPr>
              <p:cNvPr id="19" name="Straight Connector 3"/>
              <p:cNvCxnSpPr/>
              <p:nvPr/>
            </p:nvCxnSpPr>
            <p:spPr>
              <a:xfrm rot="16200000" flipH="1">
                <a:off x="5274564" y="1562100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553200" y="1219200"/>
                <a:ext cx="1600200" cy="1143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 flipV="1">
                <a:off x="6324600" y="1828800"/>
                <a:ext cx="1077468" cy="762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7220000" flipH="1">
                <a:off x="5913018" y="2860548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7220000" flipH="1">
                <a:off x="7537601" y="2877197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 flipV="1">
                <a:off x="6477000" y="2563368"/>
                <a:ext cx="1447802" cy="4846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638800" y="2221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Air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590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Glass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6245352" y="2362200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51448" y="220622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5368" y="159967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2784" y="291084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35824" y="2538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6693408" y="2246376"/>
            <a:ext cx="264160" cy="396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3408" y="2246376"/>
                          <a:ext cx="264160" cy="396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7976616" y="3133344"/>
            <a:ext cx="304800" cy="498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6616" y="3133344"/>
                          <a:ext cx="304800" cy="498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7720584" y="1926336"/>
            <a:ext cx="304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Equation" r:id="rId8" imgW="152280" imgH="228600" progId="Equation.DSMT4">
                    <p:embed/>
                  </p:oleObj>
                </mc:Choice>
                <mc:Fallback>
                  <p:oleObj name="Equation" r:id="rId8" imgW="1522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0584" y="1926336"/>
                          <a:ext cx="3048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082117" y="2514600"/>
            <a:ext cx="23308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2117" y="2514600"/>
                          <a:ext cx="233083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Arrow Connector 25"/>
          <p:cNvCxnSpPr/>
          <p:nvPr/>
        </p:nvCxnSpPr>
        <p:spPr>
          <a:xfrm rot="16200000" flipH="1">
            <a:off x="6134100" y="22479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7800" y="5791200"/>
            <a:ext cx="37338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 wave front AB is perpendicular to the ray’s incoming direction, CD to the outgoing—hence angle equalities.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7220000" flipH="1">
            <a:off x="7226665" y="43815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60273</TotalTime>
  <Words>1482</Words>
  <Application>Microsoft Office PowerPoint</Application>
  <PresentationFormat>On-screen Show (4:3)</PresentationFormat>
  <Paragraphs>179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MT Extra</vt:lpstr>
      <vt:lpstr>Calibri</vt:lpstr>
      <vt:lpstr>Arial</vt:lpstr>
      <vt:lpstr>Symbol</vt:lpstr>
      <vt:lpstr>Office Theme</vt:lpstr>
      <vt:lpstr>Equation</vt:lpstr>
      <vt:lpstr>Interference I: Double Slit</vt:lpstr>
      <vt:lpstr>Today’s Topics</vt:lpstr>
      <vt:lpstr>Convex Lens as Magnifying Glass</vt:lpstr>
      <vt:lpstr>Definition of Magnifying Power</vt:lpstr>
      <vt:lpstr>Astronomical Telescope:  Angular Magnification</vt:lpstr>
      <vt:lpstr>Simple and Compound Microscopes</vt:lpstr>
      <vt:lpstr>Compound Microscope</vt:lpstr>
      <vt:lpstr>Huygens’ Principle</vt:lpstr>
      <vt:lpstr>Huygens’ Principle and Refraction</vt:lpstr>
      <vt:lpstr>Snell’s Law</vt:lpstr>
      <vt:lpstr>Fiber Optic Refraction</vt:lpstr>
      <vt:lpstr>Mirages</vt:lpstr>
      <vt:lpstr>Young’s Double Slit Experiment</vt:lpstr>
      <vt:lpstr>Young’s Own Diagram:</vt:lpstr>
      <vt:lpstr>Interference of Two Speakers</vt:lpstr>
      <vt:lpstr>Interference of Light from Two Slits</vt:lpstr>
      <vt:lpstr>Interference of Light from Two Slits</vt:lpstr>
      <vt:lpstr>Measuring the Wavelength of Light</vt:lpstr>
      <vt:lpstr>Light Intensity Pattern from Two Slits</vt:lpstr>
      <vt:lpstr>Actual Intensity Pattern from Two Slits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Interference I: Double Slit</dc:title>
  <dc:creator>Michael</dc:creator>
  <cp:lastModifiedBy>Fowler, Michael (mf1i)</cp:lastModifiedBy>
  <cp:revision>945</cp:revision>
  <dcterms:created xsi:type="dcterms:W3CDTF">2010-01-07T20:15:09Z</dcterms:created>
  <dcterms:modified xsi:type="dcterms:W3CDTF">2021-05-02T15:46:01Z</dcterms:modified>
</cp:coreProperties>
</file>