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498" r:id="rId3"/>
    <p:sldId id="499" r:id="rId4"/>
    <p:sldId id="500" r:id="rId5"/>
    <p:sldId id="501" r:id="rId6"/>
    <p:sldId id="502" r:id="rId7"/>
    <p:sldId id="504" r:id="rId8"/>
    <p:sldId id="503" r:id="rId9"/>
    <p:sldId id="505" r:id="rId10"/>
    <p:sldId id="506" r:id="rId11"/>
    <p:sldId id="507" r:id="rId12"/>
    <p:sldId id="508" r:id="rId13"/>
    <p:sldId id="527" r:id="rId14"/>
    <p:sldId id="519" r:id="rId15"/>
    <p:sldId id="520" r:id="rId16"/>
    <p:sldId id="521" r:id="rId17"/>
    <p:sldId id="522" r:id="rId18"/>
    <p:sldId id="523" r:id="rId19"/>
    <p:sldId id="525" r:id="rId20"/>
    <p:sldId id="526" r:id="rId21"/>
    <p:sldId id="52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Dispersion_prism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philiplaven.com/RI-Comparisons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met.psu.edu/data/frost/images/rainbow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://upload.wikimedia.org/wikipedia/commons/thumb/7/70/Rainbow1.svg/250px-Rainbow1.svg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12" Type="http://schemas.openxmlformats.org/officeDocument/2006/relationships/hyperlink" Target="http://upload.wikimedia.org/wikipedia/commons/c/c0/Total_internal_reflection_of_Chelonia_mydas_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2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nuigroup.com/FTI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surrey.ac.uk/UserFiles/image/nature-negative-refraction-3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55/n7211/full/455299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ati.surrey.ac.uk/UserFiles/image/nature-negative-refraction-3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Light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32</a:t>
            </a:r>
          </a:p>
          <a:p>
            <a:endParaRPr lang="en-US" sz="2800" dirty="0"/>
          </a:p>
          <a:p>
            <a:r>
              <a:rPr lang="en-US" sz="2800" dirty="0"/>
              <a:t>Michael Fowler,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That water is deeper than it looks!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5105400" cy="3657600"/>
          </a:xfrm>
        </p:spPr>
        <p:txBody>
          <a:bodyPr/>
          <a:lstStyle/>
          <a:p>
            <a:r>
              <a:rPr lang="en-US"/>
              <a:t>Light rays from an object under water will appear from the air above to originate at a shallower depth. </a:t>
            </a:r>
          </a:p>
          <a:p>
            <a:r>
              <a:rPr lang="en-US"/>
              <a:t> The dotted lines, extensions of the rays in air, locate the apparent position at depth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d´</a:t>
            </a:r>
            <a:r>
              <a:rPr lang="en-US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2600" y="1905000"/>
            <a:ext cx="3276600" cy="3758568"/>
            <a:chOff x="4953000" y="914400"/>
            <a:chExt cx="3276600" cy="3758568"/>
          </a:xfrm>
        </p:grpSpPr>
        <p:sp>
          <p:nvSpPr>
            <p:cNvPr id="6" name="Rectangle 5"/>
            <p:cNvSpPr/>
            <p:nvPr/>
          </p:nvSpPr>
          <p:spPr>
            <a:xfrm>
              <a:off x="4953000" y="2895600"/>
              <a:ext cx="3276600" cy="1752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57775" y="2438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4495800" y="2676525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705600" y="3733800"/>
            <a:ext cx="229616" cy="34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0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3733800"/>
                          <a:ext cx="229616" cy="344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6896100" y="1905000"/>
            <a:ext cx="186466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100" y="1905000"/>
                          <a:ext cx="186466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19080000" flipH="1">
              <a:off x="6320513" y="1369653"/>
              <a:ext cx="1600200" cy="1143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53025" y="26670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340000">
              <a:off x="5877891" y="3600450"/>
              <a:ext cx="1752600" cy="342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528747" y="3615253"/>
              <a:ext cx="1777368" cy="3380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094157" y="3458552"/>
              <a:ext cx="1301032" cy="29722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2520000">
              <a:off x="5238032" y="1369652"/>
              <a:ext cx="1600200" cy="1143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5725918" y="3420874"/>
              <a:ext cx="1371602" cy="33058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29200" y="3048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Water 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rot="5400000">
            <a:off x="7279482" y="4584000"/>
            <a:ext cx="1446212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583488" y="4762500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35788" y="4419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78588" y="4431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81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Just how deep?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We’ll just look at half the ray diagram.</a:t>
            </a:r>
          </a:p>
          <a:p>
            <a:r>
              <a:rPr lang="en-US" dirty="0"/>
              <a:t>The rays originate under water, so we use     for the ray in the water,      for the ray in air </a:t>
            </a:r>
            <a:r>
              <a:rPr lang="en-US" i="1" dirty="0"/>
              <a:t>and</a:t>
            </a:r>
            <a:r>
              <a:rPr lang="en-US" dirty="0"/>
              <a:t> its apparent extension into the water:</a:t>
            </a:r>
          </a:p>
          <a:p>
            <a:r>
              <a:rPr lang="en-US" dirty="0"/>
              <a:t>Looking straight down, </a:t>
            </a:r>
            <a:r>
              <a:rPr lang="en-US" dirty="0">
                <a:solidFill>
                  <a:srgbClr val="FFFF00"/>
                </a:solidFill>
              </a:rPr>
              <a:t>both these angles are small</a:t>
            </a:r>
            <a:r>
              <a:rPr lang="en-US" dirty="0"/>
              <a:t>, so, from the diagram: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800" y="1600200"/>
            <a:ext cx="2819400" cy="3581400"/>
            <a:chOff x="4343400" y="2667000"/>
            <a:chExt cx="2819400" cy="3581400"/>
          </a:xfrm>
        </p:grpSpPr>
        <p:sp>
          <p:nvSpPr>
            <p:cNvPr id="6" name="Rectangle 5"/>
            <p:cNvSpPr/>
            <p:nvPr/>
          </p:nvSpPr>
          <p:spPr>
            <a:xfrm>
              <a:off x="4343400" y="3777727"/>
              <a:ext cx="2819400" cy="233072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9214" y="3276600"/>
              <a:ext cx="1258186" cy="49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883684" y="4457700"/>
              <a:ext cx="3581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574792" y="5513832"/>
            <a:ext cx="316060" cy="38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6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4792" y="5513832"/>
                          <a:ext cx="316060" cy="381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6180174" y="2728587"/>
            <a:ext cx="307886" cy="405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7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174" y="2728587"/>
                          <a:ext cx="307886" cy="405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5400000">
              <a:off x="5875246" y="3085256"/>
              <a:ext cx="1020010" cy="3358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627182" y="4235720"/>
              <a:ext cx="313744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340000">
              <a:off x="4780500" y="4659995"/>
              <a:ext cx="2330720" cy="566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65046" y="4478627"/>
              <a:ext cx="1730196" cy="49077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33014" y="3962400"/>
              <a:ext cx="1258186" cy="49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Water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675376" y="3771836"/>
              <a:ext cx="533400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flipV="1">
              <a:off x="5629656" y="348943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1216" y="438302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1224" y="4419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d´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635752" y="4605569"/>
            <a:ext cx="307886" cy="405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8" name="Equation" r:id="rId8" imgW="164880" imgH="228600" progId="Equation.DSMT4">
                    <p:embed/>
                  </p:oleObj>
                </mc:Choice>
                <mc:Fallback>
                  <p:oleObj name="Equation" r:id="rId8" imgW="1648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752" y="4605569"/>
                          <a:ext cx="307886" cy="405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rot="5400000">
              <a:off x="4609306" y="4686300"/>
              <a:ext cx="1905000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523706" y="4940078"/>
              <a:ext cx="2363788" cy="1588"/>
            </a:xfrm>
            <a:prstGeom prst="straightConnector1">
              <a:avLst/>
            </a:prstGeom>
            <a:ln w="19050">
              <a:solidFill>
                <a:srgbClr val="FFFF00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207001"/>
              </p:ext>
            </p:extLst>
          </p:nvPr>
        </p:nvGraphicFramePr>
        <p:xfrm>
          <a:off x="2335306" y="2743200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306" y="2743200"/>
                        <a:ext cx="381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81226"/>
              </p:ext>
            </p:extLst>
          </p:nvPr>
        </p:nvGraphicFramePr>
        <p:xfrm>
          <a:off x="1824318" y="32004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318" y="3200400"/>
                        <a:ext cx="412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72712"/>
              </p:ext>
            </p:extLst>
          </p:nvPr>
        </p:nvGraphicFramePr>
        <p:xfrm>
          <a:off x="609600" y="5985378"/>
          <a:ext cx="5105400" cy="51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13" imgW="2273040" imgH="228600" progId="Equation.DSMT4">
                  <p:embed/>
                </p:oleObj>
              </mc:Choice>
              <mc:Fallback>
                <p:oleObj name="Equation" r:id="rId13" imgW="22730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985378"/>
                        <a:ext cx="5105400" cy="513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1905000" y="4330337"/>
            <a:ext cx="14478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90129" y="5867400"/>
            <a:ext cx="25146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Apparent depth is about 75% of true depth.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look towards the middle of a pool while standing on the edge does the water there look</a:t>
            </a:r>
          </a:p>
          <a:p>
            <a:pPr marL="514350" indent="-514350">
              <a:buAutoNum type="alphaUcPeriod"/>
            </a:pPr>
            <a:r>
              <a:rPr lang="en-US"/>
              <a:t>Deeper</a:t>
            </a:r>
          </a:p>
          <a:p>
            <a:pPr marL="514350" indent="-514350">
              <a:buAutoNum type="alphaUcPeriod"/>
            </a:pPr>
            <a:r>
              <a:rPr lang="en-US"/>
              <a:t>Shallower</a:t>
            </a:r>
          </a:p>
          <a:p>
            <a:pPr marL="514350" indent="-514350">
              <a:buAutoNum type="alphaUcPeriod"/>
            </a:pPr>
            <a:r>
              <a:rPr lang="en-US"/>
              <a:t>The same</a:t>
            </a:r>
          </a:p>
          <a:p>
            <a:pPr marL="514350" indent="-514350">
              <a:buNone/>
            </a:pPr>
            <a:r>
              <a:rPr lang="en-US"/>
              <a:t>    as if you were looking straight down from above the middle?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look towards the middle of a pool while standing on the edge does the water there look</a:t>
            </a:r>
          </a:p>
          <a:p>
            <a:pPr marL="514350" indent="-514350">
              <a:buAutoNum type="alphaUcPeriod"/>
            </a:pPr>
            <a:r>
              <a:rPr lang="en-US"/>
              <a:t>Deeper</a:t>
            </a:r>
          </a:p>
          <a:p>
            <a:pPr marL="514350" indent="-514350">
              <a:buAutoNum type="alphaUcPeriod"/>
            </a:pPr>
            <a:r>
              <a:rPr lang="en-US"/>
              <a:t>Shallower</a:t>
            </a:r>
          </a:p>
          <a:p>
            <a:pPr marL="514350" indent="-514350">
              <a:buAutoNum type="alphaUcPeriod"/>
            </a:pPr>
            <a:r>
              <a:rPr lang="en-US"/>
              <a:t>The same</a:t>
            </a:r>
          </a:p>
          <a:p>
            <a:pPr marL="514350" indent="-514350">
              <a:buNone/>
            </a:pPr>
            <a:r>
              <a:rPr lang="en-US"/>
              <a:t>    as if you were looking straight down from above the middle?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7659" y="4078941"/>
            <a:ext cx="1752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0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Dispersion of Light</a:t>
            </a:r>
          </a:p>
        </p:txBody>
      </p:sp>
      <p:pic>
        <p:nvPicPr>
          <p:cNvPr id="3277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027" y="1933108"/>
            <a:ext cx="6337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1611" y="1371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refractive index of a material is a function of light wavelength: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Refractive Index </a:t>
            </a:r>
            <a:r>
              <a:rPr lang="en-US" i="1">
                <a:solidFill>
                  <a:srgbClr val="FFFF00"/>
                </a:solidFill>
              </a:rPr>
              <a:t>n</a:t>
            </a:r>
            <a:r>
              <a:rPr lang="en-US">
                <a:solidFill>
                  <a:srgbClr val="FFFF00"/>
                </a:solidFill>
              </a:rPr>
              <a:t> for Water and Glasses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" contrast="-33000"/>
          </a:blip>
          <a:srcRect/>
          <a:stretch>
            <a:fillRect/>
          </a:stretch>
        </p:blipFill>
        <p:spPr bwMode="auto">
          <a:xfrm>
            <a:off x="4741904" y="1981200"/>
            <a:ext cx="4321413" cy="361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57400"/>
            <a:ext cx="3962400" cy="28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181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Over the visible range (400 – 700nm), the refractive index varies about 2% for water, around 5% for glasses.</a:t>
            </a:r>
          </a:p>
          <a:p>
            <a:r>
              <a:rPr lang="en-US"/>
              <a:t>The prism also passes some infrared and ultraviolet.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Water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Rainbows!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657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Instead of a prism, the light is refracted through drops of water.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 sz="4300"/>
          </a:p>
          <a:p>
            <a:endParaRPr lang="en-US"/>
          </a:p>
          <a:p>
            <a:r>
              <a:rPr lang="en-US"/>
              <a:t>The fainter secondary rainbow corresponds to a </a:t>
            </a:r>
            <a:r>
              <a:rPr lang="en-US" i="1"/>
              <a:t>double</a:t>
            </a:r>
            <a:r>
              <a:rPr lang="en-US"/>
              <a:t> internal reflection, which reverses the order of colors.</a:t>
            </a:r>
          </a:p>
        </p:txBody>
      </p:sp>
      <p:pic>
        <p:nvPicPr>
          <p:cNvPr id="35842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309" y="2209800"/>
            <a:ext cx="4393003" cy="30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50" y="2701290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 rot="20687079">
            <a:off x="3810000" y="5638800"/>
            <a:ext cx="1676400" cy="914400"/>
            <a:chOff x="3810000" y="5638800"/>
            <a:chExt cx="1676400" cy="914400"/>
          </a:xfrm>
        </p:grpSpPr>
        <p:sp>
          <p:nvSpPr>
            <p:cNvPr id="7" name="Oval 6"/>
            <p:cNvSpPr/>
            <p:nvPr/>
          </p:nvSpPr>
          <p:spPr>
            <a:xfrm>
              <a:off x="4572000" y="56388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7" idx="3"/>
            </p:cNvCxnSpPr>
            <p:nvPr/>
          </p:nvCxnSpPr>
          <p:spPr>
            <a:xfrm rot="707790" flipV="1">
              <a:off x="4132235" y="6360023"/>
              <a:ext cx="579784" cy="13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</p:cNvCxnSpPr>
            <p:nvPr/>
          </p:nvCxnSpPr>
          <p:spPr>
            <a:xfrm rot="5400000" flipH="1" flipV="1">
              <a:off x="5010710" y="6019800"/>
              <a:ext cx="94689" cy="704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7" idx="7"/>
            </p:cNvCxnSpPr>
            <p:nvPr/>
          </p:nvCxnSpPr>
          <p:spPr>
            <a:xfrm rot="16200000" flipV="1">
              <a:off x="5105401" y="6019800"/>
              <a:ext cx="551889" cy="57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7"/>
              <a:endCxn id="7" idx="1"/>
            </p:cNvCxnSpPr>
            <p:nvPr/>
          </p:nvCxnSpPr>
          <p:spPr>
            <a:xfrm rot="16200000" flipV="1">
              <a:off x="5029200" y="5449422"/>
              <a:ext cx="0" cy="646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1"/>
            </p:cNvCxnSpPr>
            <p:nvPr/>
          </p:nvCxnSpPr>
          <p:spPr>
            <a:xfrm rot="16200000" flipH="1" flipV="1">
              <a:off x="4020111" y="5562599"/>
              <a:ext cx="475689" cy="8959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9906000" y="3352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u="sng">
                <a:solidFill>
                  <a:srgbClr val="FFFF00"/>
                </a:solidFill>
              </a:rPr>
              <a:t>Total</a:t>
            </a:r>
            <a:r>
              <a:rPr lang="en-US">
                <a:solidFill>
                  <a:srgbClr val="FFFF00"/>
                </a:solidFill>
              </a:rPr>
              <a:t> Internal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65" y="1219200"/>
            <a:ext cx="5020235" cy="5490883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For a ray traveling from glass (refractive index </a:t>
            </a:r>
            <a:r>
              <a:rPr lang="en-US" sz="3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/>
              <a:t>) to air (refractive index 1), some fraction will be reflected back at the interface.</a:t>
            </a:r>
          </a:p>
          <a:p>
            <a:r>
              <a:rPr lang="en-US" sz="3200"/>
              <a:t> But if the angle of incidence     is increased to approach the value where</a:t>
            </a:r>
            <a:r>
              <a:rPr lang="en-US" sz="3200">
                <a:solidFill>
                  <a:srgbClr val="FFFF00"/>
                </a:solidFill>
              </a:rPr>
              <a:t>                     ,      </a:t>
            </a:r>
            <a:r>
              <a:rPr lang="en-US" sz="3200"/>
              <a:t>must approach 90° from Snell’s law.  </a:t>
            </a:r>
            <a:r>
              <a:rPr lang="en-US" sz="3200">
                <a:solidFill>
                  <a:srgbClr val="FFFF00"/>
                </a:solidFill>
              </a:rPr>
              <a:t>For      greater than that value, </a:t>
            </a:r>
            <a:r>
              <a:rPr lang="en-US" sz="3200" i="1">
                <a:solidFill>
                  <a:srgbClr val="FFFF00"/>
                </a:solidFill>
              </a:rPr>
              <a:t>no</a:t>
            </a:r>
            <a:r>
              <a:rPr lang="en-US" sz="3200">
                <a:solidFill>
                  <a:srgbClr val="FFFF00"/>
                </a:solidFill>
              </a:rPr>
              <a:t> light can escape—it’s all reflected.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494" y="1600200"/>
            <a:ext cx="2792506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19800" y="717177"/>
            <a:ext cx="2971800" cy="2667000"/>
            <a:chOff x="5867400" y="1676400"/>
            <a:chExt cx="2971800" cy="2667000"/>
          </a:xfrm>
        </p:grpSpPr>
        <p:grpSp>
          <p:nvGrpSpPr>
            <p:cNvPr id="7" name="Group 6"/>
            <p:cNvGrpSpPr/>
            <p:nvPr/>
          </p:nvGrpSpPr>
          <p:grpSpPr>
            <a:xfrm>
              <a:off x="5867400" y="1676400"/>
              <a:ext cx="2971800" cy="2362200"/>
              <a:chOff x="5410200" y="3048000"/>
              <a:chExt cx="2971800" cy="2362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91200" y="3124200"/>
                <a:ext cx="2286000" cy="2286000"/>
              </a:xfrm>
              <a:prstGeom prst="ellips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10200" y="3048000"/>
                <a:ext cx="2971800" cy="12192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>
              <a:stCxn id="6" idx="2"/>
            </p:cNvCxnSpPr>
            <p:nvPr/>
          </p:nvCxnSpPr>
          <p:spPr>
            <a:xfrm rot="5400000">
              <a:off x="6381750" y="2990850"/>
              <a:ext cx="1066800" cy="876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7368988" y="2819400"/>
              <a:ext cx="1470212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145306" y="3151094"/>
              <a:ext cx="2362200" cy="224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075340" y="3146612"/>
            <a:ext cx="316060" cy="38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6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5340" y="3146612"/>
                          <a:ext cx="316060" cy="381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391400" y="2514600"/>
            <a:ext cx="307886" cy="405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7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2514600"/>
                          <a:ext cx="307886" cy="405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rot="16200000" flipH="1">
              <a:off x="7244603" y="2990850"/>
              <a:ext cx="1066800" cy="87630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510617" y="3350560"/>
              <a:ext cx="533400" cy="45720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60836"/>
              </p:ext>
            </p:extLst>
          </p:nvPr>
        </p:nvGraphicFramePr>
        <p:xfrm>
          <a:off x="2460625" y="4177460"/>
          <a:ext cx="1806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177460"/>
                        <a:ext cx="1806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46393"/>
              </p:ext>
            </p:extLst>
          </p:nvPr>
        </p:nvGraphicFramePr>
        <p:xfrm>
          <a:off x="4343400" y="4191000"/>
          <a:ext cx="381000" cy="5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381000" cy="5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73520"/>
              </p:ext>
            </p:extLst>
          </p:nvPr>
        </p:nvGraphicFramePr>
        <p:xfrm>
          <a:off x="2931459" y="4996703"/>
          <a:ext cx="457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459" y="4996703"/>
                        <a:ext cx="4572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4" name="Picture 1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4138333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73083"/>
              </p:ext>
            </p:extLst>
          </p:nvPr>
        </p:nvGraphicFramePr>
        <p:xfrm>
          <a:off x="6674977" y="3446501"/>
          <a:ext cx="1783223" cy="43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14" imgW="927000" imgH="228600" progId="Equation.DSMT4">
                  <p:embed/>
                </p:oleObj>
              </mc:Choice>
              <mc:Fallback>
                <p:oleObj name="Equation" r:id="rId1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74977" y="3446501"/>
                        <a:ext cx="1783223" cy="439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Using Total Internal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/>
              <a:t>Light shone along a solid transparent cylinder is trapped in the cylinder provided its angle of incidence is greater than the critical angle.</a:t>
            </a:r>
          </a:p>
          <a:p>
            <a:r>
              <a:rPr lang="en-US"/>
              <a:t>This is, essentially, the principle used to transmit light in optical fibers.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4" y="2099469"/>
            <a:ext cx="2882621" cy="21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/>
              <a:t>If a glass cylinder is </a:t>
            </a:r>
            <a:r>
              <a:rPr lang="en-US">
                <a:solidFill>
                  <a:srgbClr val="FFFF00"/>
                </a:solidFill>
              </a:rPr>
              <a:t>under water</a:t>
            </a:r>
            <a:r>
              <a:rPr lang="en-US"/>
              <a:t>, can a light signal still bounce along inside it like this?</a:t>
            </a:r>
          </a:p>
          <a:p>
            <a:pPr marL="514350" indent="-514350">
              <a:buAutoNum type="alphaUcPeriod"/>
            </a:pPr>
            <a:r>
              <a:rPr lang="en-US"/>
              <a:t>No, it would always get out.</a:t>
            </a:r>
          </a:p>
          <a:p>
            <a:pPr marL="514350" indent="-514350">
              <a:buAutoNum type="alphaUcPeriod"/>
            </a:pPr>
            <a:r>
              <a:rPr lang="en-US"/>
              <a:t>Yes, but the distance between reflections would have to be greater.</a:t>
            </a:r>
          </a:p>
          <a:p>
            <a:pPr marL="514350" indent="-514350">
              <a:buAutoNum type="alphaUcPeriod"/>
            </a:pPr>
            <a:r>
              <a:rPr lang="en-US"/>
              <a:t>Same but smaller.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4" y="2099469"/>
            <a:ext cx="2882621" cy="21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95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Huygens’ principle and refraction</a:t>
            </a:r>
          </a:p>
          <a:p>
            <a:r>
              <a:rPr lang="en-US" dirty="0"/>
              <a:t>Snell’s law and applications</a:t>
            </a:r>
          </a:p>
          <a:p>
            <a:r>
              <a:rPr lang="en-US" dirty="0"/>
              <a:t>Dispersion</a:t>
            </a:r>
          </a:p>
          <a:p>
            <a:r>
              <a:rPr lang="en-US" dirty="0"/>
              <a:t>Total internal reflection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/>
              <a:t>If a glass cylinder is under water, can a light signal still bounce along inside it like this?</a:t>
            </a:r>
          </a:p>
          <a:p>
            <a:pPr marL="514350" indent="-514350">
              <a:buAutoNum type="alphaUcPeriod"/>
            </a:pPr>
            <a:r>
              <a:rPr lang="en-US"/>
              <a:t>No, it would always get out.</a:t>
            </a:r>
          </a:p>
          <a:p>
            <a:pPr marL="514350" indent="-514350">
              <a:buAutoNum type="alphaUcPeriod"/>
            </a:pPr>
            <a:r>
              <a:rPr lang="en-US"/>
              <a:t>Yes, but the distance between reflections would have to be greater.</a:t>
            </a:r>
          </a:p>
          <a:p>
            <a:pPr marL="514350" indent="-514350">
              <a:buAutoNum type="alphaUcPeriod"/>
            </a:pPr>
            <a:r>
              <a:rPr lang="en-US"/>
              <a:t>Same but smaller.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4" y="2099469"/>
            <a:ext cx="2882621" cy="21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962400" y="5105400"/>
            <a:ext cx="1066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98188"/>
              </p:ext>
            </p:extLst>
          </p:nvPr>
        </p:nvGraphicFramePr>
        <p:xfrm>
          <a:off x="6692153" y="2918012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2153" y="2918012"/>
                        <a:ext cx="30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050"/>
              </p:ext>
            </p:extLst>
          </p:nvPr>
        </p:nvGraphicFramePr>
        <p:xfrm>
          <a:off x="7082865" y="2528042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2865" y="2528042"/>
                        <a:ext cx="33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4876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total internal reflection, we now have</a:t>
            </a:r>
          </a:p>
          <a:p>
            <a:r>
              <a:rPr lang="en-US"/>
              <a:t>and       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57102"/>
              </p:ext>
            </p:extLst>
          </p:nvPr>
        </p:nvGraphicFramePr>
        <p:xfrm>
          <a:off x="6592630" y="5159188"/>
          <a:ext cx="1789370" cy="36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2630" y="5159188"/>
                        <a:ext cx="1789370" cy="36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95610"/>
              </p:ext>
            </p:extLst>
          </p:nvPr>
        </p:nvGraphicFramePr>
        <p:xfrm>
          <a:off x="6042212" y="5432577"/>
          <a:ext cx="9101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11" imgW="545760" imgH="228600" progId="Equation.DSMT4">
                  <p:embed/>
                </p:oleObj>
              </mc:Choice>
              <mc:Fallback>
                <p:oleObj name="Equation" r:id="rId11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2212" y="5432577"/>
                        <a:ext cx="91016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62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Frustrated Total Internal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715000" cy="5105400"/>
          </a:xfrm>
        </p:spPr>
        <p:txBody>
          <a:bodyPr>
            <a:normAutofit lnSpcReduction="10000"/>
          </a:bodyPr>
          <a:lstStyle/>
          <a:p>
            <a:r>
              <a:rPr lang="en-US"/>
              <a:t>A full solution of Maxwell’s equations reveals that where the beam is totally internally reflected, in fact </a:t>
            </a:r>
            <a:r>
              <a:rPr lang="en-US">
                <a:solidFill>
                  <a:srgbClr val="FFFF00"/>
                </a:solidFill>
              </a:rPr>
              <a:t>there is an electromagnetic wave in the air, but it dies away in a distance of order the wavelength on going from the surface</a:t>
            </a:r>
            <a:r>
              <a:rPr lang="en-US"/>
              <a:t>. However, if another substance is brought close, this wave can be absorbed and/or scattered back, and detected.  This is used for fingerprint reading and some touch technology.</a:t>
            </a:r>
          </a:p>
        </p:txBody>
      </p:sp>
      <p:pic>
        <p:nvPicPr>
          <p:cNvPr id="38914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958" y="2590800"/>
            <a:ext cx="2657042" cy="20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Huygens’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181600" cy="4953000"/>
          </a:xfrm>
        </p:spPr>
        <p:txBody>
          <a:bodyPr>
            <a:normAutofit/>
          </a:bodyPr>
          <a:lstStyle/>
          <a:p>
            <a:r>
              <a:rPr lang="en-US"/>
              <a:t>Newton’s contemporary Christian Huygens believed light to be a wave, and pictured its propagation as follows:  at any instant, the wave front has reached a certain line or curve.  From every point on this wave front, a </a:t>
            </a:r>
            <a:r>
              <a:rPr lang="en-US">
                <a:solidFill>
                  <a:srgbClr val="FFFF00"/>
                </a:solidFill>
              </a:rPr>
              <a:t>circular wavelet </a:t>
            </a:r>
            <a:r>
              <a:rPr lang="en-US"/>
              <a:t>goes out (we show </a:t>
            </a:r>
            <a:r>
              <a:rPr lang="en-US">
                <a:solidFill>
                  <a:srgbClr val="FFFF00"/>
                </a:solidFill>
              </a:rPr>
              <a:t>one</a:t>
            </a:r>
            <a:r>
              <a:rPr lang="en-US"/>
              <a:t>), the envelope of </a:t>
            </a:r>
            <a:r>
              <a:rPr lang="en-US" u="sng"/>
              <a:t>all</a:t>
            </a:r>
            <a:r>
              <a:rPr lang="en-US"/>
              <a:t> these wavelets is the new wave front.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524000"/>
            <a:ext cx="31242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03392" y="1524000"/>
            <a:ext cx="3035808" cy="3035808"/>
            <a:chOff x="4407408" y="569976"/>
            <a:chExt cx="3035808" cy="3035808"/>
          </a:xfrm>
        </p:grpSpPr>
        <p:grpSp>
          <p:nvGrpSpPr>
            <p:cNvPr id="6" name="Group 33"/>
            <p:cNvGrpSpPr/>
            <p:nvPr/>
          </p:nvGrpSpPr>
          <p:grpSpPr>
            <a:xfrm>
              <a:off x="4489200" y="645929"/>
              <a:ext cx="2902201" cy="2904605"/>
              <a:chOff x="2193269" y="671706"/>
              <a:chExt cx="5125833" cy="5138518"/>
            </a:xfrm>
          </p:grpSpPr>
          <p:grpSp>
            <p:nvGrpSpPr>
              <p:cNvPr id="8" name="Group 18"/>
              <p:cNvGrpSpPr/>
              <p:nvPr/>
            </p:nvGrpSpPr>
            <p:grpSpPr>
              <a:xfrm rot="900000">
                <a:off x="2193269" y="684814"/>
                <a:ext cx="5098082" cy="5114200"/>
                <a:chOff x="2164080" y="977106"/>
                <a:chExt cx="4835384" cy="485067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495800" y="9814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65736" y="149414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847320" y="334428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844096" y="2338864"/>
                  <a:ext cx="1152145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321808" y="41910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483608" y="46482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667000" y="418795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170176" y="3325368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164080" y="23530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657856" y="1447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539369" y="97710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508248" y="467563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"/>
              <p:cNvGrpSpPr/>
              <p:nvPr/>
            </p:nvGrpSpPr>
            <p:grpSpPr>
              <a:xfrm>
                <a:off x="2199359" y="671706"/>
                <a:ext cx="5119743" cy="5138518"/>
                <a:chOff x="2142175" y="954039"/>
                <a:chExt cx="4855929" cy="4873737"/>
              </a:xfrm>
            </p:grpSpPr>
            <p:sp>
              <p:nvSpPr>
                <p:cNvPr id="11" name="Oval 2"/>
                <p:cNvSpPr/>
                <p:nvPr/>
              </p:nvSpPr>
              <p:spPr>
                <a:xfrm>
                  <a:off x="4495800" y="981456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5"/>
                <p:cNvSpPr/>
                <p:nvPr/>
              </p:nvSpPr>
              <p:spPr>
                <a:xfrm>
                  <a:off x="5366855" y="1502665"/>
                  <a:ext cx="1152144" cy="1152144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815584" y="3352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845960" y="2353057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321808" y="41910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494559" y="465917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667000" y="418795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48271" y="332536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142175" y="2353057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657856" y="1447800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536919" y="954039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508248" y="4675632"/>
                  <a:ext cx="1152144" cy="115214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2746268" y="1237282"/>
                <a:ext cx="4016991" cy="401699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407408" y="569976"/>
              <a:ext cx="3035808" cy="3035808"/>
            </a:xfrm>
            <a:prstGeom prst="ellips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37960" y="2286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Huygens’ picture of circular propagation from a point source.</a:t>
            </a: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6640888" y="4620064"/>
            <a:ext cx="1470543" cy="2438400"/>
            <a:chOff x="2514600" y="3657600"/>
            <a:chExt cx="1792224" cy="2971800"/>
          </a:xfrm>
        </p:grpSpPr>
        <p:grpSp>
          <p:nvGrpSpPr>
            <p:cNvPr id="37" name="Group 68"/>
            <p:cNvGrpSpPr/>
            <p:nvPr/>
          </p:nvGrpSpPr>
          <p:grpSpPr>
            <a:xfrm>
              <a:off x="2819400" y="3657600"/>
              <a:ext cx="1487424" cy="2971800"/>
              <a:chOff x="914400" y="1066800"/>
              <a:chExt cx="1487424" cy="2971800"/>
            </a:xfrm>
          </p:grpSpPr>
          <p:grpSp>
            <p:nvGrpSpPr>
              <p:cNvPr id="38" name="Group 79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914400" y="1066800"/>
                <a:ext cx="914400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954024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69"/>
            <p:cNvGrpSpPr/>
            <p:nvPr/>
          </p:nvGrpSpPr>
          <p:grpSpPr>
            <a:xfrm>
              <a:off x="2514600" y="3657600"/>
              <a:ext cx="1210056" cy="2971800"/>
              <a:chOff x="1179576" y="1066800"/>
              <a:chExt cx="1210056" cy="2971800"/>
            </a:xfrm>
          </p:grpSpPr>
          <p:grpSp>
            <p:nvGrpSpPr>
              <p:cNvPr id="48" name="Group 70"/>
              <p:cNvGrpSpPr/>
              <p:nvPr/>
            </p:nvGrpSpPr>
            <p:grpSpPr>
              <a:xfrm>
                <a:off x="1295400" y="1066800"/>
                <a:ext cx="1066800" cy="2895600"/>
                <a:chOff x="1828800" y="1066800"/>
                <a:chExt cx="1066800" cy="2895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828800" y="10668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828800" y="1524000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828800" y="19812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828800" y="24384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828800" y="2895600"/>
                  <a:ext cx="1066800" cy="1066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1179576" y="1066800"/>
                <a:ext cx="649224" cy="2971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5400000">
                <a:off x="381000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941832" y="2514600"/>
                <a:ext cx="2895600" cy="0"/>
              </a:xfrm>
              <a:prstGeom prst="line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6327648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Propagation of a plane wave front.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Huygens’ Principle and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486400" cy="4953000"/>
          </a:xfrm>
        </p:spPr>
        <p:txBody>
          <a:bodyPr>
            <a:normAutofit/>
          </a:bodyPr>
          <a:lstStyle/>
          <a:p>
            <a:r>
              <a:rPr lang="en-US" dirty="0"/>
              <a:t>Assume a beam of light is traveling through air, and at some instant the wave front is at AB, the beam is entering the glass, corner A first.</a:t>
            </a:r>
          </a:p>
          <a:p>
            <a:r>
              <a:rPr lang="en-US" dirty="0"/>
              <a:t>If the speed of light is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in air,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/>
              <a:t> in the glass, by the time the wavelet centered at B has reached D, that centered at A has only reached C, the wave front has turned through an angle.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676400"/>
            <a:ext cx="3276600" cy="3733800"/>
            <a:chOff x="5486400" y="609600"/>
            <a:chExt cx="3276600" cy="3733800"/>
          </a:xfrm>
        </p:grpSpPr>
        <p:sp>
          <p:nvSpPr>
            <p:cNvPr id="6" name="Rectangle 5"/>
            <p:cNvSpPr/>
            <p:nvPr/>
          </p:nvSpPr>
          <p:spPr>
            <a:xfrm>
              <a:off x="5486400" y="2590800"/>
              <a:ext cx="3276600" cy="1752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5541264" y="990600"/>
              <a:ext cx="3101237" cy="2915297"/>
              <a:chOff x="5465064" y="990600"/>
              <a:chExt cx="3101237" cy="2915297"/>
            </a:xfrm>
          </p:grpSpPr>
          <p:cxnSp>
            <p:nvCxnSpPr>
              <p:cNvPr id="19" name="Straight Connector 3"/>
              <p:cNvCxnSpPr/>
              <p:nvPr/>
            </p:nvCxnSpPr>
            <p:spPr>
              <a:xfrm rot="16200000" flipH="1">
                <a:off x="5274564" y="1562100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553200" y="1219200"/>
                <a:ext cx="1600200" cy="1143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6324600" y="1828800"/>
                <a:ext cx="1077468" cy="76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7220000" flipH="1">
                <a:off x="5913018" y="2860548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7220000" flipH="1">
                <a:off x="7537601" y="2877197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6477000" y="2563368"/>
                <a:ext cx="1447802" cy="4846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638800" y="2221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Glass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6245352" y="23622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51448" y="220622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5368" y="15996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2784" y="291084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5824" y="2538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693408" y="2246376"/>
            <a:ext cx="264160" cy="396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3408" y="2246376"/>
                          <a:ext cx="264160" cy="396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976616" y="3133344"/>
            <a:ext cx="304800" cy="498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6616" y="3133344"/>
                          <a:ext cx="304800" cy="498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720584" y="1926336"/>
            <a:ext cx="304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0584" y="1926336"/>
                          <a:ext cx="304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082117" y="2514600"/>
            <a:ext cx="23308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2117" y="2514600"/>
                          <a:ext cx="23308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/>
          <p:nvPr/>
        </p:nvCxnSpPr>
        <p:spPr>
          <a:xfrm rot="16200000" flipH="1">
            <a:off x="6134100" y="22479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5791200"/>
            <a:ext cx="37338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wave front AB is perpendicular to the ray’s incoming direction, CD to the outgoing—hence angle equalities.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7220000" flipH="1">
            <a:off x="7226665" y="43815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Snell’s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62600" cy="4953000"/>
          </a:xfrm>
        </p:spPr>
        <p:txBody>
          <a:bodyPr/>
          <a:lstStyle/>
          <a:p>
            <a:r>
              <a:rPr lang="en-US"/>
              <a:t>If the speed of light is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/>
              <a:t> in air,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in the glass, by the time the wavelet centered at B has reached D, that centered at A has only reached C, so AC/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= BD/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>
                <a:cs typeface="Times New Roman" pitchFamily="18" charset="0"/>
              </a:rPr>
              <a:t>From triangle ABD, BD = ADsin</a:t>
            </a:r>
            <a:r>
              <a:rPr lang="en-US" i="1">
                <a:cs typeface="Times New Roman" pitchFamily="18" charset="0"/>
                <a:sym typeface="Symbol"/>
              </a:rPr>
              <a:t></a:t>
            </a:r>
            <a:r>
              <a:rPr lang="en-US" baseline="-25000">
                <a:cs typeface="Times New Roman" pitchFamily="18" charset="0"/>
                <a:sym typeface="Symbol"/>
              </a:rPr>
              <a:t>1</a:t>
            </a:r>
            <a:r>
              <a:rPr lang="en-US">
                <a:cs typeface="Times New Roman" pitchFamily="18" charset="0"/>
                <a:sym typeface="Symbol"/>
              </a:rPr>
              <a:t>.</a:t>
            </a:r>
          </a:p>
          <a:p>
            <a:r>
              <a:rPr lang="en-US">
                <a:cs typeface="Times New Roman" pitchFamily="18" charset="0"/>
                <a:sym typeface="Symbol"/>
              </a:rPr>
              <a:t>From triangle ACD, AC = ADsin</a:t>
            </a:r>
            <a:r>
              <a:rPr lang="en-US" i="1">
                <a:cs typeface="Times New Roman" pitchFamily="18" charset="0"/>
                <a:sym typeface="Symbol"/>
              </a:rPr>
              <a:t></a:t>
            </a:r>
            <a:r>
              <a:rPr lang="en-US" baseline="-25000">
                <a:cs typeface="Times New Roman" pitchFamily="18" charset="0"/>
                <a:sym typeface="Symbol"/>
              </a:rPr>
              <a:t>2</a:t>
            </a:r>
            <a:r>
              <a:rPr lang="en-US">
                <a:cs typeface="Times New Roman" pitchFamily="18" charset="0"/>
                <a:sym typeface="Symbol"/>
              </a:rPr>
              <a:t>.</a:t>
            </a:r>
          </a:p>
          <a:p>
            <a:r>
              <a:rPr lang="en-US">
                <a:cs typeface="Times New Roman" pitchFamily="18" charset="0"/>
                <a:sym typeface="Symbol"/>
              </a:rPr>
              <a:t>Hence </a:t>
            </a:r>
          </a:p>
          <a:p>
            <a:endParaRPr lang="en-US"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676400"/>
            <a:ext cx="3276600" cy="3733800"/>
            <a:chOff x="5486400" y="609600"/>
            <a:chExt cx="3276600" cy="3733800"/>
          </a:xfrm>
        </p:grpSpPr>
        <p:sp>
          <p:nvSpPr>
            <p:cNvPr id="6" name="Rectangle 5"/>
            <p:cNvSpPr/>
            <p:nvPr/>
          </p:nvSpPr>
          <p:spPr>
            <a:xfrm>
              <a:off x="5486400" y="2590800"/>
              <a:ext cx="3276600" cy="1752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5541264" y="990600"/>
              <a:ext cx="3101237" cy="2915297"/>
              <a:chOff x="5465064" y="990600"/>
              <a:chExt cx="3101237" cy="2915297"/>
            </a:xfrm>
          </p:grpSpPr>
          <p:cxnSp>
            <p:nvCxnSpPr>
              <p:cNvPr id="19" name="Straight Connector 3"/>
              <p:cNvCxnSpPr/>
              <p:nvPr/>
            </p:nvCxnSpPr>
            <p:spPr>
              <a:xfrm rot="16200000" flipH="1">
                <a:off x="5274564" y="1562100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553200" y="1219200"/>
                <a:ext cx="1600200" cy="1143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6324600" y="1828800"/>
                <a:ext cx="1077468" cy="762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7220000" flipH="1">
                <a:off x="5913018" y="2860548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7220000" flipH="1">
                <a:off x="7537601" y="2877197"/>
                <a:ext cx="1219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V="1">
                <a:off x="6477000" y="2563368"/>
                <a:ext cx="1447802" cy="4846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638800" y="2221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Glass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6245352" y="236220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51448" y="220622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5368" y="15996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2784" y="291084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5824" y="2538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693408" y="2246376"/>
            <a:ext cx="264160" cy="396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3408" y="2246376"/>
                          <a:ext cx="264160" cy="396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976616" y="3133344"/>
            <a:ext cx="304800" cy="498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6616" y="3133344"/>
                          <a:ext cx="304800" cy="498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720584" y="1926336"/>
            <a:ext cx="304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0584" y="1926336"/>
                          <a:ext cx="304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082117" y="2514600"/>
            <a:ext cx="23308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2117" y="2514600"/>
                          <a:ext cx="23308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/>
          <p:nvPr/>
        </p:nvCxnSpPr>
        <p:spPr>
          <a:xfrm rot="16200000" flipH="1">
            <a:off x="6134100" y="22479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5791200"/>
            <a:ext cx="37338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wave front AB is perpendicular to the ray’s incoming direction, CD to the outgoing—hence angle equalities.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68463" y="5029200"/>
          <a:ext cx="2689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029200"/>
                        <a:ext cx="2689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17220000" flipH="1">
            <a:off x="7253559" y="44577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615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Refractive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/>
          <a:lstStyle/>
          <a:p>
            <a:r>
              <a:rPr lang="en-US"/>
              <a:t>The speed of light in a vacuum is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/>
              <a:t>, very close to 3x10</a:t>
            </a:r>
            <a:r>
              <a:rPr lang="en-US" baseline="30000"/>
              <a:t>8</a:t>
            </a:r>
            <a:r>
              <a:rPr lang="en-US"/>
              <a:t> m/sec.</a:t>
            </a:r>
          </a:p>
          <a:p>
            <a:r>
              <a:rPr lang="en-US"/>
              <a:t>In all other media, the speed of light is </a:t>
            </a:r>
            <a:r>
              <a:rPr lang="en-US">
                <a:solidFill>
                  <a:srgbClr val="FFFF00"/>
                </a:solidFill>
              </a:rPr>
              <a:t>less</a:t>
            </a:r>
            <a:r>
              <a:rPr lang="en-US"/>
              <a:t>. </a:t>
            </a:r>
          </a:p>
          <a:p>
            <a:r>
              <a:rPr lang="en-US"/>
              <a:t>The refractive index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/>
              <a:t> of a material is the ratio of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/>
              <a:t> and the speed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 in that material:</a:t>
            </a:r>
          </a:p>
          <a:p>
            <a:endParaRPr lang="en-US"/>
          </a:p>
          <a:p>
            <a:r>
              <a:rPr lang="en-US" u="sng">
                <a:solidFill>
                  <a:srgbClr val="FFFF00"/>
                </a:solidFill>
              </a:rPr>
              <a:t>Snell’s law</a:t>
            </a:r>
            <a:r>
              <a:rPr lang="en-US">
                <a:solidFill>
                  <a:srgbClr val="FFFF00"/>
                </a:solidFill>
              </a:rPr>
              <a:t> for light going from one material to another: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95832"/>
              </p:ext>
            </p:extLst>
          </p:nvPr>
        </p:nvGraphicFramePr>
        <p:xfrm>
          <a:off x="3812988" y="4199965"/>
          <a:ext cx="13096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520560" imgH="177480" progId="Equation.DSMT4">
                  <p:embed/>
                </p:oleObj>
              </mc:Choice>
              <mc:Fallback>
                <p:oleObj name="Equation" r:id="rId4" imgW="52056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988" y="4199965"/>
                        <a:ext cx="13096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87018"/>
              </p:ext>
            </p:extLst>
          </p:nvPr>
        </p:nvGraphicFramePr>
        <p:xfrm>
          <a:off x="3151094" y="5679141"/>
          <a:ext cx="26373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094" y="5679141"/>
                        <a:ext cx="263736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0" y="5638800"/>
            <a:ext cx="28194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5529" y="4164106"/>
            <a:ext cx="1600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Negative Refractive Index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66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18129"/>
            <a:ext cx="622956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5791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Is this real or is it Photoshop?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Negative Refractive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8153400" cy="3048000"/>
          </a:xfrm>
        </p:spPr>
        <p:txBody>
          <a:bodyPr>
            <a:normAutofit fontScale="92500"/>
          </a:bodyPr>
          <a:lstStyle/>
          <a:p>
            <a:r>
              <a:rPr lang="en-US" sz="3200"/>
              <a:t>OK, it’s Photoshop—but from a recent </a:t>
            </a:r>
            <a:r>
              <a:rPr lang="en-US" sz="3200">
                <a:hlinkClick r:id="rId3"/>
              </a:rPr>
              <a:t>article</a:t>
            </a:r>
            <a:r>
              <a:rPr lang="en-US" sz="3200"/>
              <a:t> in </a:t>
            </a:r>
            <a:r>
              <a:rPr lang="en-US" sz="3200" i="1"/>
              <a:t>Nature</a:t>
            </a:r>
            <a:r>
              <a:rPr lang="en-US" sz="3200"/>
              <a:t> on metamaterials (materials artificially constructed at the nanoscale) that </a:t>
            </a:r>
            <a:r>
              <a:rPr lang="en-US" sz="3200" i="1"/>
              <a:t>do</a:t>
            </a:r>
            <a:r>
              <a:rPr lang="en-US" sz="3200"/>
              <a:t> have negative refractive index, and many possible uses, from optical data storage to cloaks of invisibility…see the link for more details.</a:t>
            </a:r>
          </a:p>
        </p:txBody>
      </p:sp>
      <p:pic>
        <p:nvPicPr>
          <p:cNvPr id="25602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28600"/>
            <a:ext cx="2057400" cy="11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Moving Light Sideways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/>
              <a:t>Looking at an angle through thick glass, things appear shifted sideways.</a:t>
            </a:r>
          </a:p>
          <a:p>
            <a:endParaRPr lang="en-US"/>
          </a:p>
          <a:p>
            <a:r>
              <a:rPr lang="en-US"/>
              <a:t>(If we had some negative refractive material, we could direct light around something.)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53000" y="1676399"/>
            <a:ext cx="4038600" cy="4495801"/>
            <a:chOff x="1219200" y="1600200"/>
            <a:chExt cx="4038600" cy="4495801"/>
          </a:xfrm>
        </p:grpSpPr>
        <p:sp>
          <p:nvSpPr>
            <p:cNvPr id="6" name="Rectangle 5"/>
            <p:cNvSpPr/>
            <p:nvPr/>
          </p:nvSpPr>
          <p:spPr>
            <a:xfrm rot="5400000">
              <a:off x="1257300" y="3314700"/>
              <a:ext cx="4038600" cy="137160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V="1">
              <a:off x="2590800" y="2895600"/>
              <a:ext cx="137160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619500" y="1943100"/>
              <a:ext cx="12954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95800" y="205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20690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Glass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2743200" y="2895600"/>
              <a:ext cx="22890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075176" y="2526792"/>
            <a:ext cx="264160" cy="396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2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176" y="2526792"/>
                          <a:ext cx="264160" cy="396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994246" y="3322320"/>
            <a:ext cx="227489" cy="37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3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246" y="3322320"/>
                          <a:ext cx="227489" cy="37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208784" y="3627120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4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784" y="3627120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rot="10800000">
              <a:off x="1219200" y="3657600"/>
              <a:ext cx="22890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264408" y="2846832"/>
            <a:ext cx="23308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5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408" y="2846832"/>
                          <a:ext cx="233083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rot="5400000">
              <a:off x="1600200" y="3733801"/>
              <a:ext cx="3200400" cy="15239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638300" y="4000500"/>
              <a:ext cx="12954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25752" y="204825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Air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56677</TotalTime>
  <Words>1099</Words>
  <Application>Microsoft Office PowerPoint</Application>
  <PresentationFormat>On-screen Show (4:3)</PresentationFormat>
  <Paragraphs>146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Symbol</vt:lpstr>
      <vt:lpstr>Times New Roman</vt:lpstr>
      <vt:lpstr>Calibri</vt:lpstr>
      <vt:lpstr>Arial</vt:lpstr>
      <vt:lpstr>Office Theme</vt:lpstr>
      <vt:lpstr>Equation</vt:lpstr>
      <vt:lpstr>Light II</vt:lpstr>
      <vt:lpstr>Today’s Topics</vt:lpstr>
      <vt:lpstr>Huygens’ Principle</vt:lpstr>
      <vt:lpstr>Huygens’ Principle and Refraction</vt:lpstr>
      <vt:lpstr>Snell’s Law</vt:lpstr>
      <vt:lpstr>The Refractive Index</vt:lpstr>
      <vt:lpstr>Negative Refractive Index</vt:lpstr>
      <vt:lpstr>Negative Refractive Index?</vt:lpstr>
      <vt:lpstr>Moving Light Sideways</vt:lpstr>
      <vt:lpstr>That water is deeper than it looks!</vt:lpstr>
      <vt:lpstr>Just how deep?</vt:lpstr>
      <vt:lpstr>Clicker Question</vt:lpstr>
      <vt:lpstr>Clicker Question</vt:lpstr>
      <vt:lpstr>Dispersion of Light</vt:lpstr>
      <vt:lpstr>Refractive Index n for Water and Glasses</vt:lpstr>
      <vt:lpstr>Rainbows!</vt:lpstr>
      <vt:lpstr>Total Internal Reflection</vt:lpstr>
      <vt:lpstr>Using Total Internal Reflection</vt:lpstr>
      <vt:lpstr>Clicker Question</vt:lpstr>
      <vt:lpstr>Clicker Answer</vt:lpstr>
      <vt:lpstr>Frustrated Total Internal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II</dc:title>
  <dc:creator>Michael</dc:creator>
  <cp:lastModifiedBy>Fowler, Michael (mf1i)</cp:lastModifiedBy>
  <cp:revision>886</cp:revision>
  <dcterms:created xsi:type="dcterms:W3CDTF">2010-01-07T20:15:09Z</dcterms:created>
  <dcterms:modified xsi:type="dcterms:W3CDTF">2021-05-01T18:06:01Z</dcterms:modified>
</cp:coreProperties>
</file>