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498" r:id="rId3"/>
    <p:sldId id="533" r:id="rId4"/>
    <p:sldId id="536" r:id="rId5"/>
    <p:sldId id="538" r:id="rId6"/>
    <p:sldId id="537" r:id="rId7"/>
    <p:sldId id="539" r:id="rId8"/>
    <p:sldId id="540" r:id="rId9"/>
    <p:sldId id="541" r:id="rId10"/>
    <p:sldId id="544" r:id="rId11"/>
    <p:sldId id="543" r:id="rId12"/>
    <p:sldId id="545" r:id="rId13"/>
    <p:sldId id="546" r:id="rId14"/>
    <p:sldId id="547" r:id="rId15"/>
    <p:sldId id="561" r:id="rId16"/>
    <p:sldId id="548" r:id="rId17"/>
    <p:sldId id="549" r:id="rId18"/>
    <p:sldId id="550" r:id="rId19"/>
    <p:sldId id="551" r:id="rId20"/>
    <p:sldId id="552" r:id="rId21"/>
    <p:sldId id="553" r:id="rId22"/>
    <p:sldId id="554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1455"/>
    <a:srgbClr val="FF6699"/>
    <a:srgbClr val="F54717"/>
    <a:srgbClr val="FF99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864" autoAdjust="0"/>
  </p:normalViewPr>
  <p:slideViewPr>
    <p:cSldViewPr>
      <p:cViewPr varScale="1">
        <p:scale>
          <a:sx n="79" d="100"/>
          <a:sy n="79" d="100"/>
        </p:scale>
        <p:origin x="157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6EB2E-A415-401E-AA4B-3706C1EE342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07F1C-9909-430E-8214-CEE8063BB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1CC83-96C1-406F-A01E-66880A902F3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oholics.com/education/cables/pear-cable-science/audible-significance-engineeri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alileoandeinstein.physics.virginia.edu/more_stuff/Applets/AddingSineWaves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alileoandeinstein.physics.virginia.edu/2415/WaveSumTrav.xls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alileoandeinstein.phys.virginia.edu/more_stuff/Applets/waveString/waveString.html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alileoandeinstein.physics.virginia.edu/2415/Waves/FixedEnd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alileoandeinstein.phys.virginia.edu/more_stuff/Applets/waveString/waveString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lileoandeinstein.phys.virginia.edu/more_stuff/Applets/StringWave/speedMismatch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alileoandeinstein.phys.virginia.edu/more_stuff/Applets/SoundWave/soundwave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001000" cy="1676400"/>
          </a:xfrm>
        </p:spPr>
        <p:txBody>
          <a:bodyPr>
            <a:normAutofit/>
          </a:bodyPr>
          <a:lstStyle/>
          <a:p>
            <a:r>
              <a:rPr lang="en-US" dirty="0"/>
              <a:t>Sound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971800"/>
            <a:ext cx="6400800" cy="3124200"/>
          </a:xfrm>
        </p:spPr>
        <p:txBody>
          <a:bodyPr>
            <a:normAutofit/>
          </a:bodyPr>
          <a:lstStyle/>
          <a:p>
            <a:endParaRPr lang="en-US" sz="2400" i="1" dirty="0"/>
          </a:p>
          <a:p>
            <a:r>
              <a:rPr lang="en-US" sz="2800" dirty="0"/>
              <a:t>Physics 2415 Lecture 27</a:t>
            </a:r>
          </a:p>
          <a:p>
            <a:endParaRPr lang="en-US" sz="2800" dirty="0"/>
          </a:p>
          <a:p>
            <a:r>
              <a:rPr lang="en-US" sz="2800" dirty="0"/>
              <a:t>Michael Fowler,  </a:t>
            </a:r>
            <a:r>
              <a:rPr lang="en-US" sz="2800" dirty="0" err="1"/>
              <a:t>UVa</a:t>
            </a:r>
            <a:endParaRPr lang="en-US" sz="2800" dirty="0"/>
          </a:p>
          <a:p>
            <a:endParaRPr lang="en-US" sz="2800" dirty="0"/>
          </a:p>
          <a:p>
            <a:endParaRPr lang="en-US" sz="2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77" y="274638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/>
              <a:t>The density is greatest at </a:t>
            </a:r>
            <a:r>
              <a:rPr lang="en-US" sz="2400">
                <a:solidFill>
                  <a:srgbClr val="FFFF00"/>
                </a:solidFill>
              </a:rPr>
              <a:t>B</a:t>
            </a:r>
            <a:r>
              <a:rPr lang="en-US" sz="2400"/>
              <a:t> where the difference </a:t>
            </a:r>
            <a:r>
              <a:rPr lang="el-GR" sz="2400">
                <a:latin typeface="Calibri"/>
                <a:cs typeface="Calibri"/>
              </a:rPr>
              <a:t>Δ</a:t>
            </a:r>
            <a:r>
              <a:rPr lang="en-US" sz="2400" i="1">
                <a:latin typeface="Calibri"/>
                <a:cs typeface="Calibri"/>
              </a:rPr>
              <a:t>D</a:t>
            </a:r>
            <a:r>
              <a:rPr lang="en-US" sz="2400">
                <a:latin typeface="Calibri"/>
                <a:cs typeface="Calibri"/>
              </a:rPr>
              <a:t> between the displacements sandwiching a “slice” is most negative—that is, where the slope of </a:t>
            </a:r>
            <a:r>
              <a:rPr lang="en-US" sz="2400" i="1">
                <a:latin typeface="Calibri"/>
                <a:cs typeface="Calibri"/>
              </a:rPr>
              <a:t>D</a:t>
            </a:r>
            <a:r>
              <a:rPr lang="en-US" sz="2400">
                <a:latin typeface="Calibri"/>
                <a:cs typeface="Calibri"/>
              </a:rPr>
              <a:t> is most negative:</a:t>
            </a:r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1981200"/>
            <a:ext cx="8458200" cy="3733800"/>
            <a:chOff x="876300" y="685800"/>
            <a:chExt cx="7391400" cy="3657600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18288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224155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2635250" y="3425825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2971799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324485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347345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6576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38481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07035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3434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67995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50673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4864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9055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29285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66294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146"/>
            <p:cNvGrpSpPr/>
            <p:nvPr/>
          </p:nvGrpSpPr>
          <p:grpSpPr>
            <a:xfrm>
              <a:off x="3079750" y="2514600"/>
              <a:ext cx="4483100" cy="1588"/>
              <a:chOff x="3079750" y="2514600"/>
              <a:chExt cx="4483100" cy="1588"/>
            </a:xfrm>
          </p:grpSpPr>
          <p:cxnSp>
            <p:nvCxnSpPr>
              <p:cNvPr id="99" name="Straight Arrow Connector 98"/>
              <p:cNvCxnSpPr/>
              <p:nvPr/>
            </p:nvCxnSpPr>
            <p:spPr>
              <a:xfrm>
                <a:off x="3663950" y="2514600"/>
                <a:ext cx="2286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>
                <a:off x="7334250" y="2514600"/>
                <a:ext cx="2286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 flipH="1">
                <a:off x="5257800" y="2514600"/>
                <a:ext cx="2286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rot="10800000" flipV="1">
                <a:off x="4991100" y="2514600"/>
                <a:ext cx="1524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rot="10800000" flipV="1">
                <a:off x="5594350" y="2514600"/>
                <a:ext cx="1524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 rot="10800000" flipH="1" flipV="1">
                <a:off x="7054850" y="2514600"/>
                <a:ext cx="1524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 rot="10800000" flipH="1" flipV="1">
                <a:off x="4002085" y="2514600"/>
                <a:ext cx="1524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 rot="10800000" flipH="1" flipV="1">
                <a:off x="3392483" y="2514600"/>
                <a:ext cx="1524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 rot="10800000" flipV="1">
                <a:off x="5988050" y="2514600"/>
                <a:ext cx="762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 rot="10800000" flipV="1">
                <a:off x="4768850" y="2514600"/>
                <a:ext cx="762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 rot="10800000" flipH="1" flipV="1">
                <a:off x="4298950" y="2514600"/>
                <a:ext cx="762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 rot="10800000" flipH="1" flipV="1">
                <a:off x="3079750" y="2514600"/>
                <a:ext cx="762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38"/>
              <p:cNvCxnSpPr/>
              <p:nvPr/>
            </p:nvCxnSpPr>
            <p:spPr>
              <a:xfrm rot="10800000" flipH="1" flipV="1">
                <a:off x="6743700" y="2514600"/>
                <a:ext cx="762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>
              <a:off x="1409696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014415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6858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23859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190504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6896104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73152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7138985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108"/>
            <p:cNvGrpSpPr/>
            <p:nvPr/>
          </p:nvGrpSpPr>
          <p:grpSpPr>
            <a:xfrm>
              <a:off x="914400" y="685800"/>
              <a:ext cx="7315200" cy="914400"/>
              <a:chOff x="914400" y="685800"/>
              <a:chExt cx="7315200" cy="914400"/>
            </a:xfrm>
          </p:grpSpPr>
          <p:grpSp>
            <p:nvGrpSpPr>
              <p:cNvPr id="32" name="Group 75"/>
              <p:cNvGrpSpPr/>
              <p:nvPr/>
            </p:nvGrpSpPr>
            <p:grpSpPr>
              <a:xfrm>
                <a:off x="3657600" y="685800"/>
                <a:ext cx="609600" cy="914400"/>
                <a:chOff x="3657600" y="685800"/>
                <a:chExt cx="609600" cy="914400"/>
              </a:xfrm>
            </p:grpSpPr>
            <p:cxnSp>
              <p:nvCxnSpPr>
                <p:cNvPr id="96" name="Straight Connector 95"/>
                <p:cNvCxnSpPr/>
                <p:nvPr/>
              </p:nvCxnSpPr>
              <p:spPr>
                <a:xfrm rot="5400000">
                  <a:off x="32004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65"/>
                <p:cNvCxnSpPr/>
                <p:nvPr/>
              </p:nvCxnSpPr>
              <p:spPr>
                <a:xfrm rot="5400000">
                  <a:off x="35052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73"/>
                <p:cNvCxnSpPr/>
                <p:nvPr/>
              </p:nvCxnSpPr>
              <p:spPr>
                <a:xfrm rot="5400000">
                  <a:off x="38100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76"/>
              <p:cNvGrpSpPr/>
              <p:nvPr/>
            </p:nvGrpSpPr>
            <p:grpSpPr>
              <a:xfrm>
                <a:off x="4572000" y="685800"/>
                <a:ext cx="609600" cy="914400"/>
                <a:chOff x="3657600" y="685800"/>
                <a:chExt cx="609600" cy="914400"/>
              </a:xfrm>
            </p:grpSpPr>
            <p:cxnSp>
              <p:nvCxnSpPr>
                <p:cNvPr id="93" name="Straight Connector 77"/>
                <p:cNvCxnSpPr/>
                <p:nvPr/>
              </p:nvCxnSpPr>
              <p:spPr>
                <a:xfrm rot="5400000">
                  <a:off x="32004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78"/>
                <p:cNvCxnSpPr/>
                <p:nvPr/>
              </p:nvCxnSpPr>
              <p:spPr>
                <a:xfrm rot="5400000">
                  <a:off x="35052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38100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80"/>
              <p:cNvGrpSpPr/>
              <p:nvPr/>
            </p:nvGrpSpPr>
            <p:grpSpPr>
              <a:xfrm>
                <a:off x="5486400" y="685800"/>
                <a:ext cx="609600" cy="914400"/>
                <a:chOff x="3657600" y="685800"/>
                <a:chExt cx="609600" cy="914400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32004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5400000">
                  <a:off x="35052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5400000">
                  <a:off x="38100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84"/>
              <p:cNvGrpSpPr/>
              <p:nvPr/>
            </p:nvGrpSpPr>
            <p:grpSpPr>
              <a:xfrm>
                <a:off x="6400800" y="685800"/>
                <a:ext cx="609600" cy="914400"/>
                <a:chOff x="3657600" y="685800"/>
                <a:chExt cx="609600" cy="914400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 rot="5400000">
                  <a:off x="32004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>
                  <a:off x="35052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>
                  <a:off x="38100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88"/>
              <p:cNvGrpSpPr/>
              <p:nvPr/>
            </p:nvGrpSpPr>
            <p:grpSpPr>
              <a:xfrm>
                <a:off x="7315200" y="685800"/>
                <a:ext cx="609600" cy="914400"/>
                <a:chOff x="3657600" y="685800"/>
                <a:chExt cx="609600" cy="914400"/>
              </a:xfrm>
            </p:grpSpPr>
            <p:cxnSp>
              <p:nvCxnSpPr>
                <p:cNvPr id="84" name="Straight Connector 83"/>
                <p:cNvCxnSpPr/>
                <p:nvPr/>
              </p:nvCxnSpPr>
              <p:spPr>
                <a:xfrm rot="5400000">
                  <a:off x="32004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>
                  <a:off x="35052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5400000">
                  <a:off x="38100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1" name="Straight Connector 70"/>
              <p:cNvCxnSpPr/>
              <p:nvPr/>
            </p:nvCxnSpPr>
            <p:spPr>
              <a:xfrm rot="5400000">
                <a:off x="7772400" y="1143000"/>
                <a:ext cx="914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96"/>
              <p:cNvGrpSpPr/>
              <p:nvPr/>
            </p:nvGrpSpPr>
            <p:grpSpPr>
              <a:xfrm>
                <a:off x="2743200" y="685800"/>
                <a:ext cx="609600" cy="914400"/>
                <a:chOff x="3657600" y="685800"/>
                <a:chExt cx="609600" cy="914400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 rot="5400000">
                  <a:off x="32004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5400000">
                  <a:off x="35052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5400000">
                  <a:off x="38100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100"/>
              <p:cNvGrpSpPr/>
              <p:nvPr/>
            </p:nvGrpSpPr>
            <p:grpSpPr>
              <a:xfrm>
                <a:off x="1828800" y="685800"/>
                <a:ext cx="609600" cy="914400"/>
                <a:chOff x="3657600" y="685800"/>
                <a:chExt cx="609600" cy="914400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rot="5400000">
                  <a:off x="32004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5400000">
                  <a:off x="35052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>
                  <a:off x="38100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104"/>
              <p:cNvGrpSpPr/>
              <p:nvPr/>
            </p:nvGrpSpPr>
            <p:grpSpPr>
              <a:xfrm>
                <a:off x="914400" y="685800"/>
                <a:ext cx="609600" cy="914400"/>
                <a:chOff x="3657600" y="685800"/>
                <a:chExt cx="609600" cy="914400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 rot="5400000">
                  <a:off x="32004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35052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>
                  <a:off x="38100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2" name="Group 144"/>
            <p:cNvGrpSpPr/>
            <p:nvPr/>
          </p:nvGrpSpPr>
          <p:grpSpPr>
            <a:xfrm>
              <a:off x="914400" y="1596480"/>
              <a:ext cx="7315202" cy="924221"/>
              <a:chOff x="914400" y="1596480"/>
              <a:chExt cx="7315202" cy="924221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>
                <a:off x="457200" y="2057400"/>
                <a:ext cx="9144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3" name="Group 130"/>
              <p:cNvGrpSpPr/>
              <p:nvPr/>
            </p:nvGrpSpPr>
            <p:grpSpPr>
              <a:xfrm>
                <a:off x="1123948" y="1596480"/>
                <a:ext cx="3448052" cy="920501"/>
                <a:chOff x="1123948" y="1596480"/>
                <a:chExt cx="3448052" cy="920501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rot="5520000">
                  <a:off x="704848" y="2019300"/>
                  <a:ext cx="914400" cy="762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5520000">
                  <a:off x="976311" y="1981200"/>
                  <a:ext cx="914400" cy="1524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5400000">
                  <a:off x="1257300" y="1943100"/>
                  <a:ext cx="914400" cy="2286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5580000">
                  <a:off x="1573243" y="1978817"/>
                  <a:ext cx="914400" cy="1524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5520000">
                  <a:off x="1920921" y="2020350"/>
                  <a:ext cx="914400" cy="762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5400000">
                  <a:off x="2286000" y="2057400"/>
                  <a:ext cx="91440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080000" flipH="1">
                  <a:off x="2644849" y="2020350"/>
                  <a:ext cx="914400" cy="762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080000" flipH="1">
                  <a:off x="2990869" y="1979799"/>
                  <a:ext cx="914400" cy="1524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 flipH="1">
                  <a:off x="3314684" y="1943100"/>
                  <a:ext cx="914400" cy="2286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080000" flipH="1">
                  <a:off x="3597310" y="1983581"/>
                  <a:ext cx="914400" cy="1524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16020000" flipH="1">
                  <a:off x="3873557" y="2015580"/>
                  <a:ext cx="914400" cy="762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>
                  <a:off x="4114800" y="2057400"/>
                  <a:ext cx="91440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131"/>
              <p:cNvGrpSpPr/>
              <p:nvPr/>
            </p:nvGrpSpPr>
            <p:grpSpPr>
              <a:xfrm>
                <a:off x="4781550" y="1600200"/>
                <a:ext cx="3448052" cy="920501"/>
                <a:chOff x="1123948" y="1596480"/>
                <a:chExt cx="3448052" cy="920501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 rot="5520000">
                  <a:off x="704848" y="2019300"/>
                  <a:ext cx="914400" cy="762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520000">
                  <a:off x="976311" y="1981200"/>
                  <a:ext cx="914400" cy="1524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>
                  <a:off x="1257300" y="1943100"/>
                  <a:ext cx="914400" cy="2286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580000">
                  <a:off x="1573243" y="1978817"/>
                  <a:ext cx="914400" cy="1524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520000">
                  <a:off x="1920921" y="2020350"/>
                  <a:ext cx="914400" cy="762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>
                  <a:off x="2286000" y="2057400"/>
                  <a:ext cx="91440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080000" flipH="1">
                  <a:off x="2644849" y="2020350"/>
                  <a:ext cx="914400" cy="762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6080000" flipH="1">
                  <a:off x="2990869" y="1979799"/>
                  <a:ext cx="914400" cy="1524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 flipH="1">
                  <a:off x="3314684" y="1943100"/>
                  <a:ext cx="914400" cy="2286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080000" flipH="1">
                  <a:off x="3597310" y="1983581"/>
                  <a:ext cx="914400" cy="1524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020000" flipH="1">
                  <a:off x="3873557" y="2015580"/>
                  <a:ext cx="914400" cy="762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>
                  <a:off x="4114800" y="2057400"/>
                  <a:ext cx="91440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Freeform 32"/>
            <p:cNvSpPr/>
            <p:nvPr/>
          </p:nvSpPr>
          <p:spPr>
            <a:xfrm flipV="1">
              <a:off x="876300" y="1123950"/>
              <a:ext cx="7391400" cy="457200"/>
            </a:xfrm>
            <a:custGeom>
              <a:avLst/>
              <a:gdLst>
                <a:gd name="connsiteX0" fmla="*/ 0 w 7315200"/>
                <a:gd name="connsiteY0" fmla="*/ 925512 h 1831975"/>
                <a:gd name="connsiteX1" fmla="*/ 914400 w 7315200"/>
                <a:gd name="connsiteY1" fmla="*/ 11112 h 1831975"/>
                <a:gd name="connsiteX2" fmla="*/ 1828800 w 7315200"/>
                <a:gd name="connsiteY2" fmla="*/ 925512 h 1831975"/>
                <a:gd name="connsiteX3" fmla="*/ 2743200 w 7315200"/>
                <a:gd name="connsiteY3" fmla="*/ 1830387 h 1831975"/>
                <a:gd name="connsiteX4" fmla="*/ 3667125 w 7315200"/>
                <a:gd name="connsiteY4" fmla="*/ 915987 h 1831975"/>
                <a:gd name="connsiteX5" fmla="*/ 4572000 w 7315200"/>
                <a:gd name="connsiteY5" fmla="*/ 1587 h 1831975"/>
                <a:gd name="connsiteX6" fmla="*/ 5486400 w 7315200"/>
                <a:gd name="connsiteY6" fmla="*/ 925512 h 1831975"/>
                <a:gd name="connsiteX7" fmla="*/ 6400800 w 7315200"/>
                <a:gd name="connsiteY7" fmla="*/ 1830387 h 1831975"/>
                <a:gd name="connsiteX8" fmla="*/ 7315200 w 7315200"/>
                <a:gd name="connsiteY8" fmla="*/ 915987 h 1831975"/>
                <a:gd name="connsiteX9" fmla="*/ 7315200 w 7315200"/>
                <a:gd name="connsiteY9" fmla="*/ 915987 h 1831975"/>
                <a:gd name="connsiteX0" fmla="*/ 0 w 7315200"/>
                <a:gd name="connsiteY0" fmla="*/ 925512 h 1831975"/>
                <a:gd name="connsiteX1" fmla="*/ 914400 w 7315200"/>
                <a:gd name="connsiteY1" fmla="*/ 11112 h 1831975"/>
                <a:gd name="connsiteX2" fmla="*/ 1838325 w 7315200"/>
                <a:gd name="connsiteY2" fmla="*/ 925512 h 1831975"/>
                <a:gd name="connsiteX3" fmla="*/ 2743200 w 7315200"/>
                <a:gd name="connsiteY3" fmla="*/ 1830387 h 1831975"/>
                <a:gd name="connsiteX4" fmla="*/ 3667125 w 7315200"/>
                <a:gd name="connsiteY4" fmla="*/ 915987 h 1831975"/>
                <a:gd name="connsiteX5" fmla="*/ 4572000 w 7315200"/>
                <a:gd name="connsiteY5" fmla="*/ 1587 h 1831975"/>
                <a:gd name="connsiteX6" fmla="*/ 5486400 w 7315200"/>
                <a:gd name="connsiteY6" fmla="*/ 925512 h 1831975"/>
                <a:gd name="connsiteX7" fmla="*/ 6400800 w 7315200"/>
                <a:gd name="connsiteY7" fmla="*/ 1830387 h 1831975"/>
                <a:gd name="connsiteX8" fmla="*/ 7315200 w 7315200"/>
                <a:gd name="connsiteY8" fmla="*/ 915987 h 1831975"/>
                <a:gd name="connsiteX9" fmla="*/ 7315200 w 7315200"/>
                <a:gd name="connsiteY9" fmla="*/ 915987 h 1831975"/>
                <a:gd name="connsiteX0" fmla="*/ 0 w 7315200"/>
                <a:gd name="connsiteY0" fmla="*/ 1065212 h 2120899"/>
                <a:gd name="connsiteX1" fmla="*/ 914400 w 7315200"/>
                <a:gd name="connsiteY1" fmla="*/ 150812 h 2120899"/>
                <a:gd name="connsiteX2" fmla="*/ 2743200 w 7315200"/>
                <a:gd name="connsiteY2" fmla="*/ 1970087 h 2120899"/>
                <a:gd name="connsiteX3" fmla="*/ 3667125 w 7315200"/>
                <a:gd name="connsiteY3" fmla="*/ 1055687 h 2120899"/>
                <a:gd name="connsiteX4" fmla="*/ 4572000 w 7315200"/>
                <a:gd name="connsiteY4" fmla="*/ 141287 h 2120899"/>
                <a:gd name="connsiteX5" fmla="*/ 5486400 w 7315200"/>
                <a:gd name="connsiteY5" fmla="*/ 1065212 h 2120899"/>
                <a:gd name="connsiteX6" fmla="*/ 6400800 w 7315200"/>
                <a:gd name="connsiteY6" fmla="*/ 1970087 h 2120899"/>
                <a:gd name="connsiteX7" fmla="*/ 7315200 w 7315200"/>
                <a:gd name="connsiteY7" fmla="*/ 1055687 h 2120899"/>
                <a:gd name="connsiteX8" fmla="*/ 7315200 w 7315200"/>
                <a:gd name="connsiteY8" fmla="*/ 1055687 h 2120899"/>
                <a:gd name="connsiteX0" fmla="*/ 0 w 7315200"/>
                <a:gd name="connsiteY0" fmla="*/ 1065212 h 2122487"/>
                <a:gd name="connsiteX1" fmla="*/ 914400 w 7315200"/>
                <a:gd name="connsiteY1" fmla="*/ 150812 h 2122487"/>
                <a:gd name="connsiteX2" fmla="*/ 2743200 w 7315200"/>
                <a:gd name="connsiteY2" fmla="*/ 1970087 h 2122487"/>
                <a:gd name="connsiteX3" fmla="*/ 3667125 w 7315200"/>
                <a:gd name="connsiteY3" fmla="*/ 1065212 h 2122487"/>
                <a:gd name="connsiteX4" fmla="*/ 4572000 w 7315200"/>
                <a:gd name="connsiteY4" fmla="*/ 141287 h 2122487"/>
                <a:gd name="connsiteX5" fmla="*/ 5486400 w 7315200"/>
                <a:gd name="connsiteY5" fmla="*/ 1065212 h 2122487"/>
                <a:gd name="connsiteX6" fmla="*/ 6400800 w 7315200"/>
                <a:gd name="connsiteY6" fmla="*/ 1970087 h 2122487"/>
                <a:gd name="connsiteX7" fmla="*/ 7315200 w 7315200"/>
                <a:gd name="connsiteY7" fmla="*/ 1055687 h 2122487"/>
                <a:gd name="connsiteX8" fmla="*/ 7315200 w 7315200"/>
                <a:gd name="connsiteY8" fmla="*/ 1055687 h 2122487"/>
                <a:gd name="connsiteX0" fmla="*/ 0 w 7315200"/>
                <a:gd name="connsiteY0" fmla="*/ 1065212 h 2122487"/>
                <a:gd name="connsiteX1" fmla="*/ 914400 w 7315200"/>
                <a:gd name="connsiteY1" fmla="*/ 150812 h 2122487"/>
                <a:gd name="connsiteX2" fmla="*/ 2743200 w 7315200"/>
                <a:gd name="connsiteY2" fmla="*/ 1970087 h 2122487"/>
                <a:gd name="connsiteX3" fmla="*/ 3667125 w 7315200"/>
                <a:gd name="connsiteY3" fmla="*/ 1065212 h 2122487"/>
                <a:gd name="connsiteX4" fmla="*/ 4572000 w 7315200"/>
                <a:gd name="connsiteY4" fmla="*/ 141287 h 2122487"/>
                <a:gd name="connsiteX5" fmla="*/ 5486400 w 7315200"/>
                <a:gd name="connsiteY5" fmla="*/ 1065212 h 2122487"/>
                <a:gd name="connsiteX6" fmla="*/ 6400800 w 7315200"/>
                <a:gd name="connsiteY6" fmla="*/ 1970087 h 2122487"/>
                <a:gd name="connsiteX7" fmla="*/ 7315200 w 7315200"/>
                <a:gd name="connsiteY7" fmla="*/ 1055687 h 2122487"/>
                <a:gd name="connsiteX8" fmla="*/ 7315200 w 7315200"/>
                <a:gd name="connsiteY8" fmla="*/ 1055687 h 2122487"/>
                <a:gd name="connsiteX0" fmla="*/ 0 w 7315200"/>
                <a:gd name="connsiteY0" fmla="*/ 1074737 h 1981200"/>
                <a:gd name="connsiteX1" fmla="*/ 914400 w 7315200"/>
                <a:gd name="connsiteY1" fmla="*/ 160337 h 1981200"/>
                <a:gd name="connsiteX2" fmla="*/ 2743200 w 7315200"/>
                <a:gd name="connsiteY2" fmla="*/ 1979612 h 1981200"/>
                <a:gd name="connsiteX3" fmla="*/ 4572000 w 7315200"/>
                <a:gd name="connsiteY3" fmla="*/ 150812 h 1981200"/>
                <a:gd name="connsiteX4" fmla="*/ 5486400 w 7315200"/>
                <a:gd name="connsiteY4" fmla="*/ 1074737 h 1981200"/>
                <a:gd name="connsiteX5" fmla="*/ 6400800 w 7315200"/>
                <a:gd name="connsiteY5" fmla="*/ 1979612 h 1981200"/>
                <a:gd name="connsiteX6" fmla="*/ 7315200 w 7315200"/>
                <a:gd name="connsiteY6" fmla="*/ 1065212 h 1981200"/>
                <a:gd name="connsiteX7" fmla="*/ 7315200 w 7315200"/>
                <a:gd name="connsiteY7" fmla="*/ 1065212 h 1981200"/>
                <a:gd name="connsiteX0" fmla="*/ 0 w 7315200"/>
                <a:gd name="connsiteY0" fmla="*/ 1065212 h 2122487"/>
                <a:gd name="connsiteX1" fmla="*/ 914400 w 7315200"/>
                <a:gd name="connsiteY1" fmla="*/ 150812 h 2122487"/>
                <a:gd name="connsiteX2" fmla="*/ 2743200 w 7315200"/>
                <a:gd name="connsiteY2" fmla="*/ 1970087 h 2122487"/>
                <a:gd name="connsiteX3" fmla="*/ 4572000 w 7315200"/>
                <a:gd name="connsiteY3" fmla="*/ 141287 h 2122487"/>
                <a:gd name="connsiteX4" fmla="*/ 6400800 w 7315200"/>
                <a:gd name="connsiteY4" fmla="*/ 1970087 h 2122487"/>
                <a:gd name="connsiteX5" fmla="*/ 7315200 w 7315200"/>
                <a:gd name="connsiteY5" fmla="*/ 1055687 h 2122487"/>
                <a:gd name="connsiteX6" fmla="*/ 7315200 w 7315200"/>
                <a:gd name="connsiteY6" fmla="*/ 1055687 h 2122487"/>
                <a:gd name="connsiteX0" fmla="*/ 0 w 7315200"/>
                <a:gd name="connsiteY0" fmla="*/ 1027112 h 2084387"/>
                <a:gd name="connsiteX1" fmla="*/ 914400 w 7315200"/>
                <a:gd name="connsiteY1" fmla="*/ 112712 h 2084387"/>
                <a:gd name="connsiteX2" fmla="*/ 2743200 w 7315200"/>
                <a:gd name="connsiteY2" fmla="*/ 1931987 h 2084387"/>
                <a:gd name="connsiteX3" fmla="*/ 4572000 w 7315200"/>
                <a:gd name="connsiteY3" fmla="*/ 103187 h 2084387"/>
                <a:gd name="connsiteX4" fmla="*/ 6400800 w 7315200"/>
                <a:gd name="connsiteY4" fmla="*/ 1931987 h 2084387"/>
                <a:gd name="connsiteX5" fmla="*/ 7315200 w 7315200"/>
                <a:gd name="connsiteY5" fmla="*/ 1017587 h 2084387"/>
                <a:gd name="connsiteX6" fmla="*/ 7315200 w 7315200"/>
                <a:gd name="connsiteY6" fmla="*/ 1017587 h 2084387"/>
                <a:gd name="connsiteX0" fmla="*/ 0 w 7315200"/>
                <a:gd name="connsiteY0" fmla="*/ 923925 h 1981200"/>
                <a:gd name="connsiteX1" fmla="*/ 914400 w 7315200"/>
                <a:gd name="connsiteY1" fmla="*/ 9525 h 1981200"/>
                <a:gd name="connsiteX2" fmla="*/ 2743200 w 7315200"/>
                <a:gd name="connsiteY2" fmla="*/ 1828800 h 1981200"/>
                <a:gd name="connsiteX3" fmla="*/ 4572000 w 7315200"/>
                <a:gd name="connsiteY3" fmla="*/ 0 h 1981200"/>
                <a:gd name="connsiteX4" fmla="*/ 6400800 w 7315200"/>
                <a:gd name="connsiteY4" fmla="*/ 1828800 h 1981200"/>
                <a:gd name="connsiteX5" fmla="*/ 7315200 w 7315200"/>
                <a:gd name="connsiteY5" fmla="*/ 914400 h 1981200"/>
                <a:gd name="connsiteX6" fmla="*/ 7315200 w 7315200"/>
                <a:gd name="connsiteY6" fmla="*/ 914400 h 1981200"/>
                <a:gd name="connsiteX0" fmla="*/ 0 w 7315200"/>
                <a:gd name="connsiteY0" fmla="*/ 923925 h 1981200"/>
                <a:gd name="connsiteX1" fmla="*/ 914400 w 7315200"/>
                <a:gd name="connsiteY1" fmla="*/ 9525 h 1981200"/>
                <a:gd name="connsiteX2" fmla="*/ 2743200 w 7315200"/>
                <a:gd name="connsiteY2" fmla="*/ 1828800 h 1981200"/>
                <a:gd name="connsiteX3" fmla="*/ 4572000 w 7315200"/>
                <a:gd name="connsiteY3" fmla="*/ 0 h 1981200"/>
                <a:gd name="connsiteX4" fmla="*/ 6400800 w 7315200"/>
                <a:gd name="connsiteY4" fmla="*/ 1828800 h 1981200"/>
                <a:gd name="connsiteX5" fmla="*/ 7315200 w 7315200"/>
                <a:gd name="connsiteY5" fmla="*/ 914400 h 1981200"/>
                <a:gd name="connsiteX6" fmla="*/ 7315200 w 7315200"/>
                <a:gd name="connsiteY6" fmla="*/ 914400 h 1981200"/>
                <a:gd name="connsiteX0" fmla="*/ 0 w 7315200"/>
                <a:gd name="connsiteY0" fmla="*/ 923925 h 1981200"/>
                <a:gd name="connsiteX1" fmla="*/ 914400 w 7315200"/>
                <a:gd name="connsiteY1" fmla="*/ 9525 h 1981200"/>
                <a:gd name="connsiteX2" fmla="*/ 2743200 w 7315200"/>
                <a:gd name="connsiteY2" fmla="*/ 1828800 h 1981200"/>
                <a:gd name="connsiteX3" fmla="*/ 4572000 w 7315200"/>
                <a:gd name="connsiteY3" fmla="*/ 0 h 1981200"/>
                <a:gd name="connsiteX4" fmla="*/ 6400800 w 7315200"/>
                <a:gd name="connsiteY4" fmla="*/ 1828800 h 1981200"/>
                <a:gd name="connsiteX5" fmla="*/ 7315200 w 7315200"/>
                <a:gd name="connsiteY5" fmla="*/ 914400 h 1981200"/>
                <a:gd name="connsiteX6" fmla="*/ 7315200 w 7315200"/>
                <a:gd name="connsiteY6" fmla="*/ 914400 h 1981200"/>
                <a:gd name="connsiteX0" fmla="*/ 0 w 7315200"/>
                <a:gd name="connsiteY0" fmla="*/ 923925 h 1830388"/>
                <a:gd name="connsiteX1" fmla="*/ 914400 w 7315200"/>
                <a:gd name="connsiteY1" fmla="*/ 9525 h 1830388"/>
                <a:gd name="connsiteX2" fmla="*/ 2743200 w 7315200"/>
                <a:gd name="connsiteY2" fmla="*/ 1828800 h 1830388"/>
                <a:gd name="connsiteX3" fmla="*/ 4572000 w 7315200"/>
                <a:gd name="connsiteY3" fmla="*/ 0 h 1830388"/>
                <a:gd name="connsiteX4" fmla="*/ 6400800 w 7315200"/>
                <a:gd name="connsiteY4" fmla="*/ 1828800 h 1830388"/>
                <a:gd name="connsiteX5" fmla="*/ 7315200 w 7315200"/>
                <a:gd name="connsiteY5" fmla="*/ 914400 h 1830388"/>
                <a:gd name="connsiteX6" fmla="*/ 7315200 w 7315200"/>
                <a:gd name="connsiteY6" fmla="*/ 914400 h 1830388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911163"/>
                <a:gd name="connsiteX1" fmla="*/ 914400 w 7315200"/>
                <a:gd name="connsiteY1" fmla="*/ 9525 h 1911163"/>
                <a:gd name="connsiteX2" fmla="*/ 2743200 w 7315200"/>
                <a:gd name="connsiteY2" fmla="*/ 1828800 h 1911163"/>
                <a:gd name="connsiteX3" fmla="*/ 4572000 w 7315200"/>
                <a:gd name="connsiteY3" fmla="*/ 0 h 1911163"/>
                <a:gd name="connsiteX4" fmla="*/ 6400800 w 7315200"/>
                <a:gd name="connsiteY4" fmla="*/ 1828800 h 1911163"/>
                <a:gd name="connsiteX5" fmla="*/ 7315200 w 7315200"/>
                <a:gd name="connsiteY5" fmla="*/ 914400 h 1911163"/>
                <a:gd name="connsiteX6" fmla="*/ 7315200 w 7315200"/>
                <a:gd name="connsiteY6" fmla="*/ 914400 h 1911163"/>
                <a:gd name="connsiteX0" fmla="*/ 0 w 7315200"/>
                <a:gd name="connsiteY0" fmla="*/ 973698 h 1960936"/>
                <a:gd name="connsiteX1" fmla="*/ 914400 w 7315200"/>
                <a:gd name="connsiteY1" fmla="*/ 59298 h 1960936"/>
                <a:gd name="connsiteX2" fmla="*/ 2743200 w 7315200"/>
                <a:gd name="connsiteY2" fmla="*/ 1878573 h 1960936"/>
                <a:gd name="connsiteX3" fmla="*/ 4572000 w 7315200"/>
                <a:gd name="connsiteY3" fmla="*/ 49773 h 1960936"/>
                <a:gd name="connsiteX4" fmla="*/ 6400800 w 7315200"/>
                <a:gd name="connsiteY4" fmla="*/ 1878573 h 1960936"/>
                <a:gd name="connsiteX5" fmla="*/ 7315200 w 7315200"/>
                <a:gd name="connsiteY5" fmla="*/ 964173 h 1960936"/>
                <a:gd name="connsiteX6" fmla="*/ 7315200 w 7315200"/>
                <a:gd name="connsiteY6" fmla="*/ 964173 h 196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15200" h="1960936">
                  <a:moveTo>
                    <a:pt x="0" y="973698"/>
                  </a:moveTo>
                  <a:cubicBezTo>
                    <a:pt x="304800" y="516498"/>
                    <a:pt x="495300" y="70411"/>
                    <a:pt x="914400" y="59298"/>
                  </a:cubicBezTo>
                  <a:cubicBezTo>
                    <a:pt x="1498226" y="0"/>
                    <a:pt x="2133600" y="1880161"/>
                    <a:pt x="2743200" y="1878573"/>
                  </a:cubicBezTo>
                  <a:cubicBezTo>
                    <a:pt x="3352800" y="1876986"/>
                    <a:pt x="3962400" y="49773"/>
                    <a:pt x="4572000" y="49773"/>
                  </a:cubicBezTo>
                  <a:cubicBezTo>
                    <a:pt x="5181600" y="49773"/>
                    <a:pt x="5881968" y="1960936"/>
                    <a:pt x="6400800" y="1878573"/>
                  </a:cubicBezTo>
                  <a:cubicBezTo>
                    <a:pt x="6800850" y="1869048"/>
                    <a:pt x="7315200" y="964173"/>
                    <a:pt x="7315200" y="964173"/>
                  </a:cubicBezTo>
                  <a:lnTo>
                    <a:pt x="7315200" y="964173"/>
                  </a:lnTo>
                </a:path>
              </a:pathLst>
            </a:custGeom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33" idx="0"/>
            </p:cNvCxnSpPr>
            <p:nvPr/>
          </p:nvCxnSpPr>
          <p:spPr>
            <a:xfrm flipV="1">
              <a:off x="876300" y="1352550"/>
              <a:ext cx="7353300" cy="157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171825" y="6858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Rest position of “air slices”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0000" y="1752600"/>
              <a:ext cx="4114800" cy="31657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Local </a:t>
              </a:r>
              <a:r>
                <a:rPr lang="en-US" u="sng"/>
                <a:t>longitudinal</a:t>
              </a:r>
              <a:r>
                <a:rPr lang="en-US"/>
                <a:t> displacement </a:t>
              </a:r>
              <a:r>
                <a:rPr lang="en-US" i="1"/>
                <a:t>D</a:t>
              </a:r>
              <a:r>
                <a:rPr lang="en-US"/>
                <a:t> at time </a:t>
              </a:r>
              <a:r>
                <a:rPr lang="en-US" i="1"/>
                <a:t>t</a:t>
              </a:r>
              <a:r>
                <a:rPr lang="en-US"/>
                <a:t> </a:t>
              </a:r>
            </a:p>
          </p:txBody>
        </p:sp>
        <p:cxnSp>
          <p:nvCxnSpPr>
            <p:cNvPr id="37" name="Straight Arrow Connector 36"/>
            <p:cNvCxnSpPr>
              <a:stCxn id="36" idx="1"/>
            </p:cNvCxnSpPr>
            <p:nvPr/>
          </p:nvCxnSpPr>
          <p:spPr>
            <a:xfrm rot="10800000">
              <a:off x="2590801" y="1447800"/>
              <a:ext cx="1219199" cy="463085"/>
            </a:xfrm>
            <a:prstGeom prst="straightConnector1">
              <a:avLst/>
            </a:prstGeom>
            <a:ln w="19050">
              <a:solidFill>
                <a:schemeClr val="bg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114674" y="3429000"/>
              <a:ext cx="4352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Position of displaced air slices at instant </a:t>
              </a:r>
              <a:r>
                <a:rPr lang="en-US" i="1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t</a:t>
              </a:r>
            </a:p>
          </p:txBody>
        </p:sp>
      </p:grpSp>
      <p:cxnSp>
        <p:nvCxnSpPr>
          <p:cNvPr id="113" name="Straight Arrow Connector 112"/>
          <p:cNvCxnSpPr/>
          <p:nvPr/>
        </p:nvCxnSpPr>
        <p:spPr>
          <a:xfrm rot="16200000" flipH="1">
            <a:off x="3417794" y="1485900"/>
            <a:ext cx="14478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381000" y="5791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If the original (imaginary) slices have thickness </a:t>
            </a:r>
            <a:r>
              <a:rPr lang="el-GR" sz="2400">
                <a:solidFill>
                  <a:srgbClr val="FFFF00"/>
                </a:solidFill>
                <a:latin typeface="Calibri"/>
                <a:cs typeface="Calibri"/>
              </a:rPr>
              <a:t>Δ</a:t>
            </a:r>
            <a:r>
              <a:rPr lang="en-US" sz="2400">
                <a:solidFill>
                  <a:srgbClr val="FFFF00"/>
                </a:solidFill>
                <a:latin typeface="Calibri"/>
                <a:cs typeface="Calibri"/>
              </a:rPr>
              <a:t>x, the fractional change in volume as the wave passes  </a:t>
            </a:r>
            <a:r>
              <a:rPr lang="el-GR" sz="2400">
                <a:solidFill>
                  <a:srgbClr val="FFFF00"/>
                </a:solidFill>
                <a:latin typeface="Calibri"/>
                <a:cs typeface="Calibri"/>
              </a:rPr>
              <a:t>Δ</a:t>
            </a:r>
            <a:r>
              <a:rPr lang="en-US" sz="2400" i="1">
                <a:solidFill>
                  <a:srgbClr val="FFFF00"/>
                </a:solidFill>
                <a:latin typeface="Calibri"/>
                <a:cs typeface="Calibri"/>
              </a:rPr>
              <a:t>V</a:t>
            </a:r>
            <a:r>
              <a:rPr lang="en-US" sz="2400">
                <a:solidFill>
                  <a:srgbClr val="FFFF00"/>
                </a:solidFill>
                <a:latin typeface="Calibri"/>
                <a:cs typeface="Calibri"/>
              </a:rPr>
              <a:t>/</a:t>
            </a:r>
            <a:r>
              <a:rPr lang="en-US" sz="2400" i="1">
                <a:solidFill>
                  <a:srgbClr val="FFFF00"/>
                </a:solidFill>
                <a:latin typeface="Calibri"/>
                <a:cs typeface="Calibri"/>
              </a:rPr>
              <a:t>V</a:t>
            </a:r>
            <a:r>
              <a:rPr lang="en-US" sz="2400">
                <a:solidFill>
                  <a:srgbClr val="FFFF00"/>
                </a:solidFill>
                <a:latin typeface="Calibri"/>
                <a:cs typeface="Calibri"/>
              </a:rPr>
              <a:t> = </a:t>
            </a:r>
            <a:r>
              <a:rPr lang="el-GR" sz="2400">
                <a:solidFill>
                  <a:srgbClr val="FFFF00"/>
                </a:solidFill>
                <a:latin typeface="Calibri"/>
                <a:cs typeface="Calibri"/>
              </a:rPr>
              <a:t>Δ</a:t>
            </a:r>
            <a:r>
              <a:rPr lang="en-US" sz="2400" i="1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lang="en-US" sz="2400">
                <a:solidFill>
                  <a:srgbClr val="FFFF00"/>
                </a:solidFill>
                <a:latin typeface="Calibri"/>
                <a:cs typeface="Calibri"/>
              </a:rPr>
              <a:t>/</a:t>
            </a:r>
            <a:r>
              <a:rPr lang="el-GR" sz="2400">
                <a:solidFill>
                  <a:srgbClr val="FFFF00"/>
                </a:solidFill>
                <a:latin typeface="Calibri"/>
                <a:cs typeface="Calibri"/>
              </a:rPr>
              <a:t>Δ</a:t>
            </a:r>
            <a:r>
              <a:rPr lang="en-US" sz="2400" i="1">
                <a:solidFill>
                  <a:srgbClr val="FFFF00"/>
                </a:solidFill>
                <a:latin typeface="Calibri"/>
                <a:cs typeface="Calibri"/>
              </a:rPr>
              <a:t>x</a:t>
            </a:r>
            <a:r>
              <a:rPr lang="en-US" sz="2400">
                <a:solidFill>
                  <a:srgbClr val="FFFF00"/>
                </a:solidFill>
                <a:latin typeface="Calibri"/>
                <a:cs typeface="Calibri"/>
              </a:rPr>
              <a:t> .</a:t>
            </a:r>
            <a:endParaRPr lang="en-US"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858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                     Clicker Question</a:t>
            </a:r>
            <a:br>
              <a:rPr lang="en-US" dirty="0"/>
            </a:br>
            <a:br>
              <a:rPr lang="en-US" sz="2800" dirty="0"/>
            </a:br>
            <a:r>
              <a:rPr lang="en-US" sz="2800" dirty="0"/>
              <a:t>For a traveling sound wave going down a tube, at the instant </a:t>
            </a:r>
            <a:r>
              <a:rPr lang="en-US" sz="2800" i="1" dirty="0"/>
              <a:t>t</a:t>
            </a:r>
            <a:r>
              <a:rPr lang="en-US" sz="2800" dirty="0"/>
              <a:t> shown below, where in the wavelength is the </a:t>
            </a:r>
            <a:r>
              <a:rPr lang="en-US" sz="2800" u="sng" dirty="0"/>
              <a:t>pressure equal to atmospheric pressure </a:t>
            </a:r>
            <a:r>
              <a:rPr lang="en-US" sz="2800" dirty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454964"/>
            <a:ext cx="8229600" cy="27432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en-US" dirty="0"/>
              <a:t>Only A</a:t>
            </a:r>
          </a:p>
          <a:p>
            <a:pPr marL="514350" indent="-514350">
              <a:buAutoNum type="alphaUcPeriod"/>
            </a:pPr>
            <a:r>
              <a:rPr lang="en-US" dirty="0"/>
              <a:t>Only B</a:t>
            </a:r>
          </a:p>
          <a:p>
            <a:pPr marL="514350" indent="-514350">
              <a:buAutoNum type="alphaUcPeriod"/>
            </a:pPr>
            <a:r>
              <a:rPr lang="en-US" dirty="0"/>
              <a:t>Only C</a:t>
            </a:r>
          </a:p>
          <a:p>
            <a:pPr marL="514350" indent="-514350">
              <a:buAutoNum type="alphaUcPeriod"/>
            </a:pPr>
            <a:r>
              <a:rPr lang="en-US" dirty="0"/>
              <a:t>A and C</a:t>
            </a:r>
          </a:p>
          <a:p>
            <a:pPr marL="514350" indent="-514350">
              <a:buAutoNum type="alphaUcPeriod"/>
            </a:pPr>
            <a:r>
              <a:rPr lang="en-US" dirty="0"/>
              <a:t>B and 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5800" y="5182394"/>
            <a:ext cx="7867650" cy="1294606"/>
            <a:chOff x="742950" y="2210594"/>
            <a:chExt cx="7867650" cy="1294606"/>
          </a:xfrm>
        </p:grpSpPr>
        <p:sp>
          <p:nvSpPr>
            <p:cNvPr id="7" name="Freeform 6"/>
            <p:cNvSpPr/>
            <p:nvPr/>
          </p:nvSpPr>
          <p:spPr>
            <a:xfrm flipV="1">
              <a:off x="990600" y="2533650"/>
              <a:ext cx="7391400" cy="609600"/>
            </a:xfrm>
            <a:custGeom>
              <a:avLst/>
              <a:gdLst>
                <a:gd name="connsiteX0" fmla="*/ 0 w 7315200"/>
                <a:gd name="connsiteY0" fmla="*/ 925512 h 1831975"/>
                <a:gd name="connsiteX1" fmla="*/ 914400 w 7315200"/>
                <a:gd name="connsiteY1" fmla="*/ 11112 h 1831975"/>
                <a:gd name="connsiteX2" fmla="*/ 1828800 w 7315200"/>
                <a:gd name="connsiteY2" fmla="*/ 925512 h 1831975"/>
                <a:gd name="connsiteX3" fmla="*/ 2743200 w 7315200"/>
                <a:gd name="connsiteY3" fmla="*/ 1830387 h 1831975"/>
                <a:gd name="connsiteX4" fmla="*/ 3667125 w 7315200"/>
                <a:gd name="connsiteY4" fmla="*/ 915987 h 1831975"/>
                <a:gd name="connsiteX5" fmla="*/ 4572000 w 7315200"/>
                <a:gd name="connsiteY5" fmla="*/ 1587 h 1831975"/>
                <a:gd name="connsiteX6" fmla="*/ 5486400 w 7315200"/>
                <a:gd name="connsiteY6" fmla="*/ 925512 h 1831975"/>
                <a:gd name="connsiteX7" fmla="*/ 6400800 w 7315200"/>
                <a:gd name="connsiteY7" fmla="*/ 1830387 h 1831975"/>
                <a:gd name="connsiteX8" fmla="*/ 7315200 w 7315200"/>
                <a:gd name="connsiteY8" fmla="*/ 915987 h 1831975"/>
                <a:gd name="connsiteX9" fmla="*/ 7315200 w 7315200"/>
                <a:gd name="connsiteY9" fmla="*/ 915987 h 1831975"/>
                <a:gd name="connsiteX0" fmla="*/ 0 w 7315200"/>
                <a:gd name="connsiteY0" fmla="*/ 925512 h 1831975"/>
                <a:gd name="connsiteX1" fmla="*/ 914400 w 7315200"/>
                <a:gd name="connsiteY1" fmla="*/ 11112 h 1831975"/>
                <a:gd name="connsiteX2" fmla="*/ 1838325 w 7315200"/>
                <a:gd name="connsiteY2" fmla="*/ 925512 h 1831975"/>
                <a:gd name="connsiteX3" fmla="*/ 2743200 w 7315200"/>
                <a:gd name="connsiteY3" fmla="*/ 1830387 h 1831975"/>
                <a:gd name="connsiteX4" fmla="*/ 3667125 w 7315200"/>
                <a:gd name="connsiteY4" fmla="*/ 915987 h 1831975"/>
                <a:gd name="connsiteX5" fmla="*/ 4572000 w 7315200"/>
                <a:gd name="connsiteY5" fmla="*/ 1587 h 1831975"/>
                <a:gd name="connsiteX6" fmla="*/ 5486400 w 7315200"/>
                <a:gd name="connsiteY6" fmla="*/ 925512 h 1831975"/>
                <a:gd name="connsiteX7" fmla="*/ 6400800 w 7315200"/>
                <a:gd name="connsiteY7" fmla="*/ 1830387 h 1831975"/>
                <a:gd name="connsiteX8" fmla="*/ 7315200 w 7315200"/>
                <a:gd name="connsiteY8" fmla="*/ 915987 h 1831975"/>
                <a:gd name="connsiteX9" fmla="*/ 7315200 w 7315200"/>
                <a:gd name="connsiteY9" fmla="*/ 915987 h 1831975"/>
                <a:gd name="connsiteX0" fmla="*/ 0 w 7315200"/>
                <a:gd name="connsiteY0" fmla="*/ 1065212 h 2120899"/>
                <a:gd name="connsiteX1" fmla="*/ 914400 w 7315200"/>
                <a:gd name="connsiteY1" fmla="*/ 150812 h 2120899"/>
                <a:gd name="connsiteX2" fmla="*/ 2743200 w 7315200"/>
                <a:gd name="connsiteY2" fmla="*/ 1970087 h 2120899"/>
                <a:gd name="connsiteX3" fmla="*/ 3667125 w 7315200"/>
                <a:gd name="connsiteY3" fmla="*/ 1055687 h 2120899"/>
                <a:gd name="connsiteX4" fmla="*/ 4572000 w 7315200"/>
                <a:gd name="connsiteY4" fmla="*/ 141287 h 2120899"/>
                <a:gd name="connsiteX5" fmla="*/ 5486400 w 7315200"/>
                <a:gd name="connsiteY5" fmla="*/ 1065212 h 2120899"/>
                <a:gd name="connsiteX6" fmla="*/ 6400800 w 7315200"/>
                <a:gd name="connsiteY6" fmla="*/ 1970087 h 2120899"/>
                <a:gd name="connsiteX7" fmla="*/ 7315200 w 7315200"/>
                <a:gd name="connsiteY7" fmla="*/ 1055687 h 2120899"/>
                <a:gd name="connsiteX8" fmla="*/ 7315200 w 7315200"/>
                <a:gd name="connsiteY8" fmla="*/ 1055687 h 2120899"/>
                <a:gd name="connsiteX0" fmla="*/ 0 w 7315200"/>
                <a:gd name="connsiteY0" fmla="*/ 1065212 h 2122487"/>
                <a:gd name="connsiteX1" fmla="*/ 914400 w 7315200"/>
                <a:gd name="connsiteY1" fmla="*/ 150812 h 2122487"/>
                <a:gd name="connsiteX2" fmla="*/ 2743200 w 7315200"/>
                <a:gd name="connsiteY2" fmla="*/ 1970087 h 2122487"/>
                <a:gd name="connsiteX3" fmla="*/ 3667125 w 7315200"/>
                <a:gd name="connsiteY3" fmla="*/ 1065212 h 2122487"/>
                <a:gd name="connsiteX4" fmla="*/ 4572000 w 7315200"/>
                <a:gd name="connsiteY4" fmla="*/ 141287 h 2122487"/>
                <a:gd name="connsiteX5" fmla="*/ 5486400 w 7315200"/>
                <a:gd name="connsiteY5" fmla="*/ 1065212 h 2122487"/>
                <a:gd name="connsiteX6" fmla="*/ 6400800 w 7315200"/>
                <a:gd name="connsiteY6" fmla="*/ 1970087 h 2122487"/>
                <a:gd name="connsiteX7" fmla="*/ 7315200 w 7315200"/>
                <a:gd name="connsiteY7" fmla="*/ 1055687 h 2122487"/>
                <a:gd name="connsiteX8" fmla="*/ 7315200 w 7315200"/>
                <a:gd name="connsiteY8" fmla="*/ 1055687 h 2122487"/>
                <a:gd name="connsiteX0" fmla="*/ 0 w 7315200"/>
                <a:gd name="connsiteY0" fmla="*/ 1065212 h 2122487"/>
                <a:gd name="connsiteX1" fmla="*/ 914400 w 7315200"/>
                <a:gd name="connsiteY1" fmla="*/ 150812 h 2122487"/>
                <a:gd name="connsiteX2" fmla="*/ 2743200 w 7315200"/>
                <a:gd name="connsiteY2" fmla="*/ 1970087 h 2122487"/>
                <a:gd name="connsiteX3" fmla="*/ 3667125 w 7315200"/>
                <a:gd name="connsiteY3" fmla="*/ 1065212 h 2122487"/>
                <a:gd name="connsiteX4" fmla="*/ 4572000 w 7315200"/>
                <a:gd name="connsiteY4" fmla="*/ 141287 h 2122487"/>
                <a:gd name="connsiteX5" fmla="*/ 5486400 w 7315200"/>
                <a:gd name="connsiteY5" fmla="*/ 1065212 h 2122487"/>
                <a:gd name="connsiteX6" fmla="*/ 6400800 w 7315200"/>
                <a:gd name="connsiteY6" fmla="*/ 1970087 h 2122487"/>
                <a:gd name="connsiteX7" fmla="*/ 7315200 w 7315200"/>
                <a:gd name="connsiteY7" fmla="*/ 1055687 h 2122487"/>
                <a:gd name="connsiteX8" fmla="*/ 7315200 w 7315200"/>
                <a:gd name="connsiteY8" fmla="*/ 1055687 h 2122487"/>
                <a:gd name="connsiteX0" fmla="*/ 0 w 7315200"/>
                <a:gd name="connsiteY0" fmla="*/ 1074737 h 1981200"/>
                <a:gd name="connsiteX1" fmla="*/ 914400 w 7315200"/>
                <a:gd name="connsiteY1" fmla="*/ 160337 h 1981200"/>
                <a:gd name="connsiteX2" fmla="*/ 2743200 w 7315200"/>
                <a:gd name="connsiteY2" fmla="*/ 1979612 h 1981200"/>
                <a:gd name="connsiteX3" fmla="*/ 4572000 w 7315200"/>
                <a:gd name="connsiteY3" fmla="*/ 150812 h 1981200"/>
                <a:gd name="connsiteX4" fmla="*/ 5486400 w 7315200"/>
                <a:gd name="connsiteY4" fmla="*/ 1074737 h 1981200"/>
                <a:gd name="connsiteX5" fmla="*/ 6400800 w 7315200"/>
                <a:gd name="connsiteY5" fmla="*/ 1979612 h 1981200"/>
                <a:gd name="connsiteX6" fmla="*/ 7315200 w 7315200"/>
                <a:gd name="connsiteY6" fmla="*/ 1065212 h 1981200"/>
                <a:gd name="connsiteX7" fmla="*/ 7315200 w 7315200"/>
                <a:gd name="connsiteY7" fmla="*/ 1065212 h 1981200"/>
                <a:gd name="connsiteX0" fmla="*/ 0 w 7315200"/>
                <a:gd name="connsiteY0" fmla="*/ 1065212 h 2122487"/>
                <a:gd name="connsiteX1" fmla="*/ 914400 w 7315200"/>
                <a:gd name="connsiteY1" fmla="*/ 150812 h 2122487"/>
                <a:gd name="connsiteX2" fmla="*/ 2743200 w 7315200"/>
                <a:gd name="connsiteY2" fmla="*/ 1970087 h 2122487"/>
                <a:gd name="connsiteX3" fmla="*/ 4572000 w 7315200"/>
                <a:gd name="connsiteY3" fmla="*/ 141287 h 2122487"/>
                <a:gd name="connsiteX4" fmla="*/ 6400800 w 7315200"/>
                <a:gd name="connsiteY4" fmla="*/ 1970087 h 2122487"/>
                <a:gd name="connsiteX5" fmla="*/ 7315200 w 7315200"/>
                <a:gd name="connsiteY5" fmla="*/ 1055687 h 2122487"/>
                <a:gd name="connsiteX6" fmla="*/ 7315200 w 7315200"/>
                <a:gd name="connsiteY6" fmla="*/ 1055687 h 2122487"/>
                <a:gd name="connsiteX0" fmla="*/ 0 w 7315200"/>
                <a:gd name="connsiteY0" fmla="*/ 1027112 h 2084387"/>
                <a:gd name="connsiteX1" fmla="*/ 914400 w 7315200"/>
                <a:gd name="connsiteY1" fmla="*/ 112712 h 2084387"/>
                <a:gd name="connsiteX2" fmla="*/ 2743200 w 7315200"/>
                <a:gd name="connsiteY2" fmla="*/ 1931987 h 2084387"/>
                <a:gd name="connsiteX3" fmla="*/ 4572000 w 7315200"/>
                <a:gd name="connsiteY3" fmla="*/ 103187 h 2084387"/>
                <a:gd name="connsiteX4" fmla="*/ 6400800 w 7315200"/>
                <a:gd name="connsiteY4" fmla="*/ 1931987 h 2084387"/>
                <a:gd name="connsiteX5" fmla="*/ 7315200 w 7315200"/>
                <a:gd name="connsiteY5" fmla="*/ 1017587 h 2084387"/>
                <a:gd name="connsiteX6" fmla="*/ 7315200 w 7315200"/>
                <a:gd name="connsiteY6" fmla="*/ 1017587 h 2084387"/>
                <a:gd name="connsiteX0" fmla="*/ 0 w 7315200"/>
                <a:gd name="connsiteY0" fmla="*/ 923925 h 1981200"/>
                <a:gd name="connsiteX1" fmla="*/ 914400 w 7315200"/>
                <a:gd name="connsiteY1" fmla="*/ 9525 h 1981200"/>
                <a:gd name="connsiteX2" fmla="*/ 2743200 w 7315200"/>
                <a:gd name="connsiteY2" fmla="*/ 1828800 h 1981200"/>
                <a:gd name="connsiteX3" fmla="*/ 4572000 w 7315200"/>
                <a:gd name="connsiteY3" fmla="*/ 0 h 1981200"/>
                <a:gd name="connsiteX4" fmla="*/ 6400800 w 7315200"/>
                <a:gd name="connsiteY4" fmla="*/ 1828800 h 1981200"/>
                <a:gd name="connsiteX5" fmla="*/ 7315200 w 7315200"/>
                <a:gd name="connsiteY5" fmla="*/ 914400 h 1981200"/>
                <a:gd name="connsiteX6" fmla="*/ 7315200 w 7315200"/>
                <a:gd name="connsiteY6" fmla="*/ 914400 h 1981200"/>
                <a:gd name="connsiteX0" fmla="*/ 0 w 7315200"/>
                <a:gd name="connsiteY0" fmla="*/ 923925 h 1981200"/>
                <a:gd name="connsiteX1" fmla="*/ 914400 w 7315200"/>
                <a:gd name="connsiteY1" fmla="*/ 9525 h 1981200"/>
                <a:gd name="connsiteX2" fmla="*/ 2743200 w 7315200"/>
                <a:gd name="connsiteY2" fmla="*/ 1828800 h 1981200"/>
                <a:gd name="connsiteX3" fmla="*/ 4572000 w 7315200"/>
                <a:gd name="connsiteY3" fmla="*/ 0 h 1981200"/>
                <a:gd name="connsiteX4" fmla="*/ 6400800 w 7315200"/>
                <a:gd name="connsiteY4" fmla="*/ 1828800 h 1981200"/>
                <a:gd name="connsiteX5" fmla="*/ 7315200 w 7315200"/>
                <a:gd name="connsiteY5" fmla="*/ 914400 h 1981200"/>
                <a:gd name="connsiteX6" fmla="*/ 7315200 w 7315200"/>
                <a:gd name="connsiteY6" fmla="*/ 914400 h 1981200"/>
                <a:gd name="connsiteX0" fmla="*/ 0 w 7315200"/>
                <a:gd name="connsiteY0" fmla="*/ 923925 h 1981200"/>
                <a:gd name="connsiteX1" fmla="*/ 914400 w 7315200"/>
                <a:gd name="connsiteY1" fmla="*/ 9525 h 1981200"/>
                <a:gd name="connsiteX2" fmla="*/ 2743200 w 7315200"/>
                <a:gd name="connsiteY2" fmla="*/ 1828800 h 1981200"/>
                <a:gd name="connsiteX3" fmla="*/ 4572000 w 7315200"/>
                <a:gd name="connsiteY3" fmla="*/ 0 h 1981200"/>
                <a:gd name="connsiteX4" fmla="*/ 6400800 w 7315200"/>
                <a:gd name="connsiteY4" fmla="*/ 1828800 h 1981200"/>
                <a:gd name="connsiteX5" fmla="*/ 7315200 w 7315200"/>
                <a:gd name="connsiteY5" fmla="*/ 914400 h 1981200"/>
                <a:gd name="connsiteX6" fmla="*/ 7315200 w 7315200"/>
                <a:gd name="connsiteY6" fmla="*/ 914400 h 1981200"/>
                <a:gd name="connsiteX0" fmla="*/ 0 w 7315200"/>
                <a:gd name="connsiteY0" fmla="*/ 923925 h 1830388"/>
                <a:gd name="connsiteX1" fmla="*/ 914400 w 7315200"/>
                <a:gd name="connsiteY1" fmla="*/ 9525 h 1830388"/>
                <a:gd name="connsiteX2" fmla="*/ 2743200 w 7315200"/>
                <a:gd name="connsiteY2" fmla="*/ 1828800 h 1830388"/>
                <a:gd name="connsiteX3" fmla="*/ 4572000 w 7315200"/>
                <a:gd name="connsiteY3" fmla="*/ 0 h 1830388"/>
                <a:gd name="connsiteX4" fmla="*/ 6400800 w 7315200"/>
                <a:gd name="connsiteY4" fmla="*/ 1828800 h 1830388"/>
                <a:gd name="connsiteX5" fmla="*/ 7315200 w 7315200"/>
                <a:gd name="connsiteY5" fmla="*/ 914400 h 1830388"/>
                <a:gd name="connsiteX6" fmla="*/ 7315200 w 7315200"/>
                <a:gd name="connsiteY6" fmla="*/ 914400 h 1830388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911163"/>
                <a:gd name="connsiteX1" fmla="*/ 914400 w 7315200"/>
                <a:gd name="connsiteY1" fmla="*/ 9525 h 1911163"/>
                <a:gd name="connsiteX2" fmla="*/ 2743200 w 7315200"/>
                <a:gd name="connsiteY2" fmla="*/ 1828800 h 1911163"/>
                <a:gd name="connsiteX3" fmla="*/ 4572000 w 7315200"/>
                <a:gd name="connsiteY3" fmla="*/ 0 h 1911163"/>
                <a:gd name="connsiteX4" fmla="*/ 6400800 w 7315200"/>
                <a:gd name="connsiteY4" fmla="*/ 1828800 h 1911163"/>
                <a:gd name="connsiteX5" fmla="*/ 7315200 w 7315200"/>
                <a:gd name="connsiteY5" fmla="*/ 914400 h 1911163"/>
                <a:gd name="connsiteX6" fmla="*/ 7315200 w 7315200"/>
                <a:gd name="connsiteY6" fmla="*/ 914400 h 1911163"/>
                <a:gd name="connsiteX0" fmla="*/ 0 w 7315200"/>
                <a:gd name="connsiteY0" fmla="*/ 973698 h 1960936"/>
                <a:gd name="connsiteX1" fmla="*/ 914400 w 7315200"/>
                <a:gd name="connsiteY1" fmla="*/ 59298 h 1960936"/>
                <a:gd name="connsiteX2" fmla="*/ 2743200 w 7315200"/>
                <a:gd name="connsiteY2" fmla="*/ 1878573 h 1960936"/>
                <a:gd name="connsiteX3" fmla="*/ 4572000 w 7315200"/>
                <a:gd name="connsiteY3" fmla="*/ 49773 h 1960936"/>
                <a:gd name="connsiteX4" fmla="*/ 6400800 w 7315200"/>
                <a:gd name="connsiteY4" fmla="*/ 1878573 h 1960936"/>
                <a:gd name="connsiteX5" fmla="*/ 7315200 w 7315200"/>
                <a:gd name="connsiteY5" fmla="*/ 964173 h 1960936"/>
                <a:gd name="connsiteX6" fmla="*/ 7315200 w 7315200"/>
                <a:gd name="connsiteY6" fmla="*/ 964173 h 196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15200" h="1960936">
                  <a:moveTo>
                    <a:pt x="0" y="973698"/>
                  </a:moveTo>
                  <a:cubicBezTo>
                    <a:pt x="304800" y="516498"/>
                    <a:pt x="495300" y="70411"/>
                    <a:pt x="914400" y="59298"/>
                  </a:cubicBezTo>
                  <a:cubicBezTo>
                    <a:pt x="1498226" y="0"/>
                    <a:pt x="2133600" y="1880161"/>
                    <a:pt x="2743200" y="1878573"/>
                  </a:cubicBezTo>
                  <a:cubicBezTo>
                    <a:pt x="3352800" y="1876986"/>
                    <a:pt x="3962400" y="49773"/>
                    <a:pt x="4572000" y="49773"/>
                  </a:cubicBezTo>
                  <a:cubicBezTo>
                    <a:pt x="5181600" y="49773"/>
                    <a:pt x="5881968" y="1960936"/>
                    <a:pt x="6400800" y="1878573"/>
                  </a:cubicBezTo>
                  <a:cubicBezTo>
                    <a:pt x="6800850" y="1869048"/>
                    <a:pt x="7315200" y="964173"/>
                    <a:pt x="7315200" y="964173"/>
                  </a:cubicBezTo>
                  <a:lnTo>
                    <a:pt x="7315200" y="964173"/>
                  </a:lnTo>
                </a:path>
              </a:pathLst>
            </a:cu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990600" y="2838450"/>
              <a:ext cx="7620000" cy="21155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600450" y="2516743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14850" y="25262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10200" y="25262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62700" y="2505075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D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495300" y="2705100"/>
              <a:ext cx="9906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42950" y="2219325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/>
                <a:t>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58125" y="2752725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/>
                <a:t>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3135868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/>
                <a:t>y</a:t>
              </a:r>
              <a:r>
                <a:rPr lang="en-US"/>
                <a:t> = longitudinal displacement </a:t>
              </a:r>
              <a:r>
                <a:rPr lang="en-US" i="1"/>
                <a:t>D</a:t>
              </a:r>
              <a:r>
                <a:rPr lang="en-US"/>
                <a:t>(</a:t>
              </a:r>
              <a:r>
                <a:rPr lang="en-US" i="1"/>
                <a:t>x</a:t>
              </a:r>
              <a:r>
                <a:rPr lang="en-US"/>
                <a:t>,</a:t>
              </a:r>
              <a:r>
                <a:rPr lang="en-US" i="1"/>
                <a:t>t</a:t>
              </a:r>
              <a:r>
                <a:rPr lang="en-US"/>
                <a:t>) at instant </a:t>
              </a:r>
              <a:r>
                <a:rPr lang="en-US" i="1"/>
                <a:t>t</a:t>
              </a: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V="1">
            <a:off x="2743200" y="5191125"/>
            <a:ext cx="3714750" cy="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19600" y="4812268"/>
            <a:ext cx="40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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77" y="274638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/>
              <a:t>The pressure variation from atmospheric (rest) pressure is given by </a:t>
            </a:r>
            <a:r>
              <a:rPr lang="el-GR" sz="2400">
                <a:solidFill>
                  <a:srgbClr val="FFFF00"/>
                </a:solidFill>
                <a:latin typeface="Calibri"/>
                <a:cs typeface="Calibri"/>
              </a:rPr>
              <a:t>Δ</a:t>
            </a:r>
            <a:r>
              <a:rPr lang="en-US" sz="2400" i="1">
                <a:solidFill>
                  <a:srgbClr val="FFFF00"/>
                </a:solidFill>
                <a:latin typeface="Calibri"/>
                <a:cs typeface="Calibri"/>
              </a:rPr>
              <a:t>P </a:t>
            </a:r>
            <a:r>
              <a:rPr lang="en-US" sz="2400">
                <a:solidFill>
                  <a:srgbClr val="FFFF00"/>
                </a:solidFill>
                <a:latin typeface="Calibri"/>
                <a:cs typeface="Calibri"/>
              </a:rPr>
              <a:t>= -</a:t>
            </a:r>
            <a:r>
              <a:rPr lang="en-US" sz="2400" i="1">
                <a:solidFill>
                  <a:srgbClr val="FFFF00"/>
                </a:solidFill>
                <a:latin typeface="Calibri"/>
                <a:cs typeface="Calibri"/>
              </a:rPr>
              <a:t>B</a:t>
            </a:r>
            <a:r>
              <a:rPr lang="en-US" sz="2400">
                <a:solidFill>
                  <a:srgbClr val="FFFF00"/>
                </a:solidFill>
                <a:latin typeface="Calibri"/>
                <a:cs typeface="Calibri"/>
              </a:rPr>
              <a:t>(</a:t>
            </a:r>
            <a:r>
              <a:rPr lang="el-GR" sz="2400">
                <a:solidFill>
                  <a:srgbClr val="FFFF00"/>
                </a:solidFill>
                <a:cs typeface="Calibri"/>
              </a:rPr>
              <a:t>Δ</a:t>
            </a:r>
            <a:r>
              <a:rPr lang="en-US" sz="2400" i="1">
                <a:solidFill>
                  <a:srgbClr val="FFFF00"/>
                </a:solidFill>
                <a:cs typeface="Calibri"/>
              </a:rPr>
              <a:t>V</a:t>
            </a:r>
            <a:r>
              <a:rPr lang="en-US" sz="2400">
                <a:solidFill>
                  <a:srgbClr val="FFFF00"/>
                </a:solidFill>
                <a:cs typeface="Calibri"/>
              </a:rPr>
              <a:t>/</a:t>
            </a:r>
            <a:r>
              <a:rPr lang="en-US" sz="2400" i="1">
                <a:solidFill>
                  <a:srgbClr val="FFFF00"/>
                </a:solidFill>
                <a:cs typeface="Calibri"/>
              </a:rPr>
              <a:t>V)</a:t>
            </a:r>
            <a:r>
              <a:rPr lang="en-US" sz="2400">
                <a:solidFill>
                  <a:srgbClr val="FFFF00"/>
                </a:solidFill>
                <a:cs typeface="Calibri"/>
              </a:rPr>
              <a:t> = -</a:t>
            </a:r>
            <a:r>
              <a:rPr lang="en-US" sz="2400" i="1">
                <a:solidFill>
                  <a:srgbClr val="FFFF00"/>
                </a:solidFill>
                <a:cs typeface="Calibri"/>
              </a:rPr>
              <a:t>B</a:t>
            </a:r>
            <a:r>
              <a:rPr lang="en-US" sz="2400">
                <a:solidFill>
                  <a:srgbClr val="FFFF00"/>
                </a:solidFill>
                <a:cs typeface="Calibri"/>
              </a:rPr>
              <a:t>(</a:t>
            </a:r>
            <a:r>
              <a:rPr lang="el-GR" sz="2400">
                <a:solidFill>
                  <a:srgbClr val="FFFF00"/>
                </a:solidFill>
                <a:cs typeface="Calibri"/>
              </a:rPr>
              <a:t>Δ</a:t>
            </a:r>
            <a:r>
              <a:rPr lang="en-US" sz="2400" i="1">
                <a:solidFill>
                  <a:srgbClr val="FFFF00"/>
                </a:solidFill>
                <a:cs typeface="Calibri"/>
              </a:rPr>
              <a:t>D</a:t>
            </a:r>
            <a:r>
              <a:rPr lang="en-US" sz="2400">
                <a:solidFill>
                  <a:srgbClr val="FFFF00"/>
                </a:solidFill>
                <a:cs typeface="Calibri"/>
              </a:rPr>
              <a:t>/</a:t>
            </a:r>
            <a:r>
              <a:rPr lang="el-GR" sz="2400">
                <a:solidFill>
                  <a:srgbClr val="FFFF00"/>
                </a:solidFill>
                <a:cs typeface="Calibri"/>
              </a:rPr>
              <a:t>Δ</a:t>
            </a:r>
            <a:r>
              <a:rPr lang="en-US" sz="2400" i="1">
                <a:solidFill>
                  <a:srgbClr val="FFFF00"/>
                </a:solidFill>
                <a:cs typeface="Calibri"/>
              </a:rPr>
              <a:t>x</a:t>
            </a:r>
            <a:r>
              <a:rPr lang="en-US" sz="2400">
                <a:solidFill>
                  <a:srgbClr val="FFFF00"/>
                </a:solidFill>
                <a:cs typeface="Calibri"/>
              </a:rPr>
              <a:t>), so </a:t>
            </a:r>
            <a:r>
              <a:rPr lang="el-GR" sz="2400">
                <a:solidFill>
                  <a:srgbClr val="FFFF00"/>
                </a:solidFill>
                <a:cs typeface="Calibri"/>
              </a:rPr>
              <a:t>Δ</a:t>
            </a:r>
            <a:r>
              <a:rPr lang="en-US" sz="2400" i="1">
                <a:solidFill>
                  <a:srgbClr val="FFFF00"/>
                </a:solidFill>
                <a:cs typeface="Calibri"/>
              </a:rPr>
              <a:t>P </a:t>
            </a:r>
            <a:r>
              <a:rPr lang="en-US" sz="2400">
                <a:solidFill>
                  <a:srgbClr val="FFFF00"/>
                </a:solidFill>
                <a:cs typeface="Calibri"/>
              </a:rPr>
              <a:t>= 0 </a:t>
            </a:r>
            <a:r>
              <a:rPr lang="en-US" sz="2400">
                <a:cs typeface="Calibri"/>
              </a:rPr>
              <a:t>where </a:t>
            </a:r>
            <a:r>
              <a:rPr lang="en-US" sz="2400" i="1">
                <a:cs typeface="Calibri"/>
              </a:rPr>
              <a:t>D</a:t>
            </a:r>
            <a:r>
              <a:rPr lang="en-US" sz="2400">
                <a:cs typeface="Calibri"/>
              </a:rPr>
              <a:t> has zero slope as a function of x:  that is, </a:t>
            </a:r>
            <a:r>
              <a:rPr lang="el-GR" sz="2400" u="sng">
                <a:latin typeface="Calibri"/>
                <a:cs typeface="Calibri"/>
              </a:rPr>
              <a:t>Δ</a:t>
            </a:r>
            <a:r>
              <a:rPr lang="en-US" sz="2400" i="1" u="sng">
                <a:latin typeface="Calibri"/>
                <a:cs typeface="Calibri"/>
              </a:rPr>
              <a:t>P</a:t>
            </a:r>
            <a:r>
              <a:rPr lang="en-US" sz="2400" u="sng">
                <a:latin typeface="Calibri"/>
                <a:cs typeface="Calibri"/>
              </a:rPr>
              <a:t> = 0 where the amplitude of </a:t>
            </a:r>
            <a:r>
              <a:rPr lang="en-US" sz="2400" i="1" u="sng">
                <a:latin typeface="Calibri"/>
                <a:cs typeface="Calibri"/>
              </a:rPr>
              <a:t>D</a:t>
            </a:r>
            <a:r>
              <a:rPr lang="en-US" sz="2400" u="sng">
                <a:latin typeface="Calibri"/>
                <a:cs typeface="Calibri"/>
              </a:rPr>
              <a:t> is </a:t>
            </a:r>
            <a:r>
              <a:rPr lang="en-US" sz="2400" u="sng">
                <a:solidFill>
                  <a:srgbClr val="FFFF00"/>
                </a:solidFill>
                <a:latin typeface="Calibri"/>
                <a:cs typeface="Calibri"/>
              </a:rPr>
              <a:t>largest</a:t>
            </a:r>
            <a:r>
              <a:rPr lang="en-US" sz="2400">
                <a:latin typeface="Calibri"/>
                <a:cs typeface="Calibri"/>
              </a:rPr>
              <a:t>:  at </a:t>
            </a:r>
            <a:r>
              <a:rPr lang="en-US" sz="2400">
                <a:solidFill>
                  <a:srgbClr val="FFFF00"/>
                </a:solidFill>
                <a:latin typeface="Calibri"/>
                <a:cs typeface="Calibri"/>
              </a:rPr>
              <a:t>A and C</a:t>
            </a:r>
            <a:r>
              <a:rPr lang="en-US" sz="2400">
                <a:latin typeface="Calibri"/>
                <a:cs typeface="Calibri"/>
              </a:rPr>
              <a:t>.  </a:t>
            </a:r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1981200"/>
            <a:ext cx="8458200" cy="3733800"/>
            <a:chOff x="876300" y="685800"/>
            <a:chExt cx="7391400" cy="3657600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18288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224155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2635250" y="3425825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2971799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324485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347345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6576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38481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07035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3434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67995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50673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4864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9055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29285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66294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146"/>
            <p:cNvGrpSpPr/>
            <p:nvPr/>
          </p:nvGrpSpPr>
          <p:grpSpPr>
            <a:xfrm>
              <a:off x="3079750" y="2514600"/>
              <a:ext cx="4483100" cy="1588"/>
              <a:chOff x="3079750" y="2514600"/>
              <a:chExt cx="4483100" cy="1588"/>
            </a:xfrm>
          </p:grpSpPr>
          <p:cxnSp>
            <p:nvCxnSpPr>
              <p:cNvPr id="99" name="Straight Arrow Connector 98"/>
              <p:cNvCxnSpPr/>
              <p:nvPr/>
            </p:nvCxnSpPr>
            <p:spPr>
              <a:xfrm>
                <a:off x="3663950" y="2514600"/>
                <a:ext cx="2286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>
                <a:off x="7334250" y="2514600"/>
                <a:ext cx="2286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 flipH="1">
                <a:off x="5257800" y="2514600"/>
                <a:ext cx="2286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rot="10800000" flipV="1">
                <a:off x="4991100" y="2514600"/>
                <a:ext cx="1524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rot="10800000" flipV="1">
                <a:off x="5594350" y="2514600"/>
                <a:ext cx="1524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 rot="10800000" flipH="1" flipV="1">
                <a:off x="7054850" y="2514600"/>
                <a:ext cx="1524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 rot="10800000" flipH="1" flipV="1">
                <a:off x="4002085" y="2514600"/>
                <a:ext cx="1524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 rot="10800000" flipH="1" flipV="1">
                <a:off x="3392483" y="2514600"/>
                <a:ext cx="1524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 rot="10800000" flipV="1">
                <a:off x="5988050" y="2514600"/>
                <a:ext cx="762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 rot="10800000" flipV="1">
                <a:off x="4768850" y="2514600"/>
                <a:ext cx="762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 rot="10800000" flipH="1" flipV="1">
                <a:off x="4298950" y="2514600"/>
                <a:ext cx="762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 rot="10800000" flipH="1" flipV="1">
                <a:off x="3079750" y="2514600"/>
                <a:ext cx="762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38"/>
              <p:cNvCxnSpPr/>
              <p:nvPr/>
            </p:nvCxnSpPr>
            <p:spPr>
              <a:xfrm rot="10800000" flipH="1" flipV="1">
                <a:off x="6743700" y="2514600"/>
                <a:ext cx="762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>
              <a:off x="1409696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014415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6858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23859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190504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6896104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73152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7138985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108"/>
            <p:cNvGrpSpPr/>
            <p:nvPr/>
          </p:nvGrpSpPr>
          <p:grpSpPr>
            <a:xfrm>
              <a:off x="914400" y="685800"/>
              <a:ext cx="7315200" cy="914400"/>
              <a:chOff x="914400" y="685800"/>
              <a:chExt cx="7315200" cy="914400"/>
            </a:xfrm>
          </p:grpSpPr>
          <p:grpSp>
            <p:nvGrpSpPr>
              <p:cNvPr id="32" name="Group 75"/>
              <p:cNvGrpSpPr/>
              <p:nvPr/>
            </p:nvGrpSpPr>
            <p:grpSpPr>
              <a:xfrm>
                <a:off x="3657600" y="685800"/>
                <a:ext cx="609600" cy="914400"/>
                <a:chOff x="3657600" y="685800"/>
                <a:chExt cx="609600" cy="914400"/>
              </a:xfrm>
            </p:grpSpPr>
            <p:cxnSp>
              <p:nvCxnSpPr>
                <p:cNvPr id="96" name="Straight Connector 95"/>
                <p:cNvCxnSpPr/>
                <p:nvPr/>
              </p:nvCxnSpPr>
              <p:spPr>
                <a:xfrm rot="5400000">
                  <a:off x="32004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65"/>
                <p:cNvCxnSpPr/>
                <p:nvPr/>
              </p:nvCxnSpPr>
              <p:spPr>
                <a:xfrm rot="5400000">
                  <a:off x="35052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73"/>
                <p:cNvCxnSpPr/>
                <p:nvPr/>
              </p:nvCxnSpPr>
              <p:spPr>
                <a:xfrm rot="5400000">
                  <a:off x="38100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76"/>
              <p:cNvGrpSpPr/>
              <p:nvPr/>
            </p:nvGrpSpPr>
            <p:grpSpPr>
              <a:xfrm>
                <a:off x="4572000" y="685800"/>
                <a:ext cx="609600" cy="914400"/>
                <a:chOff x="3657600" y="685800"/>
                <a:chExt cx="609600" cy="914400"/>
              </a:xfrm>
            </p:grpSpPr>
            <p:cxnSp>
              <p:nvCxnSpPr>
                <p:cNvPr id="93" name="Straight Connector 77"/>
                <p:cNvCxnSpPr/>
                <p:nvPr/>
              </p:nvCxnSpPr>
              <p:spPr>
                <a:xfrm rot="5400000">
                  <a:off x="32004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78"/>
                <p:cNvCxnSpPr/>
                <p:nvPr/>
              </p:nvCxnSpPr>
              <p:spPr>
                <a:xfrm rot="5400000">
                  <a:off x="35052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38100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80"/>
              <p:cNvGrpSpPr/>
              <p:nvPr/>
            </p:nvGrpSpPr>
            <p:grpSpPr>
              <a:xfrm>
                <a:off x="5486400" y="685800"/>
                <a:ext cx="609600" cy="914400"/>
                <a:chOff x="3657600" y="685800"/>
                <a:chExt cx="609600" cy="914400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32004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5400000">
                  <a:off x="35052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5400000">
                  <a:off x="38100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84"/>
              <p:cNvGrpSpPr/>
              <p:nvPr/>
            </p:nvGrpSpPr>
            <p:grpSpPr>
              <a:xfrm>
                <a:off x="6400800" y="685800"/>
                <a:ext cx="609600" cy="914400"/>
                <a:chOff x="3657600" y="685800"/>
                <a:chExt cx="609600" cy="914400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 rot="5400000">
                  <a:off x="32004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>
                  <a:off x="35052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>
                  <a:off x="38100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88"/>
              <p:cNvGrpSpPr/>
              <p:nvPr/>
            </p:nvGrpSpPr>
            <p:grpSpPr>
              <a:xfrm>
                <a:off x="7315200" y="685800"/>
                <a:ext cx="609600" cy="914400"/>
                <a:chOff x="3657600" y="685800"/>
                <a:chExt cx="609600" cy="914400"/>
              </a:xfrm>
            </p:grpSpPr>
            <p:cxnSp>
              <p:nvCxnSpPr>
                <p:cNvPr id="84" name="Straight Connector 83"/>
                <p:cNvCxnSpPr/>
                <p:nvPr/>
              </p:nvCxnSpPr>
              <p:spPr>
                <a:xfrm rot="5400000">
                  <a:off x="32004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>
                  <a:off x="35052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5400000">
                  <a:off x="38100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1" name="Straight Connector 70"/>
              <p:cNvCxnSpPr/>
              <p:nvPr/>
            </p:nvCxnSpPr>
            <p:spPr>
              <a:xfrm rot="5400000">
                <a:off x="7772400" y="1143000"/>
                <a:ext cx="914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96"/>
              <p:cNvGrpSpPr/>
              <p:nvPr/>
            </p:nvGrpSpPr>
            <p:grpSpPr>
              <a:xfrm>
                <a:off x="2743200" y="685800"/>
                <a:ext cx="609600" cy="914400"/>
                <a:chOff x="3657600" y="685800"/>
                <a:chExt cx="609600" cy="914400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 rot="5400000">
                  <a:off x="32004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5400000">
                  <a:off x="35052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5400000">
                  <a:off x="38100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100"/>
              <p:cNvGrpSpPr/>
              <p:nvPr/>
            </p:nvGrpSpPr>
            <p:grpSpPr>
              <a:xfrm>
                <a:off x="1828800" y="685800"/>
                <a:ext cx="609600" cy="914400"/>
                <a:chOff x="3657600" y="685800"/>
                <a:chExt cx="609600" cy="914400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rot="5400000">
                  <a:off x="32004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5400000">
                  <a:off x="35052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>
                  <a:off x="38100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104"/>
              <p:cNvGrpSpPr/>
              <p:nvPr/>
            </p:nvGrpSpPr>
            <p:grpSpPr>
              <a:xfrm>
                <a:off x="914400" y="685800"/>
                <a:ext cx="609600" cy="914400"/>
                <a:chOff x="3657600" y="685800"/>
                <a:chExt cx="609600" cy="914400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 rot="5400000">
                  <a:off x="32004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35052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>
                  <a:off x="38100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2" name="Group 144"/>
            <p:cNvGrpSpPr/>
            <p:nvPr/>
          </p:nvGrpSpPr>
          <p:grpSpPr>
            <a:xfrm>
              <a:off x="914400" y="1596480"/>
              <a:ext cx="7315202" cy="924221"/>
              <a:chOff x="914400" y="1596480"/>
              <a:chExt cx="7315202" cy="924221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>
                <a:off x="457200" y="2057400"/>
                <a:ext cx="9144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3" name="Group 130"/>
              <p:cNvGrpSpPr/>
              <p:nvPr/>
            </p:nvGrpSpPr>
            <p:grpSpPr>
              <a:xfrm>
                <a:off x="1123948" y="1596480"/>
                <a:ext cx="3448052" cy="920501"/>
                <a:chOff x="1123948" y="1596480"/>
                <a:chExt cx="3448052" cy="920501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rot="5520000">
                  <a:off x="704848" y="2019300"/>
                  <a:ext cx="914400" cy="762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5520000">
                  <a:off x="976311" y="1981200"/>
                  <a:ext cx="914400" cy="1524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5400000">
                  <a:off x="1257300" y="1943100"/>
                  <a:ext cx="914400" cy="2286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5580000">
                  <a:off x="1573243" y="1978817"/>
                  <a:ext cx="914400" cy="1524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5520000">
                  <a:off x="1920921" y="2020350"/>
                  <a:ext cx="914400" cy="762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5400000">
                  <a:off x="2286000" y="2057400"/>
                  <a:ext cx="91440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080000" flipH="1">
                  <a:off x="2644849" y="2020350"/>
                  <a:ext cx="914400" cy="762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080000" flipH="1">
                  <a:off x="2990869" y="1979799"/>
                  <a:ext cx="914400" cy="1524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 flipH="1">
                  <a:off x="3314684" y="1943100"/>
                  <a:ext cx="914400" cy="2286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080000" flipH="1">
                  <a:off x="3597310" y="1983581"/>
                  <a:ext cx="914400" cy="1524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16020000" flipH="1">
                  <a:off x="3873557" y="2015580"/>
                  <a:ext cx="914400" cy="762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>
                  <a:off x="4114800" y="2057400"/>
                  <a:ext cx="91440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131"/>
              <p:cNvGrpSpPr/>
              <p:nvPr/>
            </p:nvGrpSpPr>
            <p:grpSpPr>
              <a:xfrm>
                <a:off x="4781550" y="1600200"/>
                <a:ext cx="3448052" cy="920501"/>
                <a:chOff x="1123948" y="1596480"/>
                <a:chExt cx="3448052" cy="920501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 rot="5520000">
                  <a:off x="704848" y="2019300"/>
                  <a:ext cx="914400" cy="762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520000">
                  <a:off x="976311" y="1981200"/>
                  <a:ext cx="914400" cy="1524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>
                  <a:off x="1257300" y="1943100"/>
                  <a:ext cx="914400" cy="2286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580000">
                  <a:off x="1573243" y="1978817"/>
                  <a:ext cx="914400" cy="1524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520000">
                  <a:off x="1920921" y="2020350"/>
                  <a:ext cx="914400" cy="762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>
                  <a:off x="2286000" y="2057400"/>
                  <a:ext cx="91440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080000" flipH="1">
                  <a:off x="2644849" y="2020350"/>
                  <a:ext cx="914400" cy="762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6080000" flipH="1">
                  <a:off x="2990869" y="1979799"/>
                  <a:ext cx="914400" cy="1524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 flipH="1">
                  <a:off x="3314684" y="1943100"/>
                  <a:ext cx="914400" cy="2286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080000" flipH="1">
                  <a:off x="3597310" y="1983581"/>
                  <a:ext cx="914400" cy="1524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020000" flipH="1">
                  <a:off x="3873557" y="2015580"/>
                  <a:ext cx="914400" cy="762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>
                  <a:off x="4114800" y="2057400"/>
                  <a:ext cx="91440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Freeform 32"/>
            <p:cNvSpPr/>
            <p:nvPr/>
          </p:nvSpPr>
          <p:spPr>
            <a:xfrm flipV="1">
              <a:off x="876300" y="1123950"/>
              <a:ext cx="7391400" cy="457200"/>
            </a:xfrm>
            <a:custGeom>
              <a:avLst/>
              <a:gdLst>
                <a:gd name="connsiteX0" fmla="*/ 0 w 7315200"/>
                <a:gd name="connsiteY0" fmla="*/ 925512 h 1831975"/>
                <a:gd name="connsiteX1" fmla="*/ 914400 w 7315200"/>
                <a:gd name="connsiteY1" fmla="*/ 11112 h 1831975"/>
                <a:gd name="connsiteX2" fmla="*/ 1828800 w 7315200"/>
                <a:gd name="connsiteY2" fmla="*/ 925512 h 1831975"/>
                <a:gd name="connsiteX3" fmla="*/ 2743200 w 7315200"/>
                <a:gd name="connsiteY3" fmla="*/ 1830387 h 1831975"/>
                <a:gd name="connsiteX4" fmla="*/ 3667125 w 7315200"/>
                <a:gd name="connsiteY4" fmla="*/ 915987 h 1831975"/>
                <a:gd name="connsiteX5" fmla="*/ 4572000 w 7315200"/>
                <a:gd name="connsiteY5" fmla="*/ 1587 h 1831975"/>
                <a:gd name="connsiteX6" fmla="*/ 5486400 w 7315200"/>
                <a:gd name="connsiteY6" fmla="*/ 925512 h 1831975"/>
                <a:gd name="connsiteX7" fmla="*/ 6400800 w 7315200"/>
                <a:gd name="connsiteY7" fmla="*/ 1830387 h 1831975"/>
                <a:gd name="connsiteX8" fmla="*/ 7315200 w 7315200"/>
                <a:gd name="connsiteY8" fmla="*/ 915987 h 1831975"/>
                <a:gd name="connsiteX9" fmla="*/ 7315200 w 7315200"/>
                <a:gd name="connsiteY9" fmla="*/ 915987 h 1831975"/>
                <a:gd name="connsiteX0" fmla="*/ 0 w 7315200"/>
                <a:gd name="connsiteY0" fmla="*/ 925512 h 1831975"/>
                <a:gd name="connsiteX1" fmla="*/ 914400 w 7315200"/>
                <a:gd name="connsiteY1" fmla="*/ 11112 h 1831975"/>
                <a:gd name="connsiteX2" fmla="*/ 1838325 w 7315200"/>
                <a:gd name="connsiteY2" fmla="*/ 925512 h 1831975"/>
                <a:gd name="connsiteX3" fmla="*/ 2743200 w 7315200"/>
                <a:gd name="connsiteY3" fmla="*/ 1830387 h 1831975"/>
                <a:gd name="connsiteX4" fmla="*/ 3667125 w 7315200"/>
                <a:gd name="connsiteY4" fmla="*/ 915987 h 1831975"/>
                <a:gd name="connsiteX5" fmla="*/ 4572000 w 7315200"/>
                <a:gd name="connsiteY5" fmla="*/ 1587 h 1831975"/>
                <a:gd name="connsiteX6" fmla="*/ 5486400 w 7315200"/>
                <a:gd name="connsiteY6" fmla="*/ 925512 h 1831975"/>
                <a:gd name="connsiteX7" fmla="*/ 6400800 w 7315200"/>
                <a:gd name="connsiteY7" fmla="*/ 1830387 h 1831975"/>
                <a:gd name="connsiteX8" fmla="*/ 7315200 w 7315200"/>
                <a:gd name="connsiteY8" fmla="*/ 915987 h 1831975"/>
                <a:gd name="connsiteX9" fmla="*/ 7315200 w 7315200"/>
                <a:gd name="connsiteY9" fmla="*/ 915987 h 1831975"/>
                <a:gd name="connsiteX0" fmla="*/ 0 w 7315200"/>
                <a:gd name="connsiteY0" fmla="*/ 1065212 h 2120899"/>
                <a:gd name="connsiteX1" fmla="*/ 914400 w 7315200"/>
                <a:gd name="connsiteY1" fmla="*/ 150812 h 2120899"/>
                <a:gd name="connsiteX2" fmla="*/ 2743200 w 7315200"/>
                <a:gd name="connsiteY2" fmla="*/ 1970087 h 2120899"/>
                <a:gd name="connsiteX3" fmla="*/ 3667125 w 7315200"/>
                <a:gd name="connsiteY3" fmla="*/ 1055687 h 2120899"/>
                <a:gd name="connsiteX4" fmla="*/ 4572000 w 7315200"/>
                <a:gd name="connsiteY4" fmla="*/ 141287 h 2120899"/>
                <a:gd name="connsiteX5" fmla="*/ 5486400 w 7315200"/>
                <a:gd name="connsiteY5" fmla="*/ 1065212 h 2120899"/>
                <a:gd name="connsiteX6" fmla="*/ 6400800 w 7315200"/>
                <a:gd name="connsiteY6" fmla="*/ 1970087 h 2120899"/>
                <a:gd name="connsiteX7" fmla="*/ 7315200 w 7315200"/>
                <a:gd name="connsiteY7" fmla="*/ 1055687 h 2120899"/>
                <a:gd name="connsiteX8" fmla="*/ 7315200 w 7315200"/>
                <a:gd name="connsiteY8" fmla="*/ 1055687 h 2120899"/>
                <a:gd name="connsiteX0" fmla="*/ 0 w 7315200"/>
                <a:gd name="connsiteY0" fmla="*/ 1065212 h 2122487"/>
                <a:gd name="connsiteX1" fmla="*/ 914400 w 7315200"/>
                <a:gd name="connsiteY1" fmla="*/ 150812 h 2122487"/>
                <a:gd name="connsiteX2" fmla="*/ 2743200 w 7315200"/>
                <a:gd name="connsiteY2" fmla="*/ 1970087 h 2122487"/>
                <a:gd name="connsiteX3" fmla="*/ 3667125 w 7315200"/>
                <a:gd name="connsiteY3" fmla="*/ 1065212 h 2122487"/>
                <a:gd name="connsiteX4" fmla="*/ 4572000 w 7315200"/>
                <a:gd name="connsiteY4" fmla="*/ 141287 h 2122487"/>
                <a:gd name="connsiteX5" fmla="*/ 5486400 w 7315200"/>
                <a:gd name="connsiteY5" fmla="*/ 1065212 h 2122487"/>
                <a:gd name="connsiteX6" fmla="*/ 6400800 w 7315200"/>
                <a:gd name="connsiteY6" fmla="*/ 1970087 h 2122487"/>
                <a:gd name="connsiteX7" fmla="*/ 7315200 w 7315200"/>
                <a:gd name="connsiteY7" fmla="*/ 1055687 h 2122487"/>
                <a:gd name="connsiteX8" fmla="*/ 7315200 w 7315200"/>
                <a:gd name="connsiteY8" fmla="*/ 1055687 h 2122487"/>
                <a:gd name="connsiteX0" fmla="*/ 0 w 7315200"/>
                <a:gd name="connsiteY0" fmla="*/ 1065212 h 2122487"/>
                <a:gd name="connsiteX1" fmla="*/ 914400 w 7315200"/>
                <a:gd name="connsiteY1" fmla="*/ 150812 h 2122487"/>
                <a:gd name="connsiteX2" fmla="*/ 2743200 w 7315200"/>
                <a:gd name="connsiteY2" fmla="*/ 1970087 h 2122487"/>
                <a:gd name="connsiteX3" fmla="*/ 3667125 w 7315200"/>
                <a:gd name="connsiteY3" fmla="*/ 1065212 h 2122487"/>
                <a:gd name="connsiteX4" fmla="*/ 4572000 w 7315200"/>
                <a:gd name="connsiteY4" fmla="*/ 141287 h 2122487"/>
                <a:gd name="connsiteX5" fmla="*/ 5486400 w 7315200"/>
                <a:gd name="connsiteY5" fmla="*/ 1065212 h 2122487"/>
                <a:gd name="connsiteX6" fmla="*/ 6400800 w 7315200"/>
                <a:gd name="connsiteY6" fmla="*/ 1970087 h 2122487"/>
                <a:gd name="connsiteX7" fmla="*/ 7315200 w 7315200"/>
                <a:gd name="connsiteY7" fmla="*/ 1055687 h 2122487"/>
                <a:gd name="connsiteX8" fmla="*/ 7315200 w 7315200"/>
                <a:gd name="connsiteY8" fmla="*/ 1055687 h 2122487"/>
                <a:gd name="connsiteX0" fmla="*/ 0 w 7315200"/>
                <a:gd name="connsiteY0" fmla="*/ 1074737 h 1981200"/>
                <a:gd name="connsiteX1" fmla="*/ 914400 w 7315200"/>
                <a:gd name="connsiteY1" fmla="*/ 160337 h 1981200"/>
                <a:gd name="connsiteX2" fmla="*/ 2743200 w 7315200"/>
                <a:gd name="connsiteY2" fmla="*/ 1979612 h 1981200"/>
                <a:gd name="connsiteX3" fmla="*/ 4572000 w 7315200"/>
                <a:gd name="connsiteY3" fmla="*/ 150812 h 1981200"/>
                <a:gd name="connsiteX4" fmla="*/ 5486400 w 7315200"/>
                <a:gd name="connsiteY4" fmla="*/ 1074737 h 1981200"/>
                <a:gd name="connsiteX5" fmla="*/ 6400800 w 7315200"/>
                <a:gd name="connsiteY5" fmla="*/ 1979612 h 1981200"/>
                <a:gd name="connsiteX6" fmla="*/ 7315200 w 7315200"/>
                <a:gd name="connsiteY6" fmla="*/ 1065212 h 1981200"/>
                <a:gd name="connsiteX7" fmla="*/ 7315200 w 7315200"/>
                <a:gd name="connsiteY7" fmla="*/ 1065212 h 1981200"/>
                <a:gd name="connsiteX0" fmla="*/ 0 w 7315200"/>
                <a:gd name="connsiteY0" fmla="*/ 1065212 h 2122487"/>
                <a:gd name="connsiteX1" fmla="*/ 914400 w 7315200"/>
                <a:gd name="connsiteY1" fmla="*/ 150812 h 2122487"/>
                <a:gd name="connsiteX2" fmla="*/ 2743200 w 7315200"/>
                <a:gd name="connsiteY2" fmla="*/ 1970087 h 2122487"/>
                <a:gd name="connsiteX3" fmla="*/ 4572000 w 7315200"/>
                <a:gd name="connsiteY3" fmla="*/ 141287 h 2122487"/>
                <a:gd name="connsiteX4" fmla="*/ 6400800 w 7315200"/>
                <a:gd name="connsiteY4" fmla="*/ 1970087 h 2122487"/>
                <a:gd name="connsiteX5" fmla="*/ 7315200 w 7315200"/>
                <a:gd name="connsiteY5" fmla="*/ 1055687 h 2122487"/>
                <a:gd name="connsiteX6" fmla="*/ 7315200 w 7315200"/>
                <a:gd name="connsiteY6" fmla="*/ 1055687 h 2122487"/>
                <a:gd name="connsiteX0" fmla="*/ 0 w 7315200"/>
                <a:gd name="connsiteY0" fmla="*/ 1027112 h 2084387"/>
                <a:gd name="connsiteX1" fmla="*/ 914400 w 7315200"/>
                <a:gd name="connsiteY1" fmla="*/ 112712 h 2084387"/>
                <a:gd name="connsiteX2" fmla="*/ 2743200 w 7315200"/>
                <a:gd name="connsiteY2" fmla="*/ 1931987 h 2084387"/>
                <a:gd name="connsiteX3" fmla="*/ 4572000 w 7315200"/>
                <a:gd name="connsiteY3" fmla="*/ 103187 h 2084387"/>
                <a:gd name="connsiteX4" fmla="*/ 6400800 w 7315200"/>
                <a:gd name="connsiteY4" fmla="*/ 1931987 h 2084387"/>
                <a:gd name="connsiteX5" fmla="*/ 7315200 w 7315200"/>
                <a:gd name="connsiteY5" fmla="*/ 1017587 h 2084387"/>
                <a:gd name="connsiteX6" fmla="*/ 7315200 w 7315200"/>
                <a:gd name="connsiteY6" fmla="*/ 1017587 h 2084387"/>
                <a:gd name="connsiteX0" fmla="*/ 0 w 7315200"/>
                <a:gd name="connsiteY0" fmla="*/ 923925 h 1981200"/>
                <a:gd name="connsiteX1" fmla="*/ 914400 w 7315200"/>
                <a:gd name="connsiteY1" fmla="*/ 9525 h 1981200"/>
                <a:gd name="connsiteX2" fmla="*/ 2743200 w 7315200"/>
                <a:gd name="connsiteY2" fmla="*/ 1828800 h 1981200"/>
                <a:gd name="connsiteX3" fmla="*/ 4572000 w 7315200"/>
                <a:gd name="connsiteY3" fmla="*/ 0 h 1981200"/>
                <a:gd name="connsiteX4" fmla="*/ 6400800 w 7315200"/>
                <a:gd name="connsiteY4" fmla="*/ 1828800 h 1981200"/>
                <a:gd name="connsiteX5" fmla="*/ 7315200 w 7315200"/>
                <a:gd name="connsiteY5" fmla="*/ 914400 h 1981200"/>
                <a:gd name="connsiteX6" fmla="*/ 7315200 w 7315200"/>
                <a:gd name="connsiteY6" fmla="*/ 914400 h 1981200"/>
                <a:gd name="connsiteX0" fmla="*/ 0 w 7315200"/>
                <a:gd name="connsiteY0" fmla="*/ 923925 h 1981200"/>
                <a:gd name="connsiteX1" fmla="*/ 914400 w 7315200"/>
                <a:gd name="connsiteY1" fmla="*/ 9525 h 1981200"/>
                <a:gd name="connsiteX2" fmla="*/ 2743200 w 7315200"/>
                <a:gd name="connsiteY2" fmla="*/ 1828800 h 1981200"/>
                <a:gd name="connsiteX3" fmla="*/ 4572000 w 7315200"/>
                <a:gd name="connsiteY3" fmla="*/ 0 h 1981200"/>
                <a:gd name="connsiteX4" fmla="*/ 6400800 w 7315200"/>
                <a:gd name="connsiteY4" fmla="*/ 1828800 h 1981200"/>
                <a:gd name="connsiteX5" fmla="*/ 7315200 w 7315200"/>
                <a:gd name="connsiteY5" fmla="*/ 914400 h 1981200"/>
                <a:gd name="connsiteX6" fmla="*/ 7315200 w 7315200"/>
                <a:gd name="connsiteY6" fmla="*/ 914400 h 1981200"/>
                <a:gd name="connsiteX0" fmla="*/ 0 w 7315200"/>
                <a:gd name="connsiteY0" fmla="*/ 923925 h 1981200"/>
                <a:gd name="connsiteX1" fmla="*/ 914400 w 7315200"/>
                <a:gd name="connsiteY1" fmla="*/ 9525 h 1981200"/>
                <a:gd name="connsiteX2" fmla="*/ 2743200 w 7315200"/>
                <a:gd name="connsiteY2" fmla="*/ 1828800 h 1981200"/>
                <a:gd name="connsiteX3" fmla="*/ 4572000 w 7315200"/>
                <a:gd name="connsiteY3" fmla="*/ 0 h 1981200"/>
                <a:gd name="connsiteX4" fmla="*/ 6400800 w 7315200"/>
                <a:gd name="connsiteY4" fmla="*/ 1828800 h 1981200"/>
                <a:gd name="connsiteX5" fmla="*/ 7315200 w 7315200"/>
                <a:gd name="connsiteY5" fmla="*/ 914400 h 1981200"/>
                <a:gd name="connsiteX6" fmla="*/ 7315200 w 7315200"/>
                <a:gd name="connsiteY6" fmla="*/ 914400 h 1981200"/>
                <a:gd name="connsiteX0" fmla="*/ 0 w 7315200"/>
                <a:gd name="connsiteY0" fmla="*/ 923925 h 1830388"/>
                <a:gd name="connsiteX1" fmla="*/ 914400 w 7315200"/>
                <a:gd name="connsiteY1" fmla="*/ 9525 h 1830388"/>
                <a:gd name="connsiteX2" fmla="*/ 2743200 w 7315200"/>
                <a:gd name="connsiteY2" fmla="*/ 1828800 h 1830388"/>
                <a:gd name="connsiteX3" fmla="*/ 4572000 w 7315200"/>
                <a:gd name="connsiteY3" fmla="*/ 0 h 1830388"/>
                <a:gd name="connsiteX4" fmla="*/ 6400800 w 7315200"/>
                <a:gd name="connsiteY4" fmla="*/ 1828800 h 1830388"/>
                <a:gd name="connsiteX5" fmla="*/ 7315200 w 7315200"/>
                <a:gd name="connsiteY5" fmla="*/ 914400 h 1830388"/>
                <a:gd name="connsiteX6" fmla="*/ 7315200 w 7315200"/>
                <a:gd name="connsiteY6" fmla="*/ 914400 h 1830388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911163"/>
                <a:gd name="connsiteX1" fmla="*/ 914400 w 7315200"/>
                <a:gd name="connsiteY1" fmla="*/ 9525 h 1911163"/>
                <a:gd name="connsiteX2" fmla="*/ 2743200 w 7315200"/>
                <a:gd name="connsiteY2" fmla="*/ 1828800 h 1911163"/>
                <a:gd name="connsiteX3" fmla="*/ 4572000 w 7315200"/>
                <a:gd name="connsiteY3" fmla="*/ 0 h 1911163"/>
                <a:gd name="connsiteX4" fmla="*/ 6400800 w 7315200"/>
                <a:gd name="connsiteY4" fmla="*/ 1828800 h 1911163"/>
                <a:gd name="connsiteX5" fmla="*/ 7315200 w 7315200"/>
                <a:gd name="connsiteY5" fmla="*/ 914400 h 1911163"/>
                <a:gd name="connsiteX6" fmla="*/ 7315200 w 7315200"/>
                <a:gd name="connsiteY6" fmla="*/ 914400 h 1911163"/>
                <a:gd name="connsiteX0" fmla="*/ 0 w 7315200"/>
                <a:gd name="connsiteY0" fmla="*/ 973698 h 1960936"/>
                <a:gd name="connsiteX1" fmla="*/ 914400 w 7315200"/>
                <a:gd name="connsiteY1" fmla="*/ 59298 h 1960936"/>
                <a:gd name="connsiteX2" fmla="*/ 2743200 w 7315200"/>
                <a:gd name="connsiteY2" fmla="*/ 1878573 h 1960936"/>
                <a:gd name="connsiteX3" fmla="*/ 4572000 w 7315200"/>
                <a:gd name="connsiteY3" fmla="*/ 49773 h 1960936"/>
                <a:gd name="connsiteX4" fmla="*/ 6400800 w 7315200"/>
                <a:gd name="connsiteY4" fmla="*/ 1878573 h 1960936"/>
                <a:gd name="connsiteX5" fmla="*/ 7315200 w 7315200"/>
                <a:gd name="connsiteY5" fmla="*/ 964173 h 1960936"/>
                <a:gd name="connsiteX6" fmla="*/ 7315200 w 7315200"/>
                <a:gd name="connsiteY6" fmla="*/ 964173 h 196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15200" h="1960936">
                  <a:moveTo>
                    <a:pt x="0" y="973698"/>
                  </a:moveTo>
                  <a:cubicBezTo>
                    <a:pt x="304800" y="516498"/>
                    <a:pt x="495300" y="70411"/>
                    <a:pt x="914400" y="59298"/>
                  </a:cubicBezTo>
                  <a:cubicBezTo>
                    <a:pt x="1498226" y="0"/>
                    <a:pt x="2133600" y="1880161"/>
                    <a:pt x="2743200" y="1878573"/>
                  </a:cubicBezTo>
                  <a:cubicBezTo>
                    <a:pt x="3352800" y="1876986"/>
                    <a:pt x="3962400" y="49773"/>
                    <a:pt x="4572000" y="49773"/>
                  </a:cubicBezTo>
                  <a:cubicBezTo>
                    <a:pt x="5181600" y="49773"/>
                    <a:pt x="5881968" y="1960936"/>
                    <a:pt x="6400800" y="1878573"/>
                  </a:cubicBezTo>
                  <a:cubicBezTo>
                    <a:pt x="6800850" y="1869048"/>
                    <a:pt x="7315200" y="964173"/>
                    <a:pt x="7315200" y="964173"/>
                  </a:cubicBezTo>
                  <a:lnTo>
                    <a:pt x="7315200" y="964173"/>
                  </a:lnTo>
                </a:path>
              </a:pathLst>
            </a:custGeom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33" idx="0"/>
            </p:cNvCxnSpPr>
            <p:nvPr/>
          </p:nvCxnSpPr>
          <p:spPr>
            <a:xfrm flipV="1">
              <a:off x="876300" y="1352550"/>
              <a:ext cx="7353300" cy="157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171825" y="6858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Rest position of “air slices”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0000" y="1752600"/>
              <a:ext cx="4114800" cy="31657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Local </a:t>
              </a:r>
              <a:r>
                <a:rPr lang="en-US" u="sng"/>
                <a:t>longitudinal</a:t>
              </a:r>
              <a:r>
                <a:rPr lang="en-US"/>
                <a:t> displacement </a:t>
              </a:r>
              <a:r>
                <a:rPr lang="en-US" i="1"/>
                <a:t>D</a:t>
              </a:r>
              <a:r>
                <a:rPr lang="en-US"/>
                <a:t> at time </a:t>
              </a:r>
              <a:r>
                <a:rPr lang="en-US" i="1"/>
                <a:t>t</a:t>
              </a:r>
              <a:r>
                <a:rPr lang="en-US"/>
                <a:t> </a:t>
              </a:r>
            </a:p>
          </p:txBody>
        </p:sp>
        <p:cxnSp>
          <p:nvCxnSpPr>
            <p:cNvPr id="37" name="Straight Arrow Connector 36"/>
            <p:cNvCxnSpPr>
              <a:stCxn id="36" idx="1"/>
            </p:cNvCxnSpPr>
            <p:nvPr/>
          </p:nvCxnSpPr>
          <p:spPr>
            <a:xfrm rot="10800000">
              <a:off x="2590801" y="1447800"/>
              <a:ext cx="1219199" cy="463085"/>
            </a:xfrm>
            <a:prstGeom prst="straightConnector1">
              <a:avLst/>
            </a:prstGeom>
            <a:ln w="19050">
              <a:solidFill>
                <a:schemeClr val="bg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114674" y="3429000"/>
              <a:ext cx="4352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Position of displaced air slices at instant </a:t>
              </a:r>
              <a:r>
                <a:rPr lang="en-US" i="1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t</a:t>
              </a: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381000" y="5791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If the original (imaginary) slices have thickness </a:t>
            </a:r>
            <a:r>
              <a:rPr lang="el-GR" sz="2400">
                <a:solidFill>
                  <a:srgbClr val="FFFF00"/>
                </a:solidFill>
                <a:latin typeface="Calibri"/>
                <a:cs typeface="Calibri"/>
              </a:rPr>
              <a:t>Δ</a:t>
            </a:r>
            <a:r>
              <a:rPr lang="en-US" sz="2400">
                <a:solidFill>
                  <a:srgbClr val="FFFF00"/>
                </a:solidFill>
                <a:latin typeface="Calibri"/>
                <a:cs typeface="Calibri"/>
              </a:rPr>
              <a:t>x, the fractional change in volume as the wave passes  </a:t>
            </a:r>
            <a:r>
              <a:rPr lang="el-GR" sz="2400">
                <a:solidFill>
                  <a:srgbClr val="FFFF00"/>
                </a:solidFill>
                <a:latin typeface="Calibri"/>
                <a:cs typeface="Calibri"/>
              </a:rPr>
              <a:t>Δ</a:t>
            </a:r>
            <a:r>
              <a:rPr lang="en-US" sz="2400" i="1">
                <a:solidFill>
                  <a:srgbClr val="FFFF00"/>
                </a:solidFill>
                <a:latin typeface="Calibri"/>
                <a:cs typeface="Calibri"/>
              </a:rPr>
              <a:t>V</a:t>
            </a:r>
            <a:r>
              <a:rPr lang="en-US" sz="2400">
                <a:solidFill>
                  <a:srgbClr val="FFFF00"/>
                </a:solidFill>
                <a:latin typeface="Calibri"/>
                <a:cs typeface="Calibri"/>
              </a:rPr>
              <a:t>/</a:t>
            </a:r>
            <a:r>
              <a:rPr lang="en-US" sz="2400" i="1">
                <a:solidFill>
                  <a:srgbClr val="FFFF00"/>
                </a:solidFill>
                <a:latin typeface="Calibri"/>
                <a:cs typeface="Calibri"/>
              </a:rPr>
              <a:t>V</a:t>
            </a:r>
            <a:r>
              <a:rPr lang="en-US" sz="2400">
                <a:solidFill>
                  <a:srgbClr val="FFFF00"/>
                </a:solidFill>
                <a:latin typeface="Calibri"/>
                <a:cs typeface="Calibri"/>
              </a:rPr>
              <a:t> = </a:t>
            </a:r>
            <a:r>
              <a:rPr lang="el-GR" sz="2400">
                <a:solidFill>
                  <a:srgbClr val="FFFF00"/>
                </a:solidFill>
                <a:latin typeface="Calibri"/>
                <a:cs typeface="Calibri"/>
              </a:rPr>
              <a:t>Δ</a:t>
            </a:r>
            <a:r>
              <a:rPr lang="en-US" sz="2400" i="1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lang="en-US" sz="2400">
                <a:solidFill>
                  <a:srgbClr val="FFFF00"/>
                </a:solidFill>
                <a:latin typeface="Calibri"/>
                <a:cs typeface="Calibri"/>
              </a:rPr>
              <a:t>/</a:t>
            </a:r>
            <a:r>
              <a:rPr lang="el-GR" sz="2400">
                <a:solidFill>
                  <a:srgbClr val="FFFF00"/>
                </a:solidFill>
                <a:latin typeface="Calibri"/>
                <a:cs typeface="Calibri"/>
              </a:rPr>
              <a:t>Δ</a:t>
            </a:r>
            <a:r>
              <a:rPr lang="en-US" sz="2400" i="1">
                <a:solidFill>
                  <a:srgbClr val="FFFF00"/>
                </a:solidFill>
                <a:latin typeface="Calibri"/>
                <a:cs typeface="Calibri"/>
              </a:rPr>
              <a:t>x</a:t>
            </a:r>
            <a:r>
              <a:rPr lang="en-US" sz="2400">
                <a:solidFill>
                  <a:srgbClr val="FFFF00"/>
                </a:solidFill>
                <a:latin typeface="Calibri"/>
                <a:cs typeface="Calibri"/>
              </a:rPr>
              <a:t> .</a:t>
            </a:r>
            <a:endParaRPr lang="en-US"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Amplitude and Pressure in a Harmonic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4525963"/>
          </a:xfrm>
        </p:spPr>
        <p:txBody>
          <a:bodyPr>
            <a:normAutofit/>
          </a:bodyPr>
          <a:lstStyle/>
          <a:p>
            <a:r>
              <a:rPr lang="en-US" sz="2800"/>
              <a:t>We found the pressure deviation from rest (atmospheric) pressure in a “slice” to be:</a:t>
            </a:r>
          </a:p>
          <a:p>
            <a:endParaRPr lang="en-US" sz="2800"/>
          </a:p>
          <a:p>
            <a:pPr>
              <a:buNone/>
            </a:pPr>
            <a:endParaRPr lang="en-US" sz="2800"/>
          </a:p>
          <a:p>
            <a:pPr>
              <a:buNone/>
            </a:pPr>
            <a:r>
              <a:rPr lang="en-US" sz="2800"/>
              <a:t>     the last expression comes from taking the limit of very thin slices. </a:t>
            </a:r>
          </a:p>
          <a:p>
            <a:r>
              <a:rPr lang="en-US" sz="2800"/>
              <a:t>So for                                  we have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949995"/>
              </p:ext>
            </p:extLst>
          </p:nvPr>
        </p:nvGraphicFramePr>
        <p:xfrm>
          <a:off x="2274888" y="2552700"/>
          <a:ext cx="409257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4" imgW="2006280" imgH="431640" progId="Equation.DSMT4">
                  <p:embed/>
                </p:oleObj>
              </mc:Choice>
              <mc:Fallback>
                <p:oleObj name="Equation" r:id="rId4" imgW="200628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2552700"/>
                        <a:ext cx="4092575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08760" y="4433047"/>
          <a:ext cx="2682240" cy="576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6" imgW="1180800" imgH="253800" progId="Equation.DSMT4">
                  <p:embed/>
                </p:oleObj>
              </mc:Choice>
              <mc:Fallback>
                <p:oleObj name="Equation" r:id="rId6" imgW="118080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760" y="4433047"/>
                        <a:ext cx="2682240" cy="5768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476969" y="4433047"/>
          <a:ext cx="36401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8" imgW="1574640" imgH="253800" progId="Equation.DSMT4">
                  <p:embed/>
                </p:oleObj>
              </mc:Choice>
              <mc:Fallback>
                <p:oleObj name="Equation" r:id="rId8" imgW="157464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969" y="4433047"/>
                        <a:ext cx="3640137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50" y="5005387"/>
            <a:ext cx="85725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Power and Loudness of 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/>
              <a:t>A sound wave delivers energy to any surface that absorbs it, the unit of power is watts per square meter of area perpendicular to the direction of the wave.</a:t>
            </a:r>
          </a:p>
          <a:p>
            <a:r>
              <a:rPr lang="en-US" sz="2800"/>
              <a:t>Experimentally, the </a:t>
            </a:r>
            <a:r>
              <a:rPr lang="en-US" sz="2800">
                <a:solidFill>
                  <a:srgbClr val="FFFF00"/>
                </a:solidFill>
              </a:rPr>
              <a:t>least power the human ear can detect is about</a:t>
            </a:r>
            <a:r>
              <a:rPr lang="en-US" sz="2800"/>
              <a:t> </a:t>
            </a:r>
            <a:r>
              <a:rPr lang="en-US" sz="28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en-US" sz="2800" baseline="30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00"/>
                </a:solidFill>
              </a:rPr>
              <a:t>watts/m</a:t>
            </a:r>
            <a:r>
              <a:rPr lang="en-US" sz="2800" baseline="30000">
                <a:solidFill>
                  <a:srgbClr val="FFFF00"/>
                </a:solidFill>
              </a:rPr>
              <a:t>2</a:t>
            </a:r>
            <a:r>
              <a:rPr lang="en-US" sz="2800"/>
              <a:t>, the most (without pain!) is about 1 watt/m</a:t>
            </a:r>
            <a:r>
              <a:rPr lang="en-US" sz="2800" baseline="30000"/>
              <a:t>2</a:t>
            </a:r>
            <a:r>
              <a:rPr lang="en-US" sz="2800"/>
              <a:t>.</a:t>
            </a:r>
          </a:p>
          <a:p>
            <a:r>
              <a:rPr lang="en-US" sz="2800"/>
              <a:t>With this vast range, we must measure power </a:t>
            </a:r>
            <a:r>
              <a:rPr lang="en-US" sz="28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/>
              <a:t> on a </a:t>
            </a:r>
            <a:r>
              <a:rPr lang="en-US" sz="2800">
                <a:solidFill>
                  <a:srgbClr val="FFFF00"/>
                </a:solidFill>
              </a:rPr>
              <a:t>logarithmic</a:t>
            </a:r>
            <a:r>
              <a:rPr lang="en-US" sz="2800"/>
              <a:t> scale: we define the </a:t>
            </a:r>
            <a:r>
              <a:rPr lang="en-US" sz="2800" u="sng">
                <a:solidFill>
                  <a:srgbClr val="FFFF00"/>
                </a:solidFill>
              </a:rPr>
              <a:t>decibel</a:t>
            </a:r>
            <a:r>
              <a:rPr lang="en-US" sz="2800"/>
              <a:t> </a:t>
            </a:r>
            <a:r>
              <a:rPr lang="en-US" sz="2800">
                <a:solidFill>
                  <a:srgbClr val="FFFF00"/>
                </a:solidFill>
              </a:rPr>
              <a:t>dB</a:t>
            </a:r>
            <a:r>
              <a:rPr lang="en-US" sz="2800"/>
              <a:t> by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56859" y="5589494"/>
          <a:ext cx="3089835" cy="95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4" imgW="1396800" imgH="431640" progId="Equation.DSMT4">
                  <p:embed/>
                </p:oleObj>
              </mc:Choice>
              <mc:Fallback>
                <p:oleObj name="Equation" r:id="rId4" imgW="139680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6859" y="5589494"/>
                        <a:ext cx="3089835" cy="955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50776" y="5544671"/>
            <a:ext cx="3276600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Listening Far Away…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dirty="0"/>
              <a:t>In the open air, the power from a source of sound radiates outward in a hemisphere, so twice as far away it’s moving through a surface four times larger.</a:t>
            </a:r>
          </a:p>
          <a:p>
            <a:r>
              <a:rPr lang="en-US" dirty="0"/>
              <a:t>This means power attenuates with distance as the inverse square,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210805"/>
              </p:ext>
            </p:extLst>
          </p:nvPr>
        </p:nvGraphicFramePr>
        <p:xfrm>
          <a:off x="3939208" y="4648200"/>
          <a:ext cx="1143000" cy="1012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0" name="Equation" r:id="rId4" imgW="444240" imgH="393480" progId="Equation.DSMT4">
                  <p:embed/>
                </p:oleObj>
              </mc:Choice>
              <mc:Fallback>
                <p:oleObj name="Equation" r:id="rId4" imgW="44424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9208" y="4648200"/>
                        <a:ext cx="1143000" cy="10123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0" y="4697896"/>
            <a:ext cx="1371600" cy="99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2" y="5867400"/>
            <a:ext cx="7467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Note:</a:t>
            </a:r>
            <a:r>
              <a:rPr lang="en-US" sz="2000" dirty="0"/>
              <a:t>  If a significant fraction of the energy is in </a:t>
            </a:r>
            <a:r>
              <a:rPr lang="en-US" sz="2000" i="1" dirty="0"/>
              <a:t>surface</a:t>
            </a:r>
            <a:r>
              <a:rPr lang="en-US" sz="2000" dirty="0"/>
              <a:t> waves, such as in an earthquake, for that fraction the power goes down only as 1/</a:t>
            </a:r>
            <a:r>
              <a:rPr lang="en-US" sz="2000" i="1" dirty="0"/>
              <a:t>r</a:t>
            </a:r>
            <a:r>
              <a:rPr lang="en-US" sz="2000" dirty="0"/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How Loud Does It </a:t>
            </a:r>
            <a:r>
              <a:rPr lang="en-US" i="1">
                <a:solidFill>
                  <a:srgbClr val="FFFF00"/>
                </a:solidFill>
              </a:rPr>
              <a:t>Sound</a:t>
            </a:r>
            <a:r>
              <a:rPr lang="en-US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100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371600"/>
            <a:ext cx="5943600" cy="44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6248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To make a 20Hz signal sound as loud as a 1000Hz signal </a:t>
            </a:r>
            <a:r>
              <a:rPr lang="en-US" u="sng">
                <a:solidFill>
                  <a:srgbClr val="FFFF00"/>
                </a:solidFill>
              </a:rPr>
              <a:t>takes a million times the power</a:t>
            </a:r>
            <a:r>
              <a:rPr lang="en-US">
                <a:solidFill>
                  <a:srgbClr val="FFFF00"/>
                </a:solidFill>
              </a:rPr>
              <a:t>!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9000" y="2057400"/>
            <a:ext cx="1676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</a:t>
            </a:r>
            <a:r>
              <a:rPr lang="en-US">
                <a:solidFill>
                  <a:srgbClr val="FFFF00"/>
                </a:solidFill>
              </a:rPr>
              <a:t>phon</a:t>
            </a:r>
            <a:r>
              <a:rPr lang="en-US"/>
              <a:t> is a unit of </a:t>
            </a:r>
            <a:r>
              <a:rPr lang="en-US">
                <a:solidFill>
                  <a:srgbClr val="FFFF00"/>
                </a:solidFill>
              </a:rPr>
              <a:t>loudness</a:t>
            </a:r>
            <a:r>
              <a:rPr lang="en-US"/>
              <a:t>:  it’s defined as equal to the dB at 1000Hz.  (But it’s not SI nor official US.  It’s somewhat subjective, curves vary.)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Amplitude of a Sound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/>
              <a:t>The expression for power/unit area delivered by a sound wave is the same as a string, with the string mass/unit length simply replaced by  density/m</a:t>
            </a:r>
            <a:r>
              <a:rPr lang="en-US" baseline="30000"/>
              <a:t>3</a:t>
            </a:r>
            <a:r>
              <a:rPr lang="en-US"/>
              <a:t> (since this is mass/m for sound traveling down a pipe with cross-section 1 sq m).</a:t>
            </a:r>
          </a:p>
          <a:p>
            <a:r>
              <a:rPr lang="en-US"/>
              <a:t>Power/sq m is sound </a:t>
            </a:r>
            <a:r>
              <a:rPr lang="en-US">
                <a:solidFill>
                  <a:srgbClr val="FFFF00"/>
                </a:solidFill>
              </a:rPr>
              <a:t>intensity</a:t>
            </a:r>
            <a:r>
              <a:rPr lang="en-US"/>
              <a:t>:</a:t>
            </a:r>
          </a:p>
          <a:p>
            <a:r>
              <a:rPr lang="en-US"/>
              <a:t>At the threshold of hearing at 1000Hz the amplitude is of order 10</a:t>
            </a:r>
            <a:r>
              <a:rPr lang="en-US" baseline="30000"/>
              <a:t>-11</a:t>
            </a:r>
            <a:r>
              <a:rPr lang="en-US"/>
              <a:t>m,  </a:t>
            </a:r>
            <a:r>
              <a:rPr lang="el-GR">
                <a:latin typeface="Calibri"/>
                <a:cs typeface="Calibri"/>
              </a:rPr>
              <a:t>Δ</a:t>
            </a:r>
            <a:r>
              <a:rPr lang="en-US" i="1">
                <a:latin typeface="Calibri"/>
                <a:cs typeface="Calibri"/>
              </a:rPr>
              <a:t>P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l-GR">
                <a:latin typeface="Calibri"/>
                <a:cs typeface="Calibri"/>
                <a:sym typeface="Symbol"/>
              </a:rPr>
              <a:t></a:t>
            </a:r>
            <a:r>
              <a:rPr lang="en-US">
                <a:latin typeface="Calibri"/>
                <a:cs typeface="Calibri"/>
                <a:sym typeface="Symbol"/>
              </a:rPr>
              <a:t> 10</a:t>
            </a:r>
            <a:r>
              <a:rPr lang="en-US" baseline="30000">
                <a:latin typeface="Calibri"/>
                <a:cs typeface="Calibri"/>
                <a:sym typeface="Symbol"/>
              </a:rPr>
              <a:t>-10</a:t>
            </a:r>
            <a:r>
              <a:rPr lang="en-US">
                <a:latin typeface="Calibri"/>
                <a:cs typeface="Calibri"/>
                <a:sym typeface="Symbol"/>
              </a:rPr>
              <a:t> atm.</a:t>
            </a:r>
            <a:r>
              <a:rPr lang="en-US"/>
              <a:t>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867400" y="4612341"/>
          <a:ext cx="2641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4" imgW="990360" imgH="228600" progId="Equation.DSMT4">
                  <p:embed/>
                </p:oleObj>
              </mc:Choice>
              <mc:Fallback>
                <p:oleObj name="Equation" r:id="rId4" imgW="99036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612341"/>
                        <a:ext cx="2641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Harmonic String Vibrations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525963"/>
          </a:xfrm>
        </p:spPr>
        <p:txBody>
          <a:bodyPr>
            <a:normAutofit/>
          </a:bodyPr>
          <a:lstStyle/>
          <a:p>
            <a:r>
              <a:rPr lang="en-US" sz="2800"/>
              <a:t>Strings in musical instruments have fixed ends, so pure harmonic (single frequency) vibrations are sine waves with a </a:t>
            </a:r>
            <a:r>
              <a:rPr lang="en-US" sz="2800">
                <a:solidFill>
                  <a:srgbClr val="FFFF00"/>
                </a:solidFill>
              </a:rPr>
              <a:t>whole number of half-wavelengths </a:t>
            </a:r>
            <a:r>
              <a:rPr lang="en-US" sz="2800"/>
              <a:t>between the ends.  Remember frequency and wavelength are related by </a:t>
            </a:r>
            <a:r>
              <a:rPr lang="en-US" sz="28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f</a:t>
            </a:r>
            <a:r>
              <a:rPr lang="en-US" sz="2800">
                <a:sym typeface="Symbol"/>
              </a:rPr>
              <a:t> </a:t>
            </a:r>
            <a:r>
              <a:rPr lang="en-US" sz="2800">
                <a:solidFill>
                  <a:srgbClr val="FFFF00"/>
                </a:solidFill>
                <a:sym typeface="Symbol"/>
              </a:rPr>
              <a:t>=</a:t>
            </a:r>
            <a:r>
              <a:rPr lang="en-US" sz="2800">
                <a:sym typeface="Symbol"/>
              </a:rPr>
              <a:t> </a:t>
            </a:r>
            <a:r>
              <a:rPr lang="en-US" sz="28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 </a:t>
            </a:r>
            <a:r>
              <a:rPr lang="en-US" sz="2800">
                <a:latin typeface="Times New Roman" pitchFamily="18" charset="0"/>
                <a:cs typeface="Times New Roman" pitchFamily="18" charset="0"/>
                <a:sym typeface="Symbol"/>
              </a:rPr>
              <a:t>!</a:t>
            </a:r>
            <a:endParaRPr lang="en-US" sz="2800"/>
          </a:p>
        </p:txBody>
      </p:sp>
      <p:grpSp>
        <p:nvGrpSpPr>
          <p:cNvPr id="40" name="Group 39"/>
          <p:cNvGrpSpPr/>
          <p:nvPr/>
        </p:nvGrpSpPr>
        <p:grpSpPr>
          <a:xfrm>
            <a:off x="881061" y="3886200"/>
            <a:ext cx="5519739" cy="2819400"/>
            <a:chOff x="881061" y="3886200"/>
            <a:chExt cx="5519739" cy="2819400"/>
          </a:xfrm>
        </p:grpSpPr>
        <p:grpSp>
          <p:nvGrpSpPr>
            <p:cNvPr id="36" name="Group 35"/>
            <p:cNvGrpSpPr/>
            <p:nvPr/>
          </p:nvGrpSpPr>
          <p:grpSpPr>
            <a:xfrm>
              <a:off x="881061" y="4419600"/>
              <a:ext cx="5519739" cy="2286000"/>
              <a:chOff x="909637" y="4267200"/>
              <a:chExt cx="5519739" cy="2286000"/>
            </a:xfrm>
          </p:grpSpPr>
          <p:grpSp>
            <p:nvGrpSpPr>
              <p:cNvPr id="5" name="Group 22"/>
              <p:cNvGrpSpPr/>
              <p:nvPr/>
            </p:nvGrpSpPr>
            <p:grpSpPr>
              <a:xfrm>
                <a:off x="914400" y="5181600"/>
                <a:ext cx="5481643" cy="676275"/>
                <a:chOff x="914400" y="1219199"/>
                <a:chExt cx="5481643" cy="1004890"/>
              </a:xfrm>
            </p:grpSpPr>
            <p:grpSp>
              <p:nvGrpSpPr>
                <p:cNvPr id="21" name="Group 7"/>
                <p:cNvGrpSpPr/>
                <p:nvPr/>
              </p:nvGrpSpPr>
              <p:grpSpPr>
                <a:xfrm>
                  <a:off x="914400" y="1219199"/>
                  <a:ext cx="5476875" cy="971549"/>
                  <a:chOff x="914400" y="1219200"/>
                  <a:chExt cx="5476875" cy="1363907"/>
                </a:xfrm>
              </p:grpSpPr>
              <p:sp>
                <p:nvSpPr>
                  <p:cNvPr id="26" name="Freeform 4"/>
                  <p:cNvSpPr/>
                  <p:nvPr/>
                </p:nvSpPr>
                <p:spPr>
                  <a:xfrm>
                    <a:off x="914400" y="1219200"/>
                    <a:ext cx="2743200" cy="701674"/>
                  </a:xfrm>
                  <a:custGeom>
                    <a:avLst/>
                    <a:gdLst>
                      <a:gd name="connsiteX0" fmla="*/ 0 w 5505450"/>
                      <a:gd name="connsiteY0" fmla="*/ 19050 h 19050"/>
                      <a:gd name="connsiteX1" fmla="*/ 2781300 w 5505450"/>
                      <a:gd name="connsiteY1" fmla="*/ 9525 h 19050"/>
                      <a:gd name="connsiteX2" fmla="*/ 2781300 w 5505450"/>
                      <a:gd name="connsiteY2" fmla="*/ 9525 h 19050"/>
                      <a:gd name="connsiteX3" fmla="*/ 2781300 w 5505450"/>
                      <a:gd name="connsiteY3" fmla="*/ 9525 h 19050"/>
                      <a:gd name="connsiteX4" fmla="*/ 5505450 w 5505450"/>
                      <a:gd name="connsiteY4" fmla="*/ 0 h 19050"/>
                      <a:gd name="connsiteX5" fmla="*/ 5505450 w 5505450"/>
                      <a:gd name="connsiteY5" fmla="*/ 0 h 19050"/>
                      <a:gd name="connsiteX0" fmla="*/ 0 w 5505450"/>
                      <a:gd name="connsiteY0" fmla="*/ 381000 h 381000"/>
                      <a:gd name="connsiteX1" fmla="*/ 2781300 w 5505450"/>
                      <a:gd name="connsiteY1" fmla="*/ 371475 h 381000"/>
                      <a:gd name="connsiteX2" fmla="*/ 2781300 w 5505450"/>
                      <a:gd name="connsiteY2" fmla="*/ 371475 h 381000"/>
                      <a:gd name="connsiteX3" fmla="*/ 2762250 w 5505450"/>
                      <a:gd name="connsiteY3" fmla="*/ 0 h 381000"/>
                      <a:gd name="connsiteX4" fmla="*/ 5505450 w 5505450"/>
                      <a:gd name="connsiteY4" fmla="*/ 361950 h 381000"/>
                      <a:gd name="connsiteX5" fmla="*/ 5505450 w 5505450"/>
                      <a:gd name="connsiteY5" fmla="*/ 361950 h 381000"/>
                      <a:gd name="connsiteX0" fmla="*/ 0 w 5505450"/>
                      <a:gd name="connsiteY0" fmla="*/ 381000 h 381000"/>
                      <a:gd name="connsiteX1" fmla="*/ 2781300 w 5505450"/>
                      <a:gd name="connsiteY1" fmla="*/ 371475 h 381000"/>
                      <a:gd name="connsiteX2" fmla="*/ 2762250 w 5505450"/>
                      <a:gd name="connsiteY2" fmla="*/ 0 h 381000"/>
                      <a:gd name="connsiteX3" fmla="*/ 5505450 w 5505450"/>
                      <a:gd name="connsiteY3" fmla="*/ 361950 h 381000"/>
                      <a:gd name="connsiteX4" fmla="*/ 5505450 w 5505450"/>
                      <a:gd name="connsiteY4" fmla="*/ 361950 h 381000"/>
                      <a:gd name="connsiteX0" fmla="*/ 0 w 5505450"/>
                      <a:gd name="connsiteY0" fmla="*/ 381000 h 381000"/>
                      <a:gd name="connsiteX1" fmla="*/ 2762250 w 5505450"/>
                      <a:gd name="connsiteY1" fmla="*/ 0 h 381000"/>
                      <a:gd name="connsiteX2" fmla="*/ 5505450 w 5505450"/>
                      <a:gd name="connsiteY2" fmla="*/ 361950 h 381000"/>
                      <a:gd name="connsiteX3" fmla="*/ 5505450 w 5505450"/>
                      <a:gd name="connsiteY3" fmla="*/ 361950 h 381000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715962 h 715962"/>
                      <a:gd name="connsiteX1" fmla="*/ 2762250 w 5505450"/>
                      <a:gd name="connsiteY1" fmla="*/ 30162 h 715962"/>
                      <a:gd name="connsiteX2" fmla="*/ 5505450 w 5505450"/>
                      <a:gd name="connsiteY2" fmla="*/ 696912 h 715962"/>
                      <a:gd name="connsiteX3" fmla="*/ 5505450 w 5505450"/>
                      <a:gd name="connsiteY3" fmla="*/ 696912 h 715962"/>
                      <a:gd name="connsiteX0" fmla="*/ 0 w 5505450"/>
                      <a:gd name="connsiteY0" fmla="*/ 701674 h 701674"/>
                      <a:gd name="connsiteX1" fmla="*/ 2762250 w 5505450"/>
                      <a:gd name="connsiteY1" fmla="*/ 15874 h 701674"/>
                      <a:gd name="connsiteX2" fmla="*/ 5505450 w 5505450"/>
                      <a:gd name="connsiteY2" fmla="*/ 682624 h 701674"/>
                      <a:gd name="connsiteX3" fmla="*/ 5505450 w 5505450"/>
                      <a:gd name="connsiteY3" fmla="*/ 682624 h 701674"/>
                      <a:gd name="connsiteX0" fmla="*/ 0 w 5505450"/>
                      <a:gd name="connsiteY0" fmla="*/ 701674 h 701674"/>
                      <a:gd name="connsiteX1" fmla="*/ 2762250 w 5505450"/>
                      <a:gd name="connsiteY1" fmla="*/ 15874 h 701674"/>
                      <a:gd name="connsiteX2" fmla="*/ 5505450 w 5505450"/>
                      <a:gd name="connsiteY2" fmla="*/ 682624 h 701674"/>
                      <a:gd name="connsiteX3" fmla="*/ 5505450 w 5505450"/>
                      <a:gd name="connsiteY3" fmla="*/ 682624 h 701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05450" h="701674">
                        <a:moveTo>
                          <a:pt x="0" y="701674"/>
                        </a:moveTo>
                        <a:cubicBezTo>
                          <a:pt x="939800" y="292099"/>
                          <a:pt x="1851026" y="6349"/>
                          <a:pt x="2762250" y="15874"/>
                        </a:cubicBezTo>
                        <a:cubicBezTo>
                          <a:pt x="3700463" y="0"/>
                          <a:pt x="4619625" y="327024"/>
                          <a:pt x="5505450" y="682624"/>
                        </a:cubicBezTo>
                        <a:lnTo>
                          <a:pt x="5505450" y="682624"/>
                        </a:ln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Freeform 6"/>
                  <p:cNvSpPr/>
                  <p:nvPr/>
                </p:nvSpPr>
                <p:spPr>
                  <a:xfrm flipV="1">
                    <a:off x="3648075" y="1881432"/>
                    <a:ext cx="2743200" cy="701675"/>
                  </a:xfrm>
                  <a:custGeom>
                    <a:avLst/>
                    <a:gdLst>
                      <a:gd name="connsiteX0" fmla="*/ 0 w 5505450"/>
                      <a:gd name="connsiteY0" fmla="*/ 19050 h 19050"/>
                      <a:gd name="connsiteX1" fmla="*/ 2781300 w 5505450"/>
                      <a:gd name="connsiteY1" fmla="*/ 9525 h 19050"/>
                      <a:gd name="connsiteX2" fmla="*/ 2781300 w 5505450"/>
                      <a:gd name="connsiteY2" fmla="*/ 9525 h 19050"/>
                      <a:gd name="connsiteX3" fmla="*/ 2781300 w 5505450"/>
                      <a:gd name="connsiteY3" fmla="*/ 9525 h 19050"/>
                      <a:gd name="connsiteX4" fmla="*/ 5505450 w 5505450"/>
                      <a:gd name="connsiteY4" fmla="*/ 0 h 19050"/>
                      <a:gd name="connsiteX5" fmla="*/ 5505450 w 5505450"/>
                      <a:gd name="connsiteY5" fmla="*/ 0 h 19050"/>
                      <a:gd name="connsiteX0" fmla="*/ 0 w 5505450"/>
                      <a:gd name="connsiteY0" fmla="*/ 381000 h 381000"/>
                      <a:gd name="connsiteX1" fmla="*/ 2781300 w 5505450"/>
                      <a:gd name="connsiteY1" fmla="*/ 371475 h 381000"/>
                      <a:gd name="connsiteX2" fmla="*/ 2781300 w 5505450"/>
                      <a:gd name="connsiteY2" fmla="*/ 371475 h 381000"/>
                      <a:gd name="connsiteX3" fmla="*/ 2762250 w 5505450"/>
                      <a:gd name="connsiteY3" fmla="*/ 0 h 381000"/>
                      <a:gd name="connsiteX4" fmla="*/ 5505450 w 5505450"/>
                      <a:gd name="connsiteY4" fmla="*/ 361950 h 381000"/>
                      <a:gd name="connsiteX5" fmla="*/ 5505450 w 5505450"/>
                      <a:gd name="connsiteY5" fmla="*/ 361950 h 381000"/>
                      <a:gd name="connsiteX0" fmla="*/ 0 w 5505450"/>
                      <a:gd name="connsiteY0" fmla="*/ 381000 h 381000"/>
                      <a:gd name="connsiteX1" fmla="*/ 2781300 w 5505450"/>
                      <a:gd name="connsiteY1" fmla="*/ 371475 h 381000"/>
                      <a:gd name="connsiteX2" fmla="*/ 2762250 w 5505450"/>
                      <a:gd name="connsiteY2" fmla="*/ 0 h 381000"/>
                      <a:gd name="connsiteX3" fmla="*/ 5505450 w 5505450"/>
                      <a:gd name="connsiteY3" fmla="*/ 361950 h 381000"/>
                      <a:gd name="connsiteX4" fmla="*/ 5505450 w 5505450"/>
                      <a:gd name="connsiteY4" fmla="*/ 361950 h 381000"/>
                      <a:gd name="connsiteX0" fmla="*/ 0 w 5505450"/>
                      <a:gd name="connsiteY0" fmla="*/ 381000 h 381000"/>
                      <a:gd name="connsiteX1" fmla="*/ 2762250 w 5505450"/>
                      <a:gd name="connsiteY1" fmla="*/ 0 h 381000"/>
                      <a:gd name="connsiteX2" fmla="*/ 5505450 w 5505450"/>
                      <a:gd name="connsiteY2" fmla="*/ 361950 h 381000"/>
                      <a:gd name="connsiteX3" fmla="*/ 5505450 w 5505450"/>
                      <a:gd name="connsiteY3" fmla="*/ 361950 h 381000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715962 h 715962"/>
                      <a:gd name="connsiteX1" fmla="*/ 2762250 w 5505450"/>
                      <a:gd name="connsiteY1" fmla="*/ 30162 h 715962"/>
                      <a:gd name="connsiteX2" fmla="*/ 5505450 w 5505450"/>
                      <a:gd name="connsiteY2" fmla="*/ 696912 h 715962"/>
                      <a:gd name="connsiteX3" fmla="*/ 5505450 w 5505450"/>
                      <a:gd name="connsiteY3" fmla="*/ 696912 h 715962"/>
                      <a:gd name="connsiteX0" fmla="*/ 0 w 5505450"/>
                      <a:gd name="connsiteY0" fmla="*/ 701674 h 701674"/>
                      <a:gd name="connsiteX1" fmla="*/ 2762250 w 5505450"/>
                      <a:gd name="connsiteY1" fmla="*/ 15874 h 701674"/>
                      <a:gd name="connsiteX2" fmla="*/ 5505450 w 5505450"/>
                      <a:gd name="connsiteY2" fmla="*/ 682624 h 701674"/>
                      <a:gd name="connsiteX3" fmla="*/ 5505450 w 5505450"/>
                      <a:gd name="connsiteY3" fmla="*/ 682624 h 701674"/>
                      <a:gd name="connsiteX0" fmla="*/ 0 w 5505450"/>
                      <a:gd name="connsiteY0" fmla="*/ 701674 h 701674"/>
                      <a:gd name="connsiteX1" fmla="*/ 2762250 w 5505450"/>
                      <a:gd name="connsiteY1" fmla="*/ 15874 h 701674"/>
                      <a:gd name="connsiteX2" fmla="*/ 5505450 w 5505450"/>
                      <a:gd name="connsiteY2" fmla="*/ 682624 h 701674"/>
                      <a:gd name="connsiteX3" fmla="*/ 5505450 w 5505450"/>
                      <a:gd name="connsiteY3" fmla="*/ 682624 h 701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05450" h="701674">
                        <a:moveTo>
                          <a:pt x="0" y="701674"/>
                        </a:moveTo>
                        <a:cubicBezTo>
                          <a:pt x="939800" y="292099"/>
                          <a:pt x="1851026" y="6349"/>
                          <a:pt x="2762250" y="15874"/>
                        </a:cubicBezTo>
                        <a:cubicBezTo>
                          <a:pt x="3700463" y="0"/>
                          <a:pt x="4619625" y="327024"/>
                          <a:pt x="5505450" y="682624"/>
                        </a:cubicBezTo>
                        <a:lnTo>
                          <a:pt x="5505450" y="682624"/>
                        </a:ln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" name="Group 16"/>
                <p:cNvGrpSpPr/>
                <p:nvPr/>
              </p:nvGrpSpPr>
              <p:grpSpPr>
                <a:xfrm flipV="1">
                  <a:off x="919168" y="1252540"/>
                  <a:ext cx="5476875" cy="971549"/>
                  <a:chOff x="914400" y="1219200"/>
                  <a:chExt cx="5476875" cy="1363907"/>
                </a:xfrm>
              </p:grpSpPr>
              <p:sp>
                <p:nvSpPr>
                  <p:cNvPr id="24" name="Freeform 23"/>
                  <p:cNvSpPr/>
                  <p:nvPr/>
                </p:nvSpPr>
                <p:spPr>
                  <a:xfrm>
                    <a:off x="914400" y="1219200"/>
                    <a:ext cx="2743200" cy="701674"/>
                  </a:xfrm>
                  <a:custGeom>
                    <a:avLst/>
                    <a:gdLst>
                      <a:gd name="connsiteX0" fmla="*/ 0 w 5505450"/>
                      <a:gd name="connsiteY0" fmla="*/ 19050 h 19050"/>
                      <a:gd name="connsiteX1" fmla="*/ 2781300 w 5505450"/>
                      <a:gd name="connsiteY1" fmla="*/ 9525 h 19050"/>
                      <a:gd name="connsiteX2" fmla="*/ 2781300 w 5505450"/>
                      <a:gd name="connsiteY2" fmla="*/ 9525 h 19050"/>
                      <a:gd name="connsiteX3" fmla="*/ 2781300 w 5505450"/>
                      <a:gd name="connsiteY3" fmla="*/ 9525 h 19050"/>
                      <a:gd name="connsiteX4" fmla="*/ 5505450 w 5505450"/>
                      <a:gd name="connsiteY4" fmla="*/ 0 h 19050"/>
                      <a:gd name="connsiteX5" fmla="*/ 5505450 w 5505450"/>
                      <a:gd name="connsiteY5" fmla="*/ 0 h 19050"/>
                      <a:gd name="connsiteX0" fmla="*/ 0 w 5505450"/>
                      <a:gd name="connsiteY0" fmla="*/ 381000 h 381000"/>
                      <a:gd name="connsiteX1" fmla="*/ 2781300 w 5505450"/>
                      <a:gd name="connsiteY1" fmla="*/ 371475 h 381000"/>
                      <a:gd name="connsiteX2" fmla="*/ 2781300 w 5505450"/>
                      <a:gd name="connsiteY2" fmla="*/ 371475 h 381000"/>
                      <a:gd name="connsiteX3" fmla="*/ 2762250 w 5505450"/>
                      <a:gd name="connsiteY3" fmla="*/ 0 h 381000"/>
                      <a:gd name="connsiteX4" fmla="*/ 5505450 w 5505450"/>
                      <a:gd name="connsiteY4" fmla="*/ 361950 h 381000"/>
                      <a:gd name="connsiteX5" fmla="*/ 5505450 w 5505450"/>
                      <a:gd name="connsiteY5" fmla="*/ 361950 h 381000"/>
                      <a:gd name="connsiteX0" fmla="*/ 0 w 5505450"/>
                      <a:gd name="connsiteY0" fmla="*/ 381000 h 381000"/>
                      <a:gd name="connsiteX1" fmla="*/ 2781300 w 5505450"/>
                      <a:gd name="connsiteY1" fmla="*/ 371475 h 381000"/>
                      <a:gd name="connsiteX2" fmla="*/ 2762250 w 5505450"/>
                      <a:gd name="connsiteY2" fmla="*/ 0 h 381000"/>
                      <a:gd name="connsiteX3" fmla="*/ 5505450 w 5505450"/>
                      <a:gd name="connsiteY3" fmla="*/ 361950 h 381000"/>
                      <a:gd name="connsiteX4" fmla="*/ 5505450 w 5505450"/>
                      <a:gd name="connsiteY4" fmla="*/ 361950 h 381000"/>
                      <a:gd name="connsiteX0" fmla="*/ 0 w 5505450"/>
                      <a:gd name="connsiteY0" fmla="*/ 381000 h 381000"/>
                      <a:gd name="connsiteX1" fmla="*/ 2762250 w 5505450"/>
                      <a:gd name="connsiteY1" fmla="*/ 0 h 381000"/>
                      <a:gd name="connsiteX2" fmla="*/ 5505450 w 5505450"/>
                      <a:gd name="connsiteY2" fmla="*/ 361950 h 381000"/>
                      <a:gd name="connsiteX3" fmla="*/ 5505450 w 5505450"/>
                      <a:gd name="connsiteY3" fmla="*/ 361950 h 381000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715962 h 715962"/>
                      <a:gd name="connsiteX1" fmla="*/ 2762250 w 5505450"/>
                      <a:gd name="connsiteY1" fmla="*/ 30162 h 715962"/>
                      <a:gd name="connsiteX2" fmla="*/ 5505450 w 5505450"/>
                      <a:gd name="connsiteY2" fmla="*/ 696912 h 715962"/>
                      <a:gd name="connsiteX3" fmla="*/ 5505450 w 5505450"/>
                      <a:gd name="connsiteY3" fmla="*/ 696912 h 715962"/>
                      <a:gd name="connsiteX0" fmla="*/ 0 w 5505450"/>
                      <a:gd name="connsiteY0" fmla="*/ 701674 h 701674"/>
                      <a:gd name="connsiteX1" fmla="*/ 2762250 w 5505450"/>
                      <a:gd name="connsiteY1" fmla="*/ 15874 h 701674"/>
                      <a:gd name="connsiteX2" fmla="*/ 5505450 w 5505450"/>
                      <a:gd name="connsiteY2" fmla="*/ 682624 h 701674"/>
                      <a:gd name="connsiteX3" fmla="*/ 5505450 w 5505450"/>
                      <a:gd name="connsiteY3" fmla="*/ 682624 h 701674"/>
                      <a:gd name="connsiteX0" fmla="*/ 0 w 5505450"/>
                      <a:gd name="connsiteY0" fmla="*/ 701674 h 701674"/>
                      <a:gd name="connsiteX1" fmla="*/ 2762250 w 5505450"/>
                      <a:gd name="connsiteY1" fmla="*/ 15874 h 701674"/>
                      <a:gd name="connsiteX2" fmla="*/ 5505450 w 5505450"/>
                      <a:gd name="connsiteY2" fmla="*/ 682624 h 701674"/>
                      <a:gd name="connsiteX3" fmla="*/ 5505450 w 5505450"/>
                      <a:gd name="connsiteY3" fmla="*/ 682624 h 701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05450" h="701674">
                        <a:moveTo>
                          <a:pt x="0" y="701674"/>
                        </a:moveTo>
                        <a:cubicBezTo>
                          <a:pt x="939800" y="292099"/>
                          <a:pt x="1851026" y="6349"/>
                          <a:pt x="2762250" y="15874"/>
                        </a:cubicBezTo>
                        <a:cubicBezTo>
                          <a:pt x="3700463" y="0"/>
                          <a:pt x="4619625" y="327024"/>
                          <a:pt x="5505450" y="682624"/>
                        </a:cubicBezTo>
                        <a:lnTo>
                          <a:pt x="5505450" y="682624"/>
                        </a:lnTo>
                      </a:path>
                    </a:pathLst>
                  </a:custGeom>
                  <a:ln w="28575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Freeform 18"/>
                  <p:cNvSpPr/>
                  <p:nvPr/>
                </p:nvSpPr>
                <p:spPr>
                  <a:xfrm flipV="1">
                    <a:off x="3648075" y="1881432"/>
                    <a:ext cx="2743200" cy="701675"/>
                  </a:xfrm>
                  <a:custGeom>
                    <a:avLst/>
                    <a:gdLst>
                      <a:gd name="connsiteX0" fmla="*/ 0 w 5505450"/>
                      <a:gd name="connsiteY0" fmla="*/ 19050 h 19050"/>
                      <a:gd name="connsiteX1" fmla="*/ 2781300 w 5505450"/>
                      <a:gd name="connsiteY1" fmla="*/ 9525 h 19050"/>
                      <a:gd name="connsiteX2" fmla="*/ 2781300 w 5505450"/>
                      <a:gd name="connsiteY2" fmla="*/ 9525 h 19050"/>
                      <a:gd name="connsiteX3" fmla="*/ 2781300 w 5505450"/>
                      <a:gd name="connsiteY3" fmla="*/ 9525 h 19050"/>
                      <a:gd name="connsiteX4" fmla="*/ 5505450 w 5505450"/>
                      <a:gd name="connsiteY4" fmla="*/ 0 h 19050"/>
                      <a:gd name="connsiteX5" fmla="*/ 5505450 w 5505450"/>
                      <a:gd name="connsiteY5" fmla="*/ 0 h 19050"/>
                      <a:gd name="connsiteX0" fmla="*/ 0 w 5505450"/>
                      <a:gd name="connsiteY0" fmla="*/ 381000 h 381000"/>
                      <a:gd name="connsiteX1" fmla="*/ 2781300 w 5505450"/>
                      <a:gd name="connsiteY1" fmla="*/ 371475 h 381000"/>
                      <a:gd name="connsiteX2" fmla="*/ 2781300 w 5505450"/>
                      <a:gd name="connsiteY2" fmla="*/ 371475 h 381000"/>
                      <a:gd name="connsiteX3" fmla="*/ 2762250 w 5505450"/>
                      <a:gd name="connsiteY3" fmla="*/ 0 h 381000"/>
                      <a:gd name="connsiteX4" fmla="*/ 5505450 w 5505450"/>
                      <a:gd name="connsiteY4" fmla="*/ 361950 h 381000"/>
                      <a:gd name="connsiteX5" fmla="*/ 5505450 w 5505450"/>
                      <a:gd name="connsiteY5" fmla="*/ 361950 h 381000"/>
                      <a:gd name="connsiteX0" fmla="*/ 0 w 5505450"/>
                      <a:gd name="connsiteY0" fmla="*/ 381000 h 381000"/>
                      <a:gd name="connsiteX1" fmla="*/ 2781300 w 5505450"/>
                      <a:gd name="connsiteY1" fmla="*/ 371475 h 381000"/>
                      <a:gd name="connsiteX2" fmla="*/ 2762250 w 5505450"/>
                      <a:gd name="connsiteY2" fmla="*/ 0 h 381000"/>
                      <a:gd name="connsiteX3" fmla="*/ 5505450 w 5505450"/>
                      <a:gd name="connsiteY3" fmla="*/ 361950 h 381000"/>
                      <a:gd name="connsiteX4" fmla="*/ 5505450 w 5505450"/>
                      <a:gd name="connsiteY4" fmla="*/ 361950 h 381000"/>
                      <a:gd name="connsiteX0" fmla="*/ 0 w 5505450"/>
                      <a:gd name="connsiteY0" fmla="*/ 381000 h 381000"/>
                      <a:gd name="connsiteX1" fmla="*/ 2762250 w 5505450"/>
                      <a:gd name="connsiteY1" fmla="*/ 0 h 381000"/>
                      <a:gd name="connsiteX2" fmla="*/ 5505450 w 5505450"/>
                      <a:gd name="connsiteY2" fmla="*/ 361950 h 381000"/>
                      <a:gd name="connsiteX3" fmla="*/ 5505450 w 5505450"/>
                      <a:gd name="connsiteY3" fmla="*/ 361950 h 381000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715962 h 715962"/>
                      <a:gd name="connsiteX1" fmla="*/ 2762250 w 5505450"/>
                      <a:gd name="connsiteY1" fmla="*/ 30162 h 715962"/>
                      <a:gd name="connsiteX2" fmla="*/ 5505450 w 5505450"/>
                      <a:gd name="connsiteY2" fmla="*/ 696912 h 715962"/>
                      <a:gd name="connsiteX3" fmla="*/ 5505450 w 5505450"/>
                      <a:gd name="connsiteY3" fmla="*/ 696912 h 715962"/>
                      <a:gd name="connsiteX0" fmla="*/ 0 w 5505450"/>
                      <a:gd name="connsiteY0" fmla="*/ 701674 h 701674"/>
                      <a:gd name="connsiteX1" fmla="*/ 2762250 w 5505450"/>
                      <a:gd name="connsiteY1" fmla="*/ 15874 h 701674"/>
                      <a:gd name="connsiteX2" fmla="*/ 5505450 w 5505450"/>
                      <a:gd name="connsiteY2" fmla="*/ 682624 h 701674"/>
                      <a:gd name="connsiteX3" fmla="*/ 5505450 w 5505450"/>
                      <a:gd name="connsiteY3" fmla="*/ 682624 h 701674"/>
                      <a:gd name="connsiteX0" fmla="*/ 0 w 5505450"/>
                      <a:gd name="connsiteY0" fmla="*/ 701674 h 701674"/>
                      <a:gd name="connsiteX1" fmla="*/ 2762250 w 5505450"/>
                      <a:gd name="connsiteY1" fmla="*/ 15874 h 701674"/>
                      <a:gd name="connsiteX2" fmla="*/ 5505450 w 5505450"/>
                      <a:gd name="connsiteY2" fmla="*/ 682624 h 701674"/>
                      <a:gd name="connsiteX3" fmla="*/ 5505450 w 5505450"/>
                      <a:gd name="connsiteY3" fmla="*/ 682624 h 701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05450" h="701674">
                        <a:moveTo>
                          <a:pt x="0" y="701674"/>
                        </a:moveTo>
                        <a:cubicBezTo>
                          <a:pt x="939800" y="292099"/>
                          <a:pt x="1851026" y="6349"/>
                          <a:pt x="2762250" y="15874"/>
                        </a:cubicBezTo>
                        <a:cubicBezTo>
                          <a:pt x="3700463" y="0"/>
                          <a:pt x="4619625" y="327024"/>
                          <a:pt x="5505450" y="682624"/>
                        </a:cubicBezTo>
                        <a:lnTo>
                          <a:pt x="5505450" y="682624"/>
                        </a:lnTo>
                      </a:path>
                    </a:pathLst>
                  </a:custGeom>
                  <a:ln w="28575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" name="Group 26"/>
              <p:cNvGrpSpPr/>
              <p:nvPr/>
            </p:nvGrpSpPr>
            <p:grpSpPr>
              <a:xfrm>
                <a:off x="914400" y="4267200"/>
                <a:ext cx="5514976" cy="685800"/>
                <a:chOff x="885824" y="2727326"/>
                <a:chExt cx="5514976" cy="1387474"/>
              </a:xfrm>
            </p:grpSpPr>
            <p:sp>
              <p:nvSpPr>
                <p:cNvPr id="17" name="Freeform 2"/>
                <p:cNvSpPr/>
                <p:nvPr/>
              </p:nvSpPr>
              <p:spPr>
                <a:xfrm>
                  <a:off x="914400" y="3419475"/>
                  <a:ext cx="5486400" cy="0"/>
                </a:xfrm>
                <a:custGeom>
                  <a:avLst/>
                  <a:gdLst>
                    <a:gd name="connsiteX0" fmla="*/ 0 w 5486400"/>
                    <a:gd name="connsiteY0" fmla="*/ 0 h 0"/>
                    <a:gd name="connsiteX1" fmla="*/ 5486400 w 5486400"/>
                    <a:gd name="connsiteY1" fmla="*/ 0 h 0"/>
                    <a:gd name="connsiteX2" fmla="*/ 5486400 w 5486400"/>
                    <a:gd name="connsiteY2" fmla="*/ 0 h 0"/>
                    <a:gd name="connsiteX0" fmla="*/ 0 w 10000"/>
                    <a:gd name="connsiteY0" fmla="*/ -2147483648 h 0"/>
                    <a:gd name="connsiteX1" fmla="*/ 10000 w 10000"/>
                    <a:gd name="connsiteY1" fmla="*/ -2147483648 h 0"/>
                    <a:gd name="connsiteX2" fmla="*/ 10000 w 10000"/>
                    <a:gd name="connsiteY2" fmla="*/ -2147483648 h 0"/>
                    <a:gd name="connsiteX0" fmla="*/ 0 w 10000"/>
                    <a:gd name="connsiteY0" fmla="*/ -2147483648 h 0"/>
                    <a:gd name="connsiteX1" fmla="*/ 10000 w 10000"/>
                    <a:gd name="connsiteY1" fmla="*/ -2147483648 h 0"/>
                    <a:gd name="connsiteX2" fmla="*/ 10000 w 10000"/>
                    <a:gd name="connsiteY2" fmla="*/ -2147483648 h 0"/>
                    <a:gd name="connsiteX0" fmla="*/ 0 w 10000"/>
                    <a:gd name="connsiteY0" fmla="*/ -2147483648 h 0"/>
                    <a:gd name="connsiteX1" fmla="*/ 10000 w 10000"/>
                    <a:gd name="connsiteY1" fmla="*/ -2147483648 h 0"/>
                    <a:gd name="connsiteX2" fmla="*/ 10000 w 10000"/>
                    <a:gd name="connsiteY2" fmla="*/ -2147483648 h 0"/>
                    <a:gd name="connsiteX0" fmla="*/ 0 w 10000"/>
                    <a:gd name="connsiteY0" fmla="*/ -2147483648 h 0"/>
                    <a:gd name="connsiteX1" fmla="*/ 10000 w 10000"/>
                    <a:gd name="connsiteY1" fmla="*/ -2147483648 h 0"/>
                    <a:gd name="connsiteX2" fmla="*/ 10000 w 10000"/>
                    <a:gd name="connsiteY2" fmla="*/ -2147483648 h 0"/>
                    <a:gd name="connsiteX0" fmla="*/ 0 w 10000"/>
                    <a:gd name="connsiteY0" fmla="*/ -2147483648 h 0"/>
                    <a:gd name="connsiteX1" fmla="*/ 10000 w 10000"/>
                    <a:gd name="connsiteY1" fmla="*/ -2147483648 h 0"/>
                    <a:gd name="connsiteX2" fmla="*/ 10000 w 10000"/>
                    <a:gd name="connsiteY2" fmla="*/ -2147483648 h 0"/>
                    <a:gd name="connsiteX0" fmla="*/ 0 w 10000"/>
                    <a:gd name="connsiteY0" fmla="*/ -2147483648 h 0"/>
                    <a:gd name="connsiteX1" fmla="*/ 10000 w 10000"/>
                    <a:gd name="connsiteY1" fmla="*/ -2147483648 h 0"/>
                    <a:gd name="connsiteX2" fmla="*/ 10000 w 10000"/>
                    <a:gd name="connsiteY2" fmla="*/ -2147483648 h 0"/>
                    <a:gd name="connsiteX0" fmla="*/ 0 w 10000"/>
                    <a:gd name="connsiteY0" fmla="*/ -2147483648 h 0"/>
                    <a:gd name="connsiteX1" fmla="*/ 10000 w 10000"/>
                    <a:gd name="connsiteY1" fmla="*/ -2147483648 h 0"/>
                    <a:gd name="connsiteX2" fmla="*/ 10000 w 10000"/>
                    <a:gd name="connsiteY2" fmla="*/ -2147483648 h 0"/>
                    <a:gd name="connsiteX0" fmla="*/ 0 w 10000"/>
                    <a:gd name="connsiteY0" fmla="*/ -2147483648 h 0"/>
                    <a:gd name="connsiteX1" fmla="*/ 10000 w 10000"/>
                    <a:gd name="connsiteY1" fmla="*/ -2147483648 h 0"/>
                    <a:gd name="connsiteX2" fmla="*/ 10000 w 10000"/>
                    <a:gd name="connsiteY2" fmla="*/ -2147483648 h 0"/>
                    <a:gd name="connsiteX0" fmla="*/ 0 w 10000"/>
                    <a:gd name="connsiteY0" fmla="*/ -2147483648 h 0"/>
                    <a:gd name="connsiteX1" fmla="*/ 10000 w 10000"/>
                    <a:gd name="connsiteY1" fmla="*/ -2147483648 h 0"/>
                    <a:gd name="connsiteX2" fmla="*/ 10000 w 10000"/>
                    <a:gd name="connsiteY2" fmla="*/ -2147483648 h 0"/>
                    <a:gd name="connsiteX0" fmla="*/ 0 w 10000"/>
                    <a:gd name="connsiteY0" fmla="*/ -2147483648 h 0"/>
                    <a:gd name="connsiteX1" fmla="*/ 10000 w 10000"/>
                    <a:gd name="connsiteY1" fmla="*/ -2147483648 h 0"/>
                    <a:gd name="connsiteX2" fmla="*/ 10000 w 10000"/>
                    <a:gd name="connsiteY2" fmla="*/ -2147483648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00">
                      <a:moveTo>
                        <a:pt x="0" y="-2147483648"/>
                      </a:moveTo>
                      <a:cubicBezTo>
                        <a:pt x="2012" y="-533400"/>
                        <a:pt x="6667" y="-2147483648"/>
                        <a:pt x="10000" y="-2147483648"/>
                      </a:cubicBezTo>
                      <a:lnTo>
                        <a:pt x="10000" y="-2147483648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3"/>
                <p:cNvSpPr/>
                <p:nvPr/>
              </p:nvSpPr>
              <p:spPr>
                <a:xfrm>
                  <a:off x="895350" y="2727326"/>
                  <a:ext cx="5505450" cy="701674"/>
                </a:xfrm>
                <a:custGeom>
                  <a:avLst/>
                  <a:gdLst>
                    <a:gd name="connsiteX0" fmla="*/ 0 w 5505450"/>
                    <a:gd name="connsiteY0" fmla="*/ 19050 h 19050"/>
                    <a:gd name="connsiteX1" fmla="*/ 2781300 w 5505450"/>
                    <a:gd name="connsiteY1" fmla="*/ 9525 h 19050"/>
                    <a:gd name="connsiteX2" fmla="*/ 2781300 w 5505450"/>
                    <a:gd name="connsiteY2" fmla="*/ 9525 h 19050"/>
                    <a:gd name="connsiteX3" fmla="*/ 2781300 w 5505450"/>
                    <a:gd name="connsiteY3" fmla="*/ 9525 h 19050"/>
                    <a:gd name="connsiteX4" fmla="*/ 5505450 w 5505450"/>
                    <a:gd name="connsiteY4" fmla="*/ 0 h 19050"/>
                    <a:gd name="connsiteX5" fmla="*/ 5505450 w 5505450"/>
                    <a:gd name="connsiteY5" fmla="*/ 0 h 19050"/>
                    <a:gd name="connsiteX0" fmla="*/ 0 w 5505450"/>
                    <a:gd name="connsiteY0" fmla="*/ 381000 h 381000"/>
                    <a:gd name="connsiteX1" fmla="*/ 2781300 w 5505450"/>
                    <a:gd name="connsiteY1" fmla="*/ 371475 h 381000"/>
                    <a:gd name="connsiteX2" fmla="*/ 2781300 w 5505450"/>
                    <a:gd name="connsiteY2" fmla="*/ 371475 h 381000"/>
                    <a:gd name="connsiteX3" fmla="*/ 2762250 w 5505450"/>
                    <a:gd name="connsiteY3" fmla="*/ 0 h 381000"/>
                    <a:gd name="connsiteX4" fmla="*/ 5505450 w 5505450"/>
                    <a:gd name="connsiteY4" fmla="*/ 361950 h 381000"/>
                    <a:gd name="connsiteX5" fmla="*/ 5505450 w 5505450"/>
                    <a:gd name="connsiteY5" fmla="*/ 361950 h 381000"/>
                    <a:gd name="connsiteX0" fmla="*/ 0 w 5505450"/>
                    <a:gd name="connsiteY0" fmla="*/ 381000 h 381000"/>
                    <a:gd name="connsiteX1" fmla="*/ 2781300 w 5505450"/>
                    <a:gd name="connsiteY1" fmla="*/ 371475 h 381000"/>
                    <a:gd name="connsiteX2" fmla="*/ 2762250 w 5505450"/>
                    <a:gd name="connsiteY2" fmla="*/ 0 h 381000"/>
                    <a:gd name="connsiteX3" fmla="*/ 5505450 w 5505450"/>
                    <a:gd name="connsiteY3" fmla="*/ 361950 h 381000"/>
                    <a:gd name="connsiteX4" fmla="*/ 5505450 w 5505450"/>
                    <a:gd name="connsiteY4" fmla="*/ 361950 h 381000"/>
                    <a:gd name="connsiteX0" fmla="*/ 0 w 5505450"/>
                    <a:gd name="connsiteY0" fmla="*/ 381000 h 381000"/>
                    <a:gd name="connsiteX1" fmla="*/ 2762250 w 5505450"/>
                    <a:gd name="connsiteY1" fmla="*/ 0 h 381000"/>
                    <a:gd name="connsiteX2" fmla="*/ 5505450 w 5505450"/>
                    <a:gd name="connsiteY2" fmla="*/ 361950 h 381000"/>
                    <a:gd name="connsiteX3" fmla="*/ 5505450 w 5505450"/>
                    <a:gd name="connsiteY3" fmla="*/ 361950 h 381000"/>
                    <a:gd name="connsiteX0" fmla="*/ 0 w 5505450"/>
                    <a:gd name="connsiteY0" fmla="*/ 685800 h 685800"/>
                    <a:gd name="connsiteX1" fmla="*/ 2762250 w 5505450"/>
                    <a:gd name="connsiteY1" fmla="*/ 0 h 685800"/>
                    <a:gd name="connsiteX2" fmla="*/ 5505450 w 5505450"/>
                    <a:gd name="connsiteY2" fmla="*/ 666750 h 685800"/>
                    <a:gd name="connsiteX3" fmla="*/ 5505450 w 5505450"/>
                    <a:gd name="connsiteY3" fmla="*/ 666750 h 685800"/>
                    <a:gd name="connsiteX0" fmla="*/ 0 w 5505450"/>
                    <a:gd name="connsiteY0" fmla="*/ 685800 h 685800"/>
                    <a:gd name="connsiteX1" fmla="*/ 2762250 w 5505450"/>
                    <a:gd name="connsiteY1" fmla="*/ 0 h 685800"/>
                    <a:gd name="connsiteX2" fmla="*/ 5505450 w 5505450"/>
                    <a:gd name="connsiteY2" fmla="*/ 666750 h 685800"/>
                    <a:gd name="connsiteX3" fmla="*/ 5505450 w 5505450"/>
                    <a:gd name="connsiteY3" fmla="*/ 666750 h 685800"/>
                    <a:gd name="connsiteX0" fmla="*/ 0 w 5505450"/>
                    <a:gd name="connsiteY0" fmla="*/ 720725 h 720725"/>
                    <a:gd name="connsiteX1" fmla="*/ 2762250 w 5505450"/>
                    <a:gd name="connsiteY1" fmla="*/ 34925 h 720725"/>
                    <a:gd name="connsiteX2" fmla="*/ 5505450 w 5505450"/>
                    <a:gd name="connsiteY2" fmla="*/ 701675 h 720725"/>
                    <a:gd name="connsiteX3" fmla="*/ 5505450 w 5505450"/>
                    <a:gd name="connsiteY3" fmla="*/ 701675 h 720725"/>
                    <a:gd name="connsiteX0" fmla="*/ 0 w 5505450"/>
                    <a:gd name="connsiteY0" fmla="*/ 720725 h 720725"/>
                    <a:gd name="connsiteX1" fmla="*/ 2762250 w 5505450"/>
                    <a:gd name="connsiteY1" fmla="*/ 34925 h 720725"/>
                    <a:gd name="connsiteX2" fmla="*/ 5505450 w 5505450"/>
                    <a:gd name="connsiteY2" fmla="*/ 701675 h 720725"/>
                    <a:gd name="connsiteX3" fmla="*/ 5505450 w 5505450"/>
                    <a:gd name="connsiteY3" fmla="*/ 701675 h 720725"/>
                    <a:gd name="connsiteX0" fmla="*/ 0 w 5505450"/>
                    <a:gd name="connsiteY0" fmla="*/ 720725 h 720725"/>
                    <a:gd name="connsiteX1" fmla="*/ 2762250 w 5505450"/>
                    <a:gd name="connsiteY1" fmla="*/ 34925 h 720725"/>
                    <a:gd name="connsiteX2" fmla="*/ 5505450 w 5505450"/>
                    <a:gd name="connsiteY2" fmla="*/ 701675 h 720725"/>
                    <a:gd name="connsiteX3" fmla="*/ 5505450 w 5505450"/>
                    <a:gd name="connsiteY3" fmla="*/ 701675 h 720725"/>
                    <a:gd name="connsiteX0" fmla="*/ 0 w 5505450"/>
                    <a:gd name="connsiteY0" fmla="*/ 720725 h 720725"/>
                    <a:gd name="connsiteX1" fmla="*/ 2762250 w 5505450"/>
                    <a:gd name="connsiteY1" fmla="*/ 34925 h 720725"/>
                    <a:gd name="connsiteX2" fmla="*/ 5505450 w 5505450"/>
                    <a:gd name="connsiteY2" fmla="*/ 701675 h 720725"/>
                    <a:gd name="connsiteX3" fmla="*/ 5505450 w 5505450"/>
                    <a:gd name="connsiteY3" fmla="*/ 701675 h 720725"/>
                    <a:gd name="connsiteX0" fmla="*/ 0 w 5505450"/>
                    <a:gd name="connsiteY0" fmla="*/ 720725 h 720725"/>
                    <a:gd name="connsiteX1" fmla="*/ 2762250 w 5505450"/>
                    <a:gd name="connsiteY1" fmla="*/ 34925 h 720725"/>
                    <a:gd name="connsiteX2" fmla="*/ 5505450 w 5505450"/>
                    <a:gd name="connsiteY2" fmla="*/ 701675 h 720725"/>
                    <a:gd name="connsiteX3" fmla="*/ 5505450 w 5505450"/>
                    <a:gd name="connsiteY3" fmla="*/ 701675 h 720725"/>
                    <a:gd name="connsiteX0" fmla="*/ 0 w 5505450"/>
                    <a:gd name="connsiteY0" fmla="*/ 720725 h 720725"/>
                    <a:gd name="connsiteX1" fmla="*/ 2762250 w 5505450"/>
                    <a:gd name="connsiteY1" fmla="*/ 34925 h 720725"/>
                    <a:gd name="connsiteX2" fmla="*/ 5505450 w 5505450"/>
                    <a:gd name="connsiteY2" fmla="*/ 701675 h 720725"/>
                    <a:gd name="connsiteX3" fmla="*/ 5505450 w 5505450"/>
                    <a:gd name="connsiteY3" fmla="*/ 701675 h 720725"/>
                    <a:gd name="connsiteX0" fmla="*/ 0 w 5505450"/>
                    <a:gd name="connsiteY0" fmla="*/ 739775 h 739775"/>
                    <a:gd name="connsiteX1" fmla="*/ 2762250 w 5505450"/>
                    <a:gd name="connsiteY1" fmla="*/ 53975 h 739775"/>
                    <a:gd name="connsiteX2" fmla="*/ 5505450 w 5505450"/>
                    <a:gd name="connsiteY2" fmla="*/ 720725 h 739775"/>
                    <a:gd name="connsiteX3" fmla="*/ 5505450 w 5505450"/>
                    <a:gd name="connsiteY3" fmla="*/ 720725 h 739775"/>
                    <a:gd name="connsiteX0" fmla="*/ 0 w 5505450"/>
                    <a:gd name="connsiteY0" fmla="*/ 739775 h 739775"/>
                    <a:gd name="connsiteX1" fmla="*/ 2762250 w 5505450"/>
                    <a:gd name="connsiteY1" fmla="*/ 53975 h 739775"/>
                    <a:gd name="connsiteX2" fmla="*/ 5505450 w 5505450"/>
                    <a:gd name="connsiteY2" fmla="*/ 720725 h 739775"/>
                    <a:gd name="connsiteX3" fmla="*/ 5505450 w 5505450"/>
                    <a:gd name="connsiteY3" fmla="*/ 720725 h 739775"/>
                    <a:gd name="connsiteX0" fmla="*/ 0 w 5505450"/>
                    <a:gd name="connsiteY0" fmla="*/ 739775 h 739775"/>
                    <a:gd name="connsiteX1" fmla="*/ 2762250 w 5505450"/>
                    <a:gd name="connsiteY1" fmla="*/ 53975 h 739775"/>
                    <a:gd name="connsiteX2" fmla="*/ 5505450 w 5505450"/>
                    <a:gd name="connsiteY2" fmla="*/ 720725 h 739775"/>
                    <a:gd name="connsiteX3" fmla="*/ 5505450 w 5505450"/>
                    <a:gd name="connsiteY3" fmla="*/ 720725 h 739775"/>
                    <a:gd name="connsiteX0" fmla="*/ 0 w 5505450"/>
                    <a:gd name="connsiteY0" fmla="*/ 739775 h 739775"/>
                    <a:gd name="connsiteX1" fmla="*/ 2762250 w 5505450"/>
                    <a:gd name="connsiteY1" fmla="*/ 53975 h 739775"/>
                    <a:gd name="connsiteX2" fmla="*/ 5505450 w 5505450"/>
                    <a:gd name="connsiteY2" fmla="*/ 720725 h 739775"/>
                    <a:gd name="connsiteX3" fmla="*/ 5505450 w 5505450"/>
                    <a:gd name="connsiteY3" fmla="*/ 720725 h 739775"/>
                    <a:gd name="connsiteX0" fmla="*/ 0 w 5505450"/>
                    <a:gd name="connsiteY0" fmla="*/ 739775 h 739775"/>
                    <a:gd name="connsiteX1" fmla="*/ 2762250 w 5505450"/>
                    <a:gd name="connsiteY1" fmla="*/ 53975 h 739775"/>
                    <a:gd name="connsiteX2" fmla="*/ 5505450 w 5505450"/>
                    <a:gd name="connsiteY2" fmla="*/ 720725 h 739775"/>
                    <a:gd name="connsiteX3" fmla="*/ 5505450 w 5505450"/>
                    <a:gd name="connsiteY3" fmla="*/ 720725 h 739775"/>
                    <a:gd name="connsiteX0" fmla="*/ 0 w 5505450"/>
                    <a:gd name="connsiteY0" fmla="*/ 739775 h 739775"/>
                    <a:gd name="connsiteX1" fmla="*/ 2762250 w 5505450"/>
                    <a:gd name="connsiteY1" fmla="*/ 53975 h 739775"/>
                    <a:gd name="connsiteX2" fmla="*/ 5505450 w 5505450"/>
                    <a:gd name="connsiteY2" fmla="*/ 720725 h 739775"/>
                    <a:gd name="connsiteX3" fmla="*/ 5505450 w 5505450"/>
                    <a:gd name="connsiteY3" fmla="*/ 720725 h 739775"/>
                    <a:gd name="connsiteX0" fmla="*/ 0 w 5505450"/>
                    <a:gd name="connsiteY0" fmla="*/ 739775 h 739775"/>
                    <a:gd name="connsiteX1" fmla="*/ 2762250 w 5505450"/>
                    <a:gd name="connsiteY1" fmla="*/ 53975 h 739775"/>
                    <a:gd name="connsiteX2" fmla="*/ 5505450 w 5505450"/>
                    <a:gd name="connsiteY2" fmla="*/ 720725 h 739775"/>
                    <a:gd name="connsiteX3" fmla="*/ 5505450 w 5505450"/>
                    <a:gd name="connsiteY3" fmla="*/ 720725 h 739775"/>
                    <a:gd name="connsiteX0" fmla="*/ 0 w 5505450"/>
                    <a:gd name="connsiteY0" fmla="*/ 685800 h 685800"/>
                    <a:gd name="connsiteX1" fmla="*/ 2762250 w 5505450"/>
                    <a:gd name="connsiteY1" fmla="*/ 0 h 685800"/>
                    <a:gd name="connsiteX2" fmla="*/ 5505450 w 5505450"/>
                    <a:gd name="connsiteY2" fmla="*/ 666750 h 685800"/>
                    <a:gd name="connsiteX3" fmla="*/ 5505450 w 5505450"/>
                    <a:gd name="connsiteY3" fmla="*/ 666750 h 685800"/>
                    <a:gd name="connsiteX0" fmla="*/ 0 w 5505450"/>
                    <a:gd name="connsiteY0" fmla="*/ 715962 h 715962"/>
                    <a:gd name="connsiteX1" fmla="*/ 2762250 w 5505450"/>
                    <a:gd name="connsiteY1" fmla="*/ 30162 h 715962"/>
                    <a:gd name="connsiteX2" fmla="*/ 5505450 w 5505450"/>
                    <a:gd name="connsiteY2" fmla="*/ 696912 h 715962"/>
                    <a:gd name="connsiteX3" fmla="*/ 5505450 w 5505450"/>
                    <a:gd name="connsiteY3" fmla="*/ 696912 h 715962"/>
                    <a:gd name="connsiteX0" fmla="*/ 0 w 5505450"/>
                    <a:gd name="connsiteY0" fmla="*/ 701674 h 701674"/>
                    <a:gd name="connsiteX1" fmla="*/ 2762250 w 5505450"/>
                    <a:gd name="connsiteY1" fmla="*/ 15874 h 701674"/>
                    <a:gd name="connsiteX2" fmla="*/ 5505450 w 5505450"/>
                    <a:gd name="connsiteY2" fmla="*/ 682624 h 701674"/>
                    <a:gd name="connsiteX3" fmla="*/ 5505450 w 5505450"/>
                    <a:gd name="connsiteY3" fmla="*/ 682624 h 701674"/>
                    <a:gd name="connsiteX0" fmla="*/ 0 w 5505450"/>
                    <a:gd name="connsiteY0" fmla="*/ 701674 h 701674"/>
                    <a:gd name="connsiteX1" fmla="*/ 2762250 w 5505450"/>
                    <a:gd name="connsiteY1" fmla="*/ 15874 h 701674"/>
                    <a:gd name="connsiteX2" fmla="*/ 5505450 w 5505450"/>
                    <a:gd name="connsiteY2" fmla="*/ 682624 h 701674"/>
                    <a:gd name="connsiteX3" fmla="*/ 5505450 w 5505450"/>
                    <a:gd name="connsiteY3" fmla="*/ 682624 h 701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05450" h="701674">
                      <a:moveTo>
                        <a:pt x="0" y="701674"/>
                      </a:moveTo>
                      <a:cubicBezTo>
                        <a:pt x="939800" y="292099"/>
                        <a:pt x="1851026" y="6349"/>
                        <a:pt x="2762250" y="15874"/>
                      </a:cubicBezTo>
                      <a:cubicBezTo>
                        <a:pt x="3700463" y="0"/>
                        <a:pt x="4619625" y="327024"/>
                        <a:pt x="5505450" y="682624"/>
                      </a:cubicBezTo>
                      <a:lnTo>
                        <a:pt x="5505450" y="682624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 flipV="1">
                  <a:off x="885824" y="3413126"/>
                  <a:ext cx="5505450" cy="701674"/>
                </a:xfrm>
                <a:custGeom>
                  <a:avLst/>
                  <a:gdLst>
                    <a:gd name="connsiteX0" fmla="*/ 0 w 5505450"/>
                    <a:gd name="connsiteY0" fmla="*/ 19050 h 19050"/>
                    <a:gd name="connsiteX1" fmla="*/ 2781300 w 5505450"/>
                    <a:gd name="connsiteY1" fmla="*/ 9525 h 19050"/>
                    <a:gd name="connsiteX2" fmla="*/ 2781300 w 5505450"/>
                    <a:gd name="connsiteY2" fmla="*/ 9525 h 19050"/>
                    <a:gd name="connsiteX3" fmla="*/ 2781300 w 5505450"/>
                    <a:gd name="connsiteY3" fmla="*/ 9525 h 19050"/>
                    <a:gd name="connsiteX4" fmla="*/ 5505450 w 5505450"/>
                    <a:gd name="connsiteY4" fmla="*/ 0 h 19050"/>
                    <a:gd name="connsiteX5" fmla="*/ 5505450 w 5505450"/>
                    <a:gd name="connsiteY5" fmla="*/ 0 h 19050"/>
                    <a:gd name="connsiteX0" fmla="*/ 0 w 5505450"/>
                    <a:gd name="connsiteY0" fmla="*/ 381000 h 381000"/>
                    <a:gd name="connsiteX1" fmla="*/ 2781300 w 5505450"/>
                    <a:gd name="connsiteY1" fmla="*/ 371475 h 381000"/>
                    <a:gd name="connsiteX2" fmla="*/ 2781300 w 5505450"/>
                    <a:gd name="connsiteY2" fmla="*/ 371475 h 381000"/>
                    <a:gd name="connsiteX3" fmla="*/ 2762250 w 5505450"/>
                    <a:gd name="connsiteY3" fmla="*/ 0 h 381000"/>
                    <a:gd name="connsiteX4" fmla="*/ 5505450 w 5505450"/>
                    <a:gd name="connsiteY4" fmla="*/ 361950 h 381000"/>
                    <a:gd name="connsiteX5" fmla="*/ 5505450 w 5505450"/>
                    <a:gd name="connsiteY5" fmla="*/ 361950 h 381000"/>
                    <a:gd name="connsiteX0" fmla="*/ 0 w 5505450"/>
                    <a:gd name="connsiteY0" fmla="*/ 381000 h 381000"/>
                    <a:gd name="connsiteX1" fmla="*/ 2781300 w 5505450"/>
                    <a:gd name="connsiteY1" fmla="*/ 371475 h 381000"/>
                    <a:gd name="connsiteX2" fmla="*/ 2762250 w 5505450"/>
                    <a:gd name="connsiteY2" fmla="*/ 0 h 381000"/>
                    <a:gd name="connsiteX3" fmla="*/ 5505450 w 5505450"/>
                    <a:gd name="connsiteY3" fmla="*/ 361950 h 381000"/>
                    <a:gd name="connsiteX4" fmla="*/ 5505450 w 5505450"/>
                    <a:gd name="connsiteY4" fmla="*/ 361950 h 381000"/>
                    <a:gd name="connsiteX0" fmla="*/ 0 w 5505450"/>
                    <a:gd name="connsiteY0" fmla="*/ 381000 h 381000"/>
                    <a:gd name="connsiteX1" fmla="*/ 2762250 w 5505450"/>
                    <a:gd name="connsiteY1" fmla="*/ 0 h 381000"/>
                    <a:gd name="connsiteX2" fmla="*/ 5505450 w 5505450"/>
                    <a:gd name="connsiteY2" fmla="*/ 361950 h 381000"/>
                    <a:gd name="connsiteX3" fmla="*/ 5505450 w 5505450"/>
                    <a:gd name="connsiteY3" fmla="*/ 361950 h 381000"/>
                    <a:gd name="connsiteX0" fmla="*/ 0 w 5505450"/>
                    <a:gd name="connsiteY0" fmla="*/ 685800 h 685800"/>
                    <a:gd name="connsiteX1" fmla="*/ 2762250 w 5505450"/>
                    <a:gd name="connsiteY1" fmla="*/ 0 h 685800"/>
                    <a:gd name="connsiteX2" fmla="*/ 5505450 w 5505450"/>
                    <a:gd name="connsiteY2" fmla="*/ 666750 h 685800"/>
                    <a:gd name="connsiteX3" fmla="*/ 5505450 w 5505450"/>
                    <a:gd name="connsiteY3" fmla="*/ 666750 h 685800"/>
                    <a:gd name="connsiteX0" fmla="*/ 0 w 5505450"/>
                    <a:gd name="connsiteY0" fmla="*/ 685800 h 685800"/>
                    <a:gd name="connsiteX1" fmla="*/ 2762250 w 5505450"/>
                    <a:gd name="connsiteY1" fmla="*/ 0 h 685800"/>
                    <a:gd name="connsiteX2" fmla="*/ 5505450 w 5505450"/>
                    <a:gd name="connsiteY2" fmla="*/ 666750 h 685800"/>
                    <a:gd name="connsiteX3" fmla="*/ 5505450 w 5505450"/>
                    <a:gd name="connsiteY3" fmla="*/ 666750 h 685800"/>
                    <a:gd name="connsiteX0" fmla="*/ 0 w 5505450"/>
                    <a:gd name="connsiteY0" fmla="*/ 720725 h 720725"/>
                    <a:gd name="connsiteX1" fmla="*/ 2762250 w 5505450"/>
                    <a:gd name="connsiteY1" fmla="*/ 34925 h 720725"/>
                    <a:gd name="connsiteX2" fmla="*/ 5505450 w 5505450"/>
                    <a:gd name="connsiteY2" fmla="*/ 701675 h 720725"/>
                    <a:gd name="connsiteX3" fmla="*/ 5505450 w 5505450"/>
                    <a:gd name="connsiteY3" fmla="*/ 701675 h 720725"/>
                    <a:gd name="connsiteX0" fmla="*/ 0 w 5505450"/>
                    <a:gd name="connsiteY0" fmla="*/ 720725 h 720725"/>
                    <a:gd name="connsiteX1" fmla="*/ 2762250 w 5505450"/>
                    <a:gd name="connsiteY1" fmla="*/ 34925 h 720725"/>
                    <a:gd name="connsiteX2" fmla="*/ 5505450 w 5505450"/>
                    <a:gd name="connsiteY2" fmla="*/ 701675 h 720725"/>
                    <a:gd name="connsiteX3" fmla="*/ 5505450 w 5505450"/>
                    <a:gd name="connsiteY3" fmla="*/ 701675 h 720725"/>
                    <a:gd name="connsiteX0" fmla="*/ 0 w 5505450"/>
                    <a:gd name="connsiteY0" fmla="*/ 720725 h 720725"/>
                    <a:gd name="connsiteX1" fmla="*/ 2762250 w 5505450"/>
                    <a:gd name="connsiteY1" fmla="*/ 34925 h 720725"/>
                    <a:gd name="connsiteX2" fmla="*/ 5505450 w 5505450"/>
                    <a:gd name="connsiteY2" fmla="*/ 701675 h 720725"/>
                    <a:gd name="connsiteX3" fmla="*/ 5505450 w 5505450"/>
                    <a:gd name="connsiteY3" fmla="*/ 701675 h 720725"/>
                    <a:gd name="connsiteX0" fmla="*/ 0 w 5505450"/>
                    <a:gd name="connsiteY0" fmla="*/ 720725 h 720725"/>
                    <a:gd name="connsiteX1" fmla="*/ 2762250 w 5505450"/>
                    <a:gd name="connsiteY1" fmla="*/ 34925 h 720725"/>
                    <a:gd name="connsiteX2" fmla="*/ 5505450 w 5505450"/>
                    <a:gd name="connsiteY2" fmla="*/ 701675 h 720725"/>
                    <a:gd name="connsiteX3" fmla="*/ 5505450 w 5505450"/>
                    <a:gd name="connsiteY3" fmla="*/ 701675 h 720725"/>
                    <a:gd name="connsiteX0" fmla="*/ 0 w 5505450"/>
                    <a:gd name="connsiteY0" fmla="*/ 720725 h 720725"/>
                    <a:gd name="connsiteX1" fmla="*/ 2762250 w 5505450"/>
                    <a:gd name="connsiteY1" fmla="*/ 34925 h 720725"/>
                    <a:gd name="connsiteX2" fmla="*/ 5505450 w 5505450"/>
                    <a:gd name="connsiteY2" fmla="*/ 701675 h 720725"/>
                    <a:gd name="connsiteX3" fmla="*/ 5505450 w 5505450"/>
                    <a:gd name="connsiteY3" fmla="*/ 701675 h 720725"/>
                    <a:gd name="connsiteX0" fmla="*/ 0 w 5505450"/>
                    <a:gd name="connsiteY0" fmla="*/ 720725 h 720725"/>
                    <a:gd name="connsiteX1" fmla="*/ 2762250 w 5505450"/>
                    <a:gd name="connsiteY1" fmla="*/ 34925 h 720725"/>
                    <a:gd name="connsiteX2" fmla="*/ 5505450 w 5505450"/>
                    <a:gd name="connsiteY2" fmla="*/ 701675 h 720725"/>
                    <a:gd name="connsiteX3" fmla="*/ 5505450 w 5505450"/>
                    <a:gd name="connsiteY3" fmla="*/ 701675 h 720725"/>
                    <a:gd name="connsiteX0" fmla="*/ 0 w 5505450"/>
                    <a:gd name="connsiteY0" fmla="*/ 739775 h 739775"/>
                    <a:gd name="connsiteX1" fmla="*/ 2762250 w 5505450"/>
                    <a:gd name="connsiteY1" fmla="*/ 53975 h 739775"/>
                    <a:gd name="connsiteX2" fmla="*/ 5505450 w 5505450"/>
                    <a:gd name="connsiteY2" fmla="*/ 720725 h 739775"/>
                    <a:gd name="connsiteX3" fmla="*/ 5505450 w 5505450"/>
                    <a:gd name="connsiteY3" fmla="*/ 720725 h 739775"/>
                    <a:gd name="connsiteX0" fmla="*/ 0 w 5505450"/>
                    <a:gd name="connsiteY0" fmla="*/ 739775 h 739775"/>
                    <a:gd name="connsiteX1" fmla="*/ 2762250 w 5505450"/>
                    <a:gd name="connsiteY1" fmla="*/ 53975 h 739775"/>
                    <a:gd name="connsiteX2" fmla="*/ 5505450 w 5505450"/>
                    <a:gd name="connsiteY2" fmla="*/ 720725 h 739775"/>
                    <a:gd name="connsiteX3" fmla="*/ 5505450 w 5505450"/>
                    <a:gd name="connsiteY3" fmla="*/ 720725 h 739775"/>
                    <a:gd name="connsiteX0" fmla="*/ 0 w 5505450"/>
                    <a:gd name="connsiteY0" fmla="*/ 739775 h 739775"/>
                    <a:gd name="connsiteX1" fmla="*/ 2762250 w 5505450"/>
                    <a:gd name="connsiteY1" fmla="*/ 53975 h 739775"/>
                    <a:gd name="connsiteX2" fmla="*/ 5505450 w 5505450"/>
                    <a:gd name="connsiteY2" fmla="*/ 720725 h 739775"/>
                    <a:gd name="connsiteX3" fmla="*/ 5505450 w 5505450"/>
                    <a:gd name="connsiteY3" fmla="*/ 720725 h 739775"/>
                    <a:gd name="connsiteX0" fmla="*/ 0 w 5505450"/>
                    <a:gd name="connsiteY0" fmla="*/ 739775 h 739775"/>
                    <a:gd name="connsiteX1" fmla="*/ 2762250 w 5505450"/>
                    <a:gd name="connsiteY1" fmla="*/ 53975 h 739775"/>
                    <a:gd name="connsiteX2" fmla="*/ 5505450 w 5505450"/>
                    <a:gd name="connsiteY2" fmla="*/ 720725 h 739775"/>
                    <a:gd name="connsiteX3" fmla="*/ 5505450 w 5505450"/>
                    <a:gd name="connsiteY3" fmla="*/ 720725 h 739775"/>
                    <a:gd name="connsiteX0" fmla="*/ 0 w 5505450"/>
                    <a:gd name="connsiteY0" fmla="*/ 739775 h 739775"/>
                    <a:gd name="connsiteX1" fmla="*/ 2762250 w 5505450"/>
                    <a:gd name="connsiteY1" fmla="*/ 53975 h 739775"/>
                    <a:gd name="connsiteX2" fmla="*/ 5505450 w 5505450"/>
                    <a:gd name="connsiteY2" fmla="*/ 720725 h 739775"/>
                    <a:gd name="connsiteX3" fmla="*/ 5505450 w 5505450"/>
                    <a:gd name="connsiteY3" fmla="*/ 720725 h 739775"/>
                    <a:gd name="connsiteX0" fmla="*/ 0 w 5505450"/>
                    <a:gd name="connsiteY0" fmla="*/ 739775 h 739775"/>
                    <a:gd name="connsiteX1" fmla="*/ 2762250 w 5505450"/>
                    <a:gd name="connsiteY1" fmla="*/ 53975 h 739775"/>
                    <a:gd name="connsiteX2" fmla="*/ 5505450 w 5505450"/>
                    <a:gd name="connsiteY2" fmla="*/ 720725 h 739775"/>
                    <a:gd name="connsiteX3" fmla="*/ 5505450 w 5505450"/>
                    <a:gd name="connsiteY3" fmla="*/ 720725 h 739775"/>
                    <a:gd name="connsiteX0" fmla="*/ 0 w 5505450"/>
                    <a:gd name="connsiteY0" fmla="*/ 739775 h 739775"/>
                    <a:gd name="connsiteX1" fmla="*/ 2762250 w 5505450"/>
                    <a:gd name="connsiteY1" fmla="*/ 53975 h 739775"/>
                    <a:gd name="connsiteX2" fmla="*/ 5505450 w 5505450"/>
                    <a:gd name="connsiteY2" fmla="*/ 720725 h 739775"/>
                    <a:gd name="connsiteX3" fmla="*/ 5505450 w 5505450"/>
                    <a:gd name="connsiteY3" fmla="*/ 720725 h 739775"/>
                    <a:gd name="connsiteX0" fmla="*/ 0 w 5505450"/>
                    <a:gd name="connsiteY0" fmla="*/ 685800 h 685800"/>
                    <a:gd name="connsiteX1" fmla="*/ 2762250 w 5505450"/>
                    <a:gd name="connsiteY1" fmla="*/ 0 h 685800"/>
                    <a:gd name="connsiteX2" fmla="*/ 5505450 w 5505450"/>
                    <a:gd name="connsiteY2" fmla="*/ 666750 h 685800"/>
                    <a:gd name="connsiteX3" fmla="*/ 5505450 w 5505450"/>
                    <a:gd name="connsiteY3" fmla="*/ 666750 h 685800"/>
                    <a:gd name="connsiteX0" fmla="*/ 0 w 5505450"/>
                    <a:gd name="connsiteY0" fmla="*/ 715962 h 715962"/>
                    <a:gd name="connsiteX1" fmla="*/ 2762250 w 5505450"/>
                    <a:gd name="connsiteY1" fmla="*/ 30162 h 715962"/>
                    <a:gd name="connsiteX2" fmla="*/ 5505450 w 5505450"/>
                    <a:gd name="connsiteY2" fmla="*/ 696912 h 715962"/>
                    <a:gd name="connsiteX3" fmla="*/ 5505450 w 5505450"/>
                    <a:gd name="connsiteY3" fmla="*/ 696912 h 715962"/>
                    <a:gd name="connsiteX0" fmla="*/ 0 w 5505450"/>
                    <a:gd name="connsiteY0" fmla="*/ 701674 h 701674"/>
                    <a:gd name="connsiteX1" fmla="*/ 2762250 w 5505450"/>
                    <a:gd name="connsiteY1" fmla="*/ 15874 h 701674"/>
                    <a:gd name="connsiteX2" fmla="*/ 5505450 w 5505450"/>
                    <a:gd name="connsiteY2" fmla="*/ 682624 h 701674"/>
                    <a:gd name="connsiteX3" fmla="*/ 5505450 w 5505450"/>
                    <a:gd name="connsiteY3" fmla="*/ 682624 h 701674"/>
                    <a:gd name="connsiteX0" fmla="*/ 0 w 5505450"/>
                    <a:gd name="connsiteY0" fmla="*/ 701674 h 701674"/>
                    <a:gd name="connsiteX1" fmla="*/ 2762250 w 5505450"/>
                    <a:gd name="connsiteY1" fmla="*/ 15874 h 701674"/>
                    <a:gd name="connsiteX2" fmla="*/ 5505450 w 5505450"/>
                    <a:gd name="connsiteY2" fmla="*/ 682624 h 701674"/>
                    <a:gd name="connsiteX3" fmla="*/ 5505450 w 5505450"/>
                    <a:gd name="connsiteY3" fmla="*/ 682624 h 701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05450" h="701674">
                      <a:moveTo>
                        <a:pt x="0" y="701674"/>
                      </a:moveTo>
                      <a:cubicBezTo>
                        <a:pt x="939800" y="292099"/>
                        <a:pt x="1851026" y="6349"/>
                        <a:pt x="2762250" y="15874"/>
                      </a:cubicBezTo>
                      <a:cubicBezTo>
                        <a:pt x="3700463" y="0"/>
                        <a:pt x="4619625" y="327024"/>
                        <a:pt x="5505450" y="682624"/>
                      </a:cubicBezTo>
                      <a:lnTo>
                        <a:pt x="5505450" y="682624"/>
                      </a:lnTo>
                    </a:path>
                  </a:pathLst>
                </a:cu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27"/>
              <p:cNvGrpSpPr/>
              <p:nvPr/>
            </p:nvGrpSpPr>
            <p:grpSpPr>
              <a:xfrm>
                <a:off x="909637" y="6019800"/>
                <a:ext cx="5491163" cy="533400"/>
                <a:chOff x="804864" y="4200524"/>
                <a:chExt cx="5491163" cy="990600"/>
              </a:xfrm>
            </p:grpSpPr>
            <p:grpSp>
              <p:nvGrpSpPr>
                <p:cNvPr id="8" name="Group 11"/>
                <p:cNvGrpSpPr/>
                <p:nvPr/>
              </p:nvGrpSpPr>
              <p:grpSpPr>
                <a:xfrm>
                  <a:off x="814387" y="4200524"/>
                  <a:ext cx="5476875" cy="981072"/>
                  <a:chOff x="919162" y="4204344"/>
                  <a:chExt cx="5476875" cy="1374130"/>
                </a:xfrm>
              </p:grpSpPr>
              <p:sp>
                <p:nvSpPr>
                  <p:cNvPr id="14" name="Freeform 13"/>
                  <p:cNvSpPr/>
                  <p:nvPr/>
                </p:nvSpPr>
                <p:spPr>
                  <a:xfrm>
                    <a:off x="919162" y="4204344"/>
                    <a:ext cx="1828800" cy="701675"/>
                  </a:xfrm>
                  <a:custGeom>
                    <a:avLst/>
                    <a:gdLst>
                      <a:gd name="connsiteX0" fmla="*/ 0 w 5505450"/>
                      <a:gd name="connsiteY0" fmla="*/ 19050 h 19050"/>
                      <a:gd name="connsiteX1" fmla="*/ 2781300 w 5505450"/>
                      <a:gd name="connsiteY1" fmla="*/ 9525 h 19050"/>
                      <a:gd name="connsiteX2" fmla="*/ 2781300 w 5505450"/>
                      <a:gd name="connsiteY2" fmla="*/ 9525 h 19050"/>
                      <a:gd name="connsiteX3" fmla="*/ 2781300 w 5505450"/>
                      <a:gd name="connsiteY3" fmla="*/ 9525 h 19050"/>
                      <a:gd name="connsiteX4" fmla="*/ 5505450 w 5505450"/>
                      <a:gd name="connsiteY4" fmla="*/ 0 h 19050"/>
                      <a:gd name="connsiteX5" fmla="*/ 5505450 w 5505450"/>
                      <a:gd name="connsiteY5" fmla="*/ 0 h 19050"/>
                      <a:gd name="connsiteX0" fmla="*/ 0 w 5505450"/>
                      <a:gd name="connsiteY0" fmla="*/ 381000 h 381000"/>
                      <a:gd name="connsiteX1" fmla="*/ 2781300 w 5505450"/>
                      <a:gd name="connsiteY1" fmla="*/ 371475 h 381000"/>
                      <a:gd name="connsiteX2" fmla="*/ 2781300 w 5505450"/>
                      <a:gd name="connsiteY2" fmla="*/ 371475 h 381000"/>
                      <a:gd name="connsiteX3" fmla="*/ 2762250 w 5505450"/>
                      <a:gd name="connsiteY3" fmla="*/ 0 h 381000"/>
                      <a:gd name="connsiteX4" fmla="*/ 5505450 w 5505450"/>
                      <a:gd name="connsiteY4" fmla="*/ 361950 h 381000"/>
                      <a:gd name="connsiteX5" fmla="*/ 5505450 w 5505450"/>
                      <a:gd name="connsiteY5" fmla="*/ 361950 h 381000"/>
                      <a:gd name="connsiteX0" fmla="*/ 0 w 5505450"/>
                      <a:gd name="connsiteY0" fmla="*/ 381000 h 381000"/>
                      <a:gd name="connsiteX1" fmla="*/ 2781300 w 5505450"/>
                      <a:gd name="connsiteY1" fmla="*/ 371475 h 381000"/>
                      <a:gd name="connsiteX2" fmla="*/ 2762250 w 5505450"/>
                      <a:gd name="connsiteY2" fmla="*/ 0 h 381000"/>
                      <a:gd name="connsiteX3" fmla="*/ 5505450 w 5505450"/>
                      <a:gd name="connsiteY3" fmla="*/ 361950 h 381000"/>
                      <a:gd name="connsiteX4" fmla="*/ 5505450 w 5505450"/>
                      <a:gd name="connsiteY4" fmla="*/ 361950 h 381000"/>
                      <a:gd name="connsiteX0" fmla="*/ 0 w 5505450"/>
                      <a:gd name="connsiteY0" fmla="*/ 381000 h 381000"/>
                      <a:gd name="connsiteX1" fmla="*/ 2762250 w 5505450"/>
                      <a:gd name="connsiteY1" fmla="*/ 0 h 381000"/>
                      <a:gd name="connsiteX2" fmla="*/ 5505450 w 5505450"/>
                      <a:gd name="connsiteY2" fmla="*/ 361950 h 381000"/>
                      <a:gd name="connsiteX3" fmla="*/ 5505450 w 5505450"/>
                      <a:gd name="connsiteY3" fmla="*/ 361950 h 381000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715962 h 715962"/>
                      <a:gd name="connsiteX1" fmla="*/ 2762250 w 5505450"/>
                      <a:gd name="connsiteY1" fmla="*/ 30162 h 715962"/>
                      <a:gd name="connsiteX2" fmla="*/ 5505450 w 5505450"/>
                      <a:gd name="connsiteY2" fmla="*/ 696912 h 715962"/>
                      <a:gd name="connsiteX3" fmla="*/ 5505450 w 5505450"/>
                      <a:gd name="connsiteY3" fmla="*/ 696912 h 715962"/>
                      <a:gd name="connsiteX0" fmla="*/ 0 w 5505450"/>
                      <a:gd name="connsiteY0" fmla="*/ 701674 h 701674"/>
                      <a:gd name="connsiteX1" fmla="*/ 2762250 w 5505450"/>
                      <a:gd name="connsiteY1" fmla="*/ 15874 h 701674"/>
                      <a:gd name="connsiteX2" fmla="*/ 5505450 w 5505450"/>
                      <a:gd name="connsiteY2" fmla="*/ 682624 h 701674"/>
                      <a:gd name="connsiteX3" fmla="*/ 5505450 w 5505450"/>
                      <a:gd name="connsiteY3" fmla="*/ 682624 h 701674"/>
                      <a:gd name="connsiteX0" fmla="*/ 0 w 5505450"/>
                      <a:gd name="connsiteY0" fmla="*/ 701674 h 701674"/>
                      <a:gd name="connsiteX1" fmla="*/ 2762250 w 5505450"/>
                      <a:gd name="connsiteY1" fmla="*/ 15874 h 701674"/>
                      <a:gd name="connsiteX2" fmla="*/ 5505450 w 5505450"/>
                      <a:gd name="connsiteY2" fmla="*/ 682624 h 701674"/>
                      <a:gd name="connsiteX3" fmla="*/ 5505450 w 5505450"/>
                      <a:gd name="connsiteY3" fmla="*/ 682624 h 701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05450" h="701674">
                        <a:moveTo>
                          <a:pt x="0" y="701674"/>
                        </a:moveTo>
                        <a:cubicBezTo>
                          <a:pt x="939800" y="292099"/>
                          <a:pt x="1851026" y="6349"/>
                          <a:pt x="2762250" y="15874"/>
                        </a:cubicBezTo>
                        <a:cubicBezTo>
                          <a:pt x="3700463" y="0"/>
                          <a:pt x="4619625" y="327024"/>
                          <a:pt x="5505450" y="682624"/>
                        </a:cubicBezTo>
                        <a:lnTo>
                          <a:pt x="5505450" y="682624"/>
                        </a:ln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Freeform 14"/>
                  <p:cNvSpPr/>
                  <p:nvPr/>
                </p:nvSpPr>
                <p:spPr>
                  <a:xfrm flipV="1">
                    <a:off x="2743200" y="4876800"/>
                    <a:ext cx="1828800" cy="701674"/>
                  </a:xfrm>
                  <a:custGeom>
                    <a:avLst/>
                    <a:gdLst>
                      <a:gd name="connsiteX0" fmla="*/ 0 w 5505450"/>
                      <a:gd name="connsiteY0" fmla="*/ 19050 h 19050"/>
                      <a:gd name="connsiteX1" fmla="*/ 2781300 w 5505450"/>
                      <a:gd name="connsiteY1" fmla="*/ 9525 h 19050"/>
                      <a:gd name="connsiteX2" fmla="*/ 2781300 w 5505450"/>
                      <a:gd name="connsiteY2" fmla="*/ 9525 h 19050"/>
                      <a:gd name="connsiteX3" fmla="*/ 2781300 w 5505450"/>
                      <a:gd name="connsiteY3" fmla="*/ 9525 h 19050"/>
                      <a:gd name="connsiteX4" fmla="*/ 5505450 w 5505450"/>
                      <a:gd name="connsiteY4" fmla="*/ 0 h 19050"/>
                      <a:gd name="connsiteX5" fmla="*/ 5505450 w 5505450"/>
                      <a:gd name="connsiteY5" fmla="*/ 0 h 19050"/>
                      <a:gd name="connsiteX0" fmla="*/ 0 w 5505450"/>
                      <a:gd name="connsiteY0" fmla="*/ 381000 h 381000"/>
                      <a:gd name="connsiteX1" fmla="*/ 2781300 w 5505450"/>
                      <a:gd name="connsiteY1" fmla="*/ 371475 h 381000"/>
                      <a:gd name="connsiteX2" fmla="*/ 2781300 w 5505450"/>
                      <a:gd name="connsiteY2" fmla="*/ 371475 h 381000"/>
                      <a:gd name="connsiteX3" fmla="*/ 2762250 w 5505450"/>
                      <a:gd name="connsiteY3" fmla="*/ 0 h 381000"/>
                      <a:gd name="connsiteX4" fmla="*/ 5505450 w 5505450"/>
                      <a:gd name="connsiteY4" fmla="*/ 361950 h 381000"/>
                      <a:gd name="connsiteX5" fmla="*/ 5505450 w 5505450"/>
                      <a:gd name="connsiteY5" fmla="*/ 361950 h 381000"/>
                      <a:gd name="connsiteX0" fmla="*/ 0 w 5505450"/>
                      <a:gd name="connsiteY0" fmla="*/ 381000 h 381000"/>
                      <a:gd name="connsiteX1" fmla="*/ 2781300 w 5505450"/>
                      <a:gd name="connsiteY1" fmla="*/ 371475 h 381000"/>
                      <a:gd name="connsiteX2" fmla="*/ 2762250 w 5505450"/>
                      <a:gd name="connsiteY2" fmla="*/ 0 h 381000"/>
                      <a:gd name="connsiteX3" fmla="*/ 5505450 w 5505450"/>
                      <a:gd name="connsiteY3" fmla="*/ 361950 h 381000"/>
                      <a:gd name="connsiteX4" fmla="*/ 5505450 w 5505450"/>
                      <a:gd name="connsiteY4" fmla="*/ 361950 h 381000"/>
                      <a:gd name="connsiteX0" fmla="*/ 0 w 5505450"/>
                      <a:gd name="connsiteY0" fmla="*/ 381000 h 381000"/>
                      <a:gd name="connsiteX1" fmla="*/ 2762250 w 5505450"/>
                      <a:gd name="connsiteY1" fmla="*/ 0 h 381000"/>
                      <a:gd name="connsiteX2" fmla="*/ 5505450 w 5505450"/>
                      <a:gd name="connsiteY2" fmla="*/ 361950 h 381000"/>
                      <a:gd name="connsiteX3" fmla="*/ 5505450 w 5505450"/>
                      <a:gd name="connsiteY3" fmla="*/ 361950 h 381000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715962 h 715962"/>
                      <a:gd name="connsiteX1" fmla="*/ 2762250 w 5505450"/>
                      <a:gd name="connsiteY1" fmla="*/ 30162 h 715962"/>
                      <a:gd name="connsiteX2" fmla="*/ 5505450 w 5505450"/>
                      <a:gd name="connsiteY2" fmla="*/ 696912 h 715962"/>
                      <a:gd name="connsiteX3" fmla="*/ 5505450 w 5505450"/>
                      <a:gd name="connsiteY3" fmla="*/ 696912 h 715962"/>
                      <a:gd name="connsiteX0" fmla="*/ 0 w 5505450"/>
                      <a:gd name="connsiteY0" fmla="*/ 701674 h 701674"/>
                      <a:gd name="connsiteX1" fmla="*/ 2762250 w 5505450"/>
                      <a:gd name="connsiteY1" fmla="*/ 15874 h 701674"/>
                      <a:gd name="connsiteX2" fmla="*/ 5505450 w 5505450"/>
                      <a:gd name="connsiteY2" fmla="*/ 682624 h 701674"/>
                      <a:gd name="connsiteX3" fmla="*/ 5505450 w 5505450"/>
                      <a:gd name="connsiteY3" fmla="*/ 682624 h 701674"/>
                      <a:gd name="connsiteX0" fmla="*/ 0 w 5505450"/>
                      <a:gd name="connsiteY0" fmla="*/ 701674 h 701674"/>
                      <a:gd name="connsiteX1" fmla="*/ 2762250 w 5505450"/>
                      <a:gd name="connsiteY1" fmla="*/ 15874 h 701674"/>
                      <a:gd name="connsiteX2" fmla="*/ 5505450 w 5505450"/>
                      <a:gd name="connsiteY2" fmla="*/ 682624 h 701674"/>
                      <a:gd name="connsiteX3" fmla="*/ 5505450 w 5505450"/>
                      <a:gd name="connsiteY3" fmla="*/ 682624 h 701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05450" h="701674">
                        <a:moveTo>
                          <a:pt x="0" y="701674"/>
                        </a:moveTo>
                        <a:cubicBezTo>
                          <a:pt x="939800" y="292099"/>
                          <a:pt x="1851026" y="6349"/>
                          <a:pt x="2762250" y="15874"/>
                        </a:cubicBezTo>
                        <a:cubicBezTo>
                          <a:pt x="3700463" y="0"/>
                          <a:pt x="4619625" y="327024"/>
                          <a:pt x="5505450" y="682624"/>
                        </a:cubicBezTo>
                        <a:lnTo>
                          <a:pt x="5505450" y="682624"/>
                        </a:ln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Freeform 15"/>
                  <p:cNvSpPr/>
                  <p:nvPr/>
                </p:nvSpPr>
                <p:spPr>
                  <a:xfrm>
                    <a:off x="4567237" y="4204344"/>
                    <a:ext cx="1828800" cy="701675"/>
                  </a:xfrm>
                  <a:custGeom>
                    <a:avLst/>
                    <a:gdLst>
                      <a:gd name="connsiteX0" fmla="*/ 0 w 5505450"/>
                      <a:gd name="connsiteY0" fmla="*/ 19050 h 19050"/>
                      <a:gd name="connsiteX1" fmla="*/ 2781300 w 5505450"/>
                      <a:gd name="connsiteY1" fmla="*/ 9525 h 19050"/>
                      <a:gd name="connsiteX2" fmla="*/ 2781300 w 5505450"/>
                      <a:gd name="connsiteY2" fmla="*/ 9525 h 19050"/>
                      <a:gd name="connsiteX3" fmla="*/ 2781300 w 5505450"/>
                      <a:gd name="connsiteY3" fmla="*/ 9525 h 19050"/>
                      <a:gd name="connsiteX4" fmla="*/ 5505450 w 5505450"/>
                      <a:gd name="connsiteY4" fmla="*/ 0 h 19050"/>
                      <a:gd name="connsiteX5" fmla="*/ 5505450 w 5505450"/>
                      <a:gd name="connsiteY5" fmla="*/ 0 h 19050"/>
                      <a:gd name="connsiteX0" fmla="*/ 0 w 5505450"/>
                      <a:gd name="connsiteY0" fmla="*/ 381000 h 381000"/>
                      <a:gd name="connsiteX1" fmla="*/ 2781300 w 5505450"/>
                      <a:gd name="connsiteY1" fmla="*/ 371475 h 381000"/>
                      <a:gd name="connsiteX2" fmla="*/ 2781300 w 5505450"/>
                      <a:gd name="connsiteY2" fmla="*/ 371475 h 381000"/>
                      <a:gd name="connsiteX3" fmla="*/ 2762250 w 5505450"/>
                      <a:gd name="connsiteY3" fmla="*/ 0 h 381000"/>
                      <a:gd name="connsiteX4" fmla="*/ 5505450 w 5505450"/>
                      <a:gd name="connsiteY4" fmla="*/ 361950 h 381000"/>
                      <a:gd name="connsiteX5" fmla="*/ 5505450 w 5505450"/>
                      <a:gd name="connsiteY5" fmla="*/ 361950 h 381000"/>
                      <a:gd name="connsiteX0" fmla="*/ 0 w 5505450"/>
                      <a:gd name="connsiteY0" fmla="*/ 381000 h 381000"/>
                      <a:gd name="connsiteX1" fmla="*/ 2781300 w 5505450"/>
                      <a:gd name="connsiteY1" fmla="*/ 371475 h 381000"/>
                      <a:gd name="connsiteX2" fmla="*/ 2762250 w 5505450"/>
                      <a:gd name="connsiteY2" fmla="*/ 0 h 381000"/>
                      <a:gd name="connsiteX3" fmla="*/ 5505450 w 5505450"/>
                      <a:gd name="connsiteY3" fmla="*/ 361950 h 381000"/>
                      <a:gd name="connsiteX4" fmla="*/ 5505450 w 5505450"/>
                      <a:gd name="connsiteY4" fmla="*/ 361950 h 381000"/>
                      <a:gd name="connsiteX0" fmla="*/ 0 w 5505450"/>
                      <a:gd name="connsiteY0" fmla="*/ 381000 h 381000"/>
                      <a:gd name="connsiteX1" fmla="*/ 2762250 w 5505450"/>
                      <a:gd name="connsiteY1" fmla="*/ 0 h 381000"/>
                      <a:gd name="connsiteX2" fmla="*/ 5505450 w 5505450"/>
                      <a:gd name="connsiteY2" fmla="*/ 361950 h 381000"/>
                      <a:gd name="connsiteX3" fmla="*/ 5505450 w 5505450"/>
                      <a:gd name="connsiteY3" fmla="*/ 361950 h 381000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715962 h 715962"/>
                      <a:gd name="connsiteX1" fmla="*/ 2762250 w 5505450"/>
                      <a:gd name="connsiteY1" fmla="*/ 30162 h 715962"/>
                      <a:gd name="connsiteX2" fmla="*/ 5505450 w 5505450"/>
                      <a:gd name="connsiteY2" fmla="*/ 696912 h 715962"/>
                      <a:gd name="connsiteX3" fmla="*/ 5505450 w 5505450"/>
                      <a:gd name="connsiteY3" fmla="*/ 696912 h 715962"/>
                      <a:gd name="connsiteX0" fmla="*/ 0 w 5505450"/>
                      <a:gd name="connsiteY0" fmla="*/ 701674 h 701674"/>
                      <a:gd name="connsiteX1" fmla="*/ 2762250 w 5505450"/>
                      <a:gd name="connsiteY1" fmla="*/ 15874 h 701674"/>
                      <a:gd name="connsiteX2" fmla="*/ 5505450 w 5505450"/>
                      <a:gd name="connsiteY2" fmla="*/ 682624 h 701674"/>
                      <a:gd name="connsiteX3" fmla="*/ 5505450 w 5505450"/>
                      <a:gd name="connsiteY3" fmla="*/ 682624 h 701674"/>
                      <a:gd name="connsiteX0" fmla="*/ 0 w 5505450"/>
                      <a:gd name="connsiteY0" fmla="*/ 701674 h 701674"/>
                      <a:gd name="connsiteX1" fmla="*/ 2762250 w 5505450"/>
                      <a:gd name="connsiteY1" fmla="*/ 15874 h 701674"/>
                      <a:gd name="connsiteX2" fmla="*/ 5505450 w 5505450"/>
                      <a:gd name="connsiteY2" fmla="*/ 682624 h 701674"/>
                      <a:gd name="connsiteX3" fmla="*/ 5505450 w 5505450"/>
                      <a:gd name="connsiteY3" fmla="*/ 682624 h 701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05450" h="701674">
                        <a:moveTo>
                          <a:pt x="0" y="701674"/>
                        </a:moveTo>
                        <a:cubicBezTo>
                          <a:pt x="939800" y="292099"/>
                          <a:pt x="1851026" y="6349"/>
                          <a:pt x="2762250" y="15874"/>
                        </a:cubicBezTo>
                        <a:cubicBezTo>
                          <a:pt x="3700463" y="0"/>
                          <a:pt x="4619625" y="327024"/>
                          <a:pt x="5505450" y="682624"/>
                        </a:cubicBezTo>
                        <a:lnTo>
                          <a:pt x="5505450" y="682624"/>
                        </a:ln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819152" y="4681536"/>
                  <a:ext cx="5476875" cy="1452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Group 22"/>
                <p:cNvGrpSpPr/>
                <p:nvPr/>
              </p:nvGrpSpPr>
              <p:grpSpPr>
                <a:xfrm flipV="1">
                  <a:off x="804864" y="4210052"/>
                  <a:ext cx="5476875" cy="981072"/>
                  <a:chOff x="919162" y="4204344"/>
                  <a:chExt cx="5476875" cy="1374130"/>
                </a:xfrm>
              </p:grpSpPr>
              <p:sp>
                <p:nvSpPr>
                  <p:cNvPr id="11" name="Freeform 10"/>
                  <p:cNvSpPr/>
                  <p:nvPr/>
                </p:nvSpPr>
                <p:spPr>
                  <a:xfrm>
                    <a:off x="919162" y="4204344"/>
                    <a:ext cx="1828800" cy="701675"/>
                  </a:xfrm>
                  <a:custGeom>
                    <a:avLst/>
                    <a:gdLst>
                      <a:gd name="connsiteX0" fmla="*/ 0 w 5505450"/>
                      <a:gd name="connsiteY0" fmla="*/ 19050 h 19050"/>
                      <a:gd name="connsiteX1" fmla="*/ 2781300 w 5505450"/>
                      <a:gd name="connsiteY1" fmla="*/ 9525 h 19050"/>
                      <a:gd name="connsiteX2" fmla="*/ 2781300 w 5505450"/>
                      <a:gd name="connsiteY2" fmla="*/ 9525 h 19050"/>
                      <a:gd name="connsiteX3" fmla="*/ 2781300 w 5505450"/>
                      <a:gd name="connsiteY3" fmla="*/ 9525 h 19050"/>
                      <a:gd name="connsiteX4" fmla="*/ 5505450 w 5505450"/>
                      <a:gd name="connsiteY4" fmla="*/ 0 h 19050"/>
                      <a:gd name="connsiteX5" fmla="*/ 5505450 w 5505450"/>
                      <a:gd name="connsiteY5" fmla="*/ 0 h 19050"/>
                      <a:gd name="connsiteX0" fmla="*/ 0 w 5505450"/>
                      <a:gd name="connsiteY0" fmla="*/ 381000 h 381000"/>
                      <a:gd name="connsiteX1" fmla="*/ 2781300 w 5505450"/>
                      <a:gd name="connsiteY1" fmla="*/ 371475 h 381000"/>
                      <a:gd name="connsiteX2" fmla="*/ 2781300 w 5505450"/>
                      <a:gd name="connsiteY2" fmla="*/ 371475 h 381000"/>
                      <a:gd name="connsiteX3" fmla="*/ 2762250 w 5505450"/>
                      <a:gd name="connsiteY3" fmla="*/ 0 h 381000"/>
                      <a:gd name="connsiteX4" fmla="*/ 5505450 w 5505450"/>
                      <a:gd name="connsiteY4" fmla="*/ 361950 h 381000"/>
                      <a:gd name="connsiteX5" fmla="*/ 5505450 w 5505450"/>
                      <a:gd name="connsiteY5" fmla="*/ 361950 h 381000"/>
                      <a:gd name="connsiteX0" fmla="*/ 0 w 5505450"/>
                      <a:gd name="connsiteY0" fmla="*/ 381000 h 381000"/>
                      <a:gd name="connsiteX1" fmla="*/ 2781300 w 5505450"/>
                      <a:gd name="connsiteY1" fmla="*/ 371475 h 381000"/>
                      <a:gd name="connsiteX2" fmla="*/ 2762250 w 5505450"/>
                      <a:gd name="connsiteY2" fmla="*/ 0 h 381000"/>
                      <a:gd name="connsiteX3" fmla="*/ 5505450 w 5505450"/>
                      <a:gd name="connsiteY3" fmla="*/ 361950 h 381000"/>
                      <a:gd name="connsiteX4" fmla="*/ 5505450 w 5505450"/>
                      <a:gd name="connsiteY4" fmla="*/ 361950 h 381000"/>
                      <a:gd name="connsiteX0" fmla="*/ 0 w 5505450"/>
                      <a:gd name="connsiteY0" fmla="*/ 381000 h 381000"/>
                      <a:gd name="connsiteX1" fmla="*/ 2762250 w 5505450"/>
                      <a:gd name="connsiteY1" fmla="*/ 0 h 381000"/>
                      <a:gd name="connsiteX2" fmla="*/ 5505450 w 5505450"/>
                      <a:gd name="connsiteY2" fmla="*/ 361950 h 381000"/>
                      <a:gd name="connsiteX3" fmla="*/ 5505450 w 5505450"/>
                      <a:gd name="connsiteY3" fmla="*/ 361950 h 381000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715962 h 715962"/>
                      <a:gd name="connsiteX1" fmla="*/ 2762250 w 5505450"/>
                      <a:gd name="connsiteY1" fmla="*/ 30162 h 715962"/>
                      <a:gd name="connsiteX2" fmla="*/ 5505450 w 5505450"/>
                      <a:gd name="connsiteY2" fmla="*/ 696912 h 715962"/>
                      <a:gd name="connsiteX3" fmla="*/ 5505450 w 5505450"/>
                      <a:gd name="connsiteY3" fmla="*/ 696912 h 715962"/>
                      <a:gd name="connsiteX0" fmla="*/ 0 w 5505450"/>
                      <a:gd name="connsiteY0" fmla="*/ 701674 h 701674"/>
                      <a:gd name="connsiteX1" fmla="*/ 2762250 w 5505450"/>
                      <a:gd name="connsiteY1" fmla="*/ 15874 h 701674"/>
                      <a:gd name="connsiteX2" fmla="*/ 5505450 w 5505450"/>
                      <a:gd name="connsiteY2" fmla="*/ 682624 h 701674"/>
                      <a:gd name="connsiteX3" fmla="*/ 5505450 w 5505450"/>
                      <a:gd name="connsiteY3" fmla="*/ 682624 h 701674"/>
                      <a:gd name="connsiteX0" fmla="*/ 0 w 5505450"/>
                      <a:gd name="connsiteY0" fmla="*/ 701674 h 701674"/>
                      <a:gd name="connsiteX1" fmla="*/ 2762250 w 5505450"/>
                      <a:gd name="connsiteY1" fmla="*/ 15874 h 701674"/>
                      <a:gd name="connsiteX2" fmla="*/ 5505450 w 5505450"/>
                      <a:gd name="connsiteY2" fmla="*/ 682624 h 701674"/>
                      <a:gd name="connsiteX3" fmla="*/ 5505450 w 5505450"/>
                      <a:gd name="connsiteY3" fmla="*/ 682624 h 701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05450" h="701674">
                        <a:moveTo>
                          <a:pt x="0" y="701674"/>
                        </a:moveTo>
                        <a:cubicBezTo>
                          <a:pt x="939800" y="292099"/>
                          <a:pt x="1851026" y="6349"/>
                          <a:pt x="2762250" y="15874"/>
                        </a:cubicBezTo>
                        <a:cubicBezTo>
                          <a:pt x="3700463" y="0"/>
                          <a:pt x="4619625" y="327024"/>
                          <a:pt x="5505450" y="682624"/>
                        </a:cubicBezTo>
                        <a:lnTo>
                          <a:pt x="5505450" y="682624"/>
                        </a:lnTo>
                      </a:path>
                    </a:pathLst>
                  </a:custGeom>
                  <a:ln w="28575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Freeform 11"/>
                  <p:cNvSpPr/>
                  <p:nvPr/>
                </p:nvSpPr>
                <p:spPr>
                  <a:xfrm flipV="1">
                    <a:off x="2743200" y="4876800"/>
                    <a:ext cx="1828800" cy="701674"/>
                  </a:xfrm>
                  <a:custGeom>
                    <a:avLst/>
                    <a:gdLst>
                      <a:gd name="connsiteX0" fmla="*/ 0 w 5505450"/>
                      <a:gd name="connsiteY0" fmla="*/ 19050 h 19050"/>
                      <a:gd name="connsiteX1" fmla="*/ 2781300 w 5505450"/>
                      <a:gd name="connsiteY1" fmla="*/ 9525 h 19050"/>
                      <a:gd name="connsiteX2" fmla="*/ 2781300 w 5505450"/>
                      <a:gd name="connsiteY2" fmla="*/ 9525 h 19050"/>
                      <a:gd name="connsiteX3" fmla="*/ 2781300 w 5505450"/>
                      <a:gd name="connsiteY3" fmla="*/ 9525 h 19050"/>
                      <a:gd name="connsiteX4" fmla="*/ 5505450 w 5505450"/>
                      <a:gd name="connsiteY4" fmla="*/ 0 h 19050"/>
                      <a:gd name="connsiteX5" fmla="*/ 5505450 w 5505450"/>
                      <a:gd name="connsiteY5" fmla="*/ 0 h 19050"/>
                      <a:gd name="connsiteX0" fmla="*/ 0 w 5505450"/>
                      <a:gd name="connsiteY0" fmla="*/ 381000 h 381000"/>
                      <a:gd name="connsiteX1" fmla="*/ 2781300 w 5505450"/>
                      <a:gd name="connsiteY1" fmla="*/ 371475 h 381000"/>
                      <a:gd name="connsiteX2" fmla="*/ 2781300 w 5505450"/>
                      <a:gd name="connsiteY2" fmla="*/ 371475 h 381000"/>
                      <a:gd name="connsiteX3" fmla="*/ 2762250 w 5505450"/>
                      <a:gd name="connsiteY3" fmla="*/ 0 h 381000"/>
                      <a:gd name="connsiteX4" fmla="*/ 5505450 w 5505450"/>
                      <a:gd name="connsiteY4" fmla="*/ 361950 h 381000"/>
                      <a:gd name="connsiteX5" fmla="*/ 5505450 w 5505450"/>
                      <a:gd name="connsiteY5" fmla="*/ 361950 h 381000"/>
                      <a:gd name="connsiteX0" fmla="*/ 0 w 5505450"/>
                      <a:gd name="connsiteY0" fmla="*/ 381000 h 381000"/>
                      <a:gd name="connsiteX1" fmla="*/ 2781300 w 5505450"/>
                      <a:gd name="connsiteY1" fmla="*/ 371475 h 381000"/>
                      <a:gd name="connsiteX2" fmla="*/ 2762250 w 5505450"/>
                      <a:gd name="connsiteY2" fmla="*/ 0 h 381000"/>
                      <a:gd name="connsiteX3" fmla="*/ 5505450 w 5505450"/>
                      <a:gd name="connsiteY3" fmla="*/ 361950 h 381000"/>
                      <a:gd name="connsiteX4" fmla="*/ 5505450 w 5505450"/>
                      <a:gd name="connsiteY4" fmla="*/ 361950 h 381000"/>
                      <a:gd name="connsiteX0" fmla="*/ 0 w 5505450"/>
                      <a:gd name="connsiteY0" fmla="*/ 381000 h 381000"/>
                      <a:gd name="connsiteX1" fmla="*/ 2762250 w 5505450"/>
                      <a:gd name="connsiteY1" fmla="*/ 0 h 381000"/>
                      <a:gd name="connsiteX2" fmla="*/ 5505450 w 5505450"/>
                      <a:gd name="connsiteY2" fmla="*/ 361950 h 381000"/>
                      <a:gd name="connsiteX3" fmla="*/ 5505450 w 5505450"/>
                      <a:gd name="connsiteY3" fmla="*/ 361950 h 381000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715962 h 715962"/>
                      <a:gd name="connsiteX1" fmla="*/ 2762250 w 5505450"/>
                      <a:gd name="connsiteY1" fmla="*/ 30162 h 715962"/>
                      <a:gd name="connsiteX2" fmla="*/ 5505450 w 5505450"/>
                      <a:gd name="connsiteY2" fmla="*/ 696912 h 715962"/>
                      <a:gd name="connsiteX3" fmla="*/ 5505450 w 5505450"/>
                      <a:gd name="connsiteY3" fmla="*/ 696912 h 715962"/>
                      <a:gd name="connsiteX0" fmla="*/ 0 w 5505450"/>
                      <a:gd name="connsiteY0" fmla="*/ 701674 h 701674"/>
                      <a:gd name="connsiteX1" fmla="*/ 2762250 w 5505450"/>
                      <a:gd name="connsiteY1" fmla="*/ 15874 h 701674"/>
                      <a:gd name="connsiteX2" fmla="*/ 5505450 w 5505450"/>
                      <a:gd name="connsiteY2" fmla="*/ 682624 h 701674"/>
                      <a:gd name="connsiteX3" fmla="*/ 5505450 w 5505450"/>
                      <a:gd name="connsiteY3" fmla="*/ 682624 h 701674"/>
                      <a:gd name="connsiteX0" fmla="*/ 0 w 5505450"/>
                      <a:gd name="connsiteY0" fmla="*/ 701674 h 701674"/>
                      <a:gd name="connsiteX1" fmla="*/ 2762250 w 5505450"/>
                      <a:gd name="connsiteY1" fmla="*/ 15874 h 701674"/>
                      <a:gd name="connsiteX2" fmla="*/ 5505450 w 5505450"/>
                      <a:gd name="connsiteY2" fmla="*/ 682624 h 701674"/>
                      <a:gd name="connsiteX3" fmla="*/ 5505450 w 5505450"/>
                      <a:gd name="connsiteY3" fmla="*/ 682624 h 701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05450" h="701674">
                        <a:moveTo>
                          <a:pt x="0" y="701674"/>
                        </a:moveTo>
                        <a:cubicBezTo>
                          <a:pt x="939800" y="292099"/>
                          <a:pt x="1851026" y="6349"/>
                          <a:pt x="2762250" y="15874"/>
                        </a:cubicBezTo>
                        <a:cubicBezTo>
                          <a:pt x="3700463" y="0"/>
                          <a:pt x="4619625" y="327024"/>
                          <a:pt x="5505450" y="682624"/>
                        </a:cubicBezTo>
                        <a:lnTo>
                          <a:pt x="5505450" y="682624"/>
                        </a:lnTo>
                      </a:path>
                    </a:pathLst>
                  </a:custGeom>
                  <a:ln w="28575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Freeform 12"/>
                  <p:cNvSpPr/>
                  <p:nvPr/>
                </p:nvSpPr>
                <p:spPr>
                  <a:xfrm>
                    <a:off x="4567237" y="4204344"/>
                    <a:ext cx="1828800" cy="701675"/>
                  </a:xfrm>
                  <a:custGeom>
                    <a:avLst/>
                    <a:gdLst>
                      <a:gd name="connsiteX0" fmla="*/ 0 w 5505450"/>
                      <a:gd name="connsiteY0" fmla="*/ 19050 h 19050"/>
                      <a:gd name="connsiteX1" fmla="*/ 2781300 w 5505450"/>
                      <a:gd name="connsiteY1" fmla="*/ 9525 h 19050"/>
                      <a:gd name="connsiteX2" fmla="*/ 2781300 w 5505450"/>
                      <a:gd name="connsiteY2" fmla="*/ 9525 h 19050"/>
                      <a:gd name="connsiteX3" fmla="*/ 2781300 w 5505450"/>
                      <a:gd name="connsiteY3" fmla="*/ 9525 h 19050"/>
                      <a:gd name="connsiteX4" fmla="*/ 5505450 w 5505450"/>
                      <a:gd name="connsiteY4" fmla="*/ 0 h 19050"/>
                      <a:gd name="connsiteX5" fmla="*/ 5505450 w 5505450"/>
                      <a:gd name="connsiteY5" fmla="*/ 0 h 19050"/>
                      <a:gd name="connsiteX0" fmla="*/ 0 w 5505450"/>
                      <a:gd name="connsiteY0" fmla="*/ 381000 h 381000"/>
                      <a:gd name="connsiteX1" fmla="*/ 2781300 w 5505450"/>
                      <a:gd name="connsiteY1" fmla="*/ 371475 h 381000"/>
                      <a:gd name="connsiteX2" fmla="*/ 2781300 w 5505450"/>
                      <a:gd name="connsiteY2" fmla="*/ 371475 h 381000"/>
                      <a:gd name="connsiteX3" fmla="*/ 2762250 w 5505450"/>
                      <a:gd name="connsiteY3" fmla="*/ 0 h 381000"/>
                      <a:gd name="connsiteX4" fmla="*/ 5505450 w 5505450"/>
                      <a:gd name="connsiteY4" fmla="*/ 361950 h 381000"/>
                      <a:gd name="connsiteX5" fmla="*/ 5505450 w 5505450"/>
                      <a:gd name="connsiteY5" fmla="*/ 361950 h 381000"/>
                      <a:gd name="connsiteX0" fmla="*/ 0 w 5505450"/>
                      <a:gd name="connsiteY0" fmla="*/ 381000 h 381000"/>
                      <a:gd name="connsiteX1" fmla="*/ 2781300 w 5505450"/>
                      <a:gd name="connsiteY1" fmla="*/ 371475 h 381000"/>
                      <a:gd name="connsiteX2" fmla="*/ 2762250 w 5505450"/>
                      <a:gd name="connsiteY2" fmla="*/ 0 h 381000"/>
                      <a:gd name="connsiteX3" fmla="*/ 5505450 w 5505450"/>
                      <a:gd name="connsiteY3" fmla="*/ 361950 h 381000"/>
                      <a:gd name="connsiteX4" fmla="*/ 5505450 w 5505450"/>
                      <a:gd name="connsiteY4" fmla="*/ 361950 h 381000"/>
                      <a:gd name="connsiteX0" fmla="*/ 0 w 5505450"/>
                      <a:gd name="connsiteY0" fmla="*/ 381000 h 381000"/>
                      <a:gd name="connsiteX1" fmla="*/ 2762250 w 5505450"/>
                      <a:gd name="connsiteY1" fmla="*/ 0 h 381000"/>
                      <a:gd name="connsiteX2" fmla="*/ 5505450 w 5505450"/>
                      <a:gd name="connsiteY2" fmla="*/ 361950 h 381000"/>
                      <a:gd name="connsiteX3" fmla="*/ 5505450 w 5505450"/>
                      <a:gd name="connsiteY3" fmla="*/ 361950 h 381000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20725 h 720725"/>
                      <a:gd name="connsiteX1" fmla="*/ 2762250 w 5505450"/>
                      <a:gd name="connsiteY1" fmla="*/ 34925 h 720725"/>
                      <a:gd name="connsiteX2" fmla="*/ 5505450 w 5505450"/>
                      <a:gd name="connsiteY2" fmla="*/ 701675 h 720725"/>
                      <a:gd name="connsiteX3" fmla="*/ 5505450 w 5505450"/>
                      <a:gd name="connsiteY3" fmla="*/ 701675 h 72072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739775 h 739775"/>
                      <a:gd name="connsiteX1" fmla="*/ 2762250 w 5505450"/>
                      <a:gd name="connsiteY1" fmla="*/ 53975 h 739775"/>
                      <a:gd name="connsiteX2" fmla="*/ 5505450 w 5505450"/>
                      <a:gd name="connsiteY2" fmla="*/ 720725 h 739775"/>
                      <a:gd name="connsiteX3" fmla="*/ 5505450 w 5505450"/>
                      <a:gd name="connsiteY3" fmla="*/ 720725 h 739775"/>
                      <a:gd name="connsiteX0" fmla="*/ 0 w 5505450"/>
                      <a:gd name="connsiteY0" fmla="*/ 685800 h 685800"/>
                      <a:gd name="connsiteX1" fmla="*/ 2762250 w 5505450"/>
                      <a:gd name="connsiteY1" fmla="*/ 0 h 685800"/>
                      <a:gd name="connsiteX2" fmla="*/ 5505450 w 5505450"/>
                      <a:gd name="connsiteY2" fmla="*/ 666750 h 685800"/>
                      <a:gd name="connsiteX3" fmla="*/ 5505450 w 5505450"/>
                      <a:gd name="connsiteY3" fmla="*/ 666750 h 685800"/>
                      <a:gd name="connsiteX0" fmla="*/ 0 w 5505450"/>
                      <a:gd name="connsiteY0" fmla="*/ 715962 h 715962"/>
                      <a:gd name="connsiteX1" fmla="*/ 2762250 w 5505450"/>
                      <a:gd name="connsiteY1" fmla="*/ 30162 h 715962"/>
                      <a:gd name="connsiteX2" fmla="*/ 5505450 w 5505450"/>
                      <a:gd name="connsiteY2" fmla="*/ 696912 h 715962"/>
                      <a:gd name="connsiteX3" fmla="*/ 5505450 w 5505450"/>
                      <a:gd name="connsiteY3" fmla="*/ 696912 h 715962"/>
                      <a:gd name="connsiteX0" fmla="*/ 0 w 5505450"/>
                      <a:gd name="connsiteY0" fmla="*/ 701674 h 701674"/>
                      <a:gd name="connsiteX1" fmla="*/ 2762250 w 5505450"/>
                      <a:gd name="connsiteY1" fmla="*/ 15874 h 701674"/>
                      <a:gd name="connsiteX2" fmla="*/ 5505450 w 5505450"/>
                      <a:gd name="connsiteY2" fmla="*/ 682624 h 701674"/>
                      <a:gd name="connsiteX3" fmla="*/ 5505450 w 5505450"/>
                      <a:gd name="connsiteY3" fmla="*/ 682624 h 701674"/>
                      <a:gd name="connsiteX0" fmla="*/ 0 w 5505450"/>
                      <a:gd name="connsiteY0" fmla="*/ 701674 h 701674"/>
                      <a:gd name="connsiteX1" fmla="*/ 2762250 w 5505450"/>
                      <a:gd name="connsiteY1" fmla="*/ 15874 h 701674"/>
                      <a:gd name="connsiteX2" fmla="*/ 5505450 w 5505450"/>
                      <a:gd name="connsiteY2" fmla="*/ 682624 h 701674"/>
                      <a:gd name="connsiteX3" fmla="*/ 5505450 w 5505450"/>
                      <a:gd name="connsiteY3" fmla="*/ 682624 h 701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05450" h="701674">
                        <a:moveTo>
                          <a:pt x="0" y="701674"/>
                        </a:moveTo>
                        <a:cubicBezTo>
                          <a:pt x="939800" y="292099"/>
                          <a:pt x="1851026" y="6349"/>
                          <a:pt x="2762250" y="15874"/>
                        </a:cubicBezTo>
                        <a:cubicBezTo>
                          <a:pt x="3700463" y="0"/>
                          <a:pt x="4619625" y="327024"/>
                          <a:pt x="5505450" y="682624"/>
                        </a:cubicBezTo>
                        <a:lnTo>
                          <a:pt x="5505450" y="682624"/>
                        </a:lnTo>
                      </a:path>
                    </a:pathLst>
                  </a:custGeom>
                  <a:ln w="28575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31" name="Straight Connector 30"/>
              <p:cNvCxnSpPr>
                <a:stCxn id="20" idx="0"/>
                <a:endCxn id="18" idx="2"/>
              </p:cNvCxnSpPr>
              <p:nvPr/>
            </p:nvCxnSpPr>
            <p:spPr>
              <a:xfrm flipV="1">
                <a:off x="914400" y="4604607"/>
                <a:ext cx="5514976" cy="157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26" idx="0"/>
                <a:endCxn id="25" idx="2"/>
              </p:cNvCxnSpPr>
              <p:nvPr/>
            </p:nvCxnSpPr>
            <p:spPr>
              <a:xfrm>
                <a:off x="914400" y="5517972"/>
                <a:ext cx="5481643" cy="1330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Arrow Connector 37"/>
            <p:cNvCxnSpPr/>
            <p:nvPr/>
          </p:nvCxnSpPr>
          <p:spPr>
            <a:xfrm>
              <a:off x="914400" y="4265612"/>
              <a:ext cx="5486400" cy="1588"/>
            </a:xfrm>
            <a:prstGeom prst="straightConnector1">
              <a:avLst/>
            </a:prstGeom>
            <a:ln w="28575"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949388" y="38862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String length </a:t>
              </a:r>
              <a:r>
                <a:rPr lang="en-US" i="1"/>
                <a:t>L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624918" y="4450976"/>
            <a:ext cx="2290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harmonic (fundamental) </a:t>
            </a:r>
            <a:r>
              <a:rPr lang="en-US" i="1">
                <a:sym typeface="Symbol"/>
              </a:rPr>
              <a:t></a:t>
            </a:r>
            <a:r>
              <a:rPr lang="en-US">
                <a:sym typeface="Symbol"/>
              </a:rPr>
              <a:t> = 2</a:t>
            </a:r>
            <a:r>
              <a:rPr lang="en-US" i="1">
                <a:sym typeface="Symbol"/>
              </a:rPr>
              <a:t>L</a:t>
            </a:r>
            <a:endParaRPr lang="en-US" i="1"/>
          </a:p>
        </p:txBody>
      </p:sp>
      <p:sp>
        <p:nvSpPr>
          <p:cNvPr id="42" name="TextBox 41"/>
          <p:cNvSpPr txBox="1"/>
          <p:nvPr/>
        </p:nvSpPr>
        <p:spPr>
          <a:xfrm>
            <a:off x="6665259" y="5498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harmonic  </a:t>
            </a:r>
            <a:r>
              <a:rPr lang="en-US" i="1">
                <a:sym typeface="Symbol"/>
              </a:rPr>
              <a:t></a:t>
            </a:r>
            <a:r>
              <a:rPr lang="en-US">
                <a:sym typeface="Symbol"/>
              </a:rPr>
              <a:t> = </a:t>
            </a:r>
            <a:r>
              <a:rPr lang="en-US" i="1">
                <a:sym typeface="Symbol"/>
              </a:rPr>
              <a:t>L</a:t>
            </a:r>
            <a:endParaRPr lang="en-US" i="1"/>
          </a:p>
        </p:txBody>
      </p:sp>
      <p:sp>
        <p:nvSpPr>
          <p:cNvPr id="43" name="TextBox 42"/>
          <p:cNvSpPr txBox="1"/>
          <p:nvPr/>
        </p:nvSpPr>
        <p:spPr>
          <a:xfrm>
            <a:off x="6629400" y="6248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harmonic  </a:t>
            </a:r>
            <a:r>
              <a:rPr lang="en-US" i="1">
                <a:sym typeface="Symbol"/>
              </a:rPr>
              <a:t></a:t>
            </a:r>
            <a:r>
              <a:rPr lang="en-US">
                <a:sym typeface="Symbol"/>
              </a:rPr>
              <a:t> = 2</a:t>
            </a:r>
            <a:r>
              <a:rPr lang="en-US" i="1">
                <a:sym typeface="Symbol"/>
              </a:rPr>
              <a:t>L</a:t>
            </a:r>
            <a:r>
              <a:rPr lang="en-US">
                <a:sym typeface="Symbol"/>
              </a:rPr>
              <a:t>/3</a:t>
            </a:r>
            <a:r>
              <a:rPr lang="en-US"/>
              <a:t> 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495800" y="3352800"/>
            <a:ext cx="9144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Longitudinal Harmonic Waves in Pipes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071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rgbClr val="FFFF00"/>
                </a:solidFill>
              </a:rPr>
              <a:t>What are possible wavelengths of standing harmonic waves in an </a:t>
            </a:r>
            <a:r>
              <a:rPr lang="en-US" u="sng">
                <a:solidFill>
                  <a:srgbClr val="FFFF00"/>
                </a:solidFill>
              </a:rPr>
              <a:t>organ pipe</a:t>
            </a:r>
            <a:r>
              <a:rPr lang="en-US">
                <a:solidFill>
                  <a:srgbClr val="FFFF00"/>
                </a:solidFill>
              </a:rPr>
              <a:t>?</a:t>
            </a:r>
          </a:p>
          <a:p>
            <a:r>
              <a:rPr lang="en-US"/>
              <a:t>Unlike standard string instruments, organ pipes can have </a:t>
            </a:r>
            <a:r>
              <a:rPr lang="en-US">
                <a:solidFill>
                  <a:srgbClr val="FFFF00"/>
                </a:solidFill>
              </a:rPr>
              <a:t>two different types of end: closed and open</a:t>
            </a:r>
            <a:r>
              <a:rPr lang="en-US"/>
              <a:t>.</a:t>
            </a:r>
          </a:p>
          <a:p>
            <a:r>
              <a:rPr lang="en-US"/>
              <a:t>Obviously, longitudinal vibrations have no room to move at a </a:t>
            </a:r>
            <a:r>
              <a:rPr lang="en-US">
                <a:solidFill>
                  <a:srgbClr val="FFFF00"/>
                </a:solidFill>
              </a:rPr>
              <a:t>closed end</a:t>
            </a:r>
            <a:r>
              <a:rPr lang="en-US"/>
              <a:t>: this is the </a:t>
            </a:r>
            <a:r>
              <a:rPr lang="en-US">
                <a:solidFill>
                  <a:srgbClr val="FFFF00"/>
                </a:solidFill>
              </a:rPr>
              <a:t>same as a fixed end</a:t>
            </a:r>
            <a:r>
              <a:rPr lang="en-US"/>
              <a:t> for a transversely vibrating string.</a:t>
            </a:r>
          </a:p>
          <a:p>
            <a:r>
              <a:rPr lang="en-US">
                <a:solidFill>
                  <a:srgbClr val="FF0000"/>
                </a:solidFill>
              </a:rPr>
              <a:t>But what does the wave do at an open end?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8229600" cy="3200400"/>
          </a:xfrm>
        </p:spPr>
        <p:txBody>
          <a:bodyPr>
            <a:normAutofit/>
          </a:bodyPr>
          <a:lstStyle/>
          <a:p>
            <a:r>
              <a:rPr lang="en-US" dirty="0"/>
              <a:t>Standing waves as sums of traveling waves</a:t>
            </a:r>
          </a:p>
          <a:p>
            <a:r>
              <a:rPr lang="en-US" dirty="0"/>
              <a:t>Boundary conditions</a:t>
            </a:r>
          </a:p>
          <a:p>
            <a:r>
              <a:rPr lang="en-US" dirty="0"/>
              <a:t>Longitudinal waves: sound</a:t>
            </a:r>
          </a:p>
          <a:p>
            <a:r>
              <a:rPr lang="en-US" dirty="0"/>
              <a:t>Amplitude and pressure variations</a:t>
            </a:r>
          </a:p>
          <a:p>
            <a:r>
              <a:rPr lang="en-US" dirty="0"/>
              <a:t>Strings and pipes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Boundary Condition at Pipe Open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/>
              <a:t>At an open end of a pipe, the air is in contact with the atmosphere—so it’s at atmospheric pressure.</a:t>
            </a:r>
          </a:p>
          <a:p>
            <a:r>
              <a:rPr lang="en-US"/>
              <a:t>The boundary condition at the </a:t>
            </a:r>
            <a:r>
              <a:rPr lang="en-US">
                <a:solidFill>
                  <a:srgbClr val="FFFF00"/>
                </a:solidFill>
              </a:rPr>
              <a:t>open end</a:t>
            </a:r>
            <a:r>
              <a:rPr lang="en-US"/>
              <a:t> is that the </a:t>
            </a:r>
            <a:r>
              <a:rPr lang="en-US">
                <a:solidFill>
                  <a:srgbClr val="FFFF00"/>
                </a:solidFill>
              </a:rPr>
              <a:t>pressure is constant</a:t>
            </a:r>
            <a:r>
              <a:rPr lang="en-US"/>
              <a:t>, that is, </a:t>
            </a:r>
            <a:r>
              <a:rPr lang="el-GR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/>
              <a:t>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This means the amplitude of longitudinal oscillation is at a </a:t>
            </a:r>
            <a:r>
              <a:rPr lang="en-US" u="sng"/>
              <a:t>maximum</a:t>
            </a:r>
            <a:r>
              <a:rPr lang="en-US"/>
              <a:t> at the open end!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21" y="3715871"/>
            <a:ext cx="85725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Harmonic Modes in Pipes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One end closed, one open</a:t>
            </a:r>
            <a:r>
              <a:rPr lang="en-US"/>
              <a:t>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1200"/>
          </a:p>
          <a:p>
            <a:pPr>
              <a:buNone/>
            </a:pPr>
            <a:r>
              <a:rPr lang="en-US" u="sng">
                <a:solidFill>
                  <a:srgbClr val="FFFF00"/>
                </a:solidFill>
              </a:rPr>
              <a:t>Clicker question</a:t>
            </a:r>
            <a:r>
              <a:rPr lang="en-US"/>
              <a:t>:  what is the next value of </a:t>
            </a:r>
            <a:r>
              <a:rPr lang="en-US" i="1">
                <a:sym typeface="Symbol"/>
              </a:rPr>
              <a:t></a:t>
            </a:r>
            <a:r>
              <a:rPr lang="en-US">
                <a:sym typeface="Symbol"/>
              </a:rPr>
              <a:t>?</a:t>
            </a:r>
          </a:p>
          <a:p>
            <a:pPr>
              <a:buNone/>
            </a:pPr>
            <a:r>
              <a:rPr lang="en-US">
                <a:sym typeface="Symbol"/>
              </a:rPr>
              <a:t>          A.  </a:t>
            </a:r>
            <a:r>
              <a:rPr lang="en-US" i="1">
                <a:sym typeface="Symbol"/>
              </a:rPr>
              <a:t>L</a:t>
            </a:r>
            <a:r>
              <a:rPr lang="en-US">
                <a:sym typeface="Symbol"/>
              </a:rPr>
              <a:t>    B.  4</a:t>
            </a:r>
            <a:r>
              <a:rPr lang="en-US" i="1">
                <a:sym typeface="Symbol"/>
              </a:rPr>
              <a:t>L</a:t>
            </a:r>
            <a:r>
              <a:rPr lang="en-US">
                <a:sym typeface="Symbol"/>
              </a:rPr>
              <a:t>/5    C.   2</a:t>
            </a:r>
            <a:r>
              <a:rPr lang="en-US" i="1">
                <a:sym typeface="Symbol"/>
              </a:rPr>
              <a:t>L</a:t>
            </a:r>
            <a:r>
              <a:rPr lang="en-US">
                <a:sym typeface="Symbol"/>
              </a:rPr>
              <a:t>/3    D.   </a:t>
            </a:r>
            <a:r>
              <a:rPr lang="en-US" i="1">
                <a:sym typeface="Symbol"/>
              </a:rPr>
              <a:t>L</a:t>
            </a:r>
            <a:r>
              <a:rPr lang="en-US">
                <a:sym typeface="Symbol"/>
              </a:rPr>
              <a:t>/2</a:t>
            </a:r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713" y="2362200"/>
            <a:ext cx="73945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962400"/>
            <a:ext cx="7388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39000" y="266251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ym typeface="Symbol"/>
              </a:rPr>
              <a:t></a:t>
            </a:r>
            <a:r>
              <a:rPr lang="en-US" sz="2400">
                <a:sym typeface="Symbol"/>
              </a:rPr>
              <a:t> = 4</a:t>
            </a:r>
            <a:r>
              <a:rPr lang="en-US" sz="2400" i="1">
                <a:sym typeface="Symbol"/>
              </a:rPr>
              <a:t>L</a:t>
            </a:r>
            <a:endParaRPr lang="en-US" sz="2400" i="1"/>
          </a:p>
        </p:txBody>
      </p:sp>
      <p:sp>
        <p:nvSpPr>
          <p:cNvPr id="7" name="TextBox 6"/>
          <p:cNvSpPr txBox="1"/>
          <p:nvPr/>
        </p:nvSpPr>
        <p:spPr>
          <a:xfrm>
            <a:off x="7059706" y="433891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ym typeface="Symbol"/>
              </a:rPr>
              <a:t></a:t>
            </a:r>
            <a:r>
              <a:rPr lang="en-US" sz="2400">
                <a:sym typeface="Symbol"/>
              </a:rPr>
              <a:t> = 4</a:t>
            </a:r>
            <a:r>
              <a:rPr lang="en-US" sz="2400" i="1">
                <a:sym typeface="Symbol"/>
              </a:rPr>
              <a:t>L</a:t>
            </a:r>
            <a:r>
              <a:rPr lang="en-US" sz="2400">
                <a:sym typeface="Symbol"/>
              </a:rPr>
              <a:t>/3</a:t>
            </a:r>
            <a:endParaRPr lang="en-US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Clicker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199"/>
          </a:xfrm>
        </p:spPr>
        <p:txBody>
          <a:bodyPr/>
          <a:lstStyle/>
          <a:p>
            <a:r>
              <a:rPr lang="en-US" i="1">
                <a:sym typeface="Symbol"/>
              </a:rPr>
              <a:t></a:t>
            </a:r>
            <a:r>
              <a:rPr lang="en-US">
                <a:sym typeface="Symbol"/>
              </a:rPr>
              <a:t> = 4</a:t>
            </a:r>
            <a:r>
              <a:rPr lang="en-US" i="1">
                <a:sym typeface="Symbol"/>
              </a:rPr>
              <a:t>L</a:t>
            </a:r>
            <a:r>
              <a:rPr lang="en-US">
                <a:sym typeface="Symbol"/>
              </a:rPr>
              <a:t>/5:</a:t>
            </a:r>
          </a:p>
          <a:p>
            <a:endParaRPr lang="en-US">
              <a:sym typeface="Symbol"/>
            </a:endParaRPr>
          </a:p>
          <a:p>
            <a:endParaRPr lang="en-US">
              <a:sym typeface="Symbol"/>
            </a:endParaRPr>
          </a:p>
          <a:p>
            <a:endParaRPr lang="en-US">
              <a:sym typeface="Symbol"/>
            </a:endParaRPr>
          </a:p>
          <a:p>
            <a:r>
              <a:rPr lang="en-US">
                <a:sym typeface="Symbol"/>
              </a:rPr>
              <a:t>Both ends open:  fundamental has </a:t>
            </a:r>
            <a:r>
              <a:rPr lang="en-US" i="1">
                <a:sym typeface="Symbol"/>
              </a:rPr>
              <a:t></a:t>
            </a:r>
            <a:r>
              <a:rPr lang="en-US">
                <a:sym typeface="Symbol"/>
              </a:rPr>
              <a:t> = 2</a:t>
            </a:r>
            <a:r>
              <a:rPr lang="en-US" i="1">
                <a:sym typeface="Symbol"/>
              </a:rPr>
              <a:t>L.</a:t>
            </a:r>
            <a:endParaRPr lang="en-US">
              <a:sym typeface="Symbol"/>
            </a:endParaRPr>
          </a:p>
          <a:p>
            <a:endParaRPr lang="en-US">
              <a:sym typeface="Symbol"/>
            </a:endParaRPr>
          </a:p>
          <a:p>
            <a:pPr>
              <a:buNone/>
            </a:pP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14400" y="2362200"/>
            <a:ext cx="7343776" cy="914400"/>
            <a:chOff x="914400" y="4038600"/>
            <a:chExt cx="7343776" cy="1676400"/>
          </a:xfrm>
        </p:grpSpPr>
        <p:grpSp>
          <p:nvGrpSpPr>
            <p:cNvPr id="6" name="Group 96"/>
            <p:cNvGrpSpPr/>
            <p:nvPr/>
          </p:nvGrpSpPr>
          <p:grpSpPr>
            <a:xfrm>
              <a:off x="914400" y="4038600"/>
              <a:ext cx="7343776" cy="1676400"/>
              <a:chOff x="885824" y="2514600"/>
              <a:chExt cx="7343776" cy="16764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885824" y="2514600"/>
                <a:ext cx="7315200" cy="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76200" y="3352800"/>
                <a:ext cx="1676400" cy="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914400" y="4191000"/>
                <a:ext cx="7315200" cy="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37"/>
            <p:cNvGrpSpPr/>
            <p:nvPr/>
          </p:nvGrpSpPr>
          <p:grpSpPr>
            <a:xfrm>
              <a:off x="914400" y="4314826"/>
              <a:ext cx="7315200" cy="1081084"/>
              <a:chOff x="1066800" y="2300290"/>
              <a:chExt cx="7315200" cy="1081084"/>
            </a:xfrm>
          </p:grpSpPr>
          <p:grpSp>
            <p:nvGrpSpPr>
              <p:cNvPr id="8" name="Group 28"/>
              <p:cNvGrpSpPr/>
              <p:nvPr/>
            </p:nvGrpSpPr>
            <p:grpSpPr>
              <a:xfrm>
                <a:off x="1066800" y="2300290"/>
                <a:ext cx="7315200" cy="1052513"/>
                <a:chOff x="-2317956" y="2300288"/>
                <a:chExt cx="12223956" cy="1128712"/>
              </a:xfrm>
            </p:grpSpPr>
            <p:grpSp>
              <p:nvGrpSpPr>
                <p:cNvPr id="17" name="Group 24"/>
                <p:cNvGrpSpPr/>
                <p:nvPr/>
              </p:nvGrpSpPr>
              <p:grpSpPr>
                <a:xfrm>
                  <a:off x="2540421" y="2857500"/>
                  <a:ext cx="4927179" cy="571500"/>
                  <a:chOff x="847712" y="2857500"/>
                  <a:chExt cx="4927179" cy="571500"/>
                </a:xfrm>
              </p:grpSpPr>
              <p:sp>
                <p:nvSpPr>
                  <p:cNvPr id="22" name="Freeform 21"/>
                  <p:cNvSpPr/>
                  <p:nvPr/>
                </p:nvSpPr>
                <p:spPr>
                  <a:xfrm flipV="1">
                    <a:off x="847712" y="2857500"/>
                    <a:ext cx="2470056" cy="571500"/>
                  </a:xfrm>
                  <a:custGeom>
                    <a:avLst/>
                    <a:gdLst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85775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85775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85775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953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638550" h="1390650">
                        <a:moveTo>
                          <a:pt x="0" y="1390650"/>
                        </a:moveTo>
                        <a:cubicBezTo>
                          <a:pt x="487362" y="1054100"/>
                          <a:pt x="927100" y="698500"/>
                          <a:pt x="1581150" y="419100"/>
                        </a:cubicBezTo>
                        <a:cubicBezTo>
                          <a:pt x="2330450" y="120650"/>
                          <a:pt x="2855912" y="31750"/>
                          <a:pt x="3638550" y="0"/>
                        </a:cubicBez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Freeform 22"/>
                  <p:cNvSpPr/>
                  <p:nvPr/>
                </p:nvSpPr>
                <p:spPr>
                  <a:xfrm flipH="1" flipV="1">
                    <a:off x="3304835" y="2857500"/>
                    <a:ext cx="2470056" cy="571500"/>
                  </a:xfrm>
                  <a:custGeom>
                    <a:avLst/>
                    <a:gdLst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85775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85775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85775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953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638550" h="1390650">
                        <a:moveTo>
                          <a:pt x="0" y="1390650"/>
                        </a:moveTo>
                        <a:cubicBezTo>
                          <a:pt x="487362" y="1054100"/>
                          <a:pt x="927100" y="698500"/>
                          <a:pt x="1581150" y="419100"/>
                        </a:cubicBezTo>
                        <a:cubicBezTo>
                          <a:pt x="2330450" y="120650"/>
                          <a:pt x="2855912" y="31750"/>
                          <a:pt x="3638550" y="0"/>
                        </a:cubicBez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" name="Freeform 17"/>
                <p:cNvSpPr/>
                <p:nvPr/>
              </p:nvSpPr>
              <p:spPr>
                <a:xfrm>
                  <a:off x="7435944" y="2300288"/>
                  <a:ext cx="2470056" cy="571500"/>
                </a:xfrm>
                <a:custGeom>
                  <a:avLst/>
                  <a:gdLst>
                    <a:gd name="connsiteX0" fmla="*/ 0 w 3638550"/>
                    <a:gd name="connsiteY0" fmla="*/ 1390650 h 1390650"/>
                    <a:gd name="connsiteX1" fmla="*/ 1581150 w 3638550"/>
                    <a:gd name="connsiteY1" fmla="*/ 485775 h 1390650"/>
                    <a:gd name="connsiteX2" fmla="*/ 3638550 w 3638550"/>
                    <a:gd name="connsiteY2" fmla="*/ 0 h 1390650"/>
                    <a:gd name="connsiteX0" fmla="*/ 0 w 3638550"/>
                    <a:gd name="connsiteY0" fmla="*/ 1390650 h 1390650"/>
                    <a:gd name="connsiteX1" fmla="*/ 1581150 w 3638550"/>
                    <a:gd name="connsiteY1" fmla="*/ 485775 h 1390650"/>
                    <a:gd name="connsiteX2" fmla="*/ 3638550 w 3638550"/>
                    <a:gd name="connsiteY2" fmla="*/ 0 h 1390650"/>
                    <a:gd name="connsiteX0" fmla="*/ 0 w 3638550"/>
                    <a:gd name="connsiteY0" fmla="*/ 1390650 h 1390650"/>
                    <a:gd name="connsiteX1" fmla="*/ 1581150 w 3638550"/>
                    <a:gd name="connsiteY1" fmla="*/ 485775 h 1390650"/>
                    <a:gd name="connsiteX2" fmla="*/ 3638550 w 3638550"/>
                    <a:gd name="connsiteY2" fmla="*/ 0 h 1390650"/>
                    <a:gd name="connsiteX0" fmla="*/ 0 w 3638550"/>
                    <a:gd name="connsiteY0" fmla="*/ 1390650 h 1390650"/>
                    <a:gd name="connsiteX1" fmla="*/ 1581150 w 3638550"/>
                    <a:gd name="connsiteY1" fmla="*/ 495300 h 1390650"/>
                    <a:gd name="connsiteX2" fmla="*/ 3638550 w 3638550"/>
                    <a:gd name="connsiteY2" fmla="*/ 0 h 1390650"/>
                    <a:gd name="connsiteX0" fmla="*/ 0 w 3638550"/>
                    <a:gd name="connsiteY0" fmla="*/ 1390650 h 1390650"/>
                    <a:gd name="connsiteX1" fmla="*/ 1581150 w 3638550"/>
                    <a:gd name="connsiteY1" fmla="*/ 419100 h 1390650"/>
                    <a:gd name="connsiteX2" fmla="*/ 3638550 w 3638550"/>
                    <a:gd name="connsiteY2" fmla="*/ 0 h 1390650"/>
                    <a:gd name="connsiteX0" fmla="*/ 0 w 3638550"/>
                    <a:gd name="connsiteY0" fmla="*/ 1390650 h 1390650"/>
                    <a:gd name="connsiteX1" fmla="*/ 1581150 w 3638550"/>
                    <a:gd name="connsiteY1" fmla="*/ 419100 h 1390650"/>
                    <a:gd name="connsiteX2" fmla="*/ 3638550 w 3638550"/>
                    <a:gd name="connsiteY2" fmla="*/ 0 h 1390650"/>
                    <a:gd name="connsiteX0" fmla="*/ 0 w 3638550"/>
                    <a:gd name="connsiteY0" fmla="*/ 1390650 h 1390650"/>
                    <a:gd name="connsiteX1" fmla="*/ 1581150 w 3638550"/>
                    <a:gd name="connsiteY1" fmla="*/ 419100 h 1390650"/>
                    <a:gd name="connsiteX2" fmla="*/ 3638550 w 3638550"/>
                    <a:gd name="connsiteY2" fmla="*/ 0 h 1390650"/>
                    <a:gd name="connsiteX0" fmla="*/ 0 w 3638550"/>
                    <a:gd name="connsiteY0" fmla="*/ 1390650 h 1390650"/>
                    <a:gd name="connsiteX1" fmla="*/ 1581150 w 3638550"/>
                    <a:gd name="connsiteY1" fmla="*/ 419100 h 1390650"/>
                    <a:gd name="connsiteX2" fmla="*/ 3638550 w 3638550"/>
                    <a:gd name="connsiteY2" fmla="*/ 0 h 1390650"/>
                    <a:gd name="connsiteX0" fmla="*/ 0 w 3638550"/>
                    <a:gd name="connsiteY0" fmla="*/ 1390650 h 1390650"/>
                    <a:gd name="connsiteX1" fmla="*/ 1581150 w 3638550"/>
                    <a:gd name="connsiteY1" fmla="*/ 419100 h 1390650"/>
                    <a:gd name="connsiteX2" fmla="*/ 3638550 w 3638550"/>
                    <a:gd name="connsiteY2" fmla="*/ 0 h 1390650"/>
                    <a:gd name="connsiteX0" fmla="*/ 0 w 3638550"/>
                    <a:gd name="connsiteY0" fmla="*/ 1390650 h 1390650"/>
                    <a:gd name="connsiteX1" fmla="*/ 1581150 w 3638550"/>
                    <a:gd name="connsiteY1" fmla="*/ 419100 h 1390650"/>
                    <a:gd name="connsiteX2" fmla="*/ 3638550 w 3638550"/>
                    <a:gd name="connsiteY2" fmla="*/ 0 h 1390650"/>
                    <a:gd name="connsiteX0" fmla="*/ 0 w 3638550"/>
                    <a:gd name="connsiteY0" fmla="*/ 1390650 h 1390650"/>
                    <a:gd name="connsiteX1" fmla="*/ 1581150 w 3638550"/>
                    <a:gd name="connsiteY1" fmla="*/ 419100 h 1390650"/>
                    <a:gd name="connsiteX2" fmla="*/ 3638550 w 3638550"/>
                    <a:gd name="connsiteY2" fmla="*/ 0 h 1390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638550" h="1390650">
                      <a:moveTo>
                        <a:pt x="0" y="1390650"/>
                      </a:moveTo>
                      <a:cubicBezTo>
                        <a:pt x="487362" y="1054100"/>
                        <a:pt x="927100" y="698500"/>
                        <a:pt x="1581150" y="419100"/>
                      </a:cubicBezTo>
                      <a:cubicBezTo>
                        <a:pt x="2330450" y="120650"/>
                        <a:pt x="2855912" y="31750"/>
                        <a:pt x="3638550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" name="Group 25"/>
                <p:cNvGrpSpPr/>
                <p:nvPr/>
              </p:nvGrpSpPr>
              <p:grpSpPr>
                <a:xfrm flipV="1">
                  <a:off x="-2317956" y="2315496"/>
                  <a:ext cx="4927179" cy="571500"/>
                  <a:chOff x="847712" y="2857500"/>
                  <a:chExt cx="4927179" cy="571500"/>
                </a:xfrm>
              </p:grpSpPr>
              <p:sp>
                <p:nvSpPr>
                  <p:cNvPr id="20" name="Freeform 19"/>
                  <p:cNvSpPr/>
                  <p:nvPr/>
                </p:nvSpPr>
                <p:spPr>
                  <a:xfrm flipV="1">
                    <a:off x="847712" y="2857500"/>
                    <a:ext cx="2470056" cy="571500"/>
                  </a:xfrm>
                  <a:custGeom>
                    <a:avLst/>
                    <a:gdLst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85775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85775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85775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953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638550" h="1390650">
                        <a:moveTo>
                          <a:pt x="0" y="1390650"/>
                        </a:moveTo>
                        <a:cubicBezTo>
                          <a:pt x="487362" y="1054100"/>
                          <a:pt x="927100" y="698500"/>
                          <a:pt x="1581150" y="419100"/>
                        </a:cubicBezTo>
                        <a:cubicBezTo>
                          <a:pt x="2330450" y="120650"/>
                          <a:pt x="2855912" y="31750"/>
                          <a:pt x="3638550" y="0"/>
                        </a:cubicBez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Freeform 20"/>
                  <p:cNvSpPr/>
                  <p:nvPr/>
                </p:nvSpPr>
                <p:spPr>
                  <a:xfrm flipH="1" flipV="1">
                    <a:off x="3304835" y="2857500"/>
                    <a:ext cx="2470056" cy="571500"/>
                  </a:xfrm>
                  <a:custGeom>
                    <a:avLst/>
                    <a:gdLst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85775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85775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85775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953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638550" h="1390650">
                        <a:moveTo>
                          <a:pt x="0" y="1390650"/>
                        </a:moveTo>
                        <a:cubicBezTo>
                          <a:pt x="487362" y="1054100"/>
                          <a:pt x="927100" y="698500"/>
                          <a:pt x="1581150" y="419100"/>
                        </a:cubicBezTo>
                        <a:cubicBezTo>
                          <a:pt x="2330450" y="120650"/>
                          <a:pt x="2855912" y="31750"/>
                          <a:pt x="3638550" y="0"/>
                        </a:cubicBez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29"/>
              <p:cNvGrpSpPr/>
              <p:nvPr/>
            </p:nvGrpSpPr>
            <p:grpSpPr>
              <a:xfrm flipV="1">
                <a:off x="1066800" y="2328861"/>
                <a:ext cx="7315200" cy="1052513"/>
                <a:chOff x="-2317956" y="2300288"/>
                <a:chExt cx="12223956" cy="1128712"/>
              </a:xfrm>
            </p:grpSpPr>
            <p:grpSp>
              <p:nvGrpSpPr>
                <p:cNvPr id="10" name="Group 30"/>
                <p:cNvGrpSpPr/>
                <p:nvPr/>
              </p:nvGrpSpPr>
              <p:grpSpPr>
                <a:xfrm>
                  <a:off x="2540421" y="2857500"/>
                  <a:ext cx="4927179" cy="571500"/>
                  <a:chOff x="847712" y="2857500"/>
                  <a:chExt cx="4927179" cy="571500"/>
                </a:xfrm>
              </p:grpSpPr>
              <p:sp>
                <p:nvSpPr>
                  <p:cNvPr id="15" name="Freeform 14"/>
                  <p:cNvSpPr/>
                  <p:nvPr/>
                </p:nvSpPr>
                <p:spPr>
                  <a:xfrm flipV="1">
                    <a:off x="847712" y="2857500"/>
                    <a:ext cx="2470056" cy="571500"/>
                  </a:xfrm>
                  <a:custGeom>
                    <a:avLst/>
                    <a:gdLst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85775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85775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85775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953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638550" h="1390650">
                        <a:moveTo>
                          <a:pt x="0" y="1390650"/>
                        </a:moveTo>
                        <a:cubicBezTo>
                          <a:pt x="487362" y="1054100"/>
                          <a:pt x="927100" y="698500"/>
                          <a:pt x="1581150" y="419100"/>
                        </a:cubicBezTo>
                        <a:cubicBezTo>
                          <a:pt x="2330450" y="120650"/>
                          <a:pt x="2855912" y="31750"/>
                          <a:pt x="3638550" y="0"/>
                        </a:cubicBezTo>
                      </a:path>
                    </a:pathLst>
                  </a:custGeom>
                  <a:ln w="381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Freeform 15"/>
                  <p:cNvSpPr/>
                  <p:nvPr/>
                </p:nvSpPr>
                <p:spPr>
                  <a:xfrm flipH="1" flipV="1">
                    <a:off x="3304835" y="2857500"/>
                    <a:ext cx="2470056" cy="571500"/>
                  </a:xfrm>
                  <a:custGeom>
                    <a:avLst/>
                    <a:gdLst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85775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85775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85775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953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638550" h="1390650">
                        <a:moveTo>
                          <a:pt x="0" y="1390650"/>
                        </a:moveTo>
                        <a:cubicBezTo>
                          <a:pt x="487362" y="1054100"/>
                          <a:pt x="927100" y="698500"/>
                          <a:pt x="1581150" y="419100"/>
                        </a:cubicBezTo>
                        <a:cubicBezTo>
                          <a:pt x="2330450" y="120650"/>
                          <a:pt x="2855912" y="31750"/>
                          <a:pt x="3638550" y="0"/>
                        </a:cubicBezTo>
                      </a:path>
                    </a:pathLst>
                  </a:custGeom>
                  <a:ln w="381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" name="Freeform 10"/>
                <p:cNvSpPr/>
                <p:nvPr/>
              </p:nvSpPr>
              <p:spPr>
                <a:xfrm>
                  <a:off x="7435944" y="2300288"/>
                  <a:ext cx="2470056" cy="571500"/>
                </a:xfrm>
                <a:custGeom>
                  <a:avLst/>
                  <a:gdLst>
                    <a:gd name="connsiteX0" fmla="*/ 0 w 3638550"/>
                    <a:gd name="connsiteY0" fmla="*/ 1390650 h 1390650"/>
                    <a:gd name="connsiteX1" fmla="*/ 1581150 w 3638550"/>
                    <a:gd name="connsiteY1" fmla="*/ 485775 h 1390650"/>
                    <a:gd name="connsiteX2" fmla="*/ 3638550 w 3638550"/>
                    <a:gd name="connsiteY2" fmla="*/ 0 h 1390650"/>
                    <a:gd name="connsiteX0" fmla="*/ 0 w 3638550"/>
                    <a:gd name="connsiteY0" fmla="*/ 1390650 h 1390650"/>
                    <a:gd name="connsiteX1" fmla="*/ 1581150 w 3638550"/>
                    <a:gd name="connsiteY1" fmla="*/ 485775 h 1390650"/>
                    <a:gd name="connsiteX2" fmla="*/ 3638550 w 3638550"/>
                    <a:gd name="connsiteY2" fmla="*/ 0 h 1390650"/>
                    <a:gd name="connsiteX0" fmla="*/ 0 w 3638550"/>
                    <a:gd name="connsiteY0" fmla="*/ 1390650 h 1390650"/>
                    <a:gd name="connsiteX1" fmla="*/ 1581150 w 3638550"/>
                    <a:gd name="connsiteY1" fmla="*/ 485775 h 1390650"/>
                    <a:gd name="connsiteX2" fmla="*/ 3638550 w 3638550"/>
                    <a:gd name="connsiteY2" fmla="*/ 0 h 1390650"/>
                    <a:gd name="connsiteX0" fmla="*/ 0 w 3638550"/>
                    <a:gd name="connsiteY0" fmla="*/ 1390650 h 1390650"/>
                    <a:gd name="connsiteX1" fmla="*/ 1581150 w 3638550"/>
                    <a:gd name="connsiteY1" fmla="*/ 495300 h 1390650"/>
                    <a:gd name="connsiteX2" fmla="*/ 3638550 w 3638550"/>
                    <a:gd name="connsiteY2" fmla="*/ 0 h 1390650"/>
                    <a:gd name="connsiteX0" fmla="*/ 0 w 3638550"/>
                    <a:gd name="connsiteY0" fmla="*/ 1390650 h 1390650"/>
                    <a:gd name="connsiteX1" fmla="*/ 1581150 w 3638550"/>
                    <a:gd name="connsiteY1" fmla="*/ 419100 h 1390650"/>
                    <a:gd name="connsiteX2" fmla="*/ 3638550 w 3638550"/>
                    <a:gd name="connsiteY2" fmla="*/ 0 h 1390650"/>
                    <a:gd name="connsiteX0" fmla="*/ 0 w 3638550"/>
                    <a:gd name="connsiteY0" fmla="*/ 1390650 h 1390650"/>
                    <a:gd name="connsiteX1" fmla="*/ 1581150 w 3638550"/>
                    <a:gd name="connsiteY1" fmla="*/ 419100 h 1390650"/>
                    <a:gd name="connsiteX2" fmla="*/ 3638550 w 3638550"/>
                    <a:gd name="connsiteY2" fmla="*/ 0 h 1390650"/>
                    <a:gd name="connsiteX0" fmla="*/ 0 w 3638550"/>
                    <a:gd name="connsiteY0" fmla="*/ 1390650 h 1390650"/>
                    <a:gd name="connsiteX1" fmla="*/ 1581150 w 3638550"/>
                    <a:gd name="connsiteY1" fmla="*/ 419100 h 1390650"/>
                    <a:gd name="connsiteX2" fmla="*/ 3638550 w 3638550"/>
                    <a:gd name="connsiteY2" fmla="*/ 0 h 1390650"/>
                    <a:gd name="connsiteX0" fmla="*/ 0 w 3638550"/>
                    <a:gd name="connsiteY0" fmla="*/ 1390650 h 1390650"/>
                    <a:gd name="connsiteX1" fmla="*/ 1581150 w 3638550"/>
                    <a:gd name="connsiteY1" fmla="*/ 419100 h 1390650"/>
                    <a:gd name="connsiteX2" fmla="*/ 3638550 w 3638550"/>
                    <a:gd name="connsiteY2" fmla="*/ 0 h 1390650"/>
                    <a:gd name="connsiteX0" fmla="*/ 0 w 3638550"/>
                    <a:gd name="connsiteY0" fmla="*/ 1390650 h 1390650"/>
                    <a:gd name="connsiteX1" fmla="*/ 1581150 w 3638550"/>
                    <a:gd name="connsiteY1" fmla="*/ 419100 h 1390650"/>
                    <a:gd name="connsiteX2" fmla="*/ 3638550 w 3638550"/>
                    <a:gd name="connsiteY2" fmla="*/ 0 h 1390650"/>
                    <a:gd name="connsiteX0" fmla="*/ 0 w 3638550"/>
                    <a:gd name="connsiteY0" fmla="*/ 1390650 h 1390650"/>
                    <a:gd name="connsiteX1" fmla="*/ 1581150 w 3638550"/>
                    <a:gd name="connsiteY1" fmla="*/ 419100 h 1390650"/>
                    <a:gd name="connsiteX2" fmla="*/ 3638550 w 3638550"/>
                    <a:gd name="connsiteY2" fmla="*/ 0 h 1390650"/>
                    <a:gd name="connsiteX0" fmla="*/ 0 w 3638550"/>
                    <a:gd name="connsiteY0" fmla="*/ 1390650 h 1390650"/>
                    <a:gd name="connsiteX1" fmla="*/ 1581150 w 3638550"/>
                    <a:gd name="connsiteY1" fmla="*/ 419100 h 1390650"/>
                    <a:gd name="connsiteX2" fmla="*/ 3638550 w 3638550"/>
                    <a:gd name="connsiteY2" fmla="*/ 0 h 1390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638550" h="1390650">
                      <a:moveTo>
                        <a:pt x="0" y="1390650"/>
                      </a:moveTo>
                      <a:cubicBezTo>
                        <a:pt x="487362" y="1054100"/>
                        <a:pt x="927100" y="698500"/>
                        <a:pt x="1581150" y="419100"/>
                      </a:cubicBezTo>
                      <a:cubicBezTo>
                        <a:pt x="2330450" y="120650"/>
                        <a:pt x="2855912" y="31750"/>
                        <a:pt x="3638550" y="0"/>
                      </a:cubicBezTo>
                    </a:path>
                  </a:pathLst>
                </a:custGeom>
                <a:ln w="38100"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32"/>
                <p:cNvGrpSpPr/>
                <p:nvPr/>
              </p:nvGrpSpPr>
              <p:grpSpPr>
                <a:xfrm flipV="1">
                  <a:off x="-2317956" y="2315496"/>
                  <a:ext cx="4927179" cy="571500"/>
                  <a:chOff x="847712" y="2857500"/>
                  <a:chExt cx="4927179" cy="571500"/>
                </a:xfrm>
              </p:grpSpPr>
              <p:sp>
                <p:nvSpPr>
                  <p:cNvPr id="13" name="Freeform 12"/>
                  <p:cNvSpPr/>
                  <p:nvPr/>
                </p:nvSpPr>
                <p:spPr>
                  <a:xfrm flipV="1">
                    <a:off x="847712" y="2857500"/>
                    <a:ext cx="2470056" cy="571500"/>
                  </a:xfrm>
                  <a:custGeom>
                    <a:avLst/>
                    <a:gdLst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85775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85775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85775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953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638550" h="1390650">
                        <a:moveTo>
                          <a:pt x="0" y="1390650"/>
                        </a:moveTo>
                        <a:cubicBezTo>
                          <a:pt x="487362" y="1054100"/>
                          <a:pt x="927100" y="698500"/>
                          <a:pt x="1581150" y="419100"/>
                        </a:cubicBezTo>
                        <a:cubicBezTo>
                          <a:pt x="2330450" y="120650"/>
                          <a:pt x="2855912" y="31750"/>
                          <a:pt x="3638550" y="0"/>
                        </a:cubicBezTo>
                      </a:path>
                    </a:pathLst>
                  </a:custGeom>
                  <a:ln w="381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Freeform 13"/>
                  <p:cNvSpPr/>
                  <p:nvPr/>
                </p:nvSpPr>
                <p:spPr>
                  <a:xfrm flipH="1" flipV="1">
                    <a:off x="3304835" y="2857500"/>
                    <a:ext cx="2470056" cy="571500"/>
                  </a:xfrm>
                  <a:custGeom>
                    <a:avLst/>
                    <a:gdLst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85775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85775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85775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953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  <a:gd name="connsiteX0" fmla="*/ 0 w 3638550"/>
                      <a:gd name="connsiteY0" fmla="*/ 1390650 h 1390650"/>
                      <a:gd name="connsiteX1" fmla="*/ 1581150 w 3638550"/>
                      <a:gd name="connsiteY1" fmla="*/ 419100 h 1390650"/>
                      <a:gd name="connsiteX2" fmla="*/ 3638550 w 3638550"/>
                      <a:gd name="connsiteY2" fmla="*/ 0 h 1390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638550" h="1390650">
                        <a:moveTo>
                          <a:pt x="0" y="1390650"/>
                        </a:moveTo>
                        <a:cubicBezTo>
                          <a:pt x="487362" y="1054100"/>
                          <a:pt x="927100" y="698500"/>
                          <a:pt x="1581150" y="419100"/>
                        </a:cubicBezTo>
                        <a:cubicBezTo>
                          <a:pt x="2330450" y="120650"/>
                          <a:pt x="2855912" y="31750"/>
                          <a:pt x="3638550" y="0"/>
                        </a:cubicBezTo>
                      </a:path>
                    </a:pathLst>
                  </a:custGeom>
                  <a:ln w="381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cxnSp>
        <p:nvCxnSpPr>
          <p:cNvPr id="28" name="Straight Connector 27"/>
          <p:cNvCxnSpPr/>
          <p:nvPr/>
        </p:nvCxnSpPr>
        <p:spPr>
          <a:xfrm>
            <a:off x="838200" y="4800600"/>
            <a:ext cx="7467600" cy="0"/>
          </a:xfrm>
          <a:prstGeom prst="line">
            <a:avLst/>
          </a:prstGeom>
          <a:ln w="5715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38200" y="5867400"/>
            <a:ext cx="7467600" cy="0"/>
          </a:xfrm>
          <a:prstGeom prst="line">
            <a:avLst/>
          </a:prstGeom>
          <a:ln w="5715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38"/>
          <p:cNvGrpSpPr/>
          <p:nvPr/>
        </p:nvGrpSpPr>
        <p:grpSpPr>
          <a:xfrm>
            <a:off x="813829" y="4976066"/>
            <a:ext cx="7499841" cy="694730"/>
            <a:chOff x="776288" y="762000"/>
            <a:chExt cx="7499841" cy="893224"/>
          </a:xfrm>
        </p:grpSpPr>
        <p:grpSp>
          <p:nvGrpSpPr>
            <p:cNvPr id="31" name="Group 23"/>
            <p:cNvGrpSpPr/>
            <p:nvPr/>
          </p:nvGrpSpPr>
          <p:grpSpPr>
            <a:xfrm>
              <a:off x="4491037" y="762000"/>
              <a:ext cx="3785092" cy="878936"/>
              <a:chOff x="6751441" y="3429000"/>
              <a:chExt cx="1480020" cy="878936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6751441" y="3429000"/>
                <a:ext cx="1478159" cy="436024"/>
              </a:xfrm>
              <a:custGeom>
                <a:avLst/>
                <a:gdLst>
                  <a:gd name="connsiteX0" fmla="*/ 0 w 3638550"/>
                  <a:gd name="connsiteY0" fmla="*/ 1390650 h 1390650"/>
                  <a:gd name="connsiteX1" fmla="*/ 1581150 w 3638550"/>
                  <a:gd name="connsiteY1" fmla="*/ 485775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85775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85775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953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38550" h="1390650">
                    <a:moveTo>
                      <a:pt x="0" y="1390650"/>
                    </a:moveTo>
                    <a:cubicBezTo>
                      <a:pt x="487362" y="1054100"/>
                      <a:pt x="927100" y="698500"/>
                      <a:pt x="1581150" y="419100"/>
                    </a:cubicBezTo>
                    <a:cubicBezTo>
                      <a:pt x="2330450" y="120650"/>
                      <a:pt x="2855912" y="31750"/>
                      <a:pt x="3638550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 flipV="1">
                <a:off x="6753302" y="3871912"/>
                <a:ext cx="1478159" cy="436024"/>
              </a:xfrm>
              <a:custGeom>
                <a:avLst/>
                <a:gdLst>
                  <a:gd name="connsiteX0" fmla="*/ 0 w 3638550"/>
                  <a:gd name="connsiteY0" fmla="*/ 1390650 h 1390650"/>
                  <a:gd name="connsiteX1" fmla="*/ 1581150 w 3638550"/>
                  <a:gd name="connsiteY1" fmla="*/ 485775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85775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85775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953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38550" h="1390650">
                    <a:moveTo>
                      <a:pt x="0" y="1390650"/>
                    </a:moveTo>
                    <a:cubicBezTo>
                      <a:pt x="487362" y="1054100"/>
                      <a:pt x="927100" y="698500"/>
                      <a:pt x="1581150" y="419100"/>
                    </a:cubicBezTo>
                    <a:cubicBezTo>
                      <a:pt x="2330450" y="120650"/>
                      <a:pt x="2855912" y="31750"/>
                      <a:pt x="3638550" y="0"/>
                    </a:cubicBezTo>
                  </a:path>
                </a:pathLst>
              </a:custGeom>
              <a:ln w="381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24"/>
            <p:cNvGrpSpPr/>
            <p:nvPr/>
          </p:nvGrpSpPr>
          <p:grpSpPr>
            <a:xfrm rot="10800000">
              <a:off x="776288" y="776288"/>
              <a:ext cx="3785092" cy="878936"/>
              <a:chOff x="6751441" y="3429000"/>
              <a:chExt cx="1480020" cy="87893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6751441" y="3429000"/>
                <a:ext cx="1478159" cy="436024"/>
              </a:xfrm>
              <a:custGeom>
                <a:avLst/>
                <a:gdLst>
                  <a:gd name="connsiteX0" fmla="*/ 0 w 3638550"/>
                  <a:gd name="connsiteY0" fmla="*/ 1390650 h 1390650"/>
                  <a:gd name="connsiteX1" fmla="*/ 1581150 w 3638550"/>
                  <a:gd name="connsiteY1" fmla="*/ 485775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85775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85775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953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38550" h="1390650">
                    <a:moveTo>
                      <a:pt x="0" y="1390650"/>
                    </a:moveTo>
                    <a:cubicBezTo>
                      <a:pt x="487362" y="1054100"/>
                      <a:pt x="927100" y="698500"/>
                      <a:pt x="1581150" y="419100"/>
                    </a:cubicBezTo>
                    <a:cubicBezTo>
                      <a:pt x="2330450" y="120650"/>
                      <a:pt x="2855912" y="31750"/>
                      <a:pt x="3638550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 flipV="1">
                <a:off x="6753302" y="3871912"/>
                <a:ext cx="1478159" cy="436024"/>
              </a:xfrm>
              <a:custGeom>
                <a:avLst/>
                <a:gdLst>
                  <a:gd name="connsiteX0" fmla="*/ 0 w 3638550"/>
                  <a:gd name="connsiteY0" fmla="*/ 1390650 h 1390650"/>
                  <a:gd name="connsiteX1" fmla="*/ 1581150 w 3638550"/>
                  <a:gd name="connsiteY1" fmla="*/ 485775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85775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85775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953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  <a:gd name="connsiteX0" fmla="*/ 0 w 3638550"/>
                  <a:gd name="connsiteY0" fmla="*/ 1390650 h 1390650"/>
                  <a:gd name="connsiteX1" fmla="*/ 1581150 w 3638550"/>
                  <a:gd name="connsiteY1" fmla="*/ 419100 h 1390650"/>
                  <a:gd name="connsiteX2" fmla="*/ 3638550 w 3638550"/>
                  <a:gd name="connsiteY2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38550" h="1390650">
                    <a:moveTo>
                      <a:pt x="0" y="1390650"/>
                    </a:moveTo>
                    <a:cubicBezTo>
                      <a:pt x="487362" y="1054100"/>
                      <a:pt x="927100" y="698500"/>
                      <a:pt x="1581150" y="419100"/>
                    </a:cubicBezTo>
                    <a:cubicBezTo>
                      <a:pt x="2330450" y="120650"/>
                      <a:pt x="2855912" y="31750"/>
                      <a:pt x="3638550" y="0"/>
                    </a:cubicBezTo>
                  </a:path>
                </a:pathLst>
              </a:custGeom>
              <a:ln w="381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Harmonic Wave Addition </a:t>
            </a:r>
            <a:br>
              <a:rPr lang="en-US"/>
            </a:br>
            <a:r>
              <a:rPr lang="en-US" sz="3600"/>
              <a:t>Two harmonic waves of the same wavelength and amplitude, but moving in opposite directions, add to give a </a:t>
            </a:r>
            <a:r>
              <a:rPr lang="en-US" sz="3600">
                <a:solidFill>
                  <a:srgbClr val="FFFF00"/>
                </a:solidFill>
              </a:rPr>
              <a:t>standing wave</a:t>
            </a:r>
            <a:r>
              <a:rPr lang="en-US" sz="3600"/>
              <a:t>.</a:t>
            </a:r>
            <a:br>
              <a:rPr lang="en-US" sz="3600"/>
            </a:br>
            <a:endParaRPr lang="en-US" sz="3600"/>
          </a:p>
        </p:txBody>
      </p:sp>
      <p:pic>
        <p:nvPicPr>
          <p:cNvPr id="391172" name="Picture 4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442214"/>
            <a:ext cx="6553200" cy="365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62484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Notice the standing wave also satisfies </a:t>
            </a:r>
            <a:r>
              <a:rPr lang="en-US" sz="2000" i="1">
                <a:sym typeface="Symbol"/>
              </a:rPr>
              <a:t>f</a:t>
            </a:r>
            <a:r>
              <a:rPr lang="en-US" sz="2000">
                <a:sym typeface="Symbol"/>
              </a:rPr>
              <a:t> = </a:t>
            </a:r>
            <a:r>
              <a:rPr lang="en-US" sz="2000" i="1">
                <a:sym typeface="Symbol"/>
              </a:rPr>
              <a:t>v</a:t>
            </a:r>
            <a:r>
              <a:rPr lang="en-US" sz="2000">
                <a:sym typeface="Symbol"/>
              </a:rPr>
              <a:t>, </a:t>
            </a:r>
            <a:r>
              <a:rPr lang="en-US" sz="2000">
                <a:solidFill>
                  <a:srgbClr val="FFFF00"/>
                </a:solidFill>
                <a:sym typeface="Symbol"/>
              </a:rPr>
              <a:t>even though it’s not traveling</a:t>
            </a:r>
            <a:r>
              <a:rPr lang="en-US" sz="2000">
                <a:sym typeface="Symbol"/>
              </a:rPr>
              <a:t>!</a:t>
            </a:r>
            <a:endParaRPr lang="en-US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209800"/>
          </a:xfrm>
        </p:spPr>
        <p:txBody>
          <a:bodyPr/>
          <a:lstStyle/>
          <a:p>
            <a:pPr algn="l"/>
            <a:r>
              <a:rPr lang="en-US">
                <a:solidFill>
                  <a:srgbClr val="FFFF00"/>
                </a:solidFill>
              </a:rPr>
              <a:t>               Pulse Encounter</a:t>
            </a:r>
            <a:br>
              <a:rPr lang="en-US"/>
            </a:br>
            <a:r>
              <a:rPr lang="en-US" sz="2800"/>
              <a:t>It’s worth seeing how </a:t>
            </a:r>
            <a:r>
              <a:rPr lang="en-US" sz="2800">
                <a:hlinkClick r:id="rId3"/>
              </a:rPr>
              <a:t>two pulses</a:t>
            </a:r>
            <a:r>
              <a:rPr lang="en-US" sz="2800"/>
              <a:t> traveling in opposite directions pass each other:</a:t>
            </a:r>
            <a:endParaRPr lang="en-US"/>
          </a:p>
        </p:txBody>
      </p:sp>
      <p:pic>
        <p:nvPicPr>
          <p:cNvPr id="393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6176" y="2590800"/>
            <a:ext cx="6456224" cy="286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971800" y="5943600"/>
            <a:ext cx="25908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And here’s an </a:t>
            </a:r>
            <a:r>
              <a:rPr lang="en-US" dirty="0">
                <a:hlinkClick r:id="rId5"/>
              </a:rPr>
              <a:t>animation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2239962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       The (Fixed) End of the String</a:t>
            </a:r>
            <a:br>
              <a:rPr lang="en-US" dirty="0"/>
            </a:br>
            <a:r>
              <a:rPr lang="en-US" sz="2800" dirty="0"/>
              <a:t>What happens when a </a:t>
            </a:r>
            <a:r>
              <a:rPr lang="en-US" sz="2800" dirty="0">
                <a:hlinkClick r:id="rId3"/>
              </a:rPr>
              <a:t>pulse reaches the end </a:t>
            </a:r>
            <a:r>
              <a:rPr lang="en-US" sz="2800" dirty="0"/>
              <a:t>of the string, and the end is </a:t>
            </a:r>
            <a:r>
              <a:rPr lang="en-US" sz="2800" u="sng" dirty="0"/>
              <a:t>fixed</a:t>
            </a:r>
            <a:r>
              <a:rPr lang="en-US" sz="2800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70237"/>
            <a:ext cx="8229600" cy="28495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/>
              <a:t>It will decay</a:t>
            </a:r>
          </a:p>
          <a:p>
            <a:pPr marL="514350" indent="-514350">
              <a:buAutoNum type="alphaUcPeriod"/>
            </a:pPr>
            <a:r>
              <a:rPr lang="en-US" dirty="0"/>
              <a:t>It will bounce back, looking much the same.</a:t>
            </a:r>
          </a:p>
          <a:p>
            <a:pPr marL="514350" indent="-514350">
              <a:buAutoNum type="alphaUcPeriod"/>
            </a:pPr>
            <a:r>
              <a:rPr lang="en-US" dirty="0"/>
              <a:t>It will bounce back, but an up pulse will become a down pulse on reflection.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307816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       The (Free) End of the String</a:t>
            </a:r>
            <a:br>
              <a:rPr lang="en-US" sz="1600" dirty="0">
                <a:solidFill>
                  <a:srgbClr val="FFFF00"/>
                </a:solidFill>
              </a:rPr>
            </a:br>
            <a:r>
              <a:rPr lang="en-US" sz="1600" dirty="0">
                <a:solidFill>
                  <a:srgbClr val="FFFF00"/>
                </a:solidFill>
              </a:rPr>
              <a:t>.</a:t>
            </a:r>
            <a:br>
              <a:rPr lang="en-US" dirty="0"/>
            </a:br>
            <a:r>
              <a:rPr lang="en-US" sz="2800" dirty="0"/>
              <a:t>What happens when a </a:t>
            </a:r>
            <a:r>
              <a:rPr lang="en-US" sz="2800" dirty="0">
                <a:hlinkClick r:id="rId3"/>
              </a:rPr>
              <a:t>pulse reaches the end </a:t>
            </a:r>
            <a:r>
              <a:rPr lang="en-US" sz="2800" dirty="0"/>
              <a:t>of the string, and the end is </a:t>
            </a:r>
            <a:r>
              <a:rPr lang="en-US" sz="2800" u="sng" dirty="0"/>
              <a:t>free</a:t>
            </a:r>
            <a:r>
              <a:rPr lang="en-US" sz="2800" dirty="0"/>
              <a:t>?  (Meaning the string is attached to a ring which can slide freely on a rod in the </a:t>
            </a:r>
            <a:r>
              <a:rPr lang="en-US" sz="2800" i="1" dirty="0"/>
              <a:t>y</a:t>
            </a:r>
            <a:r>
              <a:rPr lang="en-US" sz="2800" dirty="0"/>
              <a:t>-direction.)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703637"/>
            <a:ext cx="8229600" cy="28495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/>
              <a:t>It will decay</a:t>
            </a:r>
          </a:p>
          <a:p>
            <a:pPr marL="514350" indent="-514350">
              <a:buAutoNum type="alphaUcPeriod"/>
            </a:pPr>
            <a:r>
              <a:rPr lang="en-US"/>
              <a:t>It will bounce back, looking much the same.</a:t>
            </a:r>
          </a:p>
          <a:p>
            <a:pPr marL="514350" indent="-514350">
              <a:buAutoNum type="alphaUcPeriod"/>
            </a:pPr>
            <a:r>
              <a:rPr lang="en-US"/>
              <a:t>It will bounce back, but an up pulse will become a down pulse on reflection.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Strings Attached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/>
          </a:bodyPr>
          <a:lstStyle/>
          <a:p>
            <a:r>
              <a:rPr lang="en-US" dirty="0"/>
              <a:t>Suppose a black string and a less heavy red string are joined and pulled so the tensions are equal.  </a:t>
            </a:r>
          </a:p>
          <a:p>
            <a:r>
              <a:rPr lang="en-US" dirty="0"/>
              <a:t>A pulse is sent down the heavier black string. What happens after it gets to the join?</a:t>
            </a:r>
          </a:p>
          <a:p>
            <a:pPr marL="514350" indent="-514350">
              <a:buAutoNum type="alphaUcPeriod"/>
            </a:pPr>
            <a:r>
              <a:rPr lang="en-US" dirty="0"/>
              <a:t>It continues with larger amplitude along the lighter red string.</a:t>
            </a:r>
          </a:p>
          <a:p>
            <a:pPr marL="514350" indent="-514350">
              <a:buAutoNum type="alphaUcPeriod"/>
            </a:pPr>
            <a:r>
              <a:rPr lang="en-US" dirty="0"/>
              <a:t>It part continues, part reflected with same sign.</a:t>
            </a:r>
          </a:p>
          <a:p>
            <a:pPr marL="514350" indent="-514350">
              <a:buAutoNum type="alphaUcPeriod"/>
            </a:pPr>
            <a:r>
              <a:rPr lang="en-US" dirty="0"/>
              <a:t>Part continues, part reflected with opposite sign.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5867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Solution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Sound Wave in a Tube</a:t>
            </a:r>
            <a:br>
              <a:rPr lang="en-US" dirty="0"/>
            </a:br>
            <a:r>
              <a:rPr lang="en-US" sz="2400" dirty="0">
                <a:hlinkClick r:id="rId3"/>
              </a:rPr>
              <a:t>animation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1981200"/>
            <a:ext cx="8458200" cy="4267200"/>
            <a:chOff x="876300" y="685800"/>
            <a:chExt cx="7391400" cy="3657600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18288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224155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2635250" y="3425825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2971799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324485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347345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6576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38481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07035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3434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67995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50673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4864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9055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29285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66294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146"/>
            <p:cNvGrpSpPr/>
            <p:nvPr/>
          </p:nvGrpSpPr>
          <p:grpSpPr>
            <a:xfrm>
              <a:off x="3079750" y="2514600"/>
              <a:ext cx="4483100" cy="1588"/>
              <a:chOff x="3079750" y="2514600"/>
              <a:chExt cx="4483100" cy="1588"/>
            </a:xfrm>
          </p:grpSpPr>
          <p:cxnSp>
            <p:nvCxnSpPr>
              <p:cNvPr id="99" name="Straight Arrow Connector 98"/>
              <p:cNvCxnSpPr/>
              <p:nvPr/>
            </p:nvCxnSpPr>
            <p:spPr>
              <a:xfrm>
                <a:off x="3663950" y="2514600"/>
                <a:ext cx="2286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>
                <a:off x="7334250" y="2514600"/>
                <a:ext cx="2286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 flipH="1">
                <a:off x="5257800" y="2514600"/>
                <a:ext cx="2286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rot="10800000" flipV="1">
                <a:off x="4991100" y="2514600"/>
                <a:ext cx="1524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rot="10800000" flipV="1">
                <a:off x="5594350" y="2514600"/>
                <a:ext cx="1524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 rot="10800000" flipH="1" flipV="1">
                <a:off x="7054850" y="2514600"/>
                <a:ext cx="1524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 rot="10800000" flipH="1" flipV="1">
                <a:off x="4002085" y="2514600"/>
                <a:ext cx="1524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 rot="10800000" flipH="1" flipV="1">
                <a:off x="3392483" y="2514600"/>
                <a:ext cx="1524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 rot="10800000" flipV="1">
                <a:off x="5988050" y="2514600"/>
                <a:ext cx="762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 rot="10800000" flipV="1">
                <a:off x="4768850" y="2514600"/>
                <a:ext cx="762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 rot="10800000" flipH="1" flipV="1">
                <a:off x="4298950" y="2514600"/>
                <a:ext cx="762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 rot="10800000" flipH="1" flipV="1">
                <a:off x="3079750" y="2514600"/>
                <a:ext cx="762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38"/>
              <p:cNvCxnSpPr/>
              <p:nvPr/>
            </p:nvCxnSpPr>
            <p:spPr>
              <a:xfrm rot="10800000" flipH="1" flipV="1">
                <a:off x="6743700" y="2514600"/>
                <a:ext cx="762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>
              <a:off x="1409696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014415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6858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23859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190504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6896104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73152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7138985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108"/>
            <p:cNvGrpSpPr/>
            <p:nvPr/>
          </p:nvGrpSpPr>
          <p:grpSpPr>
            <a:xfrm>
              <a:off x="914400" y="685800"/>
              <a:ext cx="7315200" cy="914400"/>
              <a:chOff x="914400" y="685800"/>
              <a:chExt cx="7315200" cy="914400"/>
            </a:xfrm>
          </p:grpSpPr>
          <p:grpSp>
            <p:nvGrpSpPr>
              <p:cNvPr id="66" name="Group 75"/>
              <p:cNvGrpSpPr/>
              <p:nvPr/>
            </p:nvGrpSpPr>
            <p:grpSpPr>
              <a:xfrm>
                <a:off x="3657600" y="685800"/>
                <a:ext cx="609600" cy="914400"/>
                <a:chOff x="3657600" y="685800"/>
                <a:chExt cx="609600" cy="914400"/>
              </a:xfrm>
            </p:grpSpPr>
            <p:cxnSp>
              <p:nvCxnSpPr>
                <p:cNvPr id="96" name="Straight Connector 95"/>
                <p:cNvCxnSpPr/>
                <p:nvPr/>
              </p:nvCxnSpPr>
              <p:spPr>
                <a:xfrm rot="5400000">
                  <a:off x="32004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65"/>
                <p:cNvCxnSpPr/>
                <p:nvPr/>
              </p:nvCxnSpPr>
              <p:spPr>
                <a:xfrm rot="5400000">
                  <a:off x="35052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73"/>
                <p:cNvCxnSpPr/>
                <p:nvPr/>
              </p:nvCxnSpPr>
              <p:spPr>
                <a:xfrm rot="5400000">
                  <a:off x="38100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76"/>
              <p:cNvGrpSpPr/>
              <p:nvPr/>
            </p:nvGrpSpPr>
            <p:grpSpPr>
              <a:xfrm>
                <a:off x="4572000" y="685800"/>
                <a:ext cx="609600" cy="914400"/>
                <a:chOff x="3657600" y="685800"/>
                <a:chExt cx="609600" cy="914400"/>
              </a:xfrm>
            </p:grpSpPr>
            <p:cxnSp>
              <p:nvCxnSpPr>
                <p:cNvPr id="93" name="Straight Connector 77"/>
                <p:cNvCxnSpPr/>
                <p:nvPr/>
              </p:nvCxnSpPr>
              <p:spPr>
                <a:xfrm rot="5400000">
                  <a:off x="32004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78"/>
                <p:cNvCxnSpPr/>
                <p:nvPr/>
              </p:nvCxnSpPr>
              <p:spPr>
                <a:xfrm rot="5400000">
                  <a:off x="35052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38100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80"/>
              <p:cNvGrpSpPr/>
              <p:nvPr/>
            </p:nvGrpSpPr>
            <p:grpSpPr>
              <a:xfrm>
                <a:off x="5486400" y="685800"/>
                <a:ext cx="609600" cy="914400"/>
                <a:chOff x="3657600" y="685800"/>
                <a:chExt cx="609600" cy="914400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32004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5400000">
                  <a:off x="35052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5400000">
                  <a:off x="38100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84"/>
              <p:cNvGrpSpPr/>
              <p:nvPr/>
            </p:nvGrpSpPr>
            <p:grpSpPr>
              <a:xfrm>
                <a:off x="6400800" y="685800"/>
                <a:ext cx="609600" cy="914400"/>
                <a:chOff x="3657600" y="685800"/>
                <a:chExt cx="609600" cy="914400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 rot="5400000">
                  <a:off x="32004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>
                  <a:off x="35052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>
                  <a:off x="38100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88"/>
              <p:cNvGrpSpPr/>
              <p:nvPr/>
            </p:nvGrpSpPr>
            <p:grpSpPr>
              <a:xfrm>
                <a:off x="7315200" y="685800"/>
                <a:ext cx="609600" cy="914400"/>
                <a:chOff x="3657600" y="685800"/>
                <a:chExt cx="609600" cy="914400"/>
              </a:xfrm>
            </p:grpSpPr>
            <p:cxnSp>
              <p:nvCxnSpPr>
                <p:cNvPr id="84" name="Straight Connector 83"/>
                <p:cNvCxnSpPr/>
                <p:nvPr/>
              </p:nvCxnSpPr>
              <p:spPr>
                <a:xfrm rot="5400000">
                  <a:off x="32004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>
                  <a:off x="35052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5400000">
                  <a:off x="38100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1" name="Straight Connector 70"/>
              <p:cNvCxnSpPr/>
              <p:nvPr/>
            </p:nvCxnSpPr>
            <p:spPr>
              <a:xfrm rot="5400000">
                <a:off x="7772400" y="1143000"/>
                <a:ext cx="914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Group 96"/>
              <p:cNvGrpSpPr/>
              <p:nvPr/>
            </p:nvGrpSpPr>
            <p:grpSpPr>
              <a:xfrm>
                <a:off x="2743200" y="685800"/>
                <a:ext cx="609600" cy="914400"/>
                <a:chOff x="3657600" y="685800"/>
                <a:chExt cx="609600" cy="914400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 rot="5400000">
                  <a:off x="32004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5400000">
                  <a:off x="35052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5400000">
                  <a:off x="38100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100"/>
              <p:cNvGrpSpPr/>
              <p:nvPr/>
            </p:nvGrpSpPr>
            <p:grpSpPr>
              <a:xfrm>
                <a:off x="1828800" y="685800"/>
                <a:ext cx="609600" cy="914400"/>
                <a:chOff x="3657600" y="685800"/>
                <a:chExt cx="609600" cy="914400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rot="5400000">
                  <a:off x="32004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5400000">
                  <a:off x="35052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>
                  <a:off x="38100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104"/>
              <p:cNvGrpSpPr/>
              <p:nvPr/>
            </p:nvGrpSpPr>
            <p:grpSpPr>
              <a:xfrm>
                <a:off x="914400" y="685800"/>
                <a:ext cx="609600" cy="914400"/>
                <a:chOff x="3657600" y="685800"/>
                <a:chExt cx="609600" cy="914400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 rot="5400000">
                  <a:off x="32004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35052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>
                  <a:off x="3810000" y="1143000"/>
                  <a:ext cx="914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144"/>
            <p:cNvGrpSpPr/>
            <p:nvPr/>
          </p:nvGrpSpPr>
          <p:grpSpPr>
            <a:xfrm>
              <a:off x="914400" y="1596480"/>
              <a:ext cx="7315202" cy="924221"/>
              <a:chOff x="914400" y="1596480"/>
              <a:chExt cx="7315202" cy="924221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>
                <a:off x="457200" y="2057400"/>
                <a:ext cx="9144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oup 130"/>
              <p:cNvGrpSpPr/>
              <p:nvPr/>
            </p:nvGrpSpPr>
            <p:grpSpPr>
              <a:xfrm>
                <a:off x="1123948" y="1596480"/>
                <a:ext cx="3448052" cy="920501"/>
                <a:chOff x="1123948" y="1596480"/>
                <a:chExt cx="3448052" cy="920501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rot="5520000">
                  <a:off x="704848" y="2019300"/>
                  <a:ext cx="914400" cy="762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5520000">
                  <a:off x="976311" y="1981200"/>
                  <a:ext cx="914400" cy="1524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5400000">
                  <a:off x="1257300" y="1943100"/>
                  <a:ext cx="914400" cy="2286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5580000">
                  <a:off x="1573243" y="1978817"/>
                  <a:ext cx="914400" cy="1524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5520000">
                  <a:off x="1920921" y="2020350"/>
                  <a:ext cx="914400" cy="762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5400000">
                  <a:off x="2286000" y="2057400"/>
                  <a:ext cx="91440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080000" flipH="1">
                  <a:off x="2644849" y="2020350"/>
                  <a:ext cx="914400" cy="762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080000" flipH="1">
                  <a:off x="2990869" y="1979799"/>
                  <a:ext cx="914400" cy="1524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 flipH="1">
                  <a:off x="3314684" y="1943100"/>
                  <a:ext cx="914400" cy="2286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080000" flipH="1">
                  <a:off x="3597310" y="1983581"/>
                  <a:ext cx="914400" cy="1524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16020000" flipH="1">
                  <a:off x="3873557" y="2015580"/>
                  <a:ext cx="914400" cy="762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>
                  <a:off x="4114800" y="2057400"/>
                  <a:ext cx="91440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131"/>
              <p:cNvGrpSpPr/>
              <p:nvPr/>
            </p:nvGrpSpPr>
            <p:grpSpPr>
              <a:xfrm>
                <a:off x="4781550" y="1600200"/>
                <a:ext cx="3448052" cy="920501"/>
                <a:chOff x="1123948" y="1596480"/>
                <a:chExt cx="3448052" cy="920501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 rot="5520000">
                  <a:off x="704848" y="2019300"/>
                  <a:ext cx="914400" cy="762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520000">
                  <a:off x="976311" y="1981200"/>
                  <a:ext cx="914400" cy="1524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>
                  <a:off x="1257300" y="1943100"/>
                  <a:ext cx="914400" cy="2286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580000">
                  <a:off x="1573243" y="1978817"/>
                  <a:ext cx="914400" cy="1524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520000">
                  <a:off x="1920921" y="2020350"/>
                  <a:ext cx="914400" cy="762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>
                  <a:off x="2286000" y="2057400"/>
                  <a:ext cx="91440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080000" flipH="1">
                  <a:off x="2644849" y="2020350"/>
                  <a:ext cx="914400" cy="762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6080000" flipH="1">
                  <a:off x="2990869" y="1979799"/>
                  <a:ext cx="914400" cy="1524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 flipH="1">
                  <a:off x="3314684" y="1943100"/>
                  <a:ext cx="914400" cy="2286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080000" flipH="1">
                  <a:off x="3597310" y="1983581"/>
                  <a:ext cx="914400" cy="1524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020000" flipH="1">
                  <a:off x="3873557" y="2015580"/>
                  <a:ext cx="914400" cy="762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>
                  <a:off x="4114800" y="2057400"/>
                  <a:ext cx="91440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Freeform 32"/>
            <p:cNvSpPr/>
            <p:nvPr/>
          </p:nvSpPr>
          <p:spPr>
            <a:xfrm flipV="1">
              <a:off x="876300" y="1123950"/>
              <a:ext cx="7391400" cy="457200"/>
            </a:xfrm>
            <a:custGeom>
              <a:avLst/>
              <a:gdLst>
                <a:gd name="connsiteX0" fmla="*/ 0 w 7315200"/>
                <a:gd name="connsiteY0" fmla="*/ 925512 h 1831975"/>
                <a:gd name="connsiteX1" fmla="*/ 914400 w 7315200"/>
                <a:gd name="connsiteY1" fmla="*/ 11112 h 1831975"/>
                <a:gd name="connsiteX2" fmla="*/ 1828800 w 7315200"/>
                <a:gd name="connsiteY2" fmla="*/ 925512 h 1831975"/>
                <a:gd name="connsiteX3" fmla="*/ 2743200 w 7315200"/>
                <a:gd name="connsiteY3" fmla="*/ 1830387 h 1831975"/>
                <a:gd name="connsiteX4" fmla="*/ 3667125 w 7315200"/>
                <a:gd name="connsiteY4" fmla="*/ 915987 h 1831975"/>
                <a:gd name="connsiteX5" fmla="*/ 4572000 w 7315200"/>
                <a:gd name="connsiteY5" fmla="*/ 1587 h 1831975"/>
                <a:gd name="connsiteX6" fmla="*/ 5486400 w 7315200"/>
                <a:gd name="connsiteY6" fmla="*/ 925512 h 1831975"/>
                <a:gd name="connsiteX7" fmla="*/ 6400800 w 7315200"/>
                <a:gd name="connsiteY7" fmla="*/ 1830387 h 1831975"/>
                <a:gd name="connsiteX8" fmla="*/ 7315200 w 7315200"/>
                <a:gd name="connsiteY8" fmla="*/ 915987 h 1831975"/>
                <a:gd name="connsiteX9" fmla="*/ 7315200 w 7315200"/>
                <a:gd name="connsiteY9" fmla="*/ 915987 h 1831975"/>
                <a:gd name="connsiteX0" fmla="*/ 0 w 7315200"/>
                <a:gd name="connsiteY0" fmla="*/ 925512 h 1831975"/>
                <a:gd name="connsiteX1" fmla="*/ 914400 w 7315200"/>
                <a:gd name="connsiteY1" fmla="*/ 11112 h 1831975"/>
                <a:gd name="connsiteX2" fmla="*/ 1838325 w 7315200"/>
                <a:gd name="connsiteY2" fmla="*/ 925512 h 1831975"/>
                <a:gd name="connsiteX3" fmla="*/ 2743200 w 7315200"/>
                <a:gd name="connsiteY3" fmla="*/ 1830387 h 1831975"/>
                <a:gd name="connsiteX4" fmla="*/ 3667125 w 7315200"/>
                <a:gd name="connsiteY4" fmla="*/ 915987 h 1831975"/>
                <a:gd name="connsiteX5" fmla="*/ 4572000 w 7315200"/>
                <a:gd name="connsiteY5" fmla="*/ 1587 h 1831975"/>
                <a:gd name="connsiteX6" fmla="*/ 5486400 w 7315200"/>
                <a:gd name="connsiteY6" fmla="*/ 925512 h 1831975"/>
                <a:gd name="connsiteX7" fmla="*/ 6400800 w 7315200"/>
                <a:gd name="connsiteY7" fmla="*/ 1830387 h 1831975"/>
                <a:gd name="connsiteX8" fmla="*/ 7315200 w 7315200"/>
                <a:gd name="connsiteY8" fmla="*/ 915987 h 1831975"/>
                <a:gd name="connsiteX9" fmla="*/ 7315200 w 7315200"/>
                <a:gd name="connsiteY9" fmla="*/ 915987 h 1831975"/>
                <a:gd name="connsiteX0" fmla="*/ 0 w 7315200"/>
                <a:gd name="connsiteY0" fmla="*/ 1065212 h 2120899"/>
                <a:gd name="connsiteX1" fmla="*/ 914400 w 7315200"/>
                <a:gd name="connsiteY1" fmla="*/ 150812 h 2120899"/>
                <a:gd name="connsiteX2" fmla="*/ 2743200 w 7315200"/>
                <a:gd name="connsiteY2" fmla="*/ 1970087 h 2120899"/>
                <a:gd name="connsiteX3" fmla="*/ 3667125 w 7315200"/>
                <a:gd name="connsiteY3" fmla="*/ 1055687 h 2120899"/>
                <a:gd name="connsiteX4" fmla="*/ 4572000 w 7315200"/>
                <a:gd name="connsiteY4" fmla="*/ 141287 h 2120899"/>
                <a:gd name="connsiteX5" fmla="*/ 5486400 w 7315200"/>
                <a:gd name="connsiteY5" fmla="*/ 1065212 h 2120899"/>
                <a:gd name="connsiteX6" fmla="*/ 6400800 w 7315200"/>
                <a:gd name="connsiteY6" fmla="*/ 1970087 h 2120899"/>
                <a:gd name="connsiteX7" fmla="*/ 7315200 w 7315200"/>
                <a:gd name="connsiteY7" fmla="*/ 1055687 h 2120899"/>
                <a:gd name="connsiteX8" fmla="*/ 7315200 w 7315200"/>
                <a:gd name="connsiteY8" fmla="*/ 1055687 h 2120899"/>
                <a:gd name="connsiteX0" fmla="*/ 0 w 7315200"/>
                <a:gd name="connsiteY0" fmla="*/ 1065212 h 2122487"/>
                <a:gd name="connsiteX1" fmla="*/ 914400 w 7315200"/>
                <a:gd name="connsiteY1" fmla="*/ 150812 h 2122487"/>
                <a:gd name="connsiteX2" fmla="*/ 2743200 w 7315200"/>
                <a:gd name="connsiteY2" fmla="*/ 1970087 h 2122487"/>
                <a:gd name="connsiteX3" fmla="*/ 3667125 w 7315200"/>
                <a:gd name="connsiteY3" fmla="*/ 1065212 h 2122487"/>
                <a:gd name="connsiteX4" fmla="*/ 4572000 w 7315200"/>
                <a:gd name="connsiteY4" fmla="*/ 141287 h 2122487"/>
                <a:gd name="connsiteX5" fmla="*/ 5486400 w 7315200"/>
                <a:gd name="connsiteY5" fmla="*/ 1065212 h 2122487"/>
                <a:gd name="connsiteX6" fmla="*/ 6400800 w 7315200"/>
                <a:gd name="connsiteY6" fmla="*/ 1970087 h 2122487"/>
                <a:gd name="connsiteX7" fmla="*/ 7315200 w 7315200"/>
                <a:gd name="connsiteY7" fmla="*/ 1055687 h 2122487"/>
                <a:gd name="connsiteX8" fmla="*/ 7315200 w 7315200"/>
                <a:gd name="connsiteY8" fmla="*/ 1055687 h 2122487"/>
                <a:gd name="connsiteX0" fmla="*/ 0 w 7315200"/>
                <a:gd name="connsiteY0" fmla="*/ 1065212 h 2122487"/>
                <a:gd name="connsiteX1" fmla="*/ 914400 w 7315200"/>
                <a:gd name="connsiteY1" fmla="*/ 150812 h 2122487"/>
                <a:gd name="connsiteX2" fmla="*/ 2743200 w 7315200"/>
                <a:gd name="connsiteY2" fmla="*/ 1970087 h 2122487"/>
                <a:gd name="connsiteX3" fmla="*/ 3667125 w 7315200"/>
                <a:gd name="connsiteY3" fmla="*/ 1065212 h 2122487"/>
                <a:gd name="connsiteX4" fmla="*/ 4572000 w 7315200"/>
                <a:gd name="connsiteY4" fmla="*/ 141287 h 2122487"/>
                <a:gd name="connsiteX5" fmla="*/ 5486400 w 7315200"/>
                <a:gd name="connsiteY5" fmla="*/ 1065212 h 2122487"/>
                <a:gd name="connsiteX6" fmla="*/ 6400800 w 7315200"/>
                <a:gd name="connsiteY6" fmla="*/ 1970087 h 2122487"/>
                <a:gd name="connsiteX7" fmla="*/ 7315200 w 7315200"/>
                <a:gd name="connsiteY7" fmla="*/ 1055687 h 2122487"/>
                <a:gd name="connsiteX8" fmla="*/ 7315200 w 7315200"/>
                <a:gd name="connsiteY8" fmla="*/ 1055687 h 2122487"/>
                <a:gd name="connsiteX0" fmla="*/ 0 w 7315200"/>
                <a:gd name="connsiteY0" fmla="*/ 1074737 h 1981200"/>
                <a:gd name="connsiteX1" fmla="*/ 914400 w 7315200"/>
                <a:gd name="connsiteY1" fmla="*/ 160337 h 1981200"/>
                <a:gd name="connsiteX2" fmla="*/ 2743200 w 7315200"/>
                <a:gd name="connsiteY2" fmla="*/ 1979612 h 1981200"/>
                <a:gd name="connsiteX3" fmla="*/ 4572000 w 7315200"/>
                <a:gd name="connsiteY3" fmla="*/ 150812 h 1981200"/>
                <a:gd name="connsiteX4" fmla="*/ 5486400 w 7315200"/>
                <a:gd name="connsiteY4" fmla="*/ 1074737 h 1981200"/>
                <a:gd name="connsiteX5" fmla="*/ 6400800 w 7315200"/>
                <a:gd name="connsiteY5" fmla="*/ 1979612 h 1981200"/>
                <a:gd name="connsiteX6" fmla="*/ 7315200 w 7315200"/>
                <a:gd name="connsiteY6" fmla="*/ 1065212 h 1981200"/>
                <a:gd name="connsiteX7" fmla="*/ 7315200 w 7315200"/>
                <a:gd name="connsiteY7" fmla="*/ 1065212 h 1981200"/>
                <a:gd name="connsiteX0" fmla="*/ 0 w 7315200"/>
                <a:gd name="connsiteY0" fmla="*/ 1065212 h 2122487"/>
                <a:gd name="connsiteX1" fmla="*/ 914400 w 7315200"/>
                <a:gd name="connsiteY1" fmla="*/ 150812 h 2122487"/>
                <a:gd name="connsiteX2" fmla="*/ 2743200 w 7315200"/>
                <a:gd name="connsiteY2" fmla="*/ 1970087 h 2122487"/>
                <a:gd name="connsiteX3" fmla="*/ 4572000 w 7315200"/>
                <a:gd name="connsiteY3" fmla="*/ 141287 h 2122487"/>
                <a:gd name="connsiteX4" fmla="*/ 6400800 w 7315200"/>
                <a:gd name="connsiteY4" fmla="*/ 1970087 h 2122487"/>
                <a:gd name="connsiteX5" fmla="*/ 7315200 w 7315200"/>
                <a:gd name="connsiteY5" fmla="*/ 1055687 h 2122487"/>
                <a:gd name="connsiteX6" fmla="*/ 7315200 w 7315200"/>
                <a:gd name="connsiteY6" fmla="*/ 1055687 h 2122487"/>
                <a:gd name="connsiteX0" fmla="*/ 0 w 7315200"/>
                <a:gd name="connsiteY0" fmla="*/ 1027112 h 2084387"/>
                <a:gd name="connsiteX1" fmla="*/ 914400 w 7315200"/>
                <a:gd name="connsiteY1" fmla="*/ 112712 h 2084387"/>
                <a:gd name="connsiteX2" fmla="*/ 2743200 w 7315200"/>
                <a:gd name="connsiteY2" fmla="*/ 1931987 h 2084387"/>
                <a:gd name="connsiteX3" fmla="*/ 4572000 w 7315200"/>
                <a:gd name="connsiteY3" fmla="*/ 103187 h 2084387"/>
                <a:gd name="connsiteX4" fmla="*/ 6400800 w 7315200"/>
                <a:gd name="connsiteY4" fmla="*/ 1931987 h 2084387"/>
                <a:gd name="connsiteX5" fmla="*/ 7315200 w 7315200"/>
                <a:gd name="connsiteY5" fmla="*/ 1017587 h 2084387"/>
                <a:gd name="connsiteX6" fmla="*/ 7315200 w 7315200"/>
                <a:gd name="connsiteY6" fmla="*/ 1017587 h 2084387"/>
                <a:gd name="connsiteX0" fmla="*/ 0 w 7315200"/>
                <a:gd name="connsiteY0" fmla="*/ 923925 h 1981200"/>
                <a:gd name="connsiteX1" fmla="*/ 914400 w 7315200"/>
                <a:gd name="connsiteY1" fmla="*/ 9525 h 1981200"/>
                <a:gd name="connsiteX2" fmla="*/ 2743200 w 7315200"/>
                <a:gd name="connsiteY2" fmla="*/ 1828800 h 1981200"/>
                <a:gd name="connsiteX3" fmla="*/ 4572000 w 7315200"/>
                <a:gd name="connsiteY3" fmla="*/ 0 h 1981200"/>
                <a:gd name="connsiteX4" fmla="*/ 6400800 w 7315200"/>
                <a:gd name="connsiteY4" fmla="*/ 1828800 h 1981200"/>
                <a:gd name="connsiteX5" fmla="*/ 7315200 w 7315200"/>
                <a:gd name="connsiteY5" fmla="*/ 914400 h 1981200"/>
                <a:gd name="connsiteX6" fmla="*/ 7315200 w 7315200"/>
                <a:gd name="connsiteY6" fmla="*/ 914400 h 1981200"/>
                <a:gd name="connsiteX0" fmla="*/ 0 w 7315200"/>
                <a:gd name="connsiteY0" fmla="*/ 923925 h 1981200"/>
                <a:gd name="connsiteX1" fmla="*/ 914400 w 7315200"/>
                <a:gd name="connsiteY1" fmla="*/ 9525 h 1981200"/>
                <a:gd name="connsiteX2" fmla="*/ 2743200 w 7315200"/>
                <a:gd name="connsiteY2" fmla="*/ 1828800 h 1981200"/>
                <a:gd name="connsiteX3" fmla="*/ 4572000 w 7315200"/>
                <a:gd name="connsiteY3" fmla="*/ 0 h 1981200"/>
                <a:gd name="connsiteX4" fmla="*/ 6400800 w 7315200"/>
                <a:gd name="connsiteY4" fmla="*/ 1828800 h 1981200"/>
                <a:gd name="connsiteX5" fmla="*/ 7315200 w 7315200"/>
                <a:gd name="connsiteY5" fmla="*/ 914400 h 1981200"/>
                <a:gd name="connsiteX6" fmla="*/ 7315200 w 7315200"/>
                <a:gd name="connsiteY6" fmla="*/ 914400 h 1981200"/>
                <a:gd name="connsiteX0" fmla="*/ 0 w 7315200"/>
                <a:gd name="connsiteY0" fmla="*/ 923925 h 1981200"/>
                <a:gd name="connsiteX1" fmla="*/ 914400 w 7315200"/>
                <a:gd name="connsiteY1" fmla="*/ 9525 h 1981200"/>
                <a:gd name="connsiteX2" fmla="*/ 2743200 w 7315200"/>
                <a:gd name="connsiteY2" fmla="*/ 1828800 h 1981200"/>
                <a:gd name="connsiteX3" fmla="*/ 4572000 w 7315200"/>
                <a:gd name="connsiteY3" fmla="*/ 0 h 1981200"/>
                <a:gd name="connsiteX4" fmla="*/ 6400800 w 7315200"/>
                <a:gd name="connsiteY4" fmla="*/ 1828800 h 1981200"/>
                <a:gd name="connsiteX5" fmla="*/ 7315200 w 7315200"/>
                <a:gd name="connsiteY5" fmla="*/ 914400 h 1981200"/>
                <a:gd name="connsiteX6" fmla="*/ 7315200 w 7315200"/>
                <a:gd name="connsiteY6" fmla="*/ 914400 h 1981200"/>
                <a:gd name="connsiteX0" fmla="*/ 0 w 7315200"/>
                <a:gd name="connsiteY0" fmla="*/ 923925 h 1830388"/>
                <a:gd name="connsiteX1" fmla="*/ 914400 w 7315200"/>
                <a:gd name="connsiteY1" fmla="*/ 9525 h 1830388"/>
                <a:gd name="connsiteX2" fmla="*/ 2743200 w 7315200"/>
                <a:gd name="connsiteY2" fmla="*/ 1828800 h 1830388"/>
                <a:gd name="connsiteX3" fmla="*/ 4572000 w 7315200"/>
                <a:gd name="connsiteY3" fmla="*/ 0 h 1830388"/>
                <a:gd name="connsiteX4" fmla="*/ 6400800 w 7315200"/>
                <a:gd name="connsiteY4" fmla="*/ 1828800 h 1830388"/>
                <a:gd name="connsiteX5" fmla="*/ 7315200 w 7315200"/>
                <a:gd name="connsiteY5" fmla="*/ 914400 h 1830388"/>
                <a:gd name="connsiteX6" fmla="*/ 7315200 w 7315200"/>
                <a:gd name="connsiteY6" fmla="*/ 914400 h 1830388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911163"/>
                <a:gd name="connsiteX1" fmla="*/ 914400 w 7315200"/>
                <a:gd name="connsiteY1" fmla="*/ 9525 h 1911163"/>
                <a:gd name="connsiteX2" fmla="*/ 2743200 w 7315200"/>
                <a:gd name="connsiteY2" fmla="*/ 1828800 h 1911163"/>
                <a:gd name="connsiteX3" fmla="*/ 4572000 w 7315200"/>
                <a:gd name="connsiteY3" fmla="*/ 0 h 1911163"/>
                <a:gd name="connsiteX4" fmla="*/ 6400800 w 7315200"/>
                <a:gd name="connsiteY4" fmla="*/ 1828800 h 1911163"/>
                <a:gd name="connsiteX5" fmla="*/ 7315200 w 7315200"/>
                <a:gd name="connsiteY5" fmla="*/ 914400 h 1911163"/>
                <a:gd name="connsiteX6" fmla="*/ 7315200 w 7315200"/>
                <a:gd name="connsiteY6" fmla="*/ 914400 h 1911163"/>
                <a:gd name="connsiteX0" fmla="*/ 0 w 7315200"/>
                <a:gd name="connsiteY0" fmla="*/ 973698 h 1960936"/>
                <a:gd name="connsiteX1" fmla="*/ 914400 w 7315200"/>
                <a:gd name="connsiteY1" fmla="*/ 59298 h 1960936"/>
                <a:gd name="connsiteX2" fmla="*/ 2743200 w 7315200"/>
                <a:gd name="connsiteY2" fmla="*/ 1878573 h 1960936"/>
                <a:gd name="connsiteX3" fmla="*/ 4572000 w 7315200"/>
                <a:gd name="connsiteY3" fmla="*/ 49773 h 1960936"/>
                <a:gd name="connsiteX4" fmla="*/ 6400800 w 7315200"/>
                <a:gd name="connsiteY4" fmla="*/ 1878573 h 1960936"/>
                <a:gd name="connsiteX5" fmla="*/ 7315200 w 7315200"/>
                <a:gd name="connsiteY5" fmla="*/ 964173 h 1960936"/>
                <a:gd name="connsiteX6" fmla="*/ 7315200 w 7315200"/>
                <a:gd name="connsiteY6" fmla="*/ 964173 h 196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15200" h="1960936">
                  <a:moveTo>
                    <a:pt x="0" y="973698"/>
                  </a:moveTo>
                  <a:cubicBezTo>
                    <a:pt x="304800" y="516498"/>
                    <a:pt x="495300" y="70411"/>
                    <a:pt x="914400" y="59298"/>
                  </a:cubicBezTo>
                  <a:cubicBezTo>
                    <a:pt x="1498226" y="0"/>
                    <a:pt x="2133600" y="1880161"/>
                    <a:pt x="2743200" y="1878573"/>
                  </a:cubicBezTo>
                  <a:cubicBezTo>
                    <a:pt x="3352800" y="1876986"/>
                    <a:pt x="3962400" y="49773"/>
                    <a:pt x="4572000" y="49773"/>
                  </a:cubicBezTo>
                  <a:cubicBezTo>
                    <a:pt x="5181600" y="49773"/>
                    <a:pt x="5881968" y="1960936"/>
                    <a:pt x="6400800" y="1878573"/>
                  </a:cubicBezTo>
                  <a:cubicBezTo>
                    <a:pt x="6800850" y="1869048"/>
                    <a:pt x="7315200" y="964173"/>
                    <a:pt x="7315200" y="964173"/>
                  </a:cubicBezTo>
                  <a:lnTo>
                    <a:pt x="7315200" y="964173"/>
                  </a:lnTo>
                </a:path>
              </a:pathLst>
            </a:custGeom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33" idx="0"/>
            </p:cNvCxnSpPr>
            <p:nvPr/>
          </p:nvCxnSpPr>
          <p:spPr>
            <a:xfrm flipV="1">
              <a:off x="876300" y="1352550"/>
              <a:ext cx="7353300" cy="157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171825" y="6858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Rest position of “air slices”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0000" y="1752600"/>
              <a:ext cx="4114800" cy="31657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Local </a:t>
              </a:r>
              <a:r>
                <a:rPr lang="en-US" u="sng"/>
                <a:t>longitudinal</a:t>
              </a:r>
              <a:r>
                <a:rPr lang="en-US"/>
                <a:t> displacement </a:t>
              </a:r>
              <a:r>
                <a:rPr lang="en-US" i="1"/>
                <a:t>D</a:t>
              </a:r>
              <a:r>
                <a:rPr lang="en-US"/>
                <a:t> at time </a:t>
              </a:r>
              <a:r>
                <a:rPr lang="en-US" i="1"/>
                <a:t>t</a:t>
              </a:r>
              <a:r>
                <a:rPr lang="en-US"/>
                <a:t> </a:t>
              </a:r>
            </a:p>
          </p:txBody>
        </p:sp>
        <p:cxnSp>
          <p:nvCxnSpPr>
            <p:cNvPr id="37" name="Straight Arrow Connector 36"/>
            <p:cNvCxnSpPr>
              <a:stCxn id="36" idx="1"/>
            </p:cNvCxnSpPr>
            <p:nvPr/>
          </p:nvCxnSpPr>
          <p:spPr>
            <a:xfrm rot="10800000">
              <a:off x="2590801" y="1447800"/>
              <a:ext cx="1219199" cy="463085"/>
            </a:xfrm>
            <a:prstGeom prst="straightConnector1">
              <a:avLst/>
            </a:prstGeom>
            <a:ln w="19050">
              <a:solidFill>
                <a:schemeClr val="bg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649581" y="3429000"/>
              <a:ext cx="4352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Position of displaced air slices at instant </a:t>
              </a:r>
              <a:r>
                <a:rPr lang="en-US" i="1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t</a:t>
              </a: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381000" y="6305490"/>
            <a:ext cx="8458200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Note!  For the amplitude of </a:t>
            </a:r>
            <a:r>
              <a:rPr lang="en-US" sz="2000" u="sng">
                <a:solidFill>
                  <a:srgbClr val="FFFF00"/>
                </a:solidFill>
              </a:rPr>
              <a:t>longitudinal</a:t>
            </a:r>
            <a:r>
              <a:rPr lang="en-US" sz="2000">
                <a:solidFill>
                  <a:srgbClr val="FFFF00"/>
                </a:solidFill>
              </a:rPr>
              <a:t> displacement, we’ll use </a:t>
            </a:r>
            <a:r>
              <a:rPr lang="en-US" sz="2000" i="1">
                <a:solidFill>
                  <a:srgbClr val="FFFF00"/>
                </a:solidFill>
              </a:rPr>
              <a:t>D</a:t>
            </a:r>
            <a:r>
              <a:rPr lang="en-US" sz="2000">
                <a:solidFill>
                  <a:srgbClr val="FFFF00"/>
                </a:solidFill>
              </a:rPr>
              <a:t> instead of </a:t>
            </a:r>
            <a:r>
              <a:rPr lang="en-US" sz="2000" i="1">
                <a:solidFill>
                  <a:srgbClr val="FFFF00"/>
                </a:solidFill>
              </a:rPr>
              <a:t>A</a:t>
            </a:r>
            <a:r>
              <a:rPr lang="en-US" sz="200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277336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Clicker Question</a:t>
            </a:r>
            <a:br>
              <a:rPr lang="en-US"/>
            </a:br>
            <a:br>
              <a:rPr lang="en-US" sz="2800"/>
            </a:br>
            <a:r>
              <a:rPr lang="en-US" sz="2800"/>
              <a:t>For a traveling sound wave going down a tube, at the instant </a:t>
            </a:r>
            <a:r>
              <a:rPr lang="en-US" sz="2800" i="1"/>
              <a:t>t</a:t>
            </a:r>
            <a:r>
              <a:rPr lang="en-US" sz="2800"/>
              <a:t> shown below, where is the air </a:t>
            </a:r>
            <a:r>
              <a:rPr lang="en-US" sz="2800" u="sng"/>
              <a:t>density</a:t>
            </a:r>
            <a:r>
              <a:rPr lang="en-US" sz="2800"/>
              <a:t> greatest?</a:t>
            </a:r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786187"/>
            <a:ext cx="80295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3276601"/>
            <a:ext cx="8229600" cy="2819400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52484</TotalTime>
  <Words>1321</Words>
  <Application>Microsoft Office PowerPoint</Application>
  <PresentationFormat>On-screen Show (4:3)</PresentationFormat>
  <Paragraphs>145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Arial</vt:lpstr>
      <vt:lpstr>Symbol</vt:lpstr>
      <vt:lpstr>Times New Roman</vt:lpstr>
      <vt:lpstr>Office Theme</vt:lpstr>
      <vt:lpstr>Equation</vt:lpstr>
      <vt:lpstr>Sound I</vt:lpstr>
      <vt:lpstr>Today’s Topics</vt:lpstr>
      <vt:lpstr>Harmonic Wave Addition  Two harmonic waves of the same wavelength and amplitude, but moving in opposite directions, add to give a standing wave. </vt:lpstr>
      <vt:lpstr>               Pulse Encounter It’s worth seeing how two pulses traveling in opposite directions pass each other:</vt:lpstr>
      <vt:lpstr>       The (Fixed) End of the String What happens when a pulse reaches the end of the string, and the end is fixed?</vt:lpstr>
      <vt:lpstr>       The (Free) End of the String . What happens when a pulse reaches the end of the string, and the end is free?  (Meaning the string is attached to a ring which can slide freely on a rod in the y-direction.)</vt:lpstr>
      <vt:lpstr>Strings Attached</vt:lpstr>
      <vt:lpstr>Sound Wave in a Tube animation</vt:lpstr>
      <vt:lpstr>Clicker Question  For a traveling sound wave going down a tube, at the instant t shown below, where is the air density greatest?</vt:lpstr>
      <vt:lpstr>The density is greatest at B where the difference ΔD between the displacements sandwiching a “slice” is most negative—that is, where the slope of D is most negative:</vt:lpstr>
      <vt:lpstr>                     Clicker Question  For a traveling sound wave going down a tube, at the instant t shown below, where in the wavelength is the pressure equal to atmospheric pressure ?</vt:lpstr>
      <vt:lpstr>The pressure variation from atmospheric (rest) pressure is given by ΔP = -B(ΔV/V) = -B(ΔD/Δx), so ΔP = 0 where D has zero slope as a function of x:  that is, ΔP = 0 where the amplitude of D is largest:  at A and C.  </vt:lpstr>
      <vt:lpstr>Amplitude and Pressure in a Harmonic Wave</vt:lpstr>
      <vt:lpstr>Power and Loudness of Sound</vt:lpstr>
      <vt:lpstr>Listening Far Away…</vt:lpstr>
      <vt:lpstr>How Loud Does It Sound?</vt:lpstr>
      <vt:lpstr>Amplitude of a Sound Wave</vt:lpstr>
      <vt:lpstr>Harmonic String Vibrations</vt:lpstr>
      <vt:lpstr>Longitudinal Harmonic Waves in Pipes</vt:lpstr>
      <vt:lpstr>Boundary Condition at Pipe Open End</vt:lpstr>
      <vt:lpstr>Harmonic Modes in Pipes</vt:lpstr>
      <vt:lpstr>Clicker 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I</dc:title>
  <dc:creator>Michael</dc:creator>
  <cp:lastModifiedBy>Fowler, Michael (mf1i)</cp:lastModifiedBy>
  <cp:revision>760</cp:revision>
  <dcterms:created xsi:type="dcterms:W3CDTF">2010-01-07T20:15:09Z</dcterms:created>
  <dcterms:modified xsi:type="dcterms:W3CDTF">2021-05-04T12:58:06Z</dcterms:modified>
</cp:coreProperties>
</file>