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498" r:id="rId3"/>
    <p:sldId id="504" r:id="rId4"/>
    <p:sldId id="507" r:id="rId5"/>
    <p:sldId id="508" r:id="rId6"/>
    <p:sldId id="510" r:id="rId7"/>
    <p:sldId id="511" r:id="rId8"/>
    <p:sldId id="512" r:id="rId9"/>
    <p:sldId id="509" r:id="rId10"/>
    <p:sldId id="513" r:id="rId11"/>
    <p:sldId id="530" r:id="rId12"/>
    <p:sldId id="531" r:id="rId13"/>
    <p:sldId id="532" r:id="rId14"/>
    <p:sldId id="534" r:id="rId15"/>
    <p:sldId id="533" r:id="rId16"/>
    <p:sldId id="545" r:id="rId17"/>
    <p:sldId id="544" r:id="rId18"/>
    <p:sldId id="546" r:id="rId19"/>
    <p:sldId id="547" r:id="rId20"/>
    <p:sldId id="548" r:id="rId21"/>
    <p:sldId id="549" r:id="rId22"/>
    <p:sldId id="550" r:id="rId23"/>
    <p:sldId id="535" r:id="rId24"/>
    <p:sldId id="536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T Extra" panose="05050102010205020202" pitchFamily="18" charset="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455"/>
    <a:srgbClr val="FF6699"/>
    <a:srgbClr val="F54717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64" autoAdjust="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4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EB2E-A415-401E-AA4B-3706C1EE342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7F1C-9909-430E-8214-CEE8063BB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8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40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3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3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3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0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3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1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lileoandeinstein.phys.virginia.edu/more_stuff/Applets/waveString/waveString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lileoandeinstein.phys.virginia.edu/more_stuff/Applets/AddingSineWaves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alileoandeinstein.phys.virginia.edu/2415/PartialFourierCosine.xls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alileoandeinstein.phys.virginia.edu/more_stuff/Applets/waveString/waveString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lileoandeinstein.phys.virginia.edu/more_stuff/Applets/SoundWave/soundwav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hyperlink" Target="https://galileoandeinstein.phys.virginia.edu/more_stuff/Applets/StringForce/stringforce2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01000" cy="1676400"/>
          </a:xfrm>
        </p:spPr>
        <p:txBody>
          <a:bodyPr>
            <a:normAutofit/>
          </a:bodyPr>
          <a:lstStyle/>
          <a:p>
            <a:r>
              <a:rPr lang="en-US" dirty="0"/>
              <a:t>Waves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652" y="2832463"/>
            <a:ext cx="6400800" cy="3124200"/>
          </a:xfrm>
        </p:spPr>
        <p:txBody>
          <a:bodyPr>
            <a:normAutofit/>
          </a:bodyPr>
          <a:lstStyle/>
          <a:p>
            <a:endParaRPr lang="en-US" sz="2400" i="1" dirty="0"/>
          </a:p>
          <a:p>
            <a:r>
              <a:rPr lang="en-US" sz="2800" dirty="0"/>
              <a:t>Physics 2415 Lecture 26</a:t>
            </a:r>
          </a:p>
          <a:p>
            <a:endParaRPr lang="en-US" sz="2800" dirty="0"/>
          </a:p>
          <a:p>
            <a:r>
              <a:rPr lang="en-US" sz="2800" dirty="0"/>
              <a:t>Michael Fowler,  </a:t>
            </a:r>
            <a:r>
              <a:rPr lang="en-US" sz="2800" dirty="0" err="1"/>
              <a:t>UVa</a:t>
            </a:r>
            <a:endParaRPr lang="en-US" sz="2800" dirty="0"/>
          </a:p>
          <a:p>
            <a:endParaRPr lang="en-US" sz="2800" dirty="0"/>
          </a:p>
          <a:p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Traveling Wave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/>
              <a:t>Recall that from observation a traveling wave has the form                      .</a:t>
            </a:r>
          </a:p>
          <a:p>
            <a:r>
              <a:rPr lang="en-US"/>
              <a:t>From the chain rule, for that function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Comparing this with the wave equation, we see that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83859" y="1710671"/>
          <a:ext cx="2078039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58" name="Equation" r:id="rId4" imgW="863280" imgH="253800" progId="Equation.DSMT4">
                  <p:embed/>
                </p:oleObj>
              </mc:Choice>
              <mc:Fallback>
                <p:oleObj name="Equation" r:id="rId4" imgW="8632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3859" y="1710671"/>
                        <a:ext cx="2078039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52488" y="2878138"/>
          <a:ext cx="74453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59" name="Equation" r:id="rId6" imgW="3060360" imgH="469800" progId="Equation.DSMT4">
                  <p:embed/>
                </p:oleObj>
              </mc:Choice>
              <mc:Fallback>
                <p:oleObj name="Equation" r:id="rId6" imgW="30603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878138"/>
                        <a:ext cx="74453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22176" y="4742329"/>
          <a:ext cx="3749969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60" name="Equation" r:id="rId8" imgW="1473120" imgH="419040" progId="Equation.DSMT4">
                  <p:embed/>
                </p:oleObj>
              </mc:Choice>
              <mc:Fallback>
                <p:oleObj name="Equation" r:id="rId8" imgW="147312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176" y="4742329"/>
                        <a:ext cx="3749969" cy="1066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438400" y="4746812"/>
            <a:ext cx="40386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611393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This </a:t>
            </a:r>
            <a:r>
              <a:rPr lang="en-US" sz="2800" u="sng"/>
              <a:t>proves</a:t>
            </a:r>
            <a:r>
              <a:rPr lang="en-US" sz="2800"/>
              <a:t> that                     .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397624" y="6046694"/>
          <a:ext cx="1661159" cy="615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61" name="Equation" r:id="rId10" imgW="685800" imgH="253800" progId="Equation.DSMT4">
                  <p:embed/>
                </p:oleObj>
              </mc:Choice>
              <mc:Fallback>
                <p:oleObj name="Equation" r:id="rId10" imgW="68580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624" y="6046694"/>
                        <a:ext cx="1661159" cy="615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FFFF00"/>
                </a:solidFill>
              </a:rPr>
              <a:t>  Harmonic Wave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876800"/>
          </a:xfrm>
        </p:spPr>
        <p:txBody>
          <a:bodyPr>
            <a:normAutofit/>
          </a:bodyPr>
          <a:lstStyle/>
          <a:p>
            <a:r>
              <a:rPr lang="en-US">
                <a:sym typeface="Symbol"/>
              </a:rPr>
              <a:t>Writing the wave                                where remember                                    it’s clear that at any fixed point 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>
                <a:sym typeface="Symbol"/>
              </a:rPr>
              <a:t> a bit of string 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dx</a:t>
            </a:r>
            <a:r>
              <a:rPr lang="en-US">
                <a:sym typeface="Symbol"/>
              </a:rPr>
              <a:t> is oscillating up and down in simple harmonic motion with amplitude 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>
                <a:sym typeface="Symbol"/>
              </a:rPr>
              <a:t> and frequency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>
                <a:cs typeface="Calibri"/>
                <a:sym typeface="Symbol"/>
              </a:rPr>
              <a:t> = </a:t>
            </a:r>
            <a:r>
              <a:rPr lang="el-GR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l-GR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>
                <a:cs typeface="Calibri"/>
                <a:sym typeface="Symbol"/>
              </a:rPr>
              <a:t>Hz.</a:t>
            </a:r>
          </a:p>
          <a:p>
            <a:r>
              <a:rPr lang="en-US">
                <a:cs typeface="Calibri"/>
                <a:sym typeface="Symbol"/>
              </a:rPr>
              <a:t>The energy of that bit 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dx</a:t>
            </a:r>
            <a:r>
              <a:rPr lang="en-US">
                <a:cs typeface="Calibri"/>
                <a:sym typeface="Symbol"/>
              </a:rPr>
              <a:t> is </a:t>
            </a:r>
            <a:r>
              <a:rPr lang="en-US" u="sng">
                <a:cs typeface="Calibri"/>
                <a:sym typeface="Symbol"/>
              </a:rPr>
              <a:t>all</a:t>
            </a:r>
            <a:r>
              <a:rPr lang="en-US">
                <a:cs typeface="Calibri"/>
                <a:sym typeface="Symbol"/>
              </a:rPr>
              <a:t> kinetic when 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>
                <a:cs typeface="Calibri"/>
                <a:sym typeface="Symbol"/>
              </a:rPr>
              <a:t> = 0, ( 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kx = t</a:t>
            </a:r>
            <a:r>
              <a:rPr lang="en-US">
                <a:cs typeface="Times New Roman" pitchFamily="18" charset="0"/>
                <a:sym typeface="Symbol"/>
              </a:rPr>
              <a:t>)</a:t>
            </a:r>
            <a:r>
              <a:rPr lang="en-US">
                <a:cs typeface="Calibri"/>
                <a:sym typeface="Symbol"/>
              </a:rPr>
              <a:t>, the 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>
                <a:cs typeface="Calibri"/>
                <a:sym typeface="Symbol"/>
              </a:rPr>
              <a:t>-velocity at that instant is</a:t>
            </a:r>
          </a:p>
          <a:p>
            <a:endParaRPr lang="en-US">
              <a:cs typeface="Calibri"/>
              <a:sym typeface="Symbol"/>
            </a:endParaRPr>
          </a:p>
          <a:p>
            <a:pPr>
              <a:buNone/>
            </a:pPr>
            <a:r>
              <a:rPr lang="en-US">
                <a:cs typeface="Calibri"/>
                <a:sym typeface="Symbol"/>
              </a:rPr>
              <a:t>    so the </a:t>
            </a:r>
            <a:r>
              <a:rPr lang="en-US" u="sng">
                <a:cs typeface="Calibri"/>
                <a:sym typeface="Symbol"/>
              </a:rPr>
              <a:t>total</a:t>
            </a:r>
            <a:r>
              <a:rPr lang="en-US">
                <a:cs typeface="Calibri"/>
                <a:sym typeface="Symbol"/>
              </a:rPr>
              <a:t> energy in 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dx</a:t>
            </a:r>
            <a:r>
              <a:rPr lang="en-US">
                <a:cs typeface="Calibri"/>
                <a:sym typeface="Symbol"/>
              </a:rPr>
              <a:t> is    </a:t>
            </a:r>
          </a:p>
          <a:p>
            <a:endParaRPr lang="en-US">
              <a:sym typeface="Symbol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554506" y="1524000"/>
          <a:ext cx="2743199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2" name="Equation" r:id="rId4" imgW="1143000" imgH="253800" progId="Equation.DSMT4">
                  <p:embed/>
                </p:oleObj>
              </mc:Choice>
              <mc:Fallback>
                <p:oleObj name="Equation" r:id="rId4" imgW="11430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506" y="1524000"/>
                        <a:ext cx="2743199" cy="609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487706" y="2097741"/>
          <a:ext cx="3101788" cy="512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3" name="Equation" r:id="rId6" imgW="1231560" imgH="203040" progId="Equation.DSMT4">
                  <p:embed/>
                </p:oleObj>
              </mc:Choice>
              <mc:Fallback>
                <p:oleObj name="Equation" r:id="rId6" imgW="12315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706" y="2097741"/>
                        <a:ext cx="3101788" cy="512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00200" y="5105400"/>
          <a:ext cx="554736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4" name="Equation" r:id="rId8" imgW="2311200" imgH="253800" progId="Equation.DSMT4">
                  <p:embed/>
                </p:oleObj>
              </mc:Choice>
              <mc:Fallback>
                <p:oleObj name="Equation" r:id="rId8" imgW="231120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05400"/>
                        <a:ext cx="554736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105400" y="5697538"/>
          <a:ext cx="36210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5" name="Equation" r:id="rId10" imgW="1358640" imgH="253800" progId="Equation.DSMT4">
                  <p:embed/>
                </p:oleObj>
              </mc:Choice>
              <mc:Fallback>
                <p:oleObj name="Equation" r:id="rId10" imgW="135864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697538"/>
                        <a:ext cx="3621087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 flipV="1">
            <a:off x="6324600" y="685800"/>
            <a:ext cx="2057400" cy="381000"/>
          </a:xfrm>
          <a:custGeom>
            <a:avLst/>
            <a:gdLst>
              <a:gd name="connsiteX0" fmla="*/ 0 w 7315200"/>
              <a:gd name="connsiteY0" fmla="*/ 925512 h 1831975"/>
              <a:gd name="connsiteX1" fmla="*/ 914400 w 7315200"/>
              <a:gd name="connsiteY1" fmla="*/ 11112 h 1831975"/>
              <a:gd name="connsiteX2" fmla="*/ 1828800 w 7315200"/>
              <a:gd name="connsiteY2" fmla="*/ 925512 h 1831975"/>
              <a:gd name="connsiteX3" fmla="*/ 2743200 w 7315200"/>
              <a:gd name="connsiteY3" fmla="*/ 1830387 h 1831975"/>
              <a:gd name="connsiteX4" fmla="*/ 3667125 w 7315200"/>
              <a:gd name="connsiteY4" fmla="*/ 915987 h 1831975"/>
              <a:gd name="connsiteX5" fmla="*/ 4572000 w 7315200"/>
              <a:gd name="connsiteY5" fmla="*/ 1587 h 1831975"/>
              <a:gd name="connsiteX6" fmla="*/ 5486400 w 7315200"/>
              <a:gd name="connsiteY6" fmla="*/ 925512 h 1831975"/>
              <a:gd name="connsiteX7" fmla="*/ 6400800 w 7315200"/>
              <a:gd name="connsiteY7" fmla="*/ 1830387 h 1831975"/>
              <a:gd name="connsiteX8" fmla="*/ 7315200 w 7315200"/>
              <a:gd name="connsiteY8" fmla="*/ 915987 h 1831975"/>
              <a:gd name="connsiteX9" fmla="*/ 7315200 w 7315200"/>
              <a:gd name="connsiteY9" fmla="*/ 915987 h 1831975"/>
              <a:gd name="connsiteX0" fmla="*/ 0 w 7315200"/>
              <a:gd name="connsiteY0" fmla="*/ 925512 h 1831975"/>
              <a:gd name="connsiteX1" fmla="*/ 914400 w 7315200"/>
              <a:gd name="connsiteY1" fmla="*/ 11112 h 1831975"/>
              <a:gd name="connsiteX2" fmla="*/ 1838325 w 7315200"/>
              <a:gd name="connsiteY2" fmla="*/ 925512 h 1831975"/>
              <a:gd name="connsiteX3" fmla="*/ 2743200 w 7315200"/>
              <a:gd name="connsiteY3" fmla="*/ 1830387 h 1831975"/>
              <a:gd name="connsiteX4" fmla="*/ 3667125 w 7315200"/>
              <a:gd name="connsiteY4" fmla="*/ 915987 h 1831975"/>
              <a:gd name="connsiteX5" fmla="*/ 4572000 w 7315200"/>
              <a:gd name="connsiteY5" fmla="*/ 1587 h 1831975"/>
              <a:gd name="connsiteX6" fmla="*/ 5486400 w 7315200"/>
              <a:gd name="connsiteY6" fmla="*/ 925512 h 1831975"/>
              <a:gd name="connsiteX7" fmla="*/ 6400800 w 7315200"/>
              <a:gd name="connsiteY7" fmla="*/ 1830387 h 1831975"/>
              <a:gd name="connsiteX8" fmla="*/ 7315200 w 7315200"/>
              <a:gd name="connsiteY8" fmla="*/ 915987 h 1831975"/>
              <a:gd name="connsiteX9" fmla="*/ 7315200 w 7315200"/>
              <a:gd name="connsiteY9" fmla="*/ 915987 h 1831975"/>
              <a:gd name="connsiteX0" fmla="*/ 0 w 7315200"/>
              <a:gd name="connsiteY0" fmla="*/ 1065212 h 2120899"/>
              <a:gd name="connsiteX1" fmla="*/ 914400 w 7315200"/>
              <a:gd name="connsiteY1" fmla="*/ 150812 h 2120899"/>
              <a:gd name="connsiteX2" fmla="*/ 2743200 w 7315200"/>
              <a:gd name="connsiteY2" fmla="*/ 1970087 h 2120899"/>
              <a:gd name="connsiteX3" fmla="*/ 3667125 w 7315200"/>
              <a:gd name="connsiteY3" fmla="*/ 1055687 h 2120899"/>
              <a:gd name="connsiteX4" fmla="*/ 4572000 w 7315200"/>
              <a:gd name="connsiteY4" fmla="*/ 141287 h 2120899"/>
              <a:gd name="connsiteX5" fmla="*/ 5486400 w 7315200"/>
              <a:gd name="connsiteY5" fmla="*/ 1065212 h 2120899"/>
              <a:gd name="connsiteX6" fmla="*/ 6400800 w 7315200"/>
              <a:gd name="connsiteY6" fmla="*/ 1970087 h 2120899"/>
              <a:gd name="connsiteX7" fmla="*/ 7315200 w 7315200"/>
              <a:gd name="connsiteY7" fmla="*/ 1055687 h 2120899"/>
              <a:gd name="connsiteX8" fmla="*/ 7315200 w 7315200"/>
              <a:gd name="connsiteY8" fmla="*/ 1055687 h 2120899"/>
              <a:gd name="connsiteX0" fmla="*/ 0 w 7315200"/>
              <a:gd name="connsiteY0" fmla="*/ 1065212 h 2122487"/>
              <a:gd name="connsiteX1" fmla="*/ 914400 w 7315200"/>
              <a:gd name="connsiteY1" fmla="*/ 150812 h 2122487"/>
              <a:gd name="connsiteX2" fmla="*/ 2743200 w 7315200"/>
              <a:gd name="connsiteY2" fmla="*/ 1970087 h 2122487"/>
              <a:gd name="connsiteX3" fmla="*/ 3667125 w 7315200"/>
              <a:gd name="connsiteY3" fmla="*/ 1065212 h 2122487"/>
              <a:gd name="connsiteX4" fmla="*/ 4572000 w 7315200"/>
              <a:gd name="connsiteY4" fmla="*/ 141287 h 2122487"/>
              <a:gd name="connsiteX5" fmla="*/ 5486400 w 7315200"/>
              <a:gd name="connsiteY5" fmla="*/ 1065212 h 2122487"/>
              <a:gd name="connsiteX6" fmla="*/ 6400800 w 7315200"/>
              <a:gd name="connsiteY6" fmla="*/ 1970087 h 2122487"/>
              <a:gd name="connsiteX7" fmla="*/ 7315200 w 7315200"/>
              <a:gd name="connsiteY7" fmla="*/ 1055687 h 2122487"/>
              <a:gd name="connsiteX8" fmla="*/ 7315200 w 7315200"/>
              <a:gd name="connsiteY8" fmla="*/ 1055687 h 2122487"/>
              <a:gd name="connsiteX0" fmla="*/ 0 w 7315200"/>
              <a:gd name="connsiteY0" fmla="*/ 1065212 h 2122487"/>
              <a:gd name="connsiteX1" fmla="*/ 914400 w 7315200"/>
              <a:gd name="connsiteY1" fmla="*/ 150812 h 2122487"/>
              <a:gd name="connsiteX2" fmla="*/ 2743200 w 7315200"/>
              <a:gd name="connsiteY2" fmla="*/ 1970087 h 2122487"/>
              <a:gd name="connsiteX3" fmla="*/ 3667125 w 7315200"/>
              <a:gd name="connsiteY3" fmla="*/ 1065212 h 2122487"/>
              <a:gd name="connsiteX4" fmla="*/ 4572000 w 7315200"/>
              <a:gd name="connsiteY4" fmla="*/ 141287 h 2122487"/>
              <a:gd name="connsiteX5" fmla="*/ 5486400 w 7315200"/>
              <a:gd name="connsiteY5" fmla="*/ 1065212 h 2122487"/>
              <a:gd name="connsiteX6" fmla="*/ 6400800 w 7315200"/>
              <a:gd name="connsiteY6" fmla="*/ 1970087 h 2122487"/>
              <a:gd name="connsiteX7" fmla="*/ 7315200 w 7315200"/>
              <a:gd name="connsiteY7" fmla="*/ 1055687 h 2122487"/>
              <a:gd name="connsiteX8" fmla="*/ 7315200 w 7315200"/>
              <a:gd name="connsiteY8" fmla="*/ 1055687 h 2122487"/>
              <a:gd name="connsiteX0" fmla="*/ 0 w 7315200"/>
              <a:gd name="connsiteY0" fmla="*/ 1074737 h 1981200"/>
              <a:gd name="connsiteX1" fmla="*/ 914400 w 7315200"/>
              <a:gd name="connsiteY1" fmla="*/ 160337 h 1981200"/>
              <a:gd name="connsiteX2" fmla="*/ 2743200 w 7315200"/>
              <a:gd name="connsiteY2" fmla="*/ 1979612 h 1981200"/>
              <a:gd name="connsiteX3" fmla="*/ 4572000 w 7315200"/>
              <a:gd name="connsiteY3" fmla="*/ 150812 h 1981200"/>
              <a:gd name="connsiteX4" fmla="*/ 5486400 w 7315200"/>
              <a:gd name="connsiteY4" fmla="*/ 1074737 h 1981200"/>
              <a:gd name="connsiteX5" fmla="*/ 6400800 w 7315200"/>
              <a:gd name="connsiteY5" fmla="*/ 1979612 h 1981200"/>
              <a:gd name="connsiteX6" fmla="*/ 7315200 w 7315200"/>
              <a:gd name="connsiteY6" fmla="*/ 1065212 h 1981200"/>
              <a:gd name="connsiteX7" fmla="*/ 7315200 w 7315200"/>
              <a:gd name="connsiteY7" fmla="*/ 1065212 h 1981200"/>
              <a:gd name="connsiteX0" fmla="*/ 0 w 7315200"/>
              <a:gd name="connsiteY0" fmla="*/ 1065212 h 2122487"/>
              <a:gd name="connsiteX1" fmla="*/ 914400 w 7315200"/>
              <a:gd name="connsiteY1" fmla="*/ 150812 h 2122487"/>
              <a:gd name="connsiteX2" fmla="*/ 2743200 w 7315200"/>
              <a:gd name="connsiteY2" fmla="*/ 1970087 h 2122487"/>
              <a:gd name="connsiteX3" fmla="*/ 4572000 w 7315200"/>
              <a:gd name="connsiteY3" fmla="*/ 141287 h 2122487"/>
              <a:gd name="connsiteX4" fmla="*/ 6400800 w 7315200"/>
              <a:gd name="connsiteY4" fmla="*/ 1970087 h 2122487"/>
              <a:gd name="connsiteX5" fmla="*/ 7315200 w 7315200"/>
              <a:gd name="connsiteY5" fmla="*/ 1055687 h 2122487"/>
              <a:gd name="connsiteX6" fmla="*/ 7315200 w 7315200"/>
              <a:gd name="connsiteY6" fmla="*/ 1055687 h 2122487"/>
              <a:gd name="connsiteX0" fmla="*/ 0 w 7315200"/>
              <a:gd name="connsiteY0" fmla="*/ 1027112 h 2084387"/>
              <a:gd name="connsiteX1" fmla="*/ 914400 w 7315200"/>
              <a:gd name="connsiteY1" fmla="*/ 112712 h 2084387"/>
              <a:gd name="connsiteX2" fmla="*/ 2743200 w 7315200"/>
              <a:gd name="connsiteY2" fmla="*/ 1931987 h 2084387"/>
              <a:gd name="connsiteX3" fmla="*/ 4572000 w 7315200"/>
              <a:gd name="connsiteY3" fmla="*/ 103187 h 2084387"/>
              <a:gd name="connsiteX4" fmla="*/ 6400800 w 7315200"/>
              <a:gd name="connsiteY4" fmla="*/ 1931987 h 2084387"/>
              <a:gd name="connsiteX5" fmla="*/ 7315200 w 7315200"/>
              <a:gd name="connsiteY5" fmla="*/ 1017587 h 2084387"/>
              <a:gd name="connsiteX6" fmla="*/ 7315200 w 7315200"/>
              <a:gd name="connsiteY6" fmla="*/ 1017587 h 2084387"/>
              <a:gd name="connsiteX0" fmla="*/ 0 w 7315200"/>
              <a:gd name="connsiteY0" fmla="*/ 923925 h 1981200"/>
              <a:gd name="connsiteX1" fmla="*/ 914400 w 7315200"/>
              <a:gd name="connsiteY1" fmla="*/ 9525 h 1981200"/>
              <a:gd name="connsiteX2" fmla="*/ 2743200 w 7315200"/>
              <a:gd name="connsiteY2" fmla="*/ 1828800 h 1981200"/>
              <a:gd name="connsiteX3" fmla="*/ 4572000 w 7315200"/>
              <a:gd name="connsiteY3" fmla="*/ 0 h 1981200"/>
              <a:gd name="connsiteX4" fmla="*/ 6400800 w 7315200"/>
              <a:gd name="connsiteY4" fmla="*/ 1828800 h 1981200"/>
              <a:gd name="connsiteX5" fmla="*/ 7315200 w 7315200"/>
              <a:gd name="connsiteY5" fmla="*/ 914400 h 1981200"/>
              <a:gd name="connsiteX6" fmla="*/ 7315200 w 7315200"/>
              <a:gd name="connsiteY6" fmla="*/ 914400 h 1981200"/>
              <a:gd name="connsiteX0" fmla="*/ 0 w 7315200"/>
              <a:gd name="connsiteY0" fmla="*/ 923925 h 1981200"/>
              <a:gd name="connsiteX1" fmla="*/ 914400 w 7315200"/>
              <a:gd name="connsiteY1" fmla="*/ 9525 h 1981200"/>
              <a:gd name="connsiteX2" fmla="*/ 2743200 w 7315200"/>
              <a:gd name="connsiteY2" fmla="*/ 1828800 h 1981200"/>
              <a:gd name="connsiteX3" fmla="*/ 4572000 w 7315200"/>
              <a:gd name="connsiteY3" fmla="*/ 0 h 1981200"/>
              <a:gd name="connsiteX4" fmla="*/ 6400800 w 7315200"/>
              <a:gd name="connsiteY4" fmla="*/ 1828800 h 1981200"/>
              <a:gd name="connsiteX5" fmla="*/ 7315200 w 7315200"/>
              <a:gd name="connsiteY5" fmla="*/ 914400 h 1981200"/>
              <a:gd name="connsiteX6" fmla="*/ 7315200 w 7315200"/>
              <a:gd name="connsiteY6" fmla="*/ 914400 h 1981200"/>
              <a:gd name="connsiteX0" fmla="*/ 0 w 7315200"/>
              <a:gd name="connsiteY0" fmla="*/ 923925 h 1981200"/>
              <a:gd name="connsiteX1" fmla="*/ 914400 w 7315200"/>
              <a:gd name="connsiteY1" fmla="*/ 9525 h 1981200"/>
              <a:gd name="connsiteX2" fmla="*/ 2743200 w 7315200"/>
              <a:gd name="connsiteY2" fmla="*/ 1828800 h 1981200"/>
              <a:gd name="connsiteX3" fmla="*/ 4572000 w 7315200"/>
              <a:gd name="connsiteY3" fmla="*/ 0 h 1981200"/>
              <a:gd name="connsiteX4" fmla="*/ 6400800 w 7315200"/>
              <a:gd name="connsiteY4" fmla="*/ 1828800 h 1981200"/>
              <a:gd name="connsiteX5" fmla="*/ 7315200 w 7315200"/>
              <a:gd name="connsiteY5" fmla="*/ 914400 h 1981200"/>
              <a:gd name="connsiteX6" fmla="*/ 7315200 w 7315200"/>
              <a:gd name="connsiteY6" fmla="*/ 914400 h 1981200"/>
              <a:gd name="connsiteX0" fmla="*/ 0 w 7315200"/>
              <a:gd name="connsiteY0" fmla="*/ 923925 h 1830388"/>
              <a:gd name="connsiteX1" fmla="*/ 914400 w 7315200"/>
              <a:gd name="connsiteY1" fmla="*/ 9525 h 1830388"/>
              <a:gd name="connsiteX2" fmla="*/ 2743200 w 7315200"/>
              <a:gd name="connsiteY2" fmla="*/ 1828800 h 1830388"/>
              <a:gd name="connsiteX3" fmla="*/ 4572000 w 7315200"/>
              <a:gd name="connsiteY3" fmla="*/ 0 h 1830388"/>
              <a:gd name="connsiteX4" fmla="*/ 6400800 w 7315200"/>
              <a:gd name="connsiteY4" fmla="*/ 1828800 h 1830388"/>
              <a:gd name="connsiteX5" fmla="*/ 7315200 w 7315200"/>
              <a:gd name="connsiteY5" fmla="*/ 914400 h 1830388"/>
              <a:gd name="connsiteX6" fmla="*/ 7315200 w 7315200"/>
              <a:gd name="connsiteY6" fmla="*/ 914400 h 1830388"/>
              <a:gd name="connsiteX0" fmla="*/ 0 w 7315200"/>
              <a:gd name="connsiteY0" fmla="*/ 923925 h 1857375"/>
              <a:gd name="connsiteX1" fmla="*/ 914400 w 7315200"/>
              <a:gd name="connsiteY1" fmla="*/ 9525 h 1857375"/>
              <a:gd name="connsiteX2" fmla="*/ 2743200 w 7315200"/>
              <a:gd name="connsiteY2" fmla="*/ 1828800 h 1857375"/>
              <a:gd name="connsiteX3" fmla="*/ 4572000 w 7315200"/>
              <a:gd name="connsiteY3" fmla="*/ 0 h 1857375"/>
              <a:gd name="connsiteX4" fmla="*/ 6400800 w 7315200"/>
              <a:gd name="connsiteY4" fmla="*/ 1828800 h 1857375"/>
              <a:gd name="connsiteX5" fmla="*/ 7315200 w 7315200"/>
              <a:gd name="connsiteY5" fmla="*/ 914400 h 1857375"/>
              <a:gd name="connsiteX6" fmla="*/ 7315200 w 7315200"/>
              <a:gd name="connsiteY6" fmla="*/ 914400 h 1857375"/>
              <a:gd name="connsiteX0" fmla="*/ 0 w 7315200"/>
              <a:gd name="connsiteY0" fmla="*/ 923925 h 1857375"/>
              <a:gd name="connsiteX1" fmla="*/ 914400 w 7315200"/>
              <a:gd name="connsiteY1" fmla="*/ 9525 h 1857375"/>
              <a:gd name="connsiteX2" fmla="*/ 2743200 w 7315200"/>
              <a:gd name="connsiteY2" fmla="*/ 1828800 h 1857375"/>
              <a:gd name="connsiteX3" fmla="*/ 4572000 w 7315200"/>
              <a:gd name="connsiteY3" fmla="*/ 0 h 1857375"/>
              <a:gd name="connsiteX4" fmla="*/ 6400800 w 7315200"/>
              <a:gd name="connsiteY4" fmla="*/ 1828800 h 1857375"/>
              <a:gd name="connsiteX5" fmla="*/ 7315200 w 7315200"/>
              <a:gd name="connsiteY5" fmla="*/ 914400 h 1857375"/>
              <a:gd name="connsiteX6" fmla="*/ 7315200 w 7315200"/>
              <a:gd name="connsiteY6" fmla="*/ 914400 h 1857375"/>
              <a:gd name="connsiteX0" fmla="*/ 0 w 7315200"/>
              <a:gd name="connsiteY0" fmla="*/ 923925 h 1857375"/>
              <a:gd name="connsiteX1" fmla="*/ 914400 w 7315200"/>
              <a:gd name="connsiteY1" fmla="*/ 9525 h 1857375"/>
              <a:gd name="connsiteX2" fmla="*/ 2743200 w 7315200"/>
              <a:gd name="connsiteY2" fmla="*/ 1828800 h 1857375"/>
              <a:gd name="connsiteX3" fmla="*/ 4572000 w 7315200"/>
              <a:gd name="connsiteY3" fmla="*/ 0 h 1857375"/>
              <a:gd name="connsiteX4" fmla="*/ 6400800 w 7315200"/>
              <a:gd name="connsiteY4" fmla="*/ 1828800 h 1857375"/>
              <a:gd name="connsiteX5" fmla="*/ 7315200 w 7315200"/>
              <a:gd name="connsiteY5" fmla="*/ 914400 h 1857375"/>
              <a:gd name="connsiteX6" fmla="*/ 7315200 w 7315200"/>
              <a:gd name="connsiteY6" fmla="*/ 914400 h 1857375"/>
              <a:gd name="connsiteX0" fmla="*/ 0 w 7315200"/>
              <a:gd name="connsiteY0" fmla="*/ 923925 h 1857375"/>
              <a:gd name="connsiteX1" fmla="*/ 914400 w 7315200"/>
              <a:gd name="connsiteY1" fmla="*/ 9525 h 1857375"/>
              <a:gd name="connsiteX2" fmla="*/ 2743200 w 7315200"/>
              <a:gd name="connsiteY2" fmla="*/ 1828800 h 1857375"/>
              <a:gd name="connsiteX3" fmla="*/ 4572000 w 7315200"/>
              <a:gd name="connsiteY3" fmla="*/ 0 h 1857375"/>
              <a:gd name="connsiteX4" fmla="*/ 6400800 w 7315200"/>
              <a:gd name="connsiteY4" fmla="*/ 1828800 h 1857375"/>
              <a:gd name="connsiteX5" fmla="*/ 7315200 w 7315200"/>
              <a:gd name="connsiteY5" fmla="*/ 914400 h 1857375"/>
              <a:gd name="connsiteX6" fmla="*/ 7315200 w 7315200"/>
              <a:gd name="connsiteY6" fmla="*/ 914400 h 1857375"/>
              <a:gd name="connsiteX0" fmla="*/ 0 w 7315200"/>
              <a:gd name="connsiteY0" fmla="*/ 923925 h 1857375"/>
              <a:gd name="connsiteX1" fmla="*/ 914400 w 7315200"/>
              <a:gd name="connsiteY1" fmla="*/ 9525 h 1857375"/>
              <a:gd name="connsiteX2" fmla="*/ 2743200 w 7315200"/>
              <a:gd name="connsiteY2" fmla="*/ 1828800 h 1857375"/>
              <a:gd name="connsiteX3" fmla="*/ 4572000 w 7315200"/>
              <a:gd name="connsiteY3" fmla="*/ 0 h 1857375"/>
              <a:gd name="connsiteX4" fmla="*/ 6400800 w 7315200"/>
              <a:gd name="connsiteY4" fmla="*/ 1828800 h 1857375"/>
              <a:gd name="connsiteX5" fmla="*/ 7315200 w 7315200"/>
              <a:gd name="connsiteY5" fmla="*/ 914400 h 1857375"/>
              <a:gd name="connsiteX6" fmla="*/ 7315200 w 7315200"/>
              <a:gd name="connsiteY6" fmla="*/ 914400 h 1857375"/>
              <a:gd name="connsiteX0" fmla="*/ 0 w 7315200"/>
              <a:gd name="connsiteY0" fmla="*/ 923925 h 1911163"/>
              <a:gd name="connsiteX1" fmla="*/ 914400 w 7315200"/>
              <a:gd name="connsiteY1" fmla="*/ 9525 h 1911163"/>
              <a:gd name="connsiteX2" fmla="*/ 2743200 w 7315200"/>
              <a:gd name="connsiteY2" fmla="*/ 1828800 h 1911163"/>
              <a:gd name="connsiteX3" fmla="*/ 4572000 w 7315200"/>
              <a:gd name="connsiteY3" fmla="*/ 0 h 1911163"/>
              <a:gd name="connsiteX4" fmla="*/ 6400800 w 7315200"/>
              <a:gd name="connsiteY4" fmla="*/ 1828800 h 1911163"/>
              <a:gd name="connsiteX5" fmla="*/ 7315200 w 7315200"/>
              <a:gd name="connsiteY5" fmla="*/ 914400 h 1911163"/>
              <a:gd name="connsiteX6" fmla="*/ 7315200 w 7315200"/>
              <a:gd name="connsiteY6" fmla="*/ 914400 h 1911163"/>
              <a:gd name="connsiteX0" fmla="*/ 0 w 7315200"/>
              <a:gd name="connsiteY0" fmla="*/ 973698 h 1960936"/>
              <a:gd name="connsiteX1" fmla="*/ 914400 w 7315200"/>
              <a:gd name="connsiteY1" fmla="*/ 59298 h 1960936"/>
              <a:gd name="connsiteX2" fmla="*/ 2743200 w 7315200"/>
              <a:gd name="connsiteY2" fmla="*/ 1878573 h 1960936"/>
              <a:gd name="connsiteX3" fmla="*/ 4572000 w 7315200"/>
              <a:gd name="connsiteY3" fmla="*/ 49773 h 1960936"/>
              <a:gd name="connsiteX4" fmla="*/ 6400800 w 7315200"/>
              <a:gd name="connsiteY4" fmla="*/ 1878573 h 1960936"/>
              <a:gd name="connsiteX5" fmla="*/ 7315200 w 7315200"/>
              <a:gd name="connsiteY5" fmla="*/ 964173 h 1960936"/>
              <a:gd name="connsiteX6" fmla="*/ 7315200 w 7315200"/>
              <a:gd name="connsiteY6" fmla="*/ 964173 h 196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5200" h="1960936">
                <a:moveTo>
                  <a:pt x="0" y="973698"/>
                </a:moveTo>
                <a:cubicBezTo>
                  <a:pt x="304800" y="516498"/>
                  <a:pt x="495300" y="70411"/>
                  <a:pt x="914400" y="59298"/>
                </a:cubicBezTo>
                <a:cubicBezTo>
                  <a:pt x="1498226" y="0"/>
                  <a:pt x="2133600" y="1880161"/>
                  <a:pt x="2743200" y="1878573"/>
                </a:cubicBezTo>
                <a:cubicBezTo>
                  <a:pt x="3352800" y="1876986"/>
                  <a:pt x="3962400" y="49773"/>
                  <a:pt x="4572000" y="49773"/>
                </a:cubicBezTo>
                <a:cubicBezTo>
                  <a:pt x="5181600" y="49773"/>
                  <a:pt x="5881968" y="1960936"/>
                  <a:pt x="6400800" y="1878573"/>
                </a:cubicBezTo>
                <a:cubicBezTo>
                  <a:pt x="6800850" y="1869048"/>
                  <a:pt x="7315200" y="964173"/>
                  <a:pt x="7315200" y="964173"/>
                </a:cubicBezTo>
                <a:lnTo>
                  <a:pt x="7315200" y="96417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7162800" y="30480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8040000">
            <a:off x="7837821" y="875286"/>
            <a:ext cx="7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6438900" y="2476500"/>
            <a:ext cx="3200400" cy="228600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FFFF00"/>
                </a:solidFill>
              </a:rPr>
              <a:t>  Harmonic Wave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1054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>
                <a:cs typeface="Calibri"/>
                <a:sym typeface="Symbol"/>
              </a:rPr>
              <a:t> The </a:t>
            </a:r>
            <a:r>
              <a:rPr lang="en-US" sz="2800" u="sng">
                <a:cs typeface="Calibri"/>
                <a:sym typeface="Symbol"/>
              </a:rPr>
              <a:t>total</a:t>
            </a:r>
            <a:r>
              <a:rPr lang="en-US" sz="2800">
                <a:cs typeface="Calibri"/>
                <a:sym typeface="Symbol"/>
              </a:rPr>
              <a:t> energy in </a:t>
            </a:r>
            <a:r>
              <a:rPr lang="en-US" sz="2800" i="1">
                <a:latin typeface="Times New Roman" pitchFamily="18" charset="0"/>
                <a:cs typeface="Times New Roman" pitchFamily="18" charset="0"/>
                <a:sym typeface="Symbol"/>
              </a:rPr>
              <a:t>dx</a:t>
            </a:r>
            <a:r>
              <a:rPr lang="en-US" sz="2800">
                <a:cs typeface="Calibri"/>
                <a:sym typeface="Symbol"/>
              </a:rPr>
              <a:t> is</a:t>
            </a:r>
          </a:p>
          <a:p>
            <a:pPr>
              <a:buNone/>
            </a:pPr>
            <a:r>
              <a:rPr lang="en-US" sz="2800">
                <a:cs typeface="Calibri"/>
                <a:sym typeface="Symbol"/>
              </a:rPr>
              <a:t>    so in length </a:t>
            </a:r>
            <a:r>
              <a:rPr lang="en-US" sz="2800" i="1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800">
                <a:cs typeface="Calibri"/>
                <a:sym typeface="Symbol"/>
              </a:rPr>
              <a:t> the wave energy is                 .</a:t>
            </a:r>
          </a:p>
          <a:p>
            <a:r>
              <a:rPr lang="en-US" sz="2800">
                <a:sym typeface="Symbol"/>
              </a:rPr>
              <a:t>Imagine now a </a:t>
            </a:r>
            <a:r>
              <a:rPr lang="en-US" sz="2800">
                <a:solidFill>
                  <a:srgbClr val="FF0000"/>
                </a:solidFill>
                <a:sym typeface="Symbol"/>
              </a:rPr>
              <a:t>group of waves, </a:t>
            </a:r>
            <a:r>
              <a:rPr lang="en-US" sz="2800">
                <a:sym typeface="Symbol"/>
              </a:rPr>
              <a:t>choose length </a:t>
            </a:r>
            <a:r>
              <a:rPr lang="en-US" sz="2800" i="1">
                <a:sym typeface="Symbol"/>
              </a:rPr>
              <a:t>v,</a:t>
            </a:r>
            <a:r>
              <a:rPr lang="en-US" sz="2800">
                <a:sym typeface="Symbol"/>
              </a:rPr>
              <a:t> moving to the right at speed </a:t>
            </a:r>
            <a:r>
              <a:rPr lang="en-US" sz="2800" i="1">
                <a:sym typeface="Symbol"/>
              </a:rPr>
              <a:t>v </a:t>
            </a:r>
            <a:r>
              <a:rPr lang="en-US" sz="2800">
                <a:sym typeface="Symbol"/>
              </a:rPr>
              <a:t>(passes you in just one second!):</a:t>
            </a:r>
          </a:p>
          <a:p>
            <a:endParaRPr lang="en-US" sz="2800">
              <a:sym typeface="Symbol"/>
            </a:endParaRPr>
          </a:p>
          <a:p>
            <a:endParaRPr lang="en-US" sz="2800">
              <a:sym typeface="Symbol"/>
            </a:endParaRPr>
          </a:p>
          <a:p>
            <a:endParaRPr lang="en-US" sz="2800">
              <a:sym typeface="Symbol"/>
            </a:endParaRPr>
          </a:p>
          <a:p>
            <a:r>
              <a:rPr lang="en-US" sz="2800">
                <a:sym typeface="Symbol"/>
              </a:rPr>
              <a:t>The power delivered by the waves is the energy passing a fixed point per second—that is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343400" y="1506539"/>
          <a:ext cx="3200400" cy="59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37" name="Equation" r:id="rId4" imgW="1371600" imgH="253800" progId="Equation.DSMT4">
                  <p:embed/>
                </p:oleObj>
              </mc:Choice>
              <mc:Fallback>
                <p:oleObj name="Equation" r:id="rId4" imgW="13716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06539"/>
                        <a:ext cx="3200400" cy="592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 flipV="1">
            <a:off x="6324600" y="685800"/>
            <a:ext cx="2057400" cy="381000"/>
          </a:xfrm>
          <a:custGeom>
            <a:avLst/>
            <a:gdLst>
              <a:gd name="connsiteX0" fmla="*/ 0 w 7315200"/>
              <a:gd name="connsiteY0" fmla="*/ 925512 h 1831975"/>
              <a:gd name="connsiteX1" fmla="*/ 914400 w 7315200"/>
              <a:gd name="connsiteY1" fmla="*/ 11112 h 1831975"/>
              <a:gd name="connsiteX2" fmla="*/ 1828800 w 7315200"/>
              <a:gd name="connsiteY2" fmla="*/ 925512 h 1831975"/>
              <a:gd name="connsiteX3" fmla="*/ 2743200 w 7315200"/>
              <a:gd name="connsiteY3" fmla="*/ 1830387 h 1831975"/>
              <a:gd name="connsiteX4" fmla="*/ 3667125 w 7315200"/>
              <a:gd name="connsiteY4" fmla="*/ 915987 h 1831975"/>
              <a:gd name="connsiteX5" fmla="*/ 4572000 w 7315200"/>
              <a:gd name="connsiteY5" fmla="*/ 1587 h 1831975"/>
              <a:gd name="connsiteX6" fmla="*/ 5486400 w 7315200"/>
              <a:gd name="connsiteY6" fmla="*/ 925512 h 1831975"/>
              <a:gd name="connsiteX7" fmla="*/ 6400800 w 7315200"/>
              <a:gd name="connsiteY7" fmla="*/ 1830387 h 1831975"/>
              <a:gd name="connsiteX8" fmla="*/ 7315200 w 7315200"/>
              <a:gd name="connsiteY8" fmla="*/ 915987 h 1831975"/>
              <a:gd name="connsiteX9" fmla="*/ 7315200 w 7315200"/>
              <a:gd name="connsiteY9" fmla="*/ 915987 h 1831975"/>
              <a:gd name="connsiteX0" fmla="*/ 0 w 7315200"/>
              <a:gd name="connsiteY0" fmla="*/ 925512 h 1831975"/>
              <a:gd name="connsiteX1" fmla="*/ 914400 w 7315200"/>
              <a:gd name="connsiteY1" fmla="*/ 11112 h 1831975"/>
              <a:gd name="connsiteX2" fmla="*/ 1838325 w 7315200"/>
              <a:gd name="connsiteY2" fmla="*/ 925512 h 1831975"/>
              <a:gd name="connsiteX3" fmla="*/ 2743200 w 7315200"/>
              <a:gd name="connsiteY3" fmla="*/ 1830387 h 1831975"/>
              <a:gd name="connsiteX4" fmla="*/ 3667125 w 7315200"/>
              <a:gd name="connsiteY4" fmla="*/ 915987 h 1831975"/>
              <a:gd name="connsiteX5" fmla="*/ 4572000 w 7315200"/>
              <a:gd name="connsiteY5" fmla="*/ 1587 h 1831975"/>
              <a:gd name="connsiteX6" fmla="*/ 5486400 w 7315200"/>
              <a:gd name="connsiteY6" fmla="*/ 925512 h 1831975"/>
              <a:gd name="connsiteX7" fmla="*/ 6400800 w 7315200"/>
              <a:gd name="connsiteY7" fmla="*/ 1830387 h 1831975"/>
              <a:gd name="connsiteX8" fmla="*/ 7315200 w 7315200"/>
              <a:gd name="connsiteY8" fmla="*/ 915987 h 1831975"/>
              <a:gd name="connsiteX9" fmla="*/ 7315200 w 7315200"/>
              <a:gd name="connsiteY9" fmla="*/ 915987 h 1831975"/>
              <a:gd name="connsiteX0" fmla="*/ 0 w 7315200"/>
              <a:gd name="connsiteY0" fmla="*/ 1065212 h 2120899"/>
              <a:gd name="connsiteX1" fmla="*/ 914400 w 7315200"/>
              <a:gd name="connsiteY1" fmla="*/ 150812 h 2120899"/>
              <a:gd name="connsiteX2" fmla="*/ 2743200 w 7315200"/>
              <a:gd name="connsiteY2" fmla="*/ 1970087 h 2120899"/>
              <a:gd name="connsiteX3" fmla="*/ 3667125 w 7315200"/>
              <a:gd name="connsiteY3" fmla="*/ 1055687 h 2120899"/>
              <a:gd name="connsiteX4" fmla="*/ 4572000 w 7315200"/>
              <a:gd name="connsiteY4" fmla="*/ 141287 h 2120899"/>
              <a:gd name="connsiteX5" fmla="*/ 5486400 w 7315200"/>
              <a:gd name="connsiteY5" fmla="*/ 1065212 h 2120899"/>
              <a:gd name="connsiteX6" fmla="*/ 6400800 w 7315200"/>
              <a:gd name="connsiteY6" fmla="*/ 1970087 h 2120899"/>
              <a:gd name="connsiteX7" fmla="*/ 7315200 w 7315200"/>
              <a:gd name="connsiteY7" fmla="*/ 1055687 h 2120899"/>
              <a:gd name="connsiteX8" fmla="*/ 7315200 w 7315200"/>
              <a:gd name="connsiteY8" fmla="*/ 1055687 h 2120899"/>
              <a:gd name="connsiteX0" fmla="*/ 0 w 7315200"/>
              <a:gd name="connsiteY0" fmla="*/ 1065212 h 2122487"/>
              <a:gd name="connsiteX1" fmla="*/ 914400 w 7315200"/>
              <a:gd name="connsiteY1" fmla="*/ 150812 h 2122487"/>
              <a:gd name="connsiteX2" fmla="*/ 2743200 w 7315200"/>
              <a:gd name="connsiteY2" fmla="*/ 1970087 h 2122487"/>
              <a:gd name="connsiteX3" fmla="*/ 3667125 w 7315200"/>
              <a:gd name="connsiteY3" fmla="*/ 1065212 h 2122487"/>
              <a:gd name="connsiteX4" fmla="*/ 4572000 w 7315200"/>
              <a:gd name="connsiteY4" fmla="*/ 141287 h 2122487"/>
              <a:gd name="connsiteX5" fmla="*/ 5486400 w 7315200"/>
              <a:gd name="connsiteY5" fmla="*/ 1065212 h 2122487"/>
              <a:gd name="connsiteX6" fmla="*/ 6400800 w 7315200"/>
              <a:gd name="connsiteY6" fmla="*/ 1970087 h 2122487"/>
              <a:gd name="connsiteX7" fmla="*/ 7315200 w 7315200"/>
              <a:gd name="connsiteY7" fmla="*/ 1055687 h 2122487"/>
              <a:gd name="connsiteX8" fmla="*/ 7315200 w 7315200"/>
              <a:gd name="connsiteY8" fmla="*/ 1055687 h 2122487"/>
              <a:gd name="connsiteX0" fmla="*/ 0 w 7315200"/>
              <a:gd name="connsiteY0" fmla="*/ 1065212 h 2122487"/>
              <a:gd name="connsiteX1" fmla="*/ 914400 w 7315200"/>
              <a:gd name="connsiteY1" fmla="*/ 150812 h 2122487"/>
              <a:gd name="connsiteX2" fmla="*/ 2743200 w 7315200"/>
              <a:gd name="connsiteY2" fmla="*/ 1970087 h 2122487"/>
              <a:gd name="connsiteX3" fmla="*/ 3667125 w 7315200"/>
              <a:gd name="connsiteY3" fmla="*/ 1065212 h 2122487"/>
              <a:gd name="connsiteX4" fmla="*/ 4572000 w 7315200"/>
              <a:gd name="connsiteY4" fmla="*/ 141287 h 2122487"/>
              <a:gd name="connsiteX5" fmla="*/ 5486400 w 7315200"/>
              <a:gd name="connsiteY5" fmla="*/ 1065212 h 2122487"/>
              <a:gd name="connsiteX6" fmla="*/ 6400800 w 7315200"/>
              <a:gd name="connsiteY6" fmla="*/ 1970087 h 2122487"/>
              <a:gd name="connsiteX7" fmla="*/ 7315200 w 7315200"/>
              <a:gd name="connsiteY7" fmla="*/ 1055687 h 2122487"/>
              <a:gd name="connsiteX8" fmla="*/ 7315200 w 7315200"/>
              <a:gd name="connsiteY8" fmla="*/ 1055687 h 2122487"/>
              <a:gd name="connsiteX0" fmla="*/ 0 w 7315200"/>
              <a:gd name="connsiteY0" fmla="*/ 1074737 h 1981200"/>
              <a:gd name="connsiteX1" fmla="*/ 914400 w 7315200"/>
              <a:gd name="connsiteY1" fmla="*/ 160337 h 1981200"/>
              <a:gd name="connsiteX2" fmla="*/ 2743200 w 7315200"/>
              <a:gd name="connsiteY2" fmla="*/ 1979612 h 1981200"/>
              <a:gd name="connsiteX3" fmla="*/ 4572000 w 7315200"/>
              <a:gd name="connsiteY3" fmla="*/ 150812 h 1981200"/>
              <a:gd name="connsiteX4" fmla="*/ 5486400 w 7315200"/>
              <a:gd name="connsiteY4" fmla="*/ 1074737 h 1981200"/>
              <a:gd name="connsiteX5" fmla="*/ 6400800 w 7315200"/>
              <a:gd name="connsiteY5" fmla="*/ 1979612 h 1981200"/>
              <a:gd name="connsiteX6" fmla="*/ 7315200 w 7315200"/>
              <a:gd name="connsiteY6" fmla="*/ 1065212 h 1981200"/>
              <a:gd name="connsiteX7" fmla="*/ 7315200 w 7315200"/>
              <a:gd name="connsiteY7" fmla="*/ 1065212 h 1981200"/>
              <a:gd name="connsiteX0" fmla="*/ 0 w 7315200"/>
              <a:gd name="connsiteY0" fmla="*/ 1065212 h 2122487"/>
              <a:gd name="connsiteX1" fmla="*/ 914400 w 7315200"/>
              <a:gd name="connsiteY1" fmla="*/ 150812 h 2122487"/>
              <a:gd name="connsiteX2" fmla="*/ 2743200 w 7315200"/>
              <a:gd name="connsiteY2" fmla="*/ 1970087 h 2122487"/>
              <a:gd name="connsiteX3" fmla="*/ 4572000 w 7315200"/>
              <a:gd name="connsiteY3" fmla="*/ 141287 h 2122487"/>
              <a:gd name="connsiteX4" fmla="*/ 6400800 w 7315200"/>
              <a:gd name="connsiteY4" fmla="*/ 1970087 h 2122487"/>
              <a:gd name="connsiteX5" fmla="*/ 7315200 w 7315200"/>
              <a:gd name="connsiteY5" fmla="*/ 1055687 h 2122487"/>
              <a:gd name="connsiteX6" fmla="*/ 7315200 w 7315200"/>
              <a:gd name="connsiteY6" fmla="*/ 1055687 h 2122487"/>
              <a:gd name="connsiteX0" fmla="*/ 0 w 7315200"/>
              <a:gd name="connsiteY0" fmla="*/ 1027112 h 2084387"/>
              <a:gd name="connsiteX1" fmla="*/ 914400 w 7315200"/>
              <a:gd name="connsiteY1" fmla="*/ 112712 h 2084387"/>
              <a:gd name="connsiteX2" fmla="*/ 2743200 w 7315200"/>
              <a:gd name="connsiteY2" fmla="*/ 1931987 h 2084387"/>
              <a:gd name="connsiteX3" fmla="*/ 4572000 w 7315200"/>
              <a:gd name="connsiteY3" fmla="*/ 103187 h 2084387"/>
              <a:gd name="connsiteX4" fmla="*/ 6400800 w 7315200"/>
              <a:gd name="connsiteY4" fmla="*/ 1931987 h 2084387"/>
              <a:gd name="connsiteX5" fmla="*/ 7315200 w 7315200"/>
              <a:gd name="connsiteY5" fmla="*/ 1017587 h 2084387"/>
              <a:gd name="connsiteX6" fmla="*/ 7315200 w 7315200"/>
              <a:gd name="connsiteY6" fmla="*/ 1017587 h 2084387"/>
              <a:gd name="connsiteX0" fmla="*/ 0 w 7315200"/>
              <a:gd name="connsiteY0" fmla="*/ 923925 h 1981200"/>
              <a:gd name="connsiteX1" fmla="*/ 914400 w 7315200"/>
              <a:gd name="connsiteY1" fmla="*/ 9525 h 1981200"/>
              <a:gd name="connsiteX2" fmla="*/ 2743200 w 7315200"/>
              <a:gd name="connsiteY2" fmla="*/ 1828800 h 1981200"/>
              <a:gd name="connsiteX3" fmla="*/ 4572000 w 7315200"/>
              <a:gd name="connsiteY3" fmla="*/ 0 h 1981200"/>
              <a:gd name="connsiteX4" fmla="*/ 6400800 w 7315200"/>
              <a:gd name="connsiteY4" fmla="*/ 1828800 h 1981200"/>
              <a:gd name="connsiteX5" fmla="*/ 7315200 w 7315200"/>
              <a:gd name="connsiteY5" fmla="*/ 914400 h 1981200"/>
              <a:gd name="connsiteX6" fmla="*/ 7315200 w 7315200"/>
              <a:gd name="connsiteY6" fmla="*/ 914400 h 1981200"/>
              <a:gd name="connsiteX0" fmla="*/ 0 w 7315200"/>
              <a:gd name="connsiteY0" fmla="*/ 923925 h 1981200"/>
              <a:gd name="connsiteX1" fmla="*/ 914400 w 7315200"/>
              <a:gd name="connsiteY1" fmla="*/ 9525 h 1981200"/>
              <a:gd name="connsiteX2" fmla="*/ 2743200 w 7315200"/>
              <a:gd name="connsiteY2" fmla="*/ 1828800 h 1981200"/>
              <a:gd name="connsiteX3" fmla="*/ 4572000 w 7315200"/>
              <a:gd name="connsiteY3" fmla="*/ 0 h 1981200"/>
              <a:gd name="connsiteX4" fmla="*/ 6400800 w 7315200"/>
              <a:gd name="connsiteY4" fmla="*/ 1828800 h 1981200"/>
              <a:gd name="connsiteX5" fmla="*/ 7315200 w 7315200"/>
              <a:gd name="connsiteY5" fmla="*/ 914400 h 1981200"/>
              <a:gd name="connsiteX6" fmla="*/ 7315200 w 7315200"/>
              <a:gd name="connsiteY6" fmla="*/ 914400 h 1981200"/>
              <a:gd name="connsiteX0" fmla="*/ 0 w 7315200"/>
              <a:gd name="connsiteY0" fmla="*/ 923925 h 1981200"/>
              <a:gd name="connsiteX1" fmla="*/ 914400 w 7315200"/>
              <a:gd name="connsiteY1" fmla="*/ 9525 h 1981200"/>
              <a:gd name="connsiteX2" fmla="*/ 2743200 w 7315200"/>
              <a:gd name="connsiteY2" fmla="*/ 1828800 h 1981200"/>
              <a:gd name="connsiteX3" fmla="*/ 4572000 w 7315200"/>
              <a:gd name="connsiteY3" fmla="*/ 0 h 1981200"/>
              <a:gd name="connsiteX4" fmla="*/ 6400800 w 7315200"/>
              <a:gd name="connsiteY4" fmla="*/ 1828800 h 1981200"/>
              <a:gd name="connsiteX5" fmla="*/ 7315200 w 7315200"/>
              <a:gd name="connsiteY5" fmla="*/ 914400 h 1981200"/>
              <a:gd name="connsiteX6" fmla="*/ 7315200 w 7315200"/>
              <a:gd name="connsiteY6" fmla="*/ 914400 h 1981200"/>
              <a:gd name="connsiteX0" fmla="*/ 0 w 7315200"/>
              <a:gd name="connsiteY0" fmla="*/ 923925 h 1830388"/>
              <a:gd name="connsiteX1" fmla="*/ 914400 w 7315200"/>
              <a:gd name="connsiteY1" fmla="*/ 9525 h 1830388"/>
              <a:gd name="connsiteX2" fmla="*/ 2743200 w 7315200"/>
              <a:gd name="connsiteY2" fmla="*/ 1828800 h 1830388"/>
              <a:gd name="connsiteX3" fmla="*/ 4572000 w 7315200"/>
              <a:gd name="connsiteY3" fmla="*/ 0 h 1830388"/>
              <a:gd name="connsiteX4" fmla="*/ 6400800 w 7315200"/>
              <a:gd name="connsiteY4" fmla="*/ 1828800 h 1830388"/>
              <a:gd name="connsiteX5" fmla="*/ 7315200 w 7315200"/>
              <a:gd name="connsiteY5" fmla="*/ 914400 h 1830388"/>
              <a:gd name="connsiteX6" fmla="*/ 7315200 w 7315200"/>
              <a:gd name="connsiteY6" fmla="*/ 914400 h 1830388"/>
              <a:gd name="connsiteX0" fmla="*/ 0 w 7315200"/>
              <a:gd name="connsiteY0" fmla="*/ 923925 h 1857375"/>
              <a:gd name="connsiteX1" fmla="*/ 914400 w 7315200"/>
              <a:gd name="connsiteY1" fmla="*/ 9525 h 1857375"/>
              <a:gd name="connsiteX2" fmla="*/ 2743200 w 7315200"/>
              <a:gd name="connsiteY2" fmla="*/ 1828800 h 1857375"/>
              <a:gd name="connsiteX3" fmla="*/ 4572000 w 7315200"/>
              <a:gd name="connsiteY3" fmla="*/ 0 h 1857375"/>
              <a:gd name="connsiteX4" fmla="*/ 6400800 w 7315200"/>
              <a:gd name="connsiteY4" fmla="*/ 1828800 h 1857375"/>
              <a:gd name="connsiteX5" fmla="*/ 7315200 w 7315200"/>
              <a:gd name="connsiteY5" fmla="*/ 914400 h 1857375"/>
              <a:gd name="connsiteX6" fmla="*/ 7315200 w 7315200"/>
              <a:gd name="connsiteY6" fmla="*/ 914400 h 1857375"/>
              <a:gd name="connsiteX0" fmla="*/ 0 w 7315200"/>
              <a:gd name="connsiteY0" fmla="*/ 923925 h 1857375"/>
              <a:gd name="connsiteX1" fmla="*/ 914400 w 7315200"/>
              <a:gd name="connsiteY1" fmla="*/ 9525 h 1857375"/>
              <a:gd name="connsiteX2" fmla="*/ 2743200 w 7315200"/>
              <a:gd name="connsiteY2" fmla="*/ 1828800 h 1857375"/>
              <a:gd name="connsiteX3" fmla="*/ 4572000 w 7315200"/>
              <a:gd name="connsiteY3" fmla="*/ 0 h 1857375"/>
              <a:gd name="connsiteX4" fmla="*/ 6400800 w 7315200"/>
              <a:gd name="connsiteY4" fmla="*/ 1828800 h 1857375"/>
              <a:gd name="connsiteX5" fmla="*/ 7315200 w 7315200"/>
              <a:gd name="connsiteY5" fmla="*/ 914400 h 1857375"/>
              <a:gd name="connsiteX6" fmla="*/ 7315200 w 7315200"/>
              <a:gd name="connsiteY6" fmla="*/ 914400 h 1857375"/>
              <a:gd name="connsiteX0" fmla="*/ 0 w 7315200"/>
              <a:gd name="connsiteY0" fmla="*/ 923925 h 1857375"/>
              <a:gd name="connsiteX1" fmla="*/ 914400 w 7315200"/>
              <a:gd name="connsiteY1" fmla="*/ 9525 h 1857375"/>
              <a:gd name="connsiteX2" fmla="*/ 2743200 w 7315200"/>
              <a:gd name="connsiteY2" fmla="*/ 1828800 h 1857375"/>
              <a:gd name="connsiteX3" fmla="*/ 4572000 w 7315200"/>
              <a:gd name="connsiteY3" fmla="*/ 0 h 1857375"/>
              <a:gd name="connsiteX4" fmla="*/ 6400800 w 7315200"/>
              <a:gd name="connsiteY4" fmla="*/ 1828800 h 1857375"/>
              <a:gd name="connsiteX5" fmla="*/ 7315200 w 7315200"/>
              <a:gd name="connsiteY5" fmla="*/ 914400 h 1857375"/>
              <a:gd name="connsiteX6" fmla="*/ 7315200 w 7315200"/>
              <a:gd name="connsiteY6" fmla="*/ 914400 h 1857375"/>
              <a:gd name="connsiteX0" fmla="*/ 0 w 7315200"/>
              <a:gd name="connsiteY0" fmla="*/ 923925 h 1857375"/>
              <a:gd name="connsiteX1" fmla="*/ 914400 w 7315200"/>
              <a:gd name="connsiteY1" fmla="*/ 9525 h 1857375"/>
              <a:gd name="connsiteX2" fmla="*/ 2743200 w 7315200"/>
              <a:gd name="connsiteY2" fmla="*/ 1828800 h 1857375"/>
              <a:gd name="connsiteX3" fmla="*/ 4572000 w 7315200"/>
              <a:gd name="connsiteY3" fmla="*/ 0 h 1857375"/>
              <a:gd name="connsiteX4" fmla="*/ 6400800 w 7315200"/>
              <a:gd name="connsiteY4" fmla="*/ 1828800 h 1857375"/>
              <a:gd name="connsiteX5" fmla="*/ 7315200 w 7315200"/>
              <a:gd name="connsiteY5" fmla="*/ 914400 h 1857375"/>
              <a:gd name="connsiteX6" fmla="*/ 7315200 w 7315200"/>
              <a:gd name="connsiteY6" fmla="*/ 914400 h 1857375"/>
              <a:gd name="connsiteX0" fmla="*/ 0 w 7315200"/>
              <a:gd name="connsiteY0" fmla="*/ 923925 h 1857375"/>
              <a:gd name="connsiteX1" fmla="*/ 914400 w 7315200"/>
              <a:gd name="connsiteY1" fmla="*/ 9525 h 1857375"/>
              <a:gd name="connsiteX2" fmla="*/ 2743200 w 7315200"/>
              <a:gd name="connsiteY2" fmla="*/ 1828800 h 1857375"/>
              <a:gd name="connsiteX3" fmla="*/ 4572000 w 7315200"/>
              <a:gd name="connsiteY3" fmla="*/ 0 h 1857375"/>
              <a:gd name="connsiteX4" fmla="*/ 6400800 w 7315200"/>
              <a:gd name="connsiteY4" fmla="*/ 1828800 h 1857375"/>
              <a:gd name="connsiteX5" fmla="*/ 7315200 w 7315200"/>
              <a:gd name="connsiteY5" fmla="*/ 914400 h 1857375"/>
              <a:gd name="connsiteX6" fmla="*/ 7315200 w 7315200"/>
              <a:gd name="connsiteY6" fmla="*/ 914400 h 1857375"/>
              <a:gd name="connsiteX0" fmla="*/ 0 w 7315200"/>
              <a:gd name="connsiteY0" fmla="*/ 923925 h 1911163"/>
              <a:gd name="connsiteX1" fmla="*/ 914400 w 7315200"/>
              <a:gd name="connsiteY1" fmla="*/ 9525 h 1911163"/>
              <a:gd name="connsiteX2" fmla="*/ 2743200 w 7315200"/>
              <a:gd name="connsiteY2" fmla="*/ 1828800 h 1911163"/>
              <a:gd name="connsiteX3" fmla="*/ 4572000 w 7315200"/>
              <a:gd name="connsiteY3" fmla="*/ 0 h 1911163"/>
              <a:gd name="connsiteX4" fmla="*/ 6400800 w 7315200"/>
              <a:gd name="connsiteY4" fmla="*/ 1828800 h 1911163"/>
              <a:gd name="connsiteX5" fmla="*/ 7315200 w 7315200"/>
              <a:gd name="connsiteY5" fmla="*/ 914400 h 1911163"/>
              <a:gd name="connsiteX6" fmla="*/ 7315200 w 7315200"/>
              <a:gd name="connsiteY6" fmla="*/ 914400 h 1911163"/>
              <a:gd name="connsiteX0" fmla="*/ 0 w 7315200"/>
              <a:gd name="connsiteY0" fmla="*/ 973698 h 1960936"/>
              <a:gd name="connsiteX1" fmla="*/ 914400 w 7315200"/>
              <a:gd name="connsiteY1" fmla="*/ 59298 h 1960936"/>
              <a:gd name="connsiteX2" fmla="*/ 2743200 w 7315200"/>
              <a:gd name="connsiteY2" fmla="*/ 1878573 h 1960936"/>
              <a:gd name="connsiteX3" fmla="*/ 4572000 w 7315200"/>
              <a:gd name="connsiteY3" fmla="*/ 49773 h 1960936"/>
              <a:gd name="connsiteX4" fmla="*/ 6400800 w 7315200"/>
              <a:gd name="connsiteY4" fmla="*/ 1878573 h 1960936"/>
              <a:gd name="connsiteX5" fmla="*/ 7315200 w 7315200"/>
              <a:gd name="connsiteY5" fmla="*/ 964173 h 1960936"/>
              <a:gd name="connsiteX6" fmla="*/ 7315200 w 7315200"/>
              <a:gd name="connsiteY6" fmla="*/ 964173 h 196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5200" h="1960936">
                <a:moveTo>
                  <a:pt x="0" y="973698"/>
                </a:moveTo>
                <a:cubicBezTo>
                  <a:pt x="304800" y="516498"/>
                  <a:pt x="495300" y="70411"/>
                  <a:pt x="914400" y="59298"/>
                </a:cubicBezTo>
                <a:cubicBezTo>
                  <a:pt x="1498226" y="0"/>
                  <a:pt x="2133600" y="1880161"/>
                  <a:pt x="2743200" y="1878573"/>
                </a:cubicBezTo>
                <a:cubicBezTo>
                  <a:pt x="3352800" y="1876986"/>
                  <a:pt x="3962400" y="49773"/>
                  <a:pt x="4572000" y="49773"/>
                </a:cubicBezTo>
                <a:cubicBezTo>
                  <a:pt x="5181600" y="49773"/>
                  <a:pt x="5881968" y="1960936"/>
                  <a:pt x="6400800" y="1878573"/>
                </a:cubicBezTo>
                <a:cubicBezTo>
                  <a:pt x="6800850" y="1869048"/>
                  <a:pt x="7315200" y="964173"/>
                  <a:pt x="7315200" y="964173"/>
                </a:cubicBezTo>
                <a:lnTo>
                  <a:pt x="7315200" y="96417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7162800" y="30480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8040000">
            <a:off x="7837821" y="875286"/>
            <a:ext cx="7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307514"/>
              </p:ext>
            </p:extLst>
          </p:nvPr>
        </p:nvGraphicFramePr>
        <p:xfrm>
          <a:off x="5410200" y="2057400"/>
          <a:ext cx="1392237" cy="52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38" name="Equation" r:id="rId6" imgW="634680" imgH="241200" progId="Equation.DSMT4">
                  <p:embed/>
                </p:oleObj>
              </mc:Choice>
              <mc:Fallback>
                <p:oleObj name="Equation" r:id="rId6" imgW="63468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57400"/>
                        <a:ext cx="1392237" cy="529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143000" y="3612794"/>
            <a:ext cx="6324600" cy="1111606"/>
            <a:chOff x="1371600" y="3612794"/>
            <a:chExt cx="6324600" cy="1111606"/>
          </a:xfrm>
        </p:grpSpPr>
        <p:grpSp>
          <p:nvGrpSpPr>
            <p:cNvPr id="26" name="Group 25"/>
            <p:cNvGrpSpPr/>
            <p:nvPr/>
          </p:nvGrpSpPr>
          <p:grpSpPr>
            <a:xfrm>
              <a:off x="2177605" y="4000250"/>
              <a:ext cx="4705335" cy="500067"/>
              <a:chOff x="2177605" y="4000250"/>
              <a:chExt cx="4705335" cy="500067"/>
            </a:xfrm>
          </p:grpSpPr>
          <p:sp>
            <p:nvSpPr>
              <p:cNvPr id="20" name="Freeform 19"/>
              <p:cNvSpPr/>
              <p:nvPr/>
            </p:nvSpPr>
            <p:spPr>
              <a:xfrm flipV="1">
                <a:off x="5314497" y="4006435"/>
                <a:ext cx="1568443" cy="493882"/>
              </a:xfrm>
              <a:custGeom>
                <a:avLst/>
                <a:gdLst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28800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38325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1065212 h 2120899"/>
                  <a:gd name="connsiteX1" fmla="*/ 914400 w 7315200"/>
                  <a:gd name="connsiteY1" fmla="*/ 150812 h 2120899"/>
                  <a:gd name="connsiteX2" fmla="*/ 2743200 w 7315200"/>
                  <a:gd name="connsiteY2" fmla="*/ 1970087 h 2120899"/>
                  <a:gd name="connsiteX3" fmla="*/ 3667125 w 7315200"/>
                  <a:gd name="connsiteY3" fmla="*/ 1055687 h 2120899"/>
                  <a:gd name="connsiteX4" fmla="*/ 4572000 w 7315200"/>
                  <a:gd name="connsiteY4" fmla="*/ 141287 h 2120899"/>
                  <a:gd name="connsiteX5" fmla="*/ 5486400 w 7315200"/>
                  <a:gd name="connsiteY5" fmla="*/ 1065212 h 2120899"/>
                  <a:gd name="connsiteX6" fmla="*/ 6400800 w 7315200"/>
                  <a:gd name="connsiteY6" fmla="*/ 1970087 h 2120899"/>
                  <a:gd name="connsiteX7" fmla="*/ 7315200 w 7315200"/>
                  <a:gd name="connsiteY7" fmla="*/ 1055687 h 2120899"/>
                  <a:gd name="connsiteX8" fmla="*/ 7315200 w 7315200"/>
                  <a:gd name="connsiteY8" fmla="*/ 1055687 h 2120899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74737 h 1981200"/>
                  <a:gd name="connsiteX1" fmla="*/ 914400 w 7315200"/>
                  <a:gd name="connsiteY1" fmla="*/ 160337 h 1981200"/>
                  <a:gd name="connsiteX2" fmla="*/ 2743200 w 7315200"/>
                  <a:gd name="connsiteY2" fmla="*/ 1979612 h 1981200"/>
                  <a:gd name="connsiteX3" fmla="*/ 4572000 w 7315200"/>
                  <a:gd name="connsiteY3" fmla="*/ 150812 h 1981200"/>
                  <a:gd name="connsiteX4" fmla="*/ 5486400 w 7315200"/>
                  <a:gd name="connsiteY4" fmla="*/ 1074737 h 1981200"/>
                  <a:gd name="connsiteX5" fmla="*/ 6400800 w 7315200"/>
                  <a:gd name="connsiteY5" fmla="*/ 1979612 h 1981200"/>
                  <a:gd name="connsiteX6" fmla="*/ 7315200 w 7315200"/>
                  <a:gd name="connsiteY6" fmla="*/ 1065212 h 1981200"/>
                  <a:gd name="connsiteX7" fmla="*/ 7315200 w 7315200"/>
                  <a:gd name="connsiteY7" fmla="*/ 1065212 h 1981200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4572000 w 7315200"/>
                  <a:gd name="connsiteY3" fmla="*/ 141287 h 2122487"/>
                  <a:gd name="connsiteX4" fmla="*/ 6400800 w 7315200"/>
                  <a:gd name="connsiteY4" fmla="*/ 1970087 h 2122487"/>
                  <a:gd name="connsiteX5" fmla="*/ 7315200 w 7315200"/>
                  <a:gd name="connsiteY5" fmla="*/ 1055687 h 2122487"/>
                  <a:gd name="connsiteX6" fmla="*/ 7315200 w 7315200"/>
                  <a:gd name="connsiteY6" fmla="*/ 1055687 h 2122487"/>
                  <a:gd name="connsiteX0" fmla="*/ 0 w 7315200"/>
                  <a:gd name="connsiteY0" fmla="*/ 1027112 h 2084387"/>
                  <a:gd name="connsiteX1" fmla="*/ 914400 w 7315200"/>
                  <a:gd name="connsiteY1" fmla="*/ 112712 h 2084387"/>
                  <a:gd name="connsiteX2" fmla="*/ 2743200 w 7315200"/>
                  <a:gd name="connsiteY2" fmla="*/ 1931987 h 2084387"/>
                  <a:gd name="connsiteX3" fmla="*/ 4572000 w 7315200"/>
                  <a:gd name="connsiteY3" fmla="*/ 103187 h 2084387"/>
                  <a:gd name="connsiteX4" fmla="*/ 6400800 w 7315200"/>
                  <a:gd name="connsiteY4" fmla="*/ 1931987 h 2084387"/>
                  <a:gd name="connsiteX5" fmla="*/ 7315200 w 7315200"/>
                  <a:gd name="connsiteY5" fmla="*/ 1017587 h 2084387"/>
                  <a:gd name="connsiteX6" fmla="*/ 7315200 w 7315200"/>
                  <a:gd name="connsiteY6" fmla="*/ 1017587 h 2084387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830388"/>
                  <a:gd name="connsiteX1" fmla="*/ 914400 w 7315200"/>
                  <a:gd name="connsiteY1" fmla="*/ 9525 h 1830388"/>
                  <a:gd name="connsiteX2" fmla="*/ 2743200 w 7315200"/>
                  <a:gd name="connsiteY2" fmla="*/ 1828800 h 1830388"/>
                  <a:gd name="connsiteX3" fmla="*/ 4572000 w 7315200"/>
                  <a:gd name="connsiteY3" fmla="*/ 0 h 1830388"/>
                  <a:gd name="connsiteX4" fmla="*/ 6400800 w 7315200"/>
                  <a:gd name="connsiteY4" fmla="*/ 1828800 h 1830388"/>
                  <a:gd name="connsiteX5" fmla="*/ 7315200 w 7315200"/>
                  <a:gd name="connsiteY5" fmla="*/ 914400 h 1830388"/>
                  <a:gd name="connsiteX6" fmla="*/ 7315200 w 7315200"/>
                  <a:gd name="connsiteY6" fmla="*/ 914400 h 1830388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911163"/>
                  <a:gd name="connsiteX1" fmla="*/ 914400 w 7315200"/>
                  <a:gd name="connsiteY1" fmla="*/ 9525 h 1911163"/>
                  <a:gd name="connsiteX2" fmla="*/ 2743200 w 7315200"/>
                  <a:gd name="connsiteY2" fmla="*/ 1828800 h 1911163"/>
                  <a:gd name="connsiteX3" fmla="*/ 4572000 w 7315200"/>
                  <a:gd name="connsiteY3" fmla="*/ 0 h 1911163"/>
                  <a:gd name="connsiteX4" fmla="*/ 6400800 w 7315200"/>
                  <a:gd name="connsiteY4" fmla="*/ 1828800 h 1911163"/>
                  <a:gd name="connsiteX5" fmla="*/ 7315200 w 7315200"/>
                  <a:gd name="connsiteY5" fmla="*/ 914400 h 1911163"/>
                  <a:gd name="connsiteX6" fmla="*/ 7315200 w 7315200"/>
                  <a:gd name="connsiteY6" fmla="*/ 914400 h 1911163"/>
                  <a:gd name="connsiteX0" fmla="*/ 0 w 7315200"/>
                  <a:gd name="connsiteY0" fmla="*/ 973698 h 1960936"/>
                  <a:gd name="connsiteX1" fmla="*/ 914400 w 7315200"/>
                  <a:gd name="connsiteY1" fmla="*/ 59298 h 1960936"/>
                  <a:gd name="connsiteX2" fmla="*/ 2743200 w 7315200"/>
                  <a:gd name="connsiteY2" fmla="*/ 1878573 h 1960936"/>
                  <a:gd name="connsiteX3" fmla="*/ 4572000 w 7315200"/>
                  <a:gd name="connsiteY3" fmla="*/ 49773 h 1960936"/>
                  <a:gd name="connsiteX4" fmla="*/ 6400800 w 7315200"/>
                  <a:gd name="connsiteY4" fmla="*/ 1878573 h 1960936"/>
                  <a:gd name="connsiteX5" fmla="*/ 7315200 w 7315200"/>
                  <a:gd name="connsiteY5" fmla="*/ 964173 h 1960936"/>
                  <a:gd name="connsiteX6" fmla="*/ 7315200 w 7315200"/>
                  <a:gd name="connsiteY6" fmla="*/ 964173 h 196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5200" h="1960936">
                    <a:moveTo>
                      <a:pt x="0" y="973698"/>
                    </a:moveTo>
                    <a:cubicBezTo>
                      <a:pt x="304800" y="516498"/>
                      <a:pt x="495300" y="70411"/>
                      <a:pt x="914400" y="59298"/>
                    </a:cubicBezTo>
                    <a:cubicBezTo>
                      <a:pt x="1498226" y="0"/>
                      <a:pt x="2133600" y="1880161"/>
                      <a:pt x="2743200" y="1878573"/>
                    </a:cubicBezTo>
                    <a:cubicBezTo>
                      <a:pt x="3352800" y="1876986"/>
                      <a:pt x="3962400" y="49773"/>
                      <a:pt x="4572000" y="49773"/>
                    </a:cubicBezTo>
                    <a:cubicBezTo>
                      <a:pt x="5181600" y="49773"/>
                      <a:pt x="5881968" y="1960936"/>
                      <a:pt x="6400800" y="1878573"/>
                    </a:cubicBezTo>
                    <a:cubicBezTo>
                      <a:pt x="6800850" y="1869048"/>
                      <a:pt x="7315200" y="964173"/>
                      <a:pt x="7315200" y="964173"/>
                    </a:cubicBezTo>
                    <a:lnTo>
                      <a:pt x="7315200" y="964173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V="1">
                <a:off x="3746054" y="4000333"/>
                <a:ext cx="1568443" cy="493882"/>
              </a:xfrm>
              <a:custGeom>
                <a:avLst/>
                <a:gdLst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28800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38325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1065212 h 2120899"/>
                  <a:gd name="connsiteX1" fmla="*/ 914400 w 7315200"/>
                  <a:gd name="connsiteY1" fmla="*/ 150812 h 2120899"/>
                  <a:gd name="connsiteX2" fmla="*/ 2743200 w 7315200"/>
                  <a:gd name="connsiteY2" fmla="*/ 1970087 h 2120899"/>
                  <a:gd name="connsiteX3" fmla="*/ 3667125 w 7315200"/>
                  <a:gd name="connsiteY3" fmla="*/ 1055687 h 2120899"/>
                  <a:gd name="connsiteX4" fmla="*/ 4572000 w 7315200"/>
                  <a:gd name="connsiteY4" fmla="*/ 141287 h 2120899"/>
                  <a:gd name="connsiteX5" fmla="*/ 5486400 w 7315200"/>
                  <a:gd name="connsiteY5" fmla="*/ 1065212 h 2120899"/>
                  <a:gd name="connsiteX6" fmla="*/ 6400800 w 7315200"/>
                  <a:gd name="connsiteY6" fmla="*/ 1970087 h 2120899"/>
                  <a:gd name="connsiteX7" fmla="*/ 7315200 w 7315200"/>
                  <a:gd name="connsiteY7" fmla="*/ 1055687 h 2120899"/>
                  <a:gd name="connsiteX8" fmla="*/ 7315200 w 7315200"/>
                  <a:gd name="connsiteY8" fmla="*/ 1055687 h 2120899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74737 h 1981200"/>
                  <a:gd name="connsiteX1" fmla="*/ 914400 w 7315200"/>
                  <a:gd name="connsiteY1" fmla="*/ 160337 h 1981200"/>
                  <a:gd name="connsiteX2" fmla="*/ 2743200 w 7315200"/>
                  <a:gd name="connsiteY2" fmla="*/ 1979612 h 1981200"/>
                  <a:gd name="connsiteX3" fmla="*/ 4572000 w 7315200"/>
                  <a:gd name="connsiteY3" fmla="*/ 150812 h 1981200"/>
                  <a:gd name="connsiteX4" fmla="*/ 5486400 w 7315200"/>
                  <a:gd name="connsiteY4" fmla="*/ 1074737 h 1981200"/>
                  <a:gd name="connsiteX5" fmla="*/ 6400800 w 7315200"/>
                  <a:gd name="connsiteY5" fmla="*/ 1979612 h 1981200"/>
                  <a:gd name="connsiteX6" fmla="*/ 7315200 w 7315200"/>
                  <a:gd name="connsiteY6" fmla="*/ 1065212 h 1981200"/>
                  <a:gd name="connsiteX7" fmla="*/ 7315200 w 7315200"/>
                  <a:gd name="connsiteY7" fmla="*/ 1065212 h 1981200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4572000 w 7315200"/>
                  <a:gd name="connsiteY3" fmla="*/ 141287 h 2122487"/>
                  <a:gd name="connsiteX4" fmla="*/ 6400800 w 7315200"/>
                  <a:gd name="connsiteY4" fmla="*/ 1970087 h 2122487"/>
                  <a:gd name="connsiteX5" fmla="*/ 7315200 w 7315200"/>
                  <a:gd name="connsiteY5" fmla="*/ 1055687 h 2122487"/>
                  <a:gd name="connsiteX6" fmla="*/ 7315200 w 7315200"/>
                  <a:gd name="connsiteY6" fmla="*/ 1055687 h 2122487"/>
                  <a:gd name="connsiteX0" fmla="*/ 0 w 7315200"/>
                  <a:gd name="connsiteY0" fmla="*/ 1027112 h 2084387"/>
                  <a:gd name="connsiteX1" fmla="*/ 914400 w 7315200"/>
                  <a:gd name="connsiteY1" fmla="*/ 112712 h 2084387"/>
                  <a:gd name="connsiteX2" fmla="*/ 2743200 w 7315200"/>
                  <a:gd name="connsiteY2" fmla="*/ 1931987 h 2084387"/>
                  <a:gd name="connsiteX3" fmla="*/ 4572000 w 7315200"/>
                  <a:gd name="connsiteY3" fmla="*/ 103187 h 2084387"/>
                  <a:gd name="connsiteX4" fmla="*/ 6400800 w 7315200"/>
                  <a:gd name="connsiteY4" fmla="*/ 1931987 h 2084387"/>
                  <a:gd name="connsiteX5" fmla="*/ 7315200 w 7315200"/>
                  <a:gd name="connsiteY5" fmla="*/ 1017587 h 2084387"/>
                  <a:gd name="connsiteX6" fmla="*/ 7315200 w 7315200"/>
                  <a:gd name="connsiteY6" fmla="*/ 1017587 h 2084387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830388"/>
                  <a:gd name="connsiteX1" fmla="*/ 914400 w 7315200"/>
                  <a:gd name="connsiteY1" fmla="*/ 9525 h 1830388"/>
                  <a:gd name="connsiteX2" fmla="*/ 2743200 w 7315200"/>
                  <a:gd name="connsiteY2" fmla="*/ 1828800 h 1830388"/>
                  <a:gd name="connsiteX3" fmla="*/ 4572000 w 7315200"/>
                  <a:gd name="connsiteY3" fmla="*/ 0 h 1830388"/>
                  <a:gd name="connsiteX4" fmla="*/ 6400800 w 7315200"/>
                  <a:gd name="connsiteY4" fmla="*/ 1828800 h 1830388"/>
                  <a:gd name="connsiteX5" fmla="*/ 7315200 w 7315200"/>
                  <a:gd name="connsiteY5" fmla="*/ 914400 h 1830388"/>
                  <a:gd name="connsiteX6" fmla="*/ 7315200 w 7315200"/>
                  <a:gd name="connsiteY6" fmla="*/ 914400 h 1830388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911163"/>
                  <a:gd name="connsiteX1" fmla="*/ 914400 w 7315200"/>
                  <a:gd name="connsiteY1" fmla="*/ 9525 h 1911163"/>
                  <a:gd name="connsiteX2" fmla="*/ 2743200 w 7315200"/>
                  <a:gd name="connsiteY2" fmla="*/ 1828800 h 1911163"/>
                  <a:gd name="connsiteX3" fmla="*/ 4572000 w 7315200"/>
                  <a:gd name="connsiteY3" fmla="*/ 0 h 1911163"/>
                  <a:gd name="connsiteX4" fmla="*/ 6400800 w 7315200"/>
                  <a:gd name="connsiteY4" fmla="*/ 1828800 h 1911163"/>
                  <a:gd name="connsiteX5" fmla="*/ 7315200 w 7315200"/>
                  <a:gd name="connsiteY5" fmla="*/ 914400 h 1911163"/>
                  <a:gd name="connsiteX6" fmla="*/ 7315200 w 7315200"/>
                  <a:gd name="connsiteY6" fmla="*/ 914400 h 1911163"/>
                  <a:gd name="connsiteX0" fmla="*/ 0 w 7315200"/>
                  <a:gd name="connsiteY0" fmla="*/ 973698 h 1960936"/>
                  <a:gd name="connsiteX1" fmla="*/ 914400 w 7315200"/>
                  <a:gd name="connsiteY1" fmla="*/ 59298 h 1960936"/>
                  <a:gd name="connsiteX2" fmla="*/ 2743200 w 7315200"/>
                  <a:gd name="connsiteY2" fmla="*/ 1878573 h 1960936"/>
                  <a:gd name="connsiteX3" fmla="*/ 4572000 w 7315200"/>
                  <a:gd name="connsiteY3" fmla="*/ 49773 h 1960936"/>
                  <a:gd name="connsiteX4" fmla="*/ 6400800 w 7315200"/>
                  <a:gd name="connsiteY4" fmla="*/ 1878573 h 1960936"/>
                  <a:gd name="connsiteX5" fmla="*/ 7315200 w 7315200"/>
                  <a:gd name="connsiteY5" fmla="*/ 964173 h 1960936"/>
                  <a:gd name="connsiteX6" fmla="*/ 7315200 w 7315200"/>
                  <a:gd name="connsiteY6" fmla="*/ 964173 h 196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5200" h="1960936">
                    <a:moveTo>
                      <a:pt x="0" y="973698"/>
                    </a:moveTo>
                    <a:cubicBezTo>
                      <a:pt x="304800" y="516498"/>
                      <a:pt x="495300" y="70411"/>
                      <a:pt x="914400" y="59298"/>
                    </a:cubicBezTo>
                    <a:cubicBezTo>
                      <a:pt x="1498226" y="0"/>
                      <a:pt x="2133600" y="1880161"/>
                      <a:pt x="2743200" y="1878573"/>
                    </a:cubicBezTo>
                    <a:cubicBezTo>
                      <a:pt x="3352800" y="1876986"/>
                      <a:pt x="3962400" y="49773"/>
                      <a:pt x="4572000" y="49773"/>
                    </a:cubicBezTo>
                    <a:cubicBezTo>
                      <a:pt x="5181600" y="49773"/>
                      <a:pt x="5881968" y="1960936"/>
                      <a:pt x="6400800" y="1878573"/>
                    </a:cubicBezTo>
                    <a:cubicBezTo>
                      <a:pt x="6800850" y="1869048"/>
                      <a:pt x="7315200" y="964173"/>
                      <a:pt x="7315200" y="964173"/>
                    </a:cubicBezTo>
                    <a:lnTo>
                      <a:pt x="7315200" y="964173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 flipV="1">
                <a:off x="2177605" y="4000250"/>
                <a:ext cx="1568443" cy="493882"/>
              </a:xfrm>
              <a:custGeom>
                <a:avLst/>
                <a:gdLst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28800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38325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1065212 h 2120899"/>
                  <a:gd name="connsiteX1" fmla="*/ 914400 w 7315200"/>
                  <a:gd name="connsiteY1" fmla="*/ 150812 h 2120899"/>
                  <a:gd name="connsiteX2" fmla="*/ 2743200 w 7315200"/>
                  <a:gd name="connsiteY2" fmla="*/ 1970087 h 2120899"/>
                  <a:gd name="connsiteX3" fmla="*/ 3667125 w 7315200"/>
                  <a:gd name="connsiteY3" fmla="*/ 1055687 h 2120899"/>
                  <a:gd name="connsiteX4" fmla="*/ 4572000 w 7315200"/>
                  <a:gd name="connsiteY4" fmla="*/ 141287 h 2120899"/>
                  <a:gd name="connsiteX5" fmla="*/ 5486400 w 7315200"/>
                  <a:gd name="connsiteY5" fmla="*/ 1065212 h 2120899"/>
                  <a:gd name="connsiteX6" fmla="*/ 6400800 w 7315200"/>
                  <a:gd name="connsiteY6" fmla="*/ 1970087 h 2120899"/>
                  <a:gd name="connsiteX7" fmla="*/ 7315200 w 7315200"/>
                  <a:gd name="connsiteY7" fmla="*/ 1055687 h 2120899"/>
                  <a:gd name="connsiteX8" fmla="*/ 7315200 w 7315200"/>
                  <a:gd name="connsiteY8" fmla="*/ 1055687 h 2120899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74737 h 1981200"/>
                  <a:gd name="connsiteX1" fmla="*/ 914400 w 7315200"/>
                  <a:gd name="connsiteY1" fmla="*/ 160337 h 1981200"/>
                  <a:gd name="connsiteX2" fmla="*/ 2743200 w 7315200"/>
                  <a:gd name="connsiteY2" fmla="*/ 1979612 h 1981200"/>
                  <a:gd name="connsiteX3" fmla="*/ 4572000 w 7315200"/>
                  <a:gd name="connsiteY3" fmla="*/ 150812 h 1981200"/>
                  <a:gd name="connsiteX4" fmla="*/ 5486400 w 7315200"/>
                  <a:gd name="connsiteY4" fmla="*/ 1074737 h 1981200"/>
                  <a:gd name="connsiteX5" fmla="*/ 6400800 w 7315200"/>
                  <a:gd name="connsiteY5" fmla="*/ 1979612 h 1981200"/>
                  <a:gd name="connsiteX6" fmla="*/ 7315200 w 7315200"/>
                  <a:gd name="connsiteY6" fmla="*/ 1065212 h 1981200"/>
                  <a:gd name="connsiteX7" fmla="*/ 7315200 w 7315200"/>
                  <a:gd name="connsiteY7" fmla="*/ 1065212 h 1981200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4572000 w 7315200"/>
                  <a:gd name="connsiteY3" fmla="*/ 141287 h 2122487"/>
                  <a:gd name="connsiteX4" fmla="*/ 6400800 w 7315200"/>
                  <a:gd name="connsiteY4" fmla="*/ 1970087 h 2122487"/>
                  <a:gd name="connsiteX5" fmla="*/ 7315200 w 7315200"/>
                  <a:gd name="connsiteY5" fmla="*/ 1055687 h 2122487"/>
                  <a:gd name="connsiteX6" fmla="*/ 7315200 w 7315200"/>
                  <a:gd name="connsiteY6" fmla="*/ 1055687 h 2122487"/>
                  <a:gd name="connsiteX0" fmla="*/ 0 w 7315200"/>
                  <a:gd name="connsiteY0" fmla="*/ 1027112 h 2084387"/>
                  <a:gd name="connsiteX1" fmla="*/ 914400 w 7315200"/>
                  <a:gd name="connsiteY1" fmla="*/ 112712 h 2084387"/>
                  <a:gd name="connsiteX2" fmla="*/ 2743200 w 7315200"/>
                  <a:gd name="connsiteY2" fmla="*/ 1931987 h 2084387"/>
                  <a:gd name="connsiteX3" fmla="*/ 4572000 w 7315200"/>
                  <a:gd name="connsiteY3" fmla="*/ 103187 h 2084387"/>
                  <a:gd name="connsiteX4" fmla="*/ 6400800 w 7315200"/>
                  <a:gd name="connsiteY4" fmla="*/ 1931987 h 2084387"/>
                  <a:gd name="connsiteX5" fmla="*/ 7315200 w 7315200"/>
                  <a:gd name="connsiteY5" fmla="*/ 1017587 h 2084387"/>
                  <a:gd name="connsiteX6" fmla="*/ 7315200 w 7315200"/>
                  <a:gd name="connsiteY6" fmla="*/ 1017587 h 2084387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830388"/>
                  <a:gd name="connsiteX1" fmla="*/ 914400 w 7315200"/>
                  <a:gd name="connsiteY1" fmla="*/ 9525 h 1830388"/>
                  <a:gd name="connsiteX2" fmla="*/ 2743200 w 7315200"/>
                  <a:gd name="connsiteY2" fmla="*/ 1828800 h 1830388"/>
                  <a:gd name="connsiteX3" fmla="*/ 4572000 w 7315200"/>
                  <a:gd name="connsiteY3" fmla="*/ 0 h 1830388"/>
                  <a:gd name="connsiteX4" fmla="*/ 6400800 w 7315200"/>
                  <a:gd name="connsiteY4" fmla="*/ 1828800 h 1830388"/>
                  <a:gd name="connsiteX5" fmla="*/ 7315200 w 7315200"/>
                  <a:gd name="connsiteY5" fmla="*/ 914400 h 1830388"/>
                  <a:gd name="connsiteX6" fmla="*/ 7315200 w 7315200"/>
                  <a:gd name="connsiteY6" fmla="*/ 914400 h 1830388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911163"/>
                  <a:gd name="connsiteX1" fmla="*/ 914400 w 7315200"/>
                  <a:gd name="connsiteY1" fmla="*/ 9525 h 1911163"/>
                  <a:gd name="connsiteX2" fmla="*/ 2743200 w 7315200"/>
                  <a:gd name="connsiteY2" fmla="*/ 1828800 h 1911163"/>
                  <a:gd name="connsiteX3" fmla="*/ 4572000 w 7315200"/>
                  <a:gd name="connsiteY3" fmla="*/ 0 h 1911163"/>
                  <a:gd name="connsiteX4" fmla="*/ 6400800 w 7315200"/>
                  <a:gd name="connsiteY4" fmla="*/ 1828800 h 1911163"/>
                  <a:gd name="connsiteX5" fmla="*/ 7315200 w 7315200"/>
                  <a:gd name="connsiteY5" fmla="*/ 914400 h 1911163"/>
                  <a:gd name="connsiteX6" fmla="*/ 7315200 w 7315200"/>
                  <a:gd name="connsiteY6" fmla="*/ 914400 h 1911163"/>
                  <a:gd name="connsiteX0" fmla="*/ 0 w 7315200"/>
                  <a:gd name="connsiteY0" fmla="*/ 973698 h 1960936"/>
                  <a:gd name="connsiteX1" fmla="*/ 914400 w 7315200"/>
                  <a:gd name="connsiteY1" fmla="*/ 59298 h 1960936"/>
                  <a:gd name="connsiteX2" fmla="*/ 2743200 w 7315200"/>
                  <a:gd name="connsiteY2" fmla="*/ 1878573 h 1960936"/>
                  <a:gd name="connsiteX3" fmla="*/ 4572000 w 7315200"/>
                  <a:gd name="connsiteY3" fmla="*/ 49773 h 1960936"/>
                  <a:gd name="connsiteX4" fmla="*/ 6400800 w 7315200"/>
                  <a:gd name="connsiteY4" fmla="*/ 1878573 h 1960936"/>
                  <a:gd name="connsiteX5" fmla="*/ 7315200 w 7315200"/>
                  <a:gd name="connsiteY5" fmla="*/ 964173 h 1960936"/>
                  <a:gd name="connsiteX6" fmla="*/ 7315200 w 7315200"/>
                  <a:gd name="connsiteY6" fmla="*/ 964173 h 196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5200" h="1960936">
                    <a:moveTo>
                      <a:pt x="0" y="973698"/>
                    </a:moveTo>
                    <a:cubicBezTo>
                      <a:pt x="304800" y="516498"/>
                      <a:pt x="495300" y="70411"/>
                      <a:pt x="914400" y="59298"/>
                    </a:cubicBezTo>
                    <a:cubicBezTo>
                      <a:pt x="1498226" y="0"/>
                      <a:pt x="2133600" y="1880161"/>
                      <a:pt x="2743200" y="1878573"/>
                    </a:cubicBezTo>
                    <a:cubicBezTo>
                      <a:pt x="3352800" y="1876986"/>
                      <a:pt x="3962400" y="49773"/>
                      <a:pt x="4572000" y="49773"/>
                    </a:cubicBezTo>
                    <a:cubicBezTo>
                      <a:pt x="5181600" y="49773"/>
                      <a:pt x="5881968" y="1960936"/>
                      <a:pt x="6400800" y="1878573"/>
                    </a:cubicBezTo>
                    <a:cubicBezTo>
                      <a:pt x="6800850" y="1869048"/>
                      <a:pt x="7315200" y="964173"/>
                      <a:pt x="7315200" y="964173"/>
                    </a:cubicBezTo>
                    <a:lnTo>
                      <a:pt x="7315200" y="964173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1371600" y="4253371"/>
              <a:ext cx="8132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882933" y="4253371"/>
              <a:ext cx="8132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286000" y="4706506"/>
              <a:ext cx="4648200" cy="1588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267200" y="42627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30388" y="3612794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v  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m/sec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5800" y="3881735"/>
              <a:ext cx="137160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990165" y="5983941"/>
          <a:ext cx="490888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39" name="Equation" r:id="rId8" imgW="1726920" imgH="241200" progId="Equation.DSMT4">
                  <p:embed/>
                </p:oleObj>
              </mc:Choice>
              <mc:Fallback>
                <p:oleObj name="Equation" r:id="rId8" imgW="172692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165" y="5983941"/>
                        <a:ext cx="4908884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1766048" y="5983941"/>
            <a:ext cx="53340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The Wave Equation and Superposition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r>
              <a:rPr lang="en-US"/>
              <a:t>If you have two solutions to the wave equation,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/>
              <a:t>  and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/>
              <a:t>then 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/>
              <a:t>is </a:t>
            </a:r>
            <a:r>
              <a:rPr lang="en-US" u="sng"/>
              <a:t>also</a:t>
            </a:r>
            <a:r>
              <a:rPr lang="en-US"/>
              <a:t> a solution to the wave equation!</a:t>
            </a:r>
          </a:p>
          <a:p>
            <a:r>
              <a:rPr lang="en-US"/>
              <a:t>This can be checked with the actual equation: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Differential equations with this property are called “linear”.  It means you can build up any shape wave from harmonic waves.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3810000"/>
          <a:ext cx="7664830" cy="91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6" name="Equation" r:id="rId4" imgW="3619440" imgH="431640" progId="Equation.DSMT4">
                  <p:embed/>
                </p:oleObj>
              </mc:Choice>
              <mc:Fallback>
                <p:oleObj name="Equation" r:id="rId4" imgW="361944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0"/>
                        <a:ext cx="7664830" cy="914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 Wave Hits a Wall…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wave hits a wall, the energy and wave form are reflected.</a:t>
            </a:r>
          </a:p>
          <a:p>
            <a:r>
              <a:rPr lang="en-US" dirty="0"/>
              <a:t>What does this look like?  Let’s take the case of a wave on a string, the </a:t>
            </a:r>
            <a:r>
              <a:rPr lang="en-US" dirty="0">
                <a:hlinkClick r:id="rId3"/>
              </a:rPr>
              <a:t>string fixed at </a:t>
            </a:r>
            <a:r>
              <a:rPr lang="en-US">
                <a:hlinkClick r:id="rId3"/>
              </a:rPr>
              <a:t>one end</a:t>
            </a:r>
            <a:r>
              <a:rPr lang="en-US" dirty="0"/>
              <a:t>.</a:t>
            </a:r>
          </a:p>
          <a:p>
            <a:r>
              <a:rPr lang="en-US" dirty="0"/>
              <a:t>Now think about a harmonic wave hitting a wall!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Harmonic Wave Addition </a:t>
            </a:r>
            <a:br>
              <a:rPr lang="en-US"/>
            </a:br>
            <a:r>
              <a:rPr lang="en-US" sz="3600"/>
              <a:t>Two harmonic waves of the same wavelength and amplitude, but moving in opposite directions, add to give a </a:t>
            </a:r>
            <a:r>
              <a:rPr lang="en-US" sz="3600">
                <a:solidFill>
                  <a:srgbClr val="FFFF00"/>
                </a:solidFill>
              </a:rPr>
              <a:t>standing wave</a:t>
            </a:r>
            <a:r>
              <a:rPr lang="en-US" sz="3600"/>
              <a:t>.</a:t>
            </a:r>
            <a:br>
              <a:rPr lang="en-US" sz="3600"/>
            </a:br>
            <a:endParaRPr lang="en-US" sz="3600"/>
          </a:p>
        </p:txBody>
      </p:sp>
      <p:pic>
        <p:nvPicPr>
          <p:cNvPr id="391172" name="Picture 4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442214"/>
            <a:ext cx="6553200" cy="36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62484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Notice the standing wave also satisfies </a:t>
            </a:r>
            <a:r>
              <a:rPr lang="en-US" sz="2000" i="1">
                <a:sym typeface="Symbol"/>
              </a:rPr>
              <a:t>f</a:t>
            </a:r>
            <a:r>
              <a:rPr lang="en-US" sz="2000">
                <a:sym typeface="Symbol"/>
              </a:rPr>
              <a:t> = </a:t>
            </a:r>
            <a:r>
              <a:rPr lang="en-US" sz="2000" i="1">
                <a:sym typeface="Symbol"/>
              </a:rPr>
              <a:t>v</a:t>
            </a:r>
            <a:r>
              <a:rPr lang="en-US" sz="2000">
                <a:sym typeface="Symbol"/>
              </a:rPr>
              <a:t>, even though it’s not traveling!</a:t>
            </a:r>
            <a:endParaRPr 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Standing Wave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/>
              <a:t>To add two traveling waves of equal amplitude and wavelength moving in opposite directions, we use the trig formula for addition of sines: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Applying this,</a:t>
            </a:r>
          </a:p>
          <a:p>
            <a:endParaRPr lang="en-US"/>
          </a:p>
          <a:p>
            <a:r>
              <a:rPr lang="en-US"/>
              <a:t>Allowed values of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/>
              <a:t> are given by</a:t>
            </a:r>
          </a:p>
          <a:p>
            <a:pPr marL="0" indent="0">
              <a:buNone/>
            </a:pPr>
            <a:r>
              <a:rPr lang="en-US"/>
              <a:t>    where </a:t>
            </a:r>
            <a:r>
              <a:rPr lang="en-US">
                <a:solidFill>
                  <a:srgbClr val="FFFF00"/>
                </a:solidFill>
                <a:sym typeface="MT Extra"/>
              </a:rPr>
              <a:t></a:t>
            </a:r>
            <a:r>
              <a:rPr lang="en-US">
                <a:sym typeface="MT Extra"/>
              </a:rPr>
              <a:t> is the string length.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8813"/>
              </p:ext>
            </p:extLst>
          </p:nvPr>
        </p:nvGraphicFramePr>
        <p:xfrm>
          <a:off x="1752600" y="2971800"/>
          <a:ext cx="559248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24" name="Equation" r:id="rId4" imgW="2501640" imgH="431640" progId="Equation.DSMT4">
                  <p:embed/>
                </p:oleObj>
              </mc:Choice>
              <mc:Fallback>
                <p:oleObj name="Equation" r:id="rId4" imgW="2501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2971800"/>
                        <a:ext cx="5592483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9880"/>
              </p:ext>
            </p:extLst>
          </p:nvPr>
        </p:nvGraphicFramePr>
        <p:xfrm>
          <a:off x="1143000" y="4876800"/>
          <a:ext cx="6565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25" name="Equation" r:id="rId6" imgW="2984400" imgH="253800" progId="Equation.DSMT4">
                  <p:embed/>
                </p:oleObj>
              </mc:Choice>
              <mc:Fallback>
                <p:oleObj name="Equation" r:id="rId6" imgW="2984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4876800"/>
                        <a:ext cx="6565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1552"/>
              </p:ext>
            </p:extLst>
          </p:nvPr>
        </p:nvGraphicFramePr>
        <p:xfrm>
          <a:off x="6297706" y="5477435"/>
          <a:ext cx="2588562" cy="49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26" name="Equation" r:id="rId8" imgW="1066680" imgH="203040" progId="Equation.DSMT4">
                  <p:embed/>
                </p:oleObj>
              </mc:Choice>
              <mc:Fallback>
                <p:oleObj name="Equation" r:id="rId8" imgW="1066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97706" y="5477435"/>
                        <a:ext cx="2588562" cy="493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4775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Harmonic Wave on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837"/>
            <a:ext cx="8229600" cy="4876800"/>
          </a:xfrm>
        </p:spPr>
        <p:txBody>
          <a:bodyPr/>
          <a:lstStyle/>
          <a:p>
            <a:r>
              <a:rPr lang="en-US"/>
              <a:t>The amplitude must always be </a:t>
            </a:r>
            <a:r>
              <a:rPr lang="en-US">
                <a:solidFill>
                  <a:srgbClr val="FFFF00"/>
                </a:solidFill>
              </a:rPr>
              <a:t>zero at the ends</a:t>
            </a:r>
            <a:r>
              <a:rPr lang="en-US"/>
              <a:t> of the string. From </a:t>
            </a:r>
            <a:r>
              <a:rPr lang="en-US">
                <a:sym typeface="Symbol"/>
              </a:rPr>
              <a:t>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>
                <a:sym typeface="Symbol"/>
              </a:rPr>
              <a:t> = 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>
                <a:sym typeface="Symbol"/>
              </a:rPr>
              <a:t>,  the lowest frequency note (the </a:t>
            </a:r>
            <a:r>
              <a:rPr lang="en-US">
                <a:solidFill>
                  <a:srgbClr val="FFFF00"/>
                </a:solidFill>
                <a:sym typeface="Symbol"/>
              </a:rPr>
              <a:t>fundamental</a:t>
            </a:r>
            <a:r>
              <a:rPr lang="en-US">
                <a:sym typeface="Symbol"/>
              </a:rPr>
              <a:t>, or </a:t>
            </a:r>
            <a:r>
              <a:rPr lang="en-US">
                <a:solidFill>
                  <a:srgbClr val="FFFF00"/>
                </a:solidFill>
                <a:sym typeface="Symbol"/>
              </a:rPr>
              <a:t>first harmonic</a:t>
            </a:r>
            <a:r>
              <a:rPr lang="en-US">
                <a:sym typeface="Symbol"/>
              </a:rPr>
              <a:t>) has the longest allowed wavelength:  = 2</a:t>
            </a:r>
            <a:r>
              <a:rPr lang="en-US">
                <a:sym typeface="MT Extra"/>
              </a:rPr>
              <a:t>.</a:t>
            </a:r>
          </a:p>
          <a:p>
            <a:endParaRPr lang="en-US">
              <a:sym typeface="MT Extra"/>
            </a:endParaRPr>
          </a:p>
          <a:p>
            <a:endParaRPr lang="en-US">
              <a:sym typeface="MT Extra"/>
            </a:endParaRPr>
          </a:p>
          <a:p>
            <a:r>
              <a:rPr lang="en-US">
                <a:sym typeface="MT Extra"/>
              </a:rPr>
              <a:t>The </a:t>
            </a:r>
            <a:r>
              <a:rPr lang="en-US">
                <a:solidFill>
                  <a:srgbClr val="FFFF00"/>
                </a:solidFill>
                <a:sym typeface="MT Extra"/>
              </a:rPr>
              <a:t>second harmonic</a:t>
            </a:r>
            <a:r>
              <a:rPr lang="en-US">
                <a:sym typeface="MT Extra"/>
              </a:rPr>
              <a:t> has </a:t>
            </a:r>
            <a:r>
              <a:rPr lang="en-US">
                <a:sym typeface="Symbol"/>
              </a:rPr>
              <a:t> = </a:t>
            </a:r>
            <a:r>
              <a:rPr lang="en-US">
                <a:sym typeface="MT Extra"/>
              </a:rPr>
              <a:t>: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15353" y="3801037"/>
            <a:ext cx="5472953" cy="533400"/>
            <a:chOff x="1815353" y="3801037"/>
            <a:chExt cx="5472953" cy="533400"/>
          </a:xfrm>
        </p:grpSpPr>
        <p:sp>
          <p:nvSpPr>
            <p:cNvPr id="9" name="Freeform 8"/>
            <p:cNvSpPr/>
            <p:nvPr/>
          </p:nvSpPr>
          <p:spPr>
            <a:xfrm>
              <a:off x="1815353" y="3801037"/>
              <a:ext cx="5472953" cy="533400"/>
            </a:xfrm>
            <a:custGeom>
              <a:avLst/>
              <a:gdLst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13447"/>
                <a:gd name="connsiteX1" fmla="*/ 5472953 w 5472953"/>
                <a:gd name="connsiteY1" fmla="*/ 13447 h 13447"/>
                <a:gd name="connsiteX2" fmla="*/ 5472953 w 5472953"/>
                <a:gd name="connsiteY2" fmla="*/ 13447 h 13447"/>
                <a:gd name="connsiteX0" fmla="*/ 0 w 5472953"/>
                <a:gd name="connsiteY0" fmla="*/ 407910 h 421357"/>
                <a:gd name="connsiteX1" fmla="*/ 5472953 w 5472953"/>
                <a:gd name="connsiteY1" fmla="*/ 421357 h 421357"/>
                <a:gd name="connsiteX2" fmla="*/ 5472953 w 5472953"/>
                <a:gd name="connsiteY2" fmla="*/ 421357 h 421357"/>
                <a:gd name="connsiteX0" fmla="*/ 0 w 5472953"/>
                <a:gd name="connsiteY0" fmla="*/ 674209 h 687656"/>
                <a:gd name="connsiteX1" fmla="*/ 5472953 w 5472953"/>
                <a:gd name="connsiteY1" fmla="*/ 687656 h 687656"/>
                <a:gd name="connsiteX2" fmla="*/ 5472953 w 5472953"/>
                <a:gd name="connsiteY2" fmla="*/ 687656 h 6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953" h="687656">
                  <a:moveTo>
                    <a:pt x="0" y="674209"/>
                  </a:moveTo>
                  <a:cubicBezTo>
                    <a:pt x="1810871" y="-249156"/>
                    <a:pt x="3662082" y="-204332"/>
                    <a:pt x="5472953" y="687656"/>
                  </a:cubicBezTo>
                  <a:lnTo>
                    <a:pt x="5472953" y="6876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0"/>
            </p:cNvCxnSpPr>
            <p:nvPr/>
          </p:nvCxnSpPr>
          <p:spPr>
            <a:xfrm>
              <a:off x="1815353" y="4324006"/>
              <a:ext cx="5472953" cy="1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797423" y="5567083"/>
            <a:ext cx="5504330" cy="914400"/>
            <a:chOff x="1797423" y="5567083"/>
            <a:chExt cx="5504330" cy="914400"/>
          </a:xfrm>
        </p:grpSpPr>
        <p:sp>
          <p:nvSpPr>
            <p:cNvPr id="12" name="Freeform 11"/>
            <p:cNvSpPr/>
            <p:nvPr/>
          </p:nvSpPr>
          <p:spPr>
            <a:xfrm>
              <a:off x="1828801" y="5567083"/>
              <a:ext cx="2736476" cy="459056"/>
            </a:xfrm>
            <a:custGeom>
              <a:avLst/>
              <a:gdLst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13447"/>
                <a:gd name="connsiteX1" fmla="*/ 5472953 w 5472953"/>
                <a:gd name="connsiteY1" fmla="*/ 13447 h 13447"/>
                <a:gd name="connsiteX2" fmla="*/ 5472953 w 5472953"/>
                <a:gd name="connsiteY2" fmla="*/ 13447 h 13447"/>
                <a:gd name="connsiteX0" fmla="*/ 0 w 5472953"/>
                <a:gd name="connsiteY0" fmla="*/ 407910 h 421357"/>
                <a:gd name="connsiteX1" fmla="*/ 5472953 w 5472953"/>
                <a:gd name="connsiteY1" fmla="*/ 421357 h 421357"/>
                <a:gd name="connsiteX2" fmla="*/ 5472953 w 5472953"/>
                <a:gd name="connsiteY2" fmla="*/ 421357 h 421357"/>
                <a:gd name="connsiteX0" fmla="*/ 0 w 5472953"/>
                <a:gd name="connsiteY0" fmla="*/ 674209 h 687656"/>
                <a:gd name="connsiteX1" fmla="*/ 5472953 w 5472953"/>
                <a:gd name="connsiteY1" fmla="*/ 687656 h 687656"/>
                <a:gd name="connsiteX2" fmla="*/ 5472953 w 5472953"/>
                <a:gd name="connsiteY2" fmla="*/ 687656 h 6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953" h="687656">
                  <a:moveTo>
                    <a:pt x="0" y="674209"/>
                  </a:moveTo>
                  <a:cubicBezTo>
                    <a:pt x="1810871" y="-249156"/>
                    <a:pt x="3662082" y="-204332"/>
                    <a:pt x="5472953" y="687656"/>
                  </a:cubicBezTo>
                  <a:lnTo>
                    <a:pt x="5472953" y="6876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flipV="1">
              <a:off x="4565277" y="6022427"/>
              <a:ext cx="2736476" cy="459056"/>
            </a:xfrm>
            <a:custGeom>
              <a:avLst/>
              <a:gdLst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13447"/>
                <a:gd name="connsiteX1" fmla="*/ 5472953 w 5472953"/>
                <a:gd name="connsiteY1" fmla="*/ 13447 h 13447"/>
                <a:gd name="connsiteX2" fmla="*/ 5472953 w 5472953"/>
                <a:gd name="connsiteY2" fmla="*/ 13447 h 13447"/>
                <a:gd name="connsiteX0" fmla="*/ 0 w 5472953"/>
                <a:gd name="connsiteY0" fmla="*/ 407910 h 421357"/>
                <a:gd name="connsiteX1" fmla="*/ 5472953 w 5472953"/>
                <a:gd name="connsiteY1" fmla="*/ 421357 h 421357"/>
                <a:gd name="connsiteX2" fmla="*/ 5472953 w 5472953"/>
                <a:gd name="connsiteY2" fmla="*/ 421357 h 421357"/>
                <a:gd name="connsiteX0" fmla="*/ 0 w 5472953"/>
                <a:gd name="connsiteY0" fmla="*/ 674209 h 687656"/>
                <a:gd name="connsiteX1" fmla="*/ 5472953 w 5472953"/>
                <a:gd name="connsiteY1" fmla="*/ 687656 h 687656"/>
                <a:gd name="connsiteX2" fmla="*/ 5472953 w 5472953"/>
                <a:gd name="connsiteY2" fmla="*/ 687656 h 6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953" h="687656">
                  <a:moveTo>
                    <a:pt x="0" y="674209"/>
                  </a:moveTo>
                  <a:cubicBezTo>
                    <a:pt x="1810871" y="-249156"/>
                    <a:pt x="3662082" y="-204332"/>
                    <a:pt x="5472953" y="687656"/>
                  </a:cubicBezTo>
                  <a:lnTo>
                    <a:pt x="5472953" y="6876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797423" y="6012692"/>
              <a:ext cx="5472953" cy="1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03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-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 fontScale="92500" lnSpcReduction="10000"/>
          </a:bodyPr>
          <a:lstStyle/>
          <a:p>
            <a:endParaRPr lang="en-US">
              <a:sym typeface="MT Extra"/>
            </a:endParaRPr>
          </a:p>
          <a:p>
            <a:endParaRPr lang="en-US">
              <a:sym typeface="MT Extra"/>
            </a:endParaRPr>
          </a:p>
          <a:p>
            <a:r>
              <a:rPr lang="en-US">
                <a:sym typeface="MT Extra"/>
              </a:rPr>
              <a:t>For standing waves of </a:t>
            </a:r>
            <a:r>
              <a:rPr lang="en-US">
                <a:solidFill>
                  <a:srgbClr val="FFFF00"/>
                </a:solidFill>
                <a:sym typeface="MT Extra"/>
              </a:rPr>
              <a:t>equal amplitude </a:t>
            </a:r>
            <a:r>
              <a:rPr lang="en-US">
                <a:sym typeface="MT Extra"/>
              </a:rPr>
              <a:t>on identical strings at the same tension, one string vibrating in the first harmonic mode, the other the second harmonic, the energy in the second harmonic string is:</a:t>
            </a:r>
          </a:p>
          <a:p>
            <a:r>
              <a:rPr lang="en-US">
                <a:sym typeface="MT Extra"/>
              </a:rPr>
              <a:t>A. twice that in the first harmonic string</a:t>
            </a:r>
          </a:p>
          <a:p>
            <a:r>
              <a:rPr lang="en-US">
                <a:sym typeface="MT Extra"/>
              </a:rPr>
              <a:t>B. four times…</a:t>
            </a:r>
          </a:p>
          <a:p>
            <a:r>
              <a:rPr lang="en-US">
                <a:sym typeface="MT Extra"/>
              </a:rPr>
              <a:t>C. equal to…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76400" y="990600"/>
            <a:ext cx="5472953" cy="533400"/>
            <a:chOff x="1815353" y="3801037"/>
            <a:chExt cx="5472953" cy="533400"/>
          </a:xfrm>
        </p:grpSpPr>
        <p:sp>
          <p:nvSpPr>
            <p:cNvPr id="9" name="Freeform 8"/>
            <p:cNvSpPr/>
            <p:nvPr/>
          </p:nvSpPr>
          <p:spPr>
            <a:xfrm>
              <a:off x="1815353" y="3801037"/>
              <a:ext cx="5472953" cy="533400"/>
            </a:xfrm>
            <a:custGeom>
              <a:avLst/>
              <a:gdLst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13447"/>
                <a:gd name="connsiteX1" fmla="*/ 5472953 w 5472953"/>
                <a:gd name="connsiteY1" fmla="*/ 13447 h 13447"/>
                <a:gd name="connsiteX2" fmla="*/ 5472953 w 5472953"/>
                <a:gd name="connsiteY2" fmla="*/ 13447 h 13447"/>
                <a:gd name="connsiteX0" fmla="*/ 0 w 5472953"/>
                <a:gd name="connsiteY0" fmla="*/ 407910 h 421357"/>
                <a:gd name="connsiteX1" fmla="*/ 5472953 w 5472953"/>
                <a:gd name="connsiteY1" fmla="*/ 421357 h 421357"/>
                <a:gd name="connsiteX2" fmla="*/ 5472953 w 5472953"/>
                <a:gd name="connsiteY2" fmla="*/ 421357 h 421357"/>
                <a:gd name="connsiteX0" fmla="*/ 0 w 5472953"/>
                <a:gd name="connsiteY0" fmla="*/ 674209 h 687656"/>
                <a:gd name="connsiteX1" fmla="*/ 5472953 w 5472953"/>
                <a:gd name="connsiteY1" fmla="*/ 687656 h 687656"/>
                <a:gd name="connsiteX2" fmla="*/ 5472953 w 5472953"/>
                <a:gd name="connsiteY2" fmla="*/ 687656 h 6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953" h="687656">
                  <a:moveTo>
                    <a:pt x="0" y="674209"/>
                  </a:moveTo>
                  <a:cubicBezTo>
                    <a:pt x="1810871" y="-249156"/>
                    <a:pt x="3662082" y="-204332"/>
                    <a:pt x="5472953" y="687656"/>
                  </a:cubicBezTo>
                  <a:lnTo>
                    <a:pt x="5472953" y="6876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0"/>
            </p:cNvCxnSpPr>
            <p:nvPr/>
          </p:nvCxnSpPr>
          <p:spPr>
            <a:xfrm>
              <a:off x="1815353" y="4324006"/>
              <a:ext cx="5472953" cy="1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694329" y="1905000"/>
            <a:ext cx="5504330" cy="914400"/>
            <a:chOff x="1797423" y="5567083"/>
            <a:chExt cx="5504330" cy="914400"/>
          </a:xfrm>
        </p:grpSpPr>
        <p:sp>
          <p:nvSpPr>
            <p:cNvPr id="12" name="Freeform 11"/>
            <p:cNvSpPr/>
            <p:nvPr/>
          </p:nvSpPr>
          <p:spPr>
            <a:xfrm>
              <a:off x="1828801" y="5567083"/>
              <a:ext cx="2736476" cy="459056"/>
            </a:xfrm>
            <a:custGeom>
              <a:avLst/>
              <a:gdLst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13447"/>
                <a:gd name="connsiteX1" fmla="*/ 5472953 w 5472953"/>
                <a:gd name="connsiteY1" fmla="*/ 13447 h 13447"/>
                <a:gd name="connsiteX2" fmla="*/ 5472953 w 5472953"/>
                <a:gd name="connsiteY2" fmla="*/ 13447 h 13447"/>
                <a:gd name="connsiteX0" fmla="*/ 0 w 5472953"/>
                <a:gd name="connsiteY0" fmla="*/ 407910 h 421357"/>
                <a:gd name="connsiteX1" fmla="*/ 5472953 w 5472953"/>
                <a:gd name="connsiteY1" fmla="*/ 421357 h 421357"/>
                <a:gd name="connsiteX2" fmla="*/ 5472953 w 5472953"/>
                <a:gd name="connsiteY2" fmla="*/ 421357 h 421357"/>
                <a:gd name="connsiteX0" fmla="*/ 0 w 5472953"/>
                <a:gd name="connsiteY0" fmla="*/ 674209 h 687656"/>
                <a:gd name="connsiteX1" fmla="*/ 5472953 w 5472953"/>
                <a:gd name="connsiteY1" fmla="*/ 687656 h 687656"/>
                <a:gd name="connsiteX2" fmla="*/ 5472953 w 5472953"/>
                <a:gd name="connsiteY2" fmla="*/ 687656 h 6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953" h="687656">
                  <a:moveTo>
                    <a:pt x="0" y="674209"/>
                  </a:moveTo>
                  <a:cubicBezTo>
                    <a:pt x="1810871" y="-249156"/>
                    <a:pt x="3662082" y="-204332"/>
                    <a:pt x="5472953" y="687656"/>
                  </a:cubicBezTo>
                  <a:lnTo>
                    <a:pt x="5472953" y="6876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flipV="1">
              <a:off x="4565277" y="6022427"/>
              <a:ext cx="2736476" cy="459056"/>
            </a:xfrm>
            <a:custGeom>
              <a:avLst/>
              <a:gdLst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13447"/>
                <a:gd name="connsiteX1" fmla="*/ 5472953 w 5472953"/>
                <a:gd name="connsiteY1" fmla="*/ 13447 h 13447"/>
                <a:gd name="connsiteX2" fmla="*/ 5472953 w 5472953"/>
                <a:gd name="connsiteY2" fmla="*/ 13447 h 13447"/>
                <a:gd name="connsiteX0" fmla="*/ 0 w 5472953"/>
                <a:gd name="connsiteY0" fmla="*/ 407910 h 421357"/>
                <a:gd name="connsiteX1" fmla="*/ 5472953 w 5472953"/>
                <a:gd name="connsiteY1" fmla="*/ 421357 h 421357"/>
                <a:gd name="connsiteX2" fmla="*/ 5472953 w 5472953"/>
                <a:gd name="connsiteY2" fmla="*/ 421357 h 421357"/>
                <a:gd name="connsiteX0" fmla="*/ 0 w 5472953"/>
                <a:gd name="connsiteY0" fmla="*/ 674209 h 687656"/>
                <a:gd name="connsiteX1" fmla="*/ 5472953 w 5472953"/>
                <a:gd name="connsiteY1" fmla="*/ 687656 h 687656"/>
                <a:gd name="connsiteX2" fmla="*/ 5472953 w 5472953"/>
                <a:gd name="connsiteY2" fmla="*/ 687656 h 6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953" h="687656">
                  <a:moveTo>
                    <a:pt x="0" y="674209"/>
                  </a:moveTo>
                  <a:cubicBezTo>
                    <a:pt x="1810871" y="-249156"/>
                    <a:pt x="3662082" y="-204332"/>
                    <a:pt x="5472953" y="687656"/>
                  </a:cubicBezTo>
                  <a:lnTo>
                    <a:pt x="5472953" y="6876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797423" y="6012692"/>
              <a:ext cx="5472953" cy="1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3766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-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 fontScale="92500" lnSpcReduction="10000"/>
          </a:bodyPr>
          <a:lstStyle/>
          <a:p>
            <a:endParaRPr lang="en-US">
              <a:sym typeface="MT Extra"/>
            </a:endParaRPr>
          </a:p>
          <a:p>
            <a:endParaRPr lang="en-US">
              <a:sym typeface="MT Extra"/>
            </a:endParaRPr>
          </a:p>
          <a:p>
            <a:r>
              <a:rPr lang="en-US">
                <a:sym typeface="MT Extra"/>
              </a:rPr>
              <a:t>For standing waves of </a:t>
            </a:r>
            <a:r>
              <a:rPr lang="en-US">
                <a:solidFill>
                  <a:srgbClr val="FFFF00"/>
                </a:solidFill>
                <a:sym typeface="MT Extra"/>
              </a:rPr>
              <a:t>equal amplitude </a:t>
            </a:r>
            <a:r>
              <a:rPr lang="en-US">
                <a:sym typeface="MT Extra"/>
              </a:rPr>
              <a:t>on identical strings at the same tension, one string vibrating in the first harmonic mode, the other the second harmonic, the energy in the second harmonic string is:</a:t>
            </a:r>
          </a:p>
          <a:p>
            <a:r>
              <a:rPr lang="en-US">
                <a:sym typeface="MT Extra"/>
              </a:rPr>
              <a:t>A. twice that in the first harmonic string</a:t>
            </a:r>
          </a:p>
          <a:p>
            <a:r>
              <a:rPr lang="en-US">
                <a:sym typeface="MT Extra"/>
              </a:rPr>
              <a:t>B. four times…</a:t>
            </a:r>
          </a:p>
          <a:p>
            <a:r>
              <a:rPr lang="en-US">
                <a:sym typeface="MT Extra"/>
              </a:rPr>
              <a:t>C. equal to…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76400" y="990600"/>
            <a:ext cx="5472953" cy="533400"/>
            <a:chOff x="1815353" y="3801037"/>
            <a:chExt cx="5472953" cy="533400"/>
          </a:xfrm>
        </p:grpSpPr>
        <p:sp>
          <p:nvSpPr>
            <p:cNvPr id="9" name="Freeform 8"/>
            <p:cNvSpPr/>
            <p:nvPr/>
          </p:nvSpPr>
          <p:spPr>
            <a:xfrm>
              <a:off x="1815353" y="3801037"/>
              <a:ext cx="5472953" cy="533400"/>
            </a:xfrm>
            <a:custGeom>
              <a:avLst/>
              <a:gdLst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13447"/>
                <a:gd name="connsiteX1" fmla="*/ 5472953 w 5472953"/>
                <a:gd name="connsiteY1" fmla="*/ 13447 h 13447"/>
                <a:gd name="connsiteX2" fmla="*/ 5472953 w 5472953"/>
                <a:gd name="connsiteY2" fmla="*/ 13447 h 13447"/>
                <a:gd name="connsiteX0" fmla="*/ 0 w 5472953"/>
                <a:gd name="connsiteY0" fmla="*/ 407910 h 421357"/>
                <a:gd name="connsiteX1" fmla="*/ 5472953 w 5472953"/>
                <a:gd name="connsiteY1" fmla="*/ 421357 h 421357"/>
                <a:gd name="connsiteX2" fmla="*/ 5472953 w 5472953"/>
                <a:gd name="connsiteY2" fmla="*/ 421357 h 421357"/>
                <a:gd name="connsiteX0" fmla="*/ 0 w 5472953"/>
                <a:gd name="connsiteY0" fmla="*/ 674209 h 687656"/>
                <a:gd name="connsiteX1" fmla="*/ 5472953 w 5472953"/>
                <a:gd name="connsiteY1" fmla="*/ 687656 h 687656"/>
                <a:gd name="connsiteX2" fmla="*/ 5472953 w 5472953"/>
                <a:gd name="connsiteY2" fmla="*/ 687656 h 6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953" h="687656">
                  <a:moveTo>
                    <a:pt x="0" y="674209"/>
                  </a:moveTo>
                  <a:cubicBezTo>
                    <a:pt x="1810871" y="-249156"/>
                    <a:pt x="3662082" y="-204332"/>
                    <a:pt x="5472953" y="687656"/>
                  </a:cubicBezTo>
                  <a:lnTo>
                    <a:pt x="5472953" y="6876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0"/>
            </p:cNvCxnSpPr>
            <p:nvPr/>
          </p:nvCxnSpPr>
          <p:spPr>
            <a:xfrm>
              <a:off x="1815353" y="4324006"/>
              <a:ext cx="5472953" cy="1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694329" y="1905000"/>
            <a:ext cx="5504330" cy="914400"/>
            <a:chOff x="1797423" y="5567083"/>
            <a:chExt cx="5504330" cy="914400"/>
          </a:xfrm>
        </p:grpSpPr>
        <p:sp>
          <p:nvSpPr>
            <p:cNvPr id="12" name="Freeform 11"/>
            <p:cNvSpPr/>
            <p:nvPr/>
          </p:nvSpPr>
          <p:spPr>
            <a:xfrm>
              <a:off x="1828801" y="5567083"/>
              <a:ext cx="2736476" cy="459056"/>
            </a:xfrm>
            <a:custGeom>
              <a:avLst/>
              <a:gdLst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13447"/>
                <a:gd name="connsiteX1" fmla="*/ 5472953 w 5472953"/>
                <a:gd name="connsiteY1" fmla="*/ 13447 h 13447"/>
                <a:gd name="connsiteX2" fmla="*/ 5472953 w 5472953"/>
                <a:gd name="connsiteY2" fmla="*/ 13447 h 13447"/>
                <a:gd name="connsiteX0" fmla="*/ 0 w 5472953"/>
                <a:gd name="connsiteY0" fmla="*/ 407910 h 421357"/>
                <a:gd name="connsiteX1" fmla="*/ 5472953 w 5472953"/>
                <a:gd name="connsiteY1" fmla="*/ 421357 h 421357"/>
                <a:gd name="connsiteX2" fmla="*/ 5472953 w 5472953"/>
                <a:gd name="connsiteY2" fmla="*/ 421357 h 421357"/>
                <a:gd name="connsiteX0" fmla="*/ 0 w 5472953"/>
                <a:gd name="connsiteY0" fmla="*/ 674209 h 687656"/>
                <a:gd name="connsiteX1" fmla="*/ 5472953 w 5472953"/>
                <a:gd name="connsiteY1" fmla="*/ 687656 h 687656"/>
                <a:gd name="connsiteX2" fmla="*/ 5472953 w 5472953"/>
                <a:gd name="connsiteY2" fmla="*/ 687656 h 6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953" h="687656">
                  <a:moveTo>
                    <a:pt x="0" y="674209"/>
                  </a:moveTo>
                  <a:cubicBezTo>
                    <a:pt x="1810871" y="-249156"/>
                    <a:pt x="3662082" y="-204332"/>
                    <a:pt x="5472953" y="687656"/>
                  </a:cubicBezTo>
                  <a:lnTo>
                    <a:pt x="5472953" y="6876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flipV="1">
              <a:off x="4565277" y="6022427"/>
              <a:ext cx="2736476" cy="459056"/>
            </a:xfrm>
            <a:custGeom>
              <a:avLst/>
              <a:gdLst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94129"/>
                <a:gd name="connsiteX1" fmla="*/ 5472953 w 5472953"/>
                <a:gd name="connsiteY1" fmla="*/ 13447 h 94129"/>
                <a:gd name="connsiteX2" fmla="*/ 5472953 w 5472953"/>
                <a:gd name="connsiteY2" fmla="*/ 13447 h 94129"/>
                <a:gd name="connsiteX3" fmla="*/ 5419165 w 5472953"/>
                <a:gd name="connsiteY3" fmla="*/ 94129 h 94129"/>
                <a:gd name="connsiteX0" fmla="*/ 0 w 5472953"/>
                <a:gd name="connsiteY0" fmla="*/ 0 h 13447"/>
                <a:gd name="connsiteX1" fmla="*/ 5472953 w 5472953"/>
                <a:gd name="connsiteY1" fmla="*/ 13447 h 13447"/>
                <a:gd name="connsiteX2" fmla="*/ 5472953 w 5472953"/>
                <a:gd name="connsiteY2" fmla="*/ 13447 h 13447"/>
                <a:gd name="connsiteX0" fmla="*/ 0 w 5472953"/>
                <a:gd name="connsiteY0" fmla="*/ 407910 h 421357"/>
                <a:gd name="connsiteX1" fmla="*/ 5472953 w 5472953"/>
                <a:gd name="connsiteY1" fmla="*/ 421357 h 421357"/>
                <a:gd name="connsiteX2" fmla="*/ 5472953 w 5472953"/>
                <a:gd name="connsiteY2" fmla="*/ 421357 h 421357"/>
                <a:gd name="connsiteX0" fmla="*/ 0 w 5472953"/>
                <a:gd name="connsiteY0" fmla="*/ 674209 h 687656"/>
                <a:gd name="connsiteX1" fmla="*/ 5472953 w 5472953"/>
                <a:gd name="connsiteY1" fmla="*/ 687656 h 687656"/>
                <a:gd name="connsiteX2" fmla="*/ 5472953 w 5472953"/>
                <a:gd name="connsiteY2" fmla="*/ 687656 h 6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953" h="687656">
                  <a:moveTo>
                    <a:pt x="0" y="674209"/>
                  </a:moveTo>
                  <a:cubicBezTo>
                    <a:pt x="1810871" y="-249156"/>
                    <a:pt x="3662082" y="-204332"/>
                    <a:pt x="5472953" y="687656"/>
                  </a:cubicBezTo>
                  <a:lnTo>
                    <a:pt x="5472953" y="68765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797423" y="6012692"/>
              <a:ext cx="5472953" cy="1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H="1">
            <a:off x="3290048" y="5889812"/>
            <a:ext cx="2057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9914"/>
              </p:ext>
            </p:extLst>
          </p:nvPr>
        </p:nvGraphicFramePr>
        <p:xfrm>
          <a:off x="5421249" y="5620871"/>
          <a:ext cx="2046351" cy="55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11" name="Equation" r:id="rId4" imgW="888840" imgH="241200" progId="Equation.DSMT4">
                  <p:embed/>
                </p:oleObj>
              </mc:Choice>
              <mc:Fallback>
                <p:oleObj name="Equation" r:id="rId4" imgW="888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1249" y="5620871"/>
                        <a:ext cx="2046351" cy="55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44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/>
              <a:t>The wave equation</a:t>
            </a:r>
          </a:p>
          <a:p>
            <a:r>
              <a:rPr lang="en-US" dirty="0"/>
              <a:t>Energy and power of waves</a:t>
            </a:r>
          </a:p>
          <a:p>
            <a:r>
              <a:rPr lang="en-US" dirty="0"/>
              <a:t>Superposition</a:t>
            </a:r>
          </a:p>
          <a:p>
            <a:r>
              <a:rPr lang="en-US" dirty="0"/>
              <a:t>Standing waves as sums of traveling waves</a:t>
            </a:r>
          </a:p>
          <a:p>
            <a:r>
              <a:rPr lang="en-US" dirty="0"/>
              <a:t>Fourier series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 Nodes and Antinodes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4528"/>
            <a:ext cx="8500783" cy="4876800"/>
          </a:xfrm>
        </p:spPr>
        <p:txBody>
          <a:bodyPr>
            <a:normAutofit/>
          </a:bodyPr>
          <a:lstStyle/>
          <a:p>
            <a:endParaRPr lang="en-US">
              <a:sym typeface="MT Extra"/>
            </a:endParaRPr>
          </a:p>
          <a:p>
            <a:endParaRPr lang="en-US">
              <a:sym typeface="MT Extr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4554071"/>
            <a:ext cx="769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standing wave has form</a:t>
            </a:r>
          </a:p>
          <a:p>
            <a:endParaRPr lang="en-US" sz="2400"/>
          </a:p>
          <a:p>
            <a:r>
              <a:rPr lang="en-US" sz="2400"/>
              <a:t>For a pure note on a string with fixed ends,</a:t>
            </a:r>
          </a:p>
          <a:p>
            <a:endParaRPr lang="en-US" sz="2400"/>
          </a:p>
          <a:p>
            <a:r>
              <a:rPr lang="en-US" sz="2400" u="sng"/>
              <a:t>At a node, the string never moves</a:t>
            </a:r>
            <a:r>
              <a:rPr lang="en-US" sz="2400"/>
              <a:t>:</a:t>
            </a:r>
          </a:p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682894"/>
              </p:ext>
            </p:extLst>
          </p:nvPr>
        </p:nvGraphicFramePr>
        <p:xfrm>
          <a:off x="3810000" y="4401671"/>
          <a:ext cx="5228120" cy="75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69" name="Equation" r:id="rId4" imgW="2743200" imgH="393480" progId="Equation.DSMT4">
                  <p:embed/>
                </p:oleObj>
              </mc:Choice>
              <mc:Fallback>
                <p:oleObj name="Equation" r:id="rId4" imgW="2743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4401671"/>
                        <a:ext cx="5228120" cy="750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0545"/>
              </p:ext>
            </p:extLst>
          </p:nvPr>
        </p:nvGraphicFramePr>
        <p:xfrm>
          <a:off x="5611906" y="5280212"/>
          <a:ext cx="2196479" cy="52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70" name="Equation" r:id="rId6" imgW="952200" imgH="228600" progId="Equation.DSMT4">
                  <p:embed/>
                </p:oleObj>
              </mc:Choice>
              <mc:Fallback>
                <p:oleObj name="Equation" r:id="rId6" imgW="95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11906" y="5280212"/>
                        <a:ext cx="2196479" cy="527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349188" y="1189137"/>
            <a:ext cx="6728012" cy="2907734"/>
            <a:chOff x="1349188" y="1283266"/>
            <a:chExt cx="6728012" cy="2907734"/>
          </a:xfrm>
        </p:grpSpPr>
        <p:grpSp>
          <p:nvGrpSpPr>
            <p:cNvPr id="8" name="Group 7"/>
            <p:cNvGrpSpPr/>
            <p:nvPr/>
          </p:nvGrpSpPr>
          <p:grpSpPr>
            <a:xfrm>
              <a:off x="1712258" y="2311659"/>
              <a:ext cx="5537947" cy="736341"/>
              <a:chOff x="1694329" y="1905000"/>
              <a:chExt cx="5537947" cy="927847"/>
            </a:xfrm>
          </p:grpSpPr>
          <p:sp>
            <p:nvSpPr>
              <p:cNvPr id="14" name="Freeform 13"/>
              <p:cNvSpPr/>
              <p:nvPr/>
            </p:nvSpPr>
            <p:spPr>
              <a:xfrm flipV="1">
                <a:off x="4489077" y="2373791"/>
                <a:ext cx="2736476" cy="459056"/>
              </a:xfrm>
              <a:custGeom>
                <a:avLst/>
                <a:gdLst>
                  <a:gd name="connsiteX0" fmla="*/ 0 w 5472953"/>
                  <a:gd name="connsiteY0" fmla="*/ 0 h 94129"/>
                  <a:gd name="connsiteX1" fmla="*/ 5472953 w 5472953"/>
                  <a:gd name="connsiteY1" fmla="*/ 13447 h 94129"/>
                  <a:gd name="connsiteX2" fmla="*/ 5472953 w 5472953"/>
                  <a:gd name="connsiteY2" fmla="*/ 13447 h 94129"/>
                  <a:gd name="connsiteX3" fmla="*/ 5419165 w 5472953"/>
                  <a:gd name="connsiteY3" fmla="*/ 94129 h 94129"/>
                  <a:gd name="connsiteX0" fmla="*/ 0 w 5472953"/>
                  <a:gd name="connsiteY0" fmla="*/ 0 h 94129"/>
                  <a:gd name="connsiteX1" fmla="*/ 5472953 w 5472953"/>
                  <a:gd name="connsiteY1" fmla="*/ 13447 h 94129"/>
                  <a:gd name="connsiteX2" fmla="*/ 5472953 w 5472953"/>
                  <a:gd name="connsiteY2" fmla="*/ 13447 h 94129"/>
                  <a:gd name="connsiteX3" fmla="*/ 5419165 w 5472953"/>
                  <a:gd name="connsiteY3" fmla="*/ 94129 h 94129"/>
                  <a:gd name="connsiteX0" fmla="*/ 0 w 5472953"/>
                  <a:gd name="connsiteY0" fmla="*/ 0 h 13447"/>
                  <a:gd name="connsiteX1" fmla="*/ 5472953 w 5472953"/>
                  <a:gd name="connsiteY1" fmla="*/ 13447 h 13447"/>
                  <a:gd name="connsiteX2" fmla="*/ 5472953 w 5472953"/>
                  <a:gd name="connsiteY2" fmla="*/ 13447 h 13447"/>
                  <a:gd name="connsiteX0" fmla="*/ 0 w 5472953"/>
                  <a:gd name="connsiteY0" fmla="*/ 407910 h 421357"/>
                  <a:gd name="connsiteX1" fmla="*/ 5472953 w 5472953"/>
                  <a:gd name="connsiteY1" fmla="*/ 421357 h 421357"/>
                  <a:gd name="connsiteX2" fmla="*/ 5472953 w 5472953"/>
                  <a:gd name="connsiteY2" fmla="*/ 421357 h 421357"/>
                  <a:gd name="connsiteX0" fmla="*/ 0 w 5472953"/>
                  <a:gd name="connsiteY0" fmla="*/ 674209 h 687656"/>
                  <a:gd name="connsiteX1" fmla="*/ 5472953 w 5472953"/>
                  <a:gd name="connsiteY1" fmla="*/ 687656 h 687656"/>
                  <a:gd name="connsiteX2" fmla="*/ 5472953 w 5472953"/>
                  <a:gd name="connsiteY2" fmla="*/ 687656 h 68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72953" h="687656">
                    <a:moveTo>
                      <a:pt x="0" y="674209"/>
                    </a:moveTo>
                    <a:cubicBezTo>
                      <a:pt x="1810871" y="-249156"/>
                      <a:pt x="3662082" y="-204332"/>
                      <a:pt x="5472953" y="687656"/>
                    </a:cubicBezTo>
                    <a:lnTo>
                      <a:pt x="5472953" y="68765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694329" y="2350609"/>
                <a:ext cx="5472953" cy="104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1725707" y="1905000"/>
                <a:ext cx="2743199" cy="920739"/>
                <a:chOff x="1725707" y="1905000"/>
                <a:chExt cx="2743199" cy="920739"/>
              </a:xfrm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1725707" y="1905000"/>
                  <a:ext cx="2736476" cy="459056"/>
                </a:xfrm>
                <a:custGeom>
                  <a:avLst/>
                  <a:gdLst>
                    <a:gd name="connsiteX0" fmla="*/ 0 w 5472953"/>
                    <a:gd name="connsiteY0" fmla="*/ 0 h 94129"/>
                    <a:gd name="connsiteX1" fmla="*/ 5472953 w 5472953"/>
                    <a:gd name="connsiteY1" fmla="*/ 13447 h 94129"/>
                    <a:gd name="connsiteX2" fmla="*/ 5472953 w 5472953"/>
                    <a:gd name="connsiteY2" fmla="*/ 13447 h 94129"/>
                    <a:gd name="connsiteX3" fmla="*/ 5419165 w 5472953"/>
                    <a:gd name="connsiteY3" fmla="*/ 94129 h 94129"/>
                    <a:gd name="connsiteX0" fmla="*/ 0 w 5472953"/>
                    <a:gd name="connsiteY0" fmla="*/ 0 h 94129"/>
                    <a:gd name="connsiteX1" fmla="*/ 5472953 w 5472953"/>
                    <a:gd name="connsiteY1" fmla="*/ 13447 h 94129"/>
                    <a:gd name="connsiteX2" fmla="*/ 5472953 w 5472953"/>
                    <a:gd name="connsiteY2" fmla="*/ 13447 h 94129"/>
                    <a:gd name="connsiteX3" fmla="*/ 5419165 w 5472953"/>
                    <a:gd name="connsiteY3" fmla="*/ 94129 h 94129"/>
                    <a:gd name="connsiteX0" fmla="*/ 0 w 5472953"/>
                    <a:gd name="connsiteY0" fmla="*/ 0 h 13447"/>
                    <a:gd name="connsiteX1" fmla="*/ 5472953 w 5472953"/>
                    <a:gd name="connsiteY1" fmla="*/ 13447 h 13447"/>
                    <a:gd name="connsiteX2" fmla="*/ 5472953 w 5472953"/>
                    <a:gd name="connsiteY2" fmla="*/ 13447 h 13447"/>
                    <a:gd name="connsiteX0" fmla="*/ 0 w 5472953"/>
                    <a:gd name="connsiteY0" fmla="*/ 407910 h 421357"/>
                    <a:gd name="connsiteX1" fmla="*/ 5472953 w 5472953"/>
                    <a:gd name="connsiteY1" fmla="*/ 421357 h 421357"/>
                    <a:gd name="connsiteX2" fmla="*/ 5472953 w 5472953"/>
                    <a:gd name="connsiteY2" fmla="*/ 421357 h 421357"/>
                    <a:gd name="connsiteX0" fmla="*/ 0 w 5472953"/>
                    <a:gd name="connsiteY0" fmla="*/ 674209 h 687656"/>
                    <a:gd name="connsiteX1" fmla="*/ 5472953 w 5472953"/>
                    <a:gd name="connsiteY1" fmla="*/ 687656 h 687656"/>
                    <a:gd name="connsiteX2" fmla="*/ 5472953 w 5472953"/>
                    <a:gd name="connsiteY2" fmla="*/ 687656 h 687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72953" h="687656">
                      <a:moveTo>
                        <a:pt x="0" y="674209"/>
                      </a:moveTo>
                      <a:cubicBezTo>
                        <a:pt x="1810871" y="-249156"/>
                        <a:pt x="3662082" y="-204332"/>
                        <a:pt x="5472953" y="687656"/>
                      </a:cubicBezTo>
                      <a:lnTo>
                        <a:pt x="5472953" y="687656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V="1">
                  <a:off x="1732430" y="2366683"/>
                  <a:ext cx="2736476" cy="459056"/>
                </a:xfrm>
                <a:custGeom>
                  <a:avLst/>
                  <a:gdLst>
                    <a:gd name="connsiteX0" fmla="*/ 0 w 5472953"/>
                    <a:gd name="connsiteY0" fmla="*/ 0 h 94129"/>
                    <a:gd name="connsiteX1" fmla="*/ 5472953 w 5472953"/>
                    <a:gd name="connsiteY1" fmla="*/ 13447 h 94129"/>
                    <a:gd name="connsiteX2" fmla="*/ 5472953 w 5472953"/>
                    <a:gd name="connsiteY2" fmla="*/ 13447 h 94129"/>
                    <a:gd name="connsiteX3" fmla="*/ 5419165 w 5472953"/>
                    <a:gd name="connsiteY3" fmla="*/ 94129 h 94129"/>
                    <a:gd name="connsiteX0" fmla="*/ 0 w 5472953"/>
                    <a:gd name="connsiteY0" fmla="*/ 0 h 94129"/>
                    <a:gd name="connsiteX1" fmla="*/ 5472953 w 5472953"/>
                    <a:gd name="connsiteY1" fmla="*/ 13447 h 94129"/>
                    <a:gd name="connsiteX2" fmla="*/ 5472953 w 5472953"/>
                    <a:gd name="connsiteY2" fmla="*/ 13447 h 94129"/>
                    <a:gd name="connsiteX3" fmla="*/ 5419165 w 5472953"/>
                    <a:gd name="connsiteY3" fmla="*/ 94129 h 94129"/>
                    <a:gd name="connsiteX0" fmla="*/ 0 w 5472953"/>
                    <a:gd name="connsiteY0" fmla="*/ 0 h 13447"/>
                    <a:gd name="connsiteX1" fmla="*/ 5472953 w 5472953"/>
                    <a:gd name="connsiteY1" fmla="*/ 13447 h 13447"/>
                    <a:gd name="connsiteX2" fmla="*/ 5472953 w 5472953"/>
                    <a:gd name="connsiteY2" fmla="*/ 13447 h 13447"/>
                    <a:gd name="connsiteX0" fmla="*/ 0 w 5472953"/>
                    <a:gd name="connsiteY0" fmla="*/ 407910 h 421357"/>
                    <a:gd name="connsiteX1" fmla="*/ 5472953 w 5472953"/>
                    <a:gd name="connsiteY1" fmla="*/ 421357 h 421357"/>
                    <a:gd name="connsiteX2" fmla="*/ 5472953 w 5472953"/>
                    <a:gd name="connsiteY2" fmla="*/ 421357 h 421357"/>
                    <a:gd name="connsiteX0" fmla="*/ 0 w 5472953"/>
                    <a:gd name="connsiteY0" fmla="*/ 674209 h 687656"/>
                    <a:gd name="connsiteX1" fmla="*/ 5472953 w 5472953"/>
                    <a:gd name="connsiteY1" fmla="*/ 687656 h 687656"/>
                    <a:gd name="connsiteX2" fmla="*/ 5472953 w 5472953"/>
                    <a:gd name="connsiteY2" fmla="*/ 687656 h 687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72953" h="687656">
                      <a:moveTo>
                        <a:pt x="0" y="674209"/>
                      </a:moveTo>
                      <a:cubicBezTo>
                        <a:pt x="1810871" y="-249156"/>
                        <a:pt x="3662082" y="-204332"/>
                        <a:pt x="5472953" y="687656"/>
                      </a:cubicBezTo>
                      <a:lnTo>
                        <a:pt x="5472953" y="687656"/>
                      </a:lnTo>
                    </a:path>
                  </a:pathLst>
                </a:custGeom>
                <a:noFill/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Freeform 15"/>
              <p:cNvSpPr/>
              <p:nvPr/>
            </p:nvSpPr>
            <p:spPr>
              <a:xfrm>
                <a:off x="4495800" y="1905000"/>
                <a:ext cx="2736476" cy="459056"/>
              </a:xfrm>
              <a:custGeom>
                <a:avLst/>
                <a:gdLst>
                  <a:gd name="connsiteX0" fmla="*/ 0 w 5472953"/>
                  <a:gd name="connsiteY0" fmla="*/ 0 h 94129"/>
                  <a:gd name="connsiteX1" fmla="*/ 5472953 w 5472953"/>
                  <a:gd name="connsiteY1" fmla="*/ 13447 h 94129"/>
                  <a:gd name="connsiteX2" fmla="*/ 5472953 w 5472953"/>
                  <a:gd name="connsiteY2" fmla="*/ 13447 h 94129"/>
                  <a:gd name="connsiteX3" fmla="*/ 5419165 w 5472953"/>
                  <a:gd name="connsiteY3" fmla="*/ 94129 h 94129"/>
                  <a:gd name="connsiteX0" fmla="*/ 0 w 5472953"/>
                  <a:gd name="connsiteY0" fmla="*/ 0 h 94129"/>
                  <a:gd name="connsiteX1" fmla="*/ 5472953 w 5472953"/>
                  <a:gd name="connsiteY1" fmla="*/ 13447 h 94129"/>
                  <a:gd name="connsiteX2" fmla="*/ 5472953 w 5472953"/>
                  <a:gd name="connsiteY2" fmla="*/ 13447 h 94129"/>
                  <a:gd name="connsiteX3" fmla="*/ 5419165 w 5472953"/>
                  <a:gd name="connsiteY3" fmla="*/ 94129 h 94129"/>
                  <a:gd name="connsiteX0" fmla="*/ 0 w 5472953"/>
                  <a:gd name="connsiteY0" fmla="*/ 0 h 13447"/>
                  <a:gd name="connsiteX1" fmla="*/ 5472953 w 5472953"/>
                  <a:gd name="connsiteY1" fmla="*/ 13447 h 13447"/>
                  <a:gd name="connsiteX2" fmla="*/ 5472953 w 5472953"/>
                  <a:gd name="connsiteY2" fmla="*/ 13447 h 13447"/>
                  <a:gd name="connsiteX0" fmla="*/ 0 w 5472953"/>
                  <a:gd name="connsiteY0" fmla="*/ 407910 h 421357"/>
                  <a:gd name="connsiteX1" fmla="*/ 5472953 w 5472953"/>
                  <a:gd name="connsiteY1" fmla="*/ 421357 h 421357"/>
                  <a:gd name="connsiteX2" fmla="*/ 5472953 w 5472953"/>
                  <a:gd name="connsiteY2" fmla="*/ 421357 h 421357"/>
                  <a:gd name="connsiteX0" fmla="*/ 0 w 5472953"/>
                  <a:gd name="connsiteY0" fmla="*/ 674209 h 687656"/>
                  <a:gd name="connsiteX1" fmla="*/ 5472953 w 5472953"/>
                  <a:gd name="connsiteY1" fmla="*/ 687656 h 687656"/>
                  <a:gd name="connsiteX2" fmla="*/ 5472953 w 5472953"/>
                  <a:gd name="connsiteY2" fmla="*/ 687656 h 68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72953" h="687656">
                    <a:moveTo>
                      <a:pt x="0" y="674209"/>
                    </a:moveTo>
                    <a:cubicBezTo>
                      <a:pt x="1810871" y="-249156"/>
                      <a:pt x="3662082" y="-204332"/>
                      <a:pt x="5472953" y="687656"/>
                    </a:cubicBezTo>
                    <a:lnTo>
                      <a:pt x="5472953" y="687656"/>
                    </a:lnTo>
                  </a:path>
                </a:pathLst>
              </a:custGeom>
              <a:noFill/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732431" y="3459258"/>
              <a:ext cx="5490880" cy="731742"/>
              <a:chOff x="1835525" y="3276600"/>
              <a:chExt cx="5490880" cy="92205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835525" y="3276600"/>
                <a:ext cx="5490880" cy="922052"/>
                <a:chOff x="1701053" y="3657600"/>
                <a:chExt cx="8191499" cy="922052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701053" y="3657600"/>
                  <a:ext cx="2743199" cy="920739"/>
                  <a:chOff x="1725707" y="1905000"/>
                  <a:chExt cx="2743199" cy="920739"/>
                </a:xfrm>
              </p:grpSpPr>
              <p:sp>
                <p:nvSpPr>
                  <p:cNvPr id="18" name="Freeform 17"/>
                  <p:cNvSpPr/>
                  <p:nvPr/>
                </p:nvSpPr>
                <p:spPr>
                  <a:xfrm>
                    <a:off x="1725707" y="1905000"/>
                    <a:ext cx="2736476" cy="459056"/>
                  </a:xfrm>
                  <a:custGeom>
                    <a:avLst/>
                    <a:gdLst>
                      <a:gd name="connsiteX0" fmla="*/ 0 w 5472953"/>
                      <a:gd name="connsiteY0" fmla="*/ 0 h 94129"/>
                      <a:gd name="connsiteX1" fmla="*/ 5472953 w 5472953"/>
                      <a:gd name="connsiteY1" fmla="*/ 13447 h 94129"/>
                      <a:gd name="connsiteX2" fmla="*/ 5472953 w 5472953"/>
                      <a:gd name="connsiteY2" fmla="*/ 13447 h 94129"/>
                      <a:gd name="connsiteX3" fmla="*/ 5419165 w 5472953"/>
                      <a:gd name="connsiteY3" fmla="*/ 94129 h 94129"/>
                      <a:gd name="connsiteX0" fmla="*/ 0 w 5472953"/>
                      <a:gd name="connsiteY0" fmla="*/ 0 h 94129"/>
                      <a:gd name="connsiteX1" fmla="*/ 5472953 w 5472953"/>
                      <a:gd name="connsiteY1" fmla="*/ 13447 h 94129"/>
                      <a:gd name="connsiteX2" fmla="*/ 5472953 w 5472953"/>
                      <a:gd name="connsiteY2" fmla="*/ 13447 h 94129"/>
                      <a:gd name="connsiteX3" fmla="*/ 5419165 w 5472953"/>
                      <a:gd name="connsiteY3" fmla="*/ 94129 h 94129"/>
                      <a:gd name="connsiteX0" fmla="*/ 0 w 5472953"/>
                      <a:gd name="connsiteY0" fmla="*/ 0 h 13447"/>
                      <a:gd name="connsiteX1" fmla="*/ 5472953 w 5472953"/>
                      <a:gd name="connsiteY1" fmla="*/ 13447 h 13447"/>
                      <a:gd name="connsiteX2" fmla="*/ 5472953 w 5472953"/>
                      <a:gd name="connsiteY2" fmla="*/ 13447 h 13447"/>
                      <a:gd name="connsiteX0" fmla="*/ 0 w 5472953"/>
                      <a:gd name="connsiteY0" fmla="*/ 407910 h 421357"/>
                      <a:gd name="connsiteX1" fmla="*/ 5472953 w 5472953"/>
                      <a:gd name="connsiteY1" fmla="*/ 421357 h 421357"/>
                      <a:gd name="connsiteX2" fmla="*/ 5472953 w 5472953"/>
                      <a:gd name="connsiteY2" fmla="*/ 421357 h 421357"/>
                      <a:gd name="connsiteX0" fmla="*/ 0 w 5472953"/>
                      <a:gd name="connsiteY0" fmla="*/ 674209 h 687656"/>
                      <a:gd name="connsiteX1" fmla="*/ 5472953 w 5472953"/>
                      <a:gd name="connsiteY1" fmla="*/ 687656 h 687656"/>
                      <a:gd name="connsiteX2" fmla="*/ 5472953 w 5472953"/>
                      <a:gd name="connsiteY2" fmla="*/ 687656 h 687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72953" h="687656">
                        <a:moveTo>
                          <a:pt x="0" y="674209"/>
                        </a:moveTo>
                        <a:cubicBezTo>
                          <a:pt x="1810871" y="-249156"/>
                          <a:pt x="3662082" y="-204332"/>
                          <a:pt x="5472953" y="687656"/>
                        </a:cubicBezTo>
                        <a:lnTo>
                          <a:pt x="5472953" y="687656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 flipV="1">
                    <a:off x="1732430" y="2366683"/>
                    <a:ext cx="2736476" cy="459056"/>
                  </a:xfrm>
                  <a:custGeom>
                    <a:avLst/>
                    <a:gdLst>
                      <a:gd name="connsiteX0" fmla="*/ 0 w 5472953"/>
                      <a:gd name="connsiteY0" fmla="*/ 0 h 94129"/>
                      <a:gd name="connsiteX1" fmla="*/ 5472953 w 5472953"/>
                      <a:gd name="connsiteY1" fmla="*/ 13447 h 94129"/>
                      <a:gd name="connsiteX2" fmla="*/ 5472953 w 5472953"/>
                      <a:gd name="connsiteY2" fmla="*/ 13447 h 94129"/>
                      <a:gd name="connsiteX3" fmla="*/ 5419165 w 5472953"/>
                      <a:gd name="connsiteY3" fmla="*/ 94129 h 94129"/>
                      <a:gd name="connsiteX0" fmla="*/ 0 w 5472953"/>
                      <a:gd name="connsiteY0" fmla="*/ 0 h 94129"/>
                      <a:gd name="connsiteX1" fmla="*/ 5472953 w 5472953"/>
                      <a:gd name="connsiteY1" fmla="*/ 13447 h 94129"/>
                      <a:gd name="connsiteX2" fmla="*/ 5472953 w 5472953"/>
                      <a:gd name="connsiteY2" fmla="*/ 13447 h 94129"/>
                      <a:gd name="connsiteX3" fmla="*/ 5419165 w 5472953"/>
                      <a:gd name="connsiteY3" fmla="*/ 94129 h 94129"/>
                      <a:gd name="connsiteX0" fmla="*/ 0 w 5472953"/>
                      <a:gd name="connsiteY0" fmla="*/ 0 h 13447"/>
                      <a:gd name="connsiteX1" fmla="*/ 5472953 w 5472953"/>
                      <a:gd name="connsiteY1" fmla="*/ 13447 h 13447"/>
                      <a:gd name="connsiteX2" fmla="*/ 5472953 w 5472953"/>
                      <a:gd name="connsiteY2" fmla="*/ 13447 h 13447"/>
                      <a:gd name="connsiteX0" fmla="*/ 0 w 5472953"/>
                      <a:gd name="connsiteY0" fmla="*/ 407910 h 421357"/>
                      <a:gd name="connsiteX1" fmla="*/ 5472953 w 5472953"/>
                      <a:gd name="connsiteY1" fmla="*/ 421357 h 421357"/>
                      <a:gd name="connsiteX2" fmla="*/ 5472953 w 5472953"/>
                      <a:gd name="connsiteY2" fmla="*/ 421357 h 421357"/>
                      <a:gd name="connsiteX0" fmla="*/ 0 w 5472953"/>
                      <a:gd name="connsiteY0" fmla="*/ 674209 h 687656"/>
                      <a:gd name="connsiteX1" fmla="*/ 5472953 w 5472953"/>
                      <a:gd name="connsiteY1" fmla="*/ 687656 h 687656"/>
                      <a:gd name="connsiteX2" fmla="*/ 5472953 w 5472953"/>
                      <a:gd name="connsiteY2" fmla="*/ 687656 h 687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72953" h="687656">
                        <a:moveTo>
                          <a:pt x="0" y="674209"/>
                        </a:moveTo>
                        <a:cubicBezTo>
                          <a:pt x="1810871" y="-249156"/>
                          <a:pt x="3662082" y="-204332"/>
                          <a:pt x="5472953" y="687656"/>
                        </a:cubicBezTo>
                        <a:lnTo>
                          <a:pt x="5472953" y="687656"/>
                        </a:lnTo>
                      </a:path>
                    </a:pathLst>
                  </a:custGeom>
                  <a:noFill/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4430805" y="3657600"/>
                  <a:ext cx="2743199" cy="920739"/>
                  <a:chOff x="1725707" y="1905000"/>
                  <a:chExt cx="2743199" cy="920739"/>
                </a:xfrm>
              </p:grpSpPr>
              <p:sp>
                <p:nvSpPr>
                  <p:cNvPr id="21" name="Freeform 20"/>
                  <p:cNvSpPr/>
                  <p:nvPr/>
                </p:nvSpPr>
                <p:spPr>
                  <a:xfrm>
                    <a:off x="1725707" y="1905000"/>
                    <a:ext cx="2736476" cy="459056"/>
                  </a:xfrm>
                  <a:custGeom>
                    <a:avLst/>
                    <a:gdLst>
                      <a:gd name="connsiteX0" fmla="*/ 0 w 5472953"/>
                      <a:gd name="connsiteY0" fmla="*/ 0 h 94129"/>
                      <a:gd name="connsiteX1" fmla="*/ 5472953 w 5472953"/>
                      <a:gd name="connsiteY1" fmla="*/ 13447 h 94129"/>
                      <a:gd name="connsiteX2" fmla="*/ 5472953 w 5472953"/>
                      <a:gd name="connsiteY2" fmla="*/ 13447 h 94129"/>
                      <a:gd name="connsiteX3" fmla="*/ 5419165 w 5472953"/>
                      <a:gd name="connsiteY3" fmla="*/ 94129 h 94129"/>
                      <a:gd name="connsiteX0" fmla="*/ 0 w 5472953"/>
                      <a:gd name="connsiteY0" fmla="*/ 0 h 94129"/>
                      <a:gd name="connsiteX1" fmla="*/ 5472953 w 5472953"/>
                      <a:gd name="connsiteY1" fmla="*/ 13447 h 94129"/>
                      <a:gd name="connsiteX2" fmla="*/ 5472953 w 5472953"/>
                      <a:gd name="connsiteY2" fmla="*/ 13447 h 94129"/>
                      <a:gd name="connsiteX3" fmla="*/ 5419165 w 5472953"/>
                      <a:gd name="connsiteY3" fmla="*/ 94129 h 94129"/>
                      <a:gd name="connsiteX0" fmla="*/ 0 w 5472953"/>
                      <a:gd name="connsiteY0" fmla="*/ 0 h 13447"/>
                      <a:gd name="connsiteX1" fmla="*/ 5472953 w 5472953"/>
                      <a:gd name="connsiteY1" fmla="*/ 13447 h 13447"/>
                      <a:gd name="connsiteX2" fmla="*/ 5472953 w 5472953"/>
                      <a:gd name="connsiteY2" fmla="*/ 13447 h 13447"/>
                      <a:gd name="connsiteX0" fmla="*/ 0 w 5472953"/>
                      <a:gd name="connsiteY0" fmla="*/ 407910 h 421357"/>
                      <a:gd name="connsiteX1" fmla="*/ 5472953 w 5472953"/>
                      <a:gd name="connsiteY1" fmla="*/ 421357 h 421357"/>
                      <a:gd name="connsiteX2" fmla="*/ 5472953 w 5472953"/>
                      <a:gd name="connsiteY2" fmla="*/ 421357 h 421357"/>
                      <a:gd name="connsiteX0" fmla="*/ 0 w 5472953"/>
                      <a:gd name="connsiteY0" fmla="*/ 674209 h 687656"/>
                      <a:gd name="connsiteX1" fmla="*/ 5472953 w 5472953"/>
                      <a:gd name="connsiteY1" fmla="*/ 687656 h 687656"/>
                      <a:gd name="connsiteX2" fmla="*/ 5472953 w 5472953"/>
                      <a:gd name="connsiteY2" fmla="*/ 687656 h 687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72953" h="687656">
                        <a:moveTo>
                          <a:pt x="0" y="674209"/>
                        </a:moveTo>
                        <a:cubicBezTo>
                          <a:pt x="1810871" y="-249156"/>
                          <a:pt x="3662082" y="-204332"/>
                          <a:pt x="5472953" y="687656"/>
                        </a:cubicBezTo>
                        <a:lnTo>
                          <a:pt x="5472953" y="687656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>
                  <a:xfrm flipV="1">
                    <a:off x="1732430" y="2366683"/>
                    <a:ext cx="2736476" cy="459056"/>
                  </a:xfrm>
                  <a:custGeom>
                    <a:avLst/>
                    <a:gdLst>
                      <a:gd name="connsiteX0" fmla="*/ 0 w 5472953"/>
                      <a:gd name="connsiteY0" fmla="*/ 0 h 94129"/>
                      <a:gd name="connsiteX1" fmla="*/ 5472953 w 5472953"/>
                      <a:gd name="connsiteY1" fmla="*/ 13447 h 94129"/>
                      <a:gd name="connsiteX2" fmla="*/ 5472953 w 5472953"/>
                      <a:gd name="connsiteY2" fmla="*/ 13447 h 94129"/>
                      <a:gd name="connsiteX3" fmla="*/ 5419165 w 5472953"/>
                      <a:gd name="connsiteY3" fmla="*/ 94129 h 94129"/>
                      <a:gd name="connsiteX0" fmla="*/ 0 w 5472953"/>
                      <a:gd name="connsiteY0" fmla="*/ 0 h 94129"/>
                      <a:gd name="connsiteX1" fmla="*/ 5472953 w 5472953"/>
                      <a:gd name="connsiteY1" fmla="*/ 13447 h 94129"/>
                      <a:gd name="connsiteX2" fmla="*/ 5472953 w 5472953"/>
                      <a:gd name="connsiteY2" fmla="*/ 13447 h 94129"/>
                      <a:gd name="connsiteX3" fmla="*/ 5419165 w 5472953"/>
                      <a:gd name="connsiteY3" fmla="*/ 94129 h 94129"/>
                      <a:gd name="connsiteX0" fmla="*/ 0 w 5472953"/>
                      <a:gd name="connsiteY0" fmla="*/ 0 h 13447"/>
                      <a:gd name="connsiteX1" fmla="*/ 5472953 w 5472953"/>
                      <a:gd name="connsiteY1" fmla="*/ 13447 h 13447"/>
                      <a:gd name="connsiteX2" fmla="*/ 5472953 w 5472953"/>
                      <a:gd name="connsiteY2" fmla="*/ 13447 h 13447"/>
                      <a:gd name="connsiteX0" fmla="*/ 0 w 5472953"/>
                      <a:gd name="connsiteY0" fmla="*/ 407910 h 421357"/>
                      <a:gd name="connsiteX1" fmla="*/ 5472953 w 5472953"/>
                      <a:gd name="connsiteY1" fmla="*/ 421357 h 421357"/>
                      <a:gd name="connsiteX2" fmla="*/ 5472953 w 5472953"/>
                      <a:gd name="connsiteY2" fmla="*/ 421357 h 421357"/>
                      <a:gd name="connsiteX0" fmla="*/ 0 w 5472953"/>
                      <a:gd name="connsiteY0" fmla="*/ 674209 h 687656"/>
                      <a:gd name="connsiteX1" fmla="*/ 5472953 w 5472953"/>
                      <a:gd name="connsiteY1" fmla="*/ 687656 h 687656"/>
                      <a:gd name="connsiteX2" fmla="*/ 5472953 w 5472953"/>
                      <a:gd name="connsiteY2" fmla="*/ 687656 h 687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72953" h="687656">
                        <a:moveTo>
                          <a:pt x="0" y="674209"/>
                        </a:moveTo>
                        <a:cubicBezTo>
                          <a:pt x="1810871" y="-249156"/>
                          <a:pt x="3662082" y="-204332"/>
                          <a:pt x="5472953" y="687656"/>
                        </a:cubicBezTo>
                        <a:lnTo>
                          <a:pt x="5472953" y="687656"/>
                        </a:lnTo>
                      </a:path>
                    </a:pathLst>
                  </a:custGeom>
                  <a:noFill/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7149353" y="3658913"/>
                  <a:ext cx="2743199" cy="920739"/>
                  <a:chOff x="1725707" y="1905000"/>
                  <a:chExt cx="2743199" cy="920739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>
                    <a:off x="1725707" y="1905000"/>
                    <a:ext cx="2736476" cy="459056"/>
                  </a:xfrm>
                  <a:custGeom>
                    <a:avLst/>
                    <a:gdLst>
                      <a:gd name="connsiteX0" fmla="*/ 0 w 5472953"/>
                      <a:gd name="connsiteY0" fmla="*/ 0 h 94129"/>
                      <a:gd name="connsiteX1" fmla="*/ 5472953 w 5472953"/>
                      <a:gd name="connsiteY1" fmla="*/ 13447 h 94129"/>
                      <a:gd name="connsiteX2" fmla="*/ 5472953 w 5472953"/>
                      <a:gd name="connsiteY2" fmla="*/ 13447 h 94129"/>
                      <a:gd name="connsiteX3" fmla="*/ 5419165 w 5472953"/>
                      <a:gd name="connsiteY3" fmla="*/ 94129 h 94129"/>
                      <a:gd name="connsiteX0" fmla="*/ 0 w 5472953"/>
                      <a:gd name="connsiteY0" fmla="*/ 0 h 94129"/>
                      <a:gd name="connsiteX1" fmla="*/ 5472953 w 5472953"/>
                      <a:gd name="connsiteY1" fmla="*/ 13447 h 94129"/>
                      <a:gd name="connsiteX2" fmla="*/ 5472953 w 5472953"/>
                      <a:gd name="connsiteY2" fmla="*/ 13447 h 94129"/>
                      <a:gd name="connsiteX3" fmla="*/ 5419165 w 5472953"/>
                      <a:gd name="connsiteY3" fmla="*/ 94129 h 94129"/>
                      <a:gd name="connsiteX0" fmla="*/ 0 w 5472953"/>
                      <a:gd name="connsiteY0" fmla="*/ 0 h 13447"/>
                      <a:gd name="connsiteX1" fmla="*/ 5472953 w 5472953"/>
                      <a:gd name="connsiteY1" fmla="*/ 13447 h 13447"/>
                      <a:gd name="connsiteX2" fmla="*/ 5472953 w 5472953"/>
                      <a:gd name="connsiteY2" fmla="*/ 13447 h 13447"/>
                      <a:gd name="connsiteX0" fmla="*/ 0 w 5472953"/>
                      <a:gd name="connsiteY0" fmla="*/ 407910 h 421357"/>
                      <a:gd name="connsiteX1" fmla="*/ 5472953 w 5472953"/>
                      <a:gd name="connsiteY1" fmla="*/ 421357 h 421357"/>
                      <a:gd name="connsiteX2" fmla="*/ 5472953 w 5472953"/>
                      <a:gd name="connsiteY2" fmla="*/ 421357 h 421357"/>
                      <a:gd name="connsiteX0" fmla="*/ 0 w 5472953"/>
                      <a:gd name="connsiteY0" fmla="*/ 674209 h 687656"/>
                      <a:gd name="connsiteX1" fmla="*/ 5472953 w 5472953"/>
                      <a:gd name="connsiteY1" fmla="*/ 687656 h 687656"/>
                      <a:gd name="connsiteX2" fmla="*/ 5472953 w 5472953"/>
                      <a:gd name="connsiteY2" fmla="*/ 687656 h 687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72953" h="687656">
                        <a:moveTo>
                          <a:pt x="0" y="674209"/>
                        </a:moveTo>
                        <a:cubicBezTo>
                          <a:pt x="1810871" y="-249156"/>
                          <a:pt x="3662082" y="-204332"/>
                          <a:pt x="5472953" y="687656"/>
                        </a:cubicBezTo>
                        <a:lnTo>
                          <a:pt x="5472953" y="687656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 flipV="1">
                    <a:off x="1732430" y="2366683"/>
                    <a:ext cx="2736476" cy="459056"/>
                  </a:xfrm>
                  <a:custGeom>
                    <a:avLst/>
                    <a:gdLst>
                      <a:gd name="connsiteX0" fmla="*/ 0 w 5472953"/>
                      <a:gd name="connsiteY0" fmla="*/ 0 h 94129"/>
                      <a:gd name="connsiteX1" fmla="*/ 5472953 w 5472953"/>
                      <a:gd name="connsiteY1" fmla="*/ 13447 h 94129"/>
                      <a:gd name="connsiteX2" fmla="*/ 5472953 w 5472953"/>
                      <a:gd name="connsiteY2" fmla="*/ 13447 h 94129"/>
                      <a:gd name="connsiteX3" fmla="*/ 5419165 w 5472953"/>
                      <a:gd name="connsiteY3" fmla="*/ 94129 h 94129"/>
                      <a:gd name="connsiteX0" fmla="*/ 0 w 5472953"/>
                      <a:gd name="connsiteY0" fmla="*/ 0 h 94129"/>
                      <a:gd name="connsiteX1" fmla="*/ 5472953 w 5472953"/>
                      <a:gd name="connsiteY1" fmla="*/ 13447 h 94129"/>
                      <a:gd name="connsiteX2" fmla="*/ 5472953 w 5472953"/>
                      <a:gd name="connsiteY2" fmla="*/ 13447 h 94129"/>
                      <a:gd name="connsiteX3" fmla="*/ 5419165 w 5472953"/>
                      <a:gd name="connsiteY3" fmla="*/ 94129 h 94129"/>
                      <a:gd name="connsiteX0" fmla="*/ 0 w 5472953"/>
                      <a:gd name="connsiteY0" fmla="*/ 0 h 13447"/>
                      <a:gd name="connsiteX1" fmla="*/ 5472953 w 5472953"/>
                      <a:gd name="connsiteY1" fmla="*/ 13447 h 13447"/>
                      <a:gd name="connsiteX2" fmla="*/ 5472953 w 5472953"/>
                      <a:gd name="connsiteY2" fmla="*/ 13447 h 13447"/>
                      <a:gd name="connsiteX0" fmla="*/ 0 w 5472953"/>
                      <a:gd name="connsiteY0" fmla="*/ 407910 h 421357"/>
                      <a:gd name="connsiteX1" fmla="*/ 5472953 w 5472953"/>
                      <a:gd name="connsiteY1" fmla="*/ 421357 h 421357"/>
                      <a:gd name="connsiteX2" fmla="*/ 5472953 w 5472953"/>
                      <a:gd name="connsiteY2" fmla="*/ 421357 h 421357"/>
                      <a:gd name="connsiteX0" fmla="*/ 0 w 5472953"/>
                      <a:gd name="connsiteY0" fmla="*/ 674209 h 687656"/>
                      <a:gd name="connsiteX1" fmla="*/ 5472953 w 5472953"/>
                      <a:gd name="connsiteY1" fmla="*/ 687656 h 687656"/>
                      <a:gd name="connsiteX2" fmla="*/ 5472953 w 5472953"/>
                      <a:gd name="connsiteY2" fmla="*/ 687656 h 687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72953" h="687656">
                        <a:moveTo>
                          <a:pt x="0" y="674209"/>
                        </a:moveTo>
                        <a:cubicBezTo>
                          <a:pt x="1810871" y="-249156"/>
                          <a:pt x="3662082" y="-204332"/>
                          <a:pt x="5472953" y="687656"/>
                        </a:cubicBezTo>
                        <a:lnTo>
                          <a:pt x="5472953" y="687656"/>
                        </a:lnTo>
                      </a:path>
                    </a:pathLst>
                  </a:custGeom>
                  <a:noFill/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1844800" y="3724491"/>
                <a:ext cx="5472953" cy="104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6781800" y="1784548"/>
              <a:ext cx="1295400" cy="428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>
                  <a:solidFill>
                    <a:srgbClr val="FFFF00"/>
                  </a:solidFill>
                </a:rPr>
                <a:t> = </a:t>
              </a:r>
              <a:r>
                <a:rPr lang="en-US" sz="2400">
                  <a:solidFill>
                    <a:srgbClr val="FFFF00"/>
                  </a:solidFill>
                  <a:sym typeface="MT Extra"/>
                </a:rPr>
                <a:t>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38600" y="2676924"/>
              <a:ext cx="1295400" cy="3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FFFF00"/>
                  </a:solidFill>
                </a:rPr>
                <a:t>node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30906" y="2219724"/>
              <a:ext cx="1295400" cy="3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FFFF00"/>
                  </a:solidFill>
                </a:rPr>
                <a:t>antinode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349188" y="1283266"/>
              <a:ext cx="5939117" cy="823822"/>
              <a:chOff x="1134036" y="1390842"/>
              <a:chExt cx="5939117" cy="84137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573306" y="1390842"/>
                <a:ext cx="5472953" cy="423307"/>
                <a:chOff x="1797423" y="1017494"/>
                <a:chExt cx="5472953" cy="533400"/>
              </a:xfrm>
            </p:grpSpPr>
            <p:sp>
              <p:nvSpPr>
                <p:cNvPr id="9" name="Freeform 8"/>
                <p:cNvSpPr/>
                <p:nvPr/>
              </p:nvSpPr>
              <p:spPr>
                <a:xfrm>
                  <a:off x="1797423" y="1017494"/>
                  <a:ext cx="5472953" cy="533400"/>
                </a:xfrm>
                <a:custGeom>
                  <a:avLst/>
                  <a:gdLst>
                    <a:gd name="connsiteX0" fmla="*/ 0 w 5472953"/>
                    <a:gd name="connsiteY0" fmla="*/ 0 h 94129"/>
                    <a:gd name="connsiteX1" fmla="*/ 5472953 w 5472953"/>
                    <a:gd name="connsiteY1" fmla="*/ 13447 h 94129"/>
                    <a:gd name="connsiteX2" fmla="*/ 5472953 w 5472953"/>
                    <a:gd name="connsiteY2" fmla="*/ 13447 h 94129"/>
                    <a:gd name="connsiteX3" fmla="*/ 5419165 w 5472953"/>
                    <a:gd name="connsiteY3" fmla="*/ 94129 h 94129"/>
                    <a:gd name="connsiteX0" fmla="*/ 0 w 5472953"/>
                    <a:gd name="connsiteY0" fmla="*/ 0 h 94129"/>
                    <a:gd name="connsiteX1" fmla="*/ 5472953 w 5472953"/>
                    <a:gd name="connsiteY1" fmla="*/ 13447 h 94129"/>
                    <a:gd name="connsiteX2" fmla="*/ 5472953 w 5472953"/>
                    <a:gd name="connsiteY2" fmla="*/ 13447 h 94129"/>
                    <a:gd name="connsiteX3" fmla="*/ 5419165 w 5472953"/>
                    <a:gd name="connsiteY3" fmla="*/ 94129 h 94129"/>
                    <a:gd name="connsiteX0" fmla="*/ 0 w 5472953"/>
                    <a:gd name="connsiteY0" fmla="*/ 0 h 13447"/>
                    <a:gd name="connsiteX1" fmla="*/ 5472953 w 5472953"/>
                    <a:gd name="connsiteY1" fmla="*/ 13447 h 13447"/>
                    <a:gd name="connsiteX2" fmla="*/ 5472953 w 5472953"/>
                    <a:gd name="connsiteY2" fmla="*/ 13447 h 13447"/>
                    <a:gd name="connsiteX0" fmla="*/ 0 w 5472953"/>
                    <a:gd name="connsiteY0" fmla="*/ 407910 h 421357"/>
                    <a:gd name="connsiteX1" fmla="*/ 5472953 w 5472953"/>
                    <a:gd name="connsiteY1" fmla="*/ 421357 h 421357"/>
                    <a:gd name="connsiteX2" fmla="*/ 5472953 w 5472953"/>
                    <a:gd name="connsiteY2" fmla="*/ 421357 h 421357"/>
                    <a:gd name="connsiteX0" fmla="*/ 0 w 5472953"/>
                    <a:gd name="connsiteY0" fmla="*/ 674209 h 687656"/>
                    <a:gd name="connsiteX1" fmla="*/ 5472953 w 5472953"/>
                    <a:gd name="connsiteY1" fmla="*/ 687656 h 687656"/>
                    <a:gd name="connsiteX2" fmla="*/ 5472953 w 5472953"/>
                    <a:gd name="connsiteY2" fmla="*/ 687656 h 687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72953" h="687656">
                      <a:moveTo>
                        <a:pt x="0" y="674209"/>
                      </a:moveTo>
                      <a:cubicBezTo>
                        <a:pt x="1810871" y="-249156"/>
                        <a:pt x="3662082" y="-204332"/>
                        <a:pt x="5472953" y="687656"/>
                      </a:cubicBezTo>
                      <a:lnTo>
                        <a:pt x="5472953" y="687656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/>
                <p:cNvCxnSpPr>
                  <a:stCxn id="9" idx="0"/>
                </p:cNvCxnSpPr>
                <p:nvPr/>
              </p:nvCxnSpPr>
              <p:spPr>
                <a:xfrm>
                  <a:off x="1797423" y="1540463"/>
                  <a:ext cx="5472953" cy="1043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1134036" y="1786500"/>
                <a:ext cx="1295400" cy="428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>
                    <a:solidFill>
                      <a:srgbClr val="FFFF00"/>
                    </a:solidFill>
                  </a:rPr>
                  <a:t> = </a:t>
                </a:r>
                <a:r>
                  <a:rPr lang="en-US" sz="24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39" name="Freeform 38"/>
              <p:cNvSpPr/>
              <p:nvPr/>
            </p:nvSpPr>
            <p:spPr>
              <a:xfrm flipV="1">
                <a:off x="1600200" y="1808905"/>
                <a:ext cx="5472953" cy="423307"/>
              </a:xfrm>
              <a:custGeom>
                <a:avLst/>
                <a:gdLst>
                  <a:gd name="connsiteX0" fmla="*/ 0 w 5472953"/>
                  <a:gd name="connsiteY0" fmla="*/ 0 h 94129"/>
                  <a:gd name="connsiteX1" fmla="*/ 5472953 w 5472953"/>
                  <a:gd name="connsiteY1" fmla="*/ 13447 h 94129"/>
                  <a:gd name="connsiteX2" fmla="*/ 5472953 w 5472953"/>
                  <a:gd name="connsiteY2" fmla="*/ 13447 h 94129"/>
                  <a:gd name="connsiteX3" fmla="*/ 5419165 w 5472953"/>
                  <a:gd name="connsiteY3" fmla="*/ 94129 h 94129"/>
                  <a:gd name="connsiteX0" fmla="*/ 0 w 5472953"/>
                  <a:gd name="connsiteY0" fmla="*/ 0 h 94129"/>
                  <a:gd name="connsiteX1" fmla="*/ 5472953 w 5472953"/>
                  <a:gd name="connsiteY1" fmla="*/ 13447 h 94129"/>
                  <a:gd name="connsiteX2" fmla="*/ 5472953 w 5472953"/>
                  <a:gd name="connsiteY2" fmla="*/ 13447 h 94129"/>
                  <a:gd name="connsiteX3" fmla="*/ 5419165 w 5472953"/>
                  <a:gd name="connsiteY3" fmla="*/ 94129 h 94129"/>
                  <a:gd name="connsiteX0" fmla="*/ 0 w 5472953"/>
                  <a:gd name="connsiteY0" fmla="*/ 0 h 13447"/>
                  <a:gd name="connsiteX1" fmla="*/ 5472953 w 5472953"/>
                  <a:gd name="connsiteY1" fmla="*/ 13447 h 13447"/>
                  <a:gd name="connsiteX2" fmla="*/ 5472953 w 5472953"/>
                  <a:gd name="connsiteY2" fmla="*/ 13447 h 13447"/>
                  <a:gd name="connsiteX0" fmla="*/ 0 w 5472953"/>
                  <a:gd name="connsiteY0" fmla="*/ 407910 h 421357"/>
                  <a:gd name="connsiteX1" fmla="*/ 5472953 w 5472953"/>
                  <a:gd name="connsiteY1" fmla="*/ 421357 h 421357"/>
                  <a:gd name="connsiteX2" fmla="*/ 5472953 w 5472953"/>
                  <a:gd name="connsiteY2" fmla="*/ 421357 h 421357"/>
                  <a:gd name="connsiteX0" fmla="*/ 0 w 5472953"/>
                  <a:gd name="connsiteY0" fmla="*/ 674209 h 687656"/>
                  <a:gd name="connsiteX1" fmla="*/ 5472953 w 5472953"/>
                  <a:gd name="connsiteY1" fmla="*/ 687656 h 687656"/>
                  <a:gd name="connsiteX2" fmla="*/ 5472953 w 5472953"/>
                  <a:gd name="connsiteY2" fmla="*/ 687656 h 68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72953" h="687656">
                    <a:moveTo>
                      <a:pt x="0" y="674209"/>
                    </a:moveTo>
                    <a:cubicBezTo>
                      <a:pt x="1810871" y="-249156"/>
                      <a:pt x="3662082" y="-204332"/>
                      <a:pt x="5472953" y="687656"/>
                    </a:cubicBezTo>
                    <a:lnTo>
                      <a:pt x="5472953" y="687656"/>
                    </a:lnTo>
                  </a:path>
                </a:pathLst>
              </a:custGeom>
              <a:noFill/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473856"/>
              </p:ext>
            </p:extLst>
          </p:nvPr>
        </p:nvGraphicFramePr>
        <p:xfrm>
          <a:off x="4634753" y="5849471"/>
          <a:ext cx="4171336" cy="80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71" name="Equation" r:id="rId8" imgW="2044440" imgH="393480" progId="Equation.DSMT4">
                  <p:embed/>
                </p:oleObj>
              </mc:Choice>
              <mc:Fallback>
                <p:oleObj name="Equation" r:id="rId8" imgW="2044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34753" y="5849471"/>
                        <a:ext cx="4171336" cy="803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4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tension in a guitar string of fixed length is increased by 10%.  How does that change the wavelength of the second harmonic?</a:t>
            </a:r>
          </a:p>
          <a:p>
            <a:r>
              <a:rPr lang="en-US"/>
              <a:t>A. It increases by 10%</a:t>
            </a:r>
          </a:p>
          <a:p>
            <a:r>
              <a:rPr lang="en-US"/>
              <a:t>B. It increases by about 5%</a:t>
            </a:r>
          </a:p>
          <a:p>
            <a:r>
              <a:rPr lang="en-US"/>
              <a:t>C. It decreases by 10%</a:t>
            </a:r>
          </a:p>
          <a:p>
            <a:r>
              <a:rPr lang="en-US"/>
              <a:t>D. it decreases by about 5%</a:t>
            </a:r>
          </a:p>
          <a:p>
            <a:r>
              <a:rPr lang="en-US"/>
              <a:t>It stays the same.</a:t>
            </a:r>
          </a:p>
        </p:txBody>
      </p:sp>
    </p:spTree>
    <p:extLst>
      <p:ext uri="{BB962C8B-B14F-4D97-AF65-F5344CB8AC3E}">
        <p14:creationId xmlns:p14="http://schemas.microsoft.com/office/powerpoint/2010/main" val="274956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The tension in a guitar string of fixed length is increased by 10%.  How does that change the wavelength of the second harmonic?</a:t>
            </a:r>
          </a:p>
          <a:p>
            <a:r>
              <a:rPr lang="en-US"/>
              <a:t>A. It increases by 10%</a:t>
            </a:r>
          </a:p>
          <a:p>
            <a:r>
              <a:rPr lang="en-US"/>
              <a:t>B. It increases by about 5%</a:t>
            </a:r>
          </a:p>
          <a:p>
            <a:r>
              <a:rPr lang="en-US"/>
              <a:t>C. It decreases by 10%</a:t>
            </a:r>
          </a:p>
          <a:p>
            <a:r>
              <a:rPr lang="en-US"/>
              <a:t>D. it decreases by about 5%</a:t>
            </a:r>
          </a:p>
          <a:p>
            <a:r>
              <a:rPr lang="en-US" u="sng">
                <a:solidFill>
                  <a:srgbClr val="FFFF00"/>
                </a:solidFill>
              </a:rPr>
              <a:t>It stays the same: it’s just the length of the string!</a:t>
            </a:r>
          </a:p>
        </p:txBody>
      </p:sp>
    </p:spTree>
    <p:extLst>
      <p:ext uri="{BB962C8B-B14F-4D97-AF65-F5344CB8AC3E}">
        <p14:creationId xmlns:p14="http://schemas.microsoft.com/office/powerpoint/2010/main" val="3124433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95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                </a:t>
            </a:r>
            <a:r>
              <a:rPr lang="en-US" dirty="0">
                <a:solidFill>
                  <a:srgbClr val="FFFF00"/>
                </a:solidFill>
              </a:rPr>
              <a:t>Fourier Series</a:t>
            </a:r>
            <a:br>
              <a:rPr lang="en-US" dirty="0"/>
            </a:br>
            <a:r>
              <a:rPr lang="en-US" sz="2600" dirty="0"/>
              <a:t>We can also build up any type of periodic wave by </a:t>
            </a:r>
            <a:r>
              <a:rPr lang="en-US" sz="2600" dirty="0">
                <a:hlinkClick r:id="rId3"/>
              </a:rPr>
              <a:t>adding harmonic waves</a:t>
            </a:r>
            <a:r>
              <a:rPr lang="en-US" sz="2600" dirty="0"/>
              <a:t> with the right amplitudes—this is called “Fourier analysis”: in music, it’s building up a complex note from its harmonics: here’s a triangle (formed by pulling an instrument string up at the midpoint then letting go?).</a:t>
            </a:r>
          </a:p>
        </p:txBody>
      </p:sp>
      <p:pic>
        <p:nvPicPr>
          <p:cNvPr id="392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0542" y="3097306"/>
            <a:ext cx="5790311" cy="351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09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               Pulse Encounter</a:t>
            </a:r>
            <a:br>
              <a:rPr lang="en-US" dirty="0"/>
            </a:br>
            <a:r>
              <a:rPr lang="en-US" sz="2800" dirty="0"/>
              <a:t>It’s worth seeing how </a:t>
            </a:r>
            <a:r>
              <a:rPr lang="en-US" sz="2800" dirty="0">
                <a:hlinkClick r:id="rId3"/>
              </a:rPr>
              <a:t>two pulses</a:t>
            </a:r>
            <a:r>
              <a:rPr lang="en-US" sz="2800" dirty="0"/>
              <a:t> traveling in opposite directions pass each other:</a:t>
            </a:r>
            <a:endParaRPr lang="en-US" dirty="0"/>
          </a:p>
        </p:txBody>
      </p:sp>
      <p:pic>
        <p:nvPicPr>
          <p:cNvPr id="393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3888" y="2925797"/>
            <a:ext cx="6456224" cy="28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Harmonic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283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A simple harmonic wave has sinusoidal 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 </a:t>
            </a:r>
            <a:r>
              <a:rPr lang="en-US" dirty="0">
                <a:solidFill>
                  <a:srgbClr val="FFFF00"/>
                </a:solidFill>
              </a:rPr>
              <a:t>string</a:t>
            </a:r>
            <a:r>
              <a:rPr lang="en-US" dirty="0"/>
              <a:t> along  the </a:t>
            </a:r>
            <a:r>
              <a:rPr lang="en-US" i="1" dirty="0"/>
              <a:t>x</a:t>
            </a:r>
            <a:r>
              <a:rPr lang="en-US" dirty="0"/>
              <a:t>-axis, this is local displacement in </a:t>
            </a:r>
            <a:r>
              <a:rPr lang="en-US" i="1" dirty="0">
                <a:solidFill>
                  <a:srgbClr val="FFFF00"/>
                </a:solidFill>
              </a:rPr>
              <a:t>y</a:t>
            </a:r>
            <a:r>
              <a:rPr lang="en-US" dirty="0">
                <a:solidFill>
                  <a:srgbClr val="FFFF00"/>
                </a:solidFill>
              </a:rPr>
              <a:t>-direction</a:t>
            </a:r>
            <a:r>
              <a:rPr lang="en-US" dirty="0"/>
              <a:t> at some instant.</a:t>
            </a:r>
          </a:p>
          <a:p>
            <a:r>
              <a:rPr lang="en-US" dirty="0"/>
              <a:t>For a </a:t>
            </a:r>
            <a:r>
              <a:rPr lang="en-US" dirty="0">
                <a:solidFill>
                  <a:srgbClr val="FFFF00"/>
                </a:solidFill>
                <a:hlinkClick r:id="rId3"/>
              </a:rPr>
              <a:t>sound wave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traveling in the </a:t>
            </a:r>
            <a:r>
              <a:rPr lang="en-US" i="1" dirty="0"/>
              <a:t>x</a:t>
            </a:r>
            <a:r>
              <a:rPr lang="en-US" dirty="0"/>
              <a:t>-direction, this is local </a:t>
            </a:r>
            <a:r>
              <a:rPr lang="en-US" i="1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-displacement</a:t>
            </a:r>
            <a:r>
              <a:rPr lang="en-US" dirty="0"/>
              <a:t> at some instant.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7639" y="2348753"/>
            <a:ext cx="7248526" cy="1740932"/>
            <a:chOff x="904874" y="2590800"/>
            <a:chExt cx="7248526" cy="1740932"/>
          </a:xfrm>
        </p:grpSpPr>
        <p:sp>
          <p:nvSpPr>
            <p:cNvPr id="4" name="Freeform 3"/>
            <p:cNvSpPr/>
            <p:nvPr/>
          </p:nvSpPr>
          <p:spPr>
            <a:xfrm flipV="1">
              <a:off x="914400" y="2590800"/>
              <a:ext cx="7239000" cy="1219200"/>
            </a:xfrm>
            <a:custGeom>
              <a:avLst/>
              <a:gdLst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28800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38325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1065212 h 2120899"/>
                <a:gd name="connsiteX1" fmla="*/ 914400 w 7315200"/>
                <a:gd name="connsiteY1" fmla="*/ 150812 h 2120899"/>
                <a:gd name="connsiteX2" fmla="*/ 2743200 w 7315200"/>
                <a:gd name="connsiteY2" fmla="*/ 1970087 h 2120899"/>
                <a:gd name="connsiteX3" fmla="*/ 3667125 w 7315200"/>
                <a:gd name="connsiteY3" fmla="*/ 1055687 h 2120899"/>
                <a:gd name="connsiteX4" fmla="*/ 4572000 w 7315200"/>
                <a:gd name="connsiteY4" fmla="*/ 141287 h 2120899"/>
                <a:gd name="connsiteX5" fmla="*/ 5486400 w 7315200"/>
                <a:gd name="connsiteY5" fmla="*/ 1065212 h 2120899"/>
                <a:gd name="connsiteX6" fmla="*/ 6400800 w 7315200"/>
                <a:gd name="connsiteY6" fmla="*/ 1970087 h 2120899"/>
                <a:gd name="connsiteX7" fmla="*/ 7315200 w 7315200"/>
                <a:gd name="connsiteY7" fmla="*/ 1055687 h 2120899"/>
                <a:gd name="connsiteX8" fmla="*/ 7315200 w 7315200"/>
                <a:gd name="connsiteY8" fmla="*/ 1055687 h 2120899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74737 h 1981200"/>
                <a:gd name="connsiteX1" fmla="*/ 914400 w 7315200"/>
                <a:gd name="connsiteY1" fmla="*/ 160337 h 1981200"/>
                <a:gd name="connsiteX2" fmla="*/ 2743200 w 7315200"/>
                <a:gd name="connsiteY2" fmla="*/ 1979612 h 1981200"/>
                <a:gd name="connsiteX3" fmla="*/ 4572000 w 7315200"/>
                <a:gd name="connsiteY3" fmla="*/ 150812 h 1981200"/>
                <a:gd name="connsiteX4" fmla="*/ 5486400 w 7315200"/>
                <a:gd name="connsiteY4" fmla="*/ 1074737 h 1981200"/>
                <a:gd name="connsiteX5" fmla="*/ 6400800 w 7315200"/>
                <a:gd name="connsiteY5" fmla="*/ 1979612 h 1981200"/>
                <a:gd name="connsiteX6" fmla="*/ 7315200 w 7315200"/>
                <a:gd name="connsiteY6" fmla="*/ 1065212 h 1981200"/>
                <a:gd name="connsiteX7" fmla="*/ 7315200 w 7315200"/>
                <a:gd name="connsiteY7" fmla="*/ 1065212 h 1981200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4572000 w 7315200"/>
                <a:gd name="connsiteY3" fmla="*/ 141287 h 2122487"/>
                <a:gd name="connsiteX4" fmla="*/ 6400800 w 7315200"/>
                <a:gd name="connsiteY4" fmla="*/ 1970087 h 2122487"/>
                <a:gd name="connsiteX5" fmla="*/ 7315200 w 7315200"/>
                <a:gd name="connsiteY5" fmla="*/ 1055687 h 2122487"/>
                <a:gd name="connsiteX6" fmla="*/ 7315200 w 7315200"/>
                <a:gd name="connsiteY6" fmla="*/ 1055687 h 2122487"/>
                <a:gd name="connsiteX0" fmla="*/ 0 w 7315200"/>
                <a:gd name="connsiteY0" fmla="*/ 1027112 h 2084387"/>
                <a:gd name="connsiteX1" fmla="*/ 914400 w 7315200"/>
                <a:gd name="connsiteY1" fmla="*/ 112712 h 2084387"/>
                <a:gd name="connsiteX2" fmla="*/ 2743200 w 7315200"/>
                <a:gd name="connsiteY2" fmla="*/ 1931987 h 2084387"/>
                <a:gd name="connsiteX3" fmla="*/ 4572000 w 7315200"/>
                <a:gd name="connsiteY3" fmla="*/ 103187 h 2084387"/>
                <a:gd name="connsiteX4" fmla="*/ 6400800 w 7315200"/>
                <a:gd name="connsiteY4" fmla="*/ 1931987 h 2084387"/>
                <a:gd name="connsiteX5" fmla="*/ 7315200 w 7315200"/>
                <a:gd name="connsiteY5" fmla="*/ 1017587 h 2084387"/>
                <a:gd name="connsiteX6" fmla="*/ 7315200 w 7315200"/>
                <a:gd name="connsiteY6" fmla="*/ 1017587 h 2084387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830388"/>
                <a:gd name="connsiteX1" fmla="*/ 914400 w 7315200"/>
                <a:gd name="connsiteY1" fmla="*/ 9525 h 1830388"/>
                <a:gd name="connsiteX2" fmla="*/ 2743200 w 7315200"/>
                <a:gd name="connsiteY2" fmla="*/ 1828800 h 1830388"/>
                <a:gd name="connsiteX3" fmla="*/ 4572000 w 7315200"/>
                <a:gd name="connsiteY3" fmla="*/ 0 h 1830388"/>
                <a:gd name="connsiteX4" fmla="*/ 6400800 w 7315200"/>
                <a:gd name="connsiteY4" fmla="*/ 1828800 h 1830388"/>
                <a:gd name="connsiteX5" fmla="*/ 7315200 w 7315200"/>
                <a:gd name="connsiteY5" fmla="*/ 914400 h 1830388"/>
                <a:gd name="connsiteX6" fmla="*/ 7315200 w 7315200"/>
                <a:gd name="connsiteY6" fmla="*/ 914400 h 1830388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911163"/>
                <a:gd name="connsiteX1" fmla="*/ 914400 w 7315200"/>
                <a:gd name="connsiteY1" fmla="*/ 9525 h 1911163"/>
                <a:gd name="connsiteX2" fmla="*/ 2743200 w 7315200"/>
                <a:gd name="connsiteY2" fmla="*/ 1828800 h 1911163"/>
                <a:gd name="connsiteX3" fmla="*/ 4572000 w 7315200"/>
                <a:gd name="connsiteY3" fmla="*/ 0 h 1911163"/>
                <a:gd name="connsiteX4" fmla="*/ 6400800 w 7315200"/>
                <a:gd name="connsiteY4" fmla="*/ 1828800 h 1911163"/>
                <a:gd name="connsiteX5" fmla="*/ 7315200 w 7315200"/>
                <a:gd name="connsiteY5" fmla="*/ 914400 h 1911163"/>
                <a:gd name="connsiteX6" fmla="*/ 7315200 w 7315200"/>
                <a:gd name="connsiteY6" fmla="*/ 914400 h 1911163"/>
                <a:gd name="connsiteX0" fmla="*/ 0 w 7315200"/>
                <a:gd name="connsiteY0" fmla="*/ 973698 h 1960936"/>
                <a:gd name="connsiteX1" fmla="*/ 914400 w 7315200"/>
                <a:gd name="connsiteY1" fmla="*/ 59298 h 1960936"/>
                <a:gd name="connsiteX2" fmla="*/ 2743200 w 7315200"/>
                <a:gd name="connsiteY2" fmla="*/ 1878573 h 1960936"/>
                <a:gd name="connsiteX3" fmla="*/ 4572000 w 7315200"/>
                <a:gd name="connsiteY3" fmla="*/ 49773 h 1960936"/>
                <a:gd name="connsiteX4" fmla="*/ 6400800 w 7315200"/>
                <a:gd name="connsiteY4" fmla="*/ 1878573 h 1960936"/>
                <a:gd name="connsiteX5" fmla="*/ 7315200 w 7315200"/>
                <a:gd name="connsiteY5" fmla="*/ 964173 h 1960936"/>
                <a:gd name="connsiteX6" fmla="*/ 7315200 w 7315200"/>
                <a:gd name="connsiteY6" fmla="*/ 964173 h 196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5200" h="1960936">
                  <a:moveTo>
                    <a:pt x="0" y="973698"/>
                  </a:moveTo>
                  <a:cubicBezTo>
                    <a:pt x="304800" y="516498"/>
                    <a:pt x="495300" y="70411"/>
                    <a:pt x="914400" y="59298"/>
                  </a:cubicBezTo>
                  <a:cubicBezTo>
                    <a:pt x="1498226" y="0"/>
                    <a:pt x="2133600" y="1880161"/>
                    <a:pt x="2743200" y="1878573"/>
                  </a:cubicBezTo>
                  <a:cubicBezTo>
                    <a:pt x="3352800" y="1876986"/>
                    <a:pt x="3962400" y="49773"/>
                    <a:pt x="4572000" y="49773"/>
                  </a:cubicBezTo>
                  <a:cubicBezTo>
                    <a:pt x="5181600" y="49773"/>
                    <a:pt x="5881968" y="1960936"/>
                    <a:pt x="6400800" y="1878573"/>
                  </a:cubicBezTo>
                  <a:cubicBezTo>
                    <a:pt x="6800850" y="1869048"/>
                    <a:pt x="7315200" y="964173"/>
                    <a:pt x="7315200" y="964173"/>
                  </a:cubicBezTo>
                  <a:lnTo>
                    <a:pt x="7315200" y="964173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904874" y="3205163"/>
              <a:ext cx="7239000" cy="42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80000">
              <a:off x="3629025" y="2642009"/>
              <a:ext cx="28575" cy="558391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921080" y="3962400"/>
              <a:ext cx="3650920" cy="1588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971800" y="3151094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Amplitude 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5682" y="3962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Wavelength </a:t>
              </a:r>
              <a:r>
                <a:rPr lang="en-US" i="1">
                  <a:sym typeface="Symbol"/>
                </a:rPr>
                <a:t></a:t>
              </a:r>
              <a:endParaRPr lang="en-US" i="1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Traveling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/>
              <a:t>Experimentally, a pulse traveling down a string under tension maintains its shape:</a:t>
            </a:r>
          </a:p>
          <a:p>
            <a:endParaRPr lang="en-US" sz="1400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   </a:t>
            </a:r>
          </a:p>
          <a:p>
            <a:r>
              <a:rPr lang="en-US"/>
              <a:t>Mathematically, this means the perpendicular displacement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/>
              <a:t> stays the same function of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/>
              <a:t>, but with an origin moving at velocity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/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27736" y="5665694"/>
          <a:ext cx="3722370" cy="65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6" name="Equation" r:id="rId4" imgW="1434960" imgH="253800" progId="Equation.DSMT4">
                  <p:embed/>
                </p:oleObj>
              </mc:Choice>
              <mc:Fallback>
                <p:oleObj name="Equation" r:id="rId4" imgW="143496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736" y="5665694"/>
                        <a:ext cx="3722370" cy="6588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9953" y="2900082"/>
            <a:ext cx="8243047" cy="1244879"/>
            <a:chOff x="519953" y="2819400"/>
            <a:chExt cx="8243047" cy="1244879"/>
          </a:xfrm>
        </p:grpSpPr>
        <p:grpSp>
          <p:nvGrpSpPr>
            <p:cNvPr id="4" name="Group 3"/>
            <p:cNvGrpSpPr/>
            <p:nvPr/>
          </p:nvGrpSpPr>
          <p:grpSpPr>
            <a:xfrm>
              <a:off x="519953" y="2819400"/>
              <a:ext cx="8243047" cy="621080"/>
              <a:chOff x="438160" y="1600200"/>
              <a:chExt cx="8243047" cy="621080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533400" y="1604952"/>
                <a:ext cx="7848600" cy="605119"/>
              </a:xfrm>
              <a:custGeom>
                <a:avLst/>
                <a:gdLst>
                  <a:gd name="connsiteX0" fmla="*/ 0 w 8243047"/>
                  <a:gd name="connsiteY0" fmla="*/ 564777 h 661148"/>
                  <a:gd name="connsiteX1" fmla="*/ 1842247 w 8243047"/>
                  <a:gd name="connsiteY1" fmla="*/ 564777 h 661148"/>
                  <a:gd name="connsiteX2" fmla="*/ 3671047 w 8243047"/>
                  <a:gd name="connsiteY2" fmla="*/ 0 h 661148"/>
                  <a:gd name="connsiteX3" fmla="*/ 5486400 w 8243047"/>
                  <a:gd name="connsiteY3" fmla="*/ 564777 h 661148"/>
                  <a:gd name="connsiteX4" fmla="*/ 8243047 w 8243047"/>
                  <a:gd name="connsiteY4" fmla="*/ 578224 h 661148"/>
                  <a:gd name="connsiteX5" fmla="*/ 8243047 w 8243047"/>
                  <a:gd name="connsiteY5" fmla="*/ 578224 h 661148"/>
                  <a:gd name="connsiteX0" fmla="*/ 0 w 8243047"/>
                  <a:gd name="connsiteY0" fmla="*/ 564777 h 661148"/>
                  <a:gd name="connsiteX1" fmla="*/ 1004047 w 8243047"/>
                  <a:gd name="connsiteY1" fmla="*/ 578224 h 661148"/>
                  <a:gd name="connsiteX2" fmla="*/ 1842247 w 8243047"/>
                  <a:gd name="connsiteY2" fmla="*/ 564777 h 661148"/>
                  <a:gd name="connsiteX3" fmla="*/ 3671047 w 8243047"/>
                  <a:gd name="connsiteY3" fmla="*/ 0 h 661148"/>
                  <a:gd name="connsiteX4" fmla="*/ 5486400 w 8243047"/>
                  <a:gd name="connsiteY4" fmla="*/ 564777 h 661148"/>
                  <a:gd name="connsiteX5" fmla="*/ 8243047 w 8243047"/>
                  <a:gd name="connsiteY5" fmla="*/ 578224 h 661148"/>
                  <a:gd name="connsiteX6" fmla="*/ 8243047 w 8243047"/>
                  <a:gd name="connsiteY6" fmla="*/ 578224 h 661148"/>
                  <a:gd name="connsiteX0" fmla="*/ 0 w 8243047"/>
                  <a:gd name="connsiteY0" fmla="*/ 564777 h 661148"/>
                  <a:gd name="connsiteX1" fmla="*/ 1842247 w 8243047"/>
                  <a:gd name="connsiteY1" fmla="*/ 564777 h 661148"/>
                  <a:gd name="connsiteX2" fmla="*/ 3671047 w 8243047"/>
                  <a:gd name="connsiteY2" fmla="*/ 0 h 661148"/>
                  <a:gd name="connsiteX3" fmla="*/ 5486400 w 8243047"/>
                  <a:gd name="connsiteY3" fmla="*/ 564777 h 661148"/>
                  <a:gd name="connsiteX4" fmla="*/ 8243047 w 8243047"/>
                  <a:gd name="connsiteY4" fmla="*/ 578224 h 661148"/>
                  <a:gd name="connsiteX5" fmla="*/ 8243047 w 8243047"/>
                  <a:gd name="connsiteY5" fmla="*/ 578224 h 661148"/>
                  <a:gd name="connsiteX0" fmla="*/ 0 w 8243047"/>
                  <a:gd name="connsiteY0" fmla="*/ 564777 h 661148"/>
                  <a:gd name="connsiteX1" fmla="*/ 1842247 w 8243047"/>
                  <a:gd name="connsiteY1" fmla="*/ 564777 h 661148"/>
                  <a:gd name="connsiteX2" fmla="*/ 3671047 w 8243047"/>
                  <a:gd name="connsiteY2" fmla="*/ 0 h 661148"/>
                  <a:gd name="connsiteX3" fmla="*/ 5486400 w 8243047"/>
                  <a:gd name="connsiteY3" fmla="*/ 564777 h 661148"/>
                  <a:gd name="connsiteX4" fmla="*/ 8243047 w 8243047"/>
                  <a:gd name="connsiteY4" fmla="*/ 578224 h 661148"/>
                  <a:gd name="connsiteX5" fmla="*/ 8243047 w 8243047"/>
                  <a:gd name="connsiteY5" fmla="*/ 578224 h 661148"/>
                  <a:gd name="connsiteX0" fmla="*/ 0 w 8243047"/>
                  <a:gd name="connsiteY0" fmla="*/ 564777 h 578224"/>
                  <a:gd name="connsiteX1" fmla="*/ 1842247 w 8243047"/>
                  <a:gd name="connsiteY1" fmla="*/ 564777 h 578224"/>
                  <a:gd name="connsiteX2" fmla="*/ 3671047 w 8243047"/>
                  <a:gd name="connsiteY2" fmla="*/ 0 h 578224"/>
                  <a:gd name="connsiteX3" fmla="*/ 5486400 w 8243047"/>
                  <a:gd name="connsiteY3" fmla="*/ 564777 h 578224"/>
                  <a:gd name="connsiteX4" fmla="*/ 8243047 w 8243047"/>
                  <a:gd name="connsiteY4" fmla="*/ 578224 h 578224"/>
                  <a:gd name="connsiteX5" fmla="*/ 8243047 w 8243047"/>
                  <a:gd name="connsiteY5" fmla="*/ 578224 h 578224"/>
                  <a:gd name="connsiteX0" fmla="*/ 0 w 8243047"/>
                  <a:gd name="connsiteY0" fmla="*/ 564777 h 605118"/>
                  <a:gd name="connsiteX1" fmla="*/ 1842247 w 8243047"/>
                  <a:gd name="connsiteY1" fmla="*/ 564777 h 605118"/>
                  <a:gd name="connsiteX2" fmla="*/ 3671047 w 8243047"/>
                  <a:gd name="connsiteY2" fmla="*/ 0 h 605118"/>
                  <a:gd name="connsiteX3" fmla="*/ 5486400 w 8243047"/>
                  <a:gd name="connsiteY3" fmla="*/ 564777 h 605118"/>
                  <a:gd name="connsiteX4" fmla="*/ 8243047 w 8243047"/>
                  <a:gd name="connsiteY4" fmla="*/ 578224 h 605118"/>
                  <a:gd name="connsiteX5" fmla="*/ 8243047 w 8243047"/>
                  <a:gd name="connsiteY5" fmla="*/ 578224 h 605118"/>
                  <a:gd name="connsiteX0" fmla="*/ 0 w 8243047"/>
                  <a:gd name="connsiteY0" fmla="*/ 564777 h 578224"/>
                  <a:gd name="connsiteX1" fmla="*/ 1842247 w 8243047"/>
                  <a:gd name="connsiteY1" fmla="*/ 564777 h 578224"/>
                  <a:gd name="connsiteX2" fmla="*/ 3671047 w 8243047"/>
                  <a:gd name="connsiteY2" fmla="*/ 0 h 578224"/>
                  <a:gd name="connsiteX3" fmla="*/ 5486400 w 8243047"/>
                  <a:gd name="connsiteY3" fmla="*/ 564777 h 578224"/>
                  <a:gd name="connsiteX4" fmla="*/ 8243047 w 8243047"/>
                  <a:gd name="connsiteY4" fmla="*/ 578224 h 578224"/>
                  <a:gd name="connsiteX5" fmla="*/ 8243047 w 8243047"/>
                  <a:gd name="connsiteY5" fmla="*/ 578224 h 578224"/>
                  <a:gd name="connsiteX0" fmla="*/ 0 w 8243047"/>
                  <a:gd name="connsiteY0" fmla="*/ 564777 h 578224"/>
                  <a:gd name="connsiteX1" fmla="*/ 1842247 w 8243047"/>
                  <a:gd name="connsiteY1" fmla="*/ 564777 h 578224"/>
                  <a:gd name="connsiteX2" fmla="*/ 3671047 w 8243047"/>
                  <a:gd name="connsiteY2" fmla="*/ 0 h 578224"/>
                  <a:gd name="connsiteX3" fmla="*/ 5486400 w 8243047"/>
                  <a:gd name="connsiteY3" fmla="*/ 564777 h 578224"/>
                  <a:gd name="connsiteX4" fmla="*/ 8243047 w 8243047"/>
                  <a:gd name="connsiteY4" fmla="*/ 578224 h 578224"/>
                  <a:gd name="connsiteX5" fmla="*/ 8243047 w 8243047"/>
                  <a:gd name="connsiteY5" fmla="*/ 578224 h 578224"/>
                  <a:gd name="connsiteX0" fmla="*/ 0 w 8243047"/>
                  <a:gd name="connsiteY0" fmla="*/ 564777 h 578224"/>
                  <a:gd name="connsiteX1" fmla="*/ 1842247 w 8243047"/>
                  <a:gd name="connsiteY1" fmla="*/ 564777 h 578224"/>
                  <a:gd name="connsiteX2" fmla="*/ 3671047 w 8243047"/>
                  <a:gd name="connsiteY2" fmla="*/ 0 h 578224"/>
                  <a:gd name="connsiteX3" fmla="*/ 5486400 w 8243047"/>
                  <a:gd name="connsiteY3" fmla="*/ 564777 h 578224"/>
                  <a:gd name="connsiteX4" fmla="*/ 8243047 w 8243047"/>
                  <a:gd name="connsiteY4" fmla="*/ 578224 h 578224"/>
                  <a:gd name="connsiteX5" fmla="*/ 6629400 w 8243047"/>
                  <a:gd name="connsiteY5" fmla="*/ 578224 h 578224"/>
                  <a:gd name="connsiteX0" fmla="*/ 0 w 8229600"/>
                  <a:gd name="connsiteY0" fmla="*/ 564777 h 578224"/>
                  <a:gd name="connsiteX1" fmla="*/ 1842247 w 8229600"/>
                  <a:gd name="connsiteY1" fmla="*/ 564777 h 578224"/>
                  <a:gd name="connsiteX2" fmla="*/ 3671047 w 8229600"/>
                  <a:gd name="connsiteY2" fmla="*/ 0 h 578224"/>
                  <a:gd name="connsiteX3" fmla="*/ 5486400 w 8229600"/>
                  <a:gd name="connsiteY3" fmla="*/ 564777 h 578224"/>
                  <a:gd name="connsiteX4" fmla="*/ 8229600 w 8229600"/>
                  <a:gd name="connsiteY4" fmla="*/ 578224 h 578224"/>
                  <a:gd name="connsiteX5" fmla="*/ 6629400 w 8229600"/>
                  <a:gd name="connsiteY5" fmla="*/ 578224 h 578224"/>
                  <a:gd name="connsiteX0" fmla="*/ 0 w 6629400"/>
                  <a:gd name="connsiteY0" fmla="*/ 564777 h 578224"/>
                  <a:gd name="connsiteX1" fmla="*/ 1842247 w 6629400"/>
                  <a:gd name="connsiteY1" fmla="*/ 564777 h 578224"/>
                  <a:gd name="connsiteX2" fmla="*/ 3671047 w 6629400"/>
                  <a:gd name="connsiteY2" fmla="*/ 0 h 578224"/>
                  <a:gd name="connsiteX3" fmla="*/ 5486400 w 6629400"/>
                  <a:gd name="connsiteY3" fmla="*/ 564777 h 578224"/>
                  <a:gd name="connsiteX4" fmla="*/ 6629400 w 6629400"/>
                  <a:gd name="connsiteY4" fmla="*/ 578224 h 578224"/>
                  <a:gd name="connsiteX0" fmla="*/ 0 w 8256494"/>
                  <a:gd name="connsiteY0" fmla="*/ 542365 h 578224"/>
                  <a:gd name="connsiteX1" fmla="*/ 3469341 w 8256494"/>
                  <a:gd name="connsiteY1" fmla="*/ 564777 h 578224"/>
                  <a:gd name="connsiteX2" fmla="*/ 5298141 w 8256494"/>
                  <a:gd name="connsiteY2" fmla="*/ 0 h 578224"/>
                  <a:gd name="connsiteX3" fmla="*/ 7113494 w 8256494"/>
                  <a:gd name="connsiteY3" fmla="*/ 564777 h 578224"/>
                  <a:gd name="connsiteX4" fmla="*/ 8256494 w 8256494"/>
                  <a:gd name="connsiteY4" fmla="*/ 578224 h 578224"/>
                  <a:gd name="connsiteX0" fmla="*/ 0 w 8229600"/>
                  <a:gd name="connsiteY0" fmla="*/ 542365 h 564777"/>
                  <a:gd name="connsiteX1" fmla="*/ 3469341 w 8229600"/>
                  <a:gd name="connsiteY1" fmla="*/ 564777 h 564777"/>
                  <a:gd name="connsiteX2" fmla="*/ 5298141 w 8229600"/>
                  <a:gd name="connsiteY2" fmla="*/ 0 h 564777"/>
                  <a:gd name="connsiteX3" fmla="*/ 7113494 w 8229600"/>
                  <a:gd name="connsiteY3" fmla="*/ 564777 h 564777"/>
                  <a:gd name="connsiteX4" fmla="*/ 8229600 w 8229600"/>
                  <a:gd name="connsiteY4" fmla="*/ 528918 h 564777"/>
                  <a:gd name="connsiteX0" fmla="*/ 0 w 8229600"/>
                  <a:gd name="connsiteY0" fmla="*/ 542365 h 605119"/>
                  <a:gd name="connsiteX1" fmla="*/ 3469341 w 8229600"/>
                  <a:gd name="connsiteY1" fmla="*/ 564777 h 605119"/>
                  <a:gd name="connsiteX2" fmla="*/ 5298141 w 8229600"/>
                  <a:gd name="connsiteY2" fmla="*/ 0 h 605119"/>
                  <a:gd name="connsiteX3" fmla="*/ 7113494 w 8229600"/>
                  <a:gd name="connsiteY3" fmla="*/ 564777 h 605119"/>
                  <a:gd name="connsiteX4" fmla="*/ 8229600 w 8229600"/>
                  <a:gd name="connsiteY4" fmla="*/ 605119 h 605119"/>
                  <a:gd name="connsiteX0" fmla="*/ 0 w 8229600"/>
                  <a:gd name="connsiteY0" fmla="*/ 542365 h 564777"/>
                  <a:gd name="connsiteX1" fmla="*/ 3469341 w 8229600"/>
                  <a:gd name="connsiteY1" fmla="*/ 564777 h 564777"/>
                  <a:gd name="connsiteX2" fmla="*/ 5298141 w 8229600"/>
                  <a:gd name="connsiteY2" fmla="*/ 0 h 564777"/>
                  <a:gd name="connsiteX3" fmla="*/ 7113494 w 8229600"/>
                  <a:gd name="connsiteY3" fmla="*/ 564777 h 564777"/>
                  <a:gd name="connsiteX4" fmla="*/ 8229600 w 8229600"/>
                  <a:gd name="connsiteY4" fmla="*/ 528919 h 564777"/>
                  <a:gd name="connsiteX0" fmla="*/ 0 w 8229600"/>
                  <a:gd name="connsiteY0" fmla="*/ 542365 h 605119"/>
                  <a:gd name="connsiteX1" fmla="*/ 3469341 w 8229600"/>
                  <a:gd name="connsiteY1" fmla="*/ 564777 h 605119"/>
                  <a:gd name="connsiteX2" fmla="*/ 5298141 w 8229600"/>
                  <a:gd name="connsiteY2" fmla="*/ 0 h 605119"/>
                  <a:gd name="connsiteX3" fmla="*/ 7113494 w 8229600"/>
                  <a:gd name="connsiteY3" fmla="*/ 564777 h 605119"/>
                  <a:gd name="connsiteX4" fmla="*/ 8229600 w 8229600"/>
                  <a:gd name="connsiteY4" fmla="*/ 605119 h 605119"/>
                  <a:gd name="connsiteX0" fmla="*/ 0 w 8229600"/>
                  <a:gd name="connsiteY0" fmla="*/ 542365 h 564777"/>
                  <a:gd name="connsiteX1" fmla="*/ 3469341 w 8229600"/>
                  <a:gd name="connsiteY1" fmla="*/ 564777 h 564777"/>
                  <a:gd name="connsiteX2" fmla="*/ 5298141 w 8229600"/>
                  <a:gd name="connsiteY2" fmla="*/ 0 h 564777"/>
                  <a:gd name="connsiteX3" fmla="*/ 7113494 w 8229600"/>
                  <a:gd name="connsiteY3" fmla="*/ 564777 h 564777"/>
                  <a:gd name="connsiteX4" fmla="*/ 8229600 w 8229600"/>
                  <a:gd name="connsiteY4" fmla="*/ 528919 h 564777"/>
                  <a:gd name="connsiteX0" fmla="*/ 0 w 8229600"/>
                  <a:gd name="connsiteY0" fmla="*/ 542365 h 605119"/>
                  <a:gd name="connsiteX1" fmla="*/ 0 w 8229600"/>
                  <a:gd name="connsiteY1" fmla="*/ 605119 h 605119"/>
                  <a:gd name="connsiteX2" fmla="*/ 3469341 w 8229600"/>
                  <a:gd name="connsiteY2" fmla="*/ 564777 h 605119"/>
                  <a:gd name="connsiteX3" fmla="*/ 5298141 w 8229600"/>
                  <a:gd name="connsiteY3" fmla="*/ 0 h 605119"/>
                  <a:gd name="connsiteX4" fmla="*/ 7113494 w 8229600"/>
                  <a:gd name="connsiteY4" fmla="*/ 564777 h 605119"/>
                  <a:gd name="connsiteX5" fmla="*/ 8229600 w 8229600"/>
                  <a:gd name="connsiteY5" fmla="*/ 528919 h 605119"/>
                  <a:gd name="connsiteX0" fmla="*/ 0 w 8229600"/>
                  <a:gd name="connsiteY0" fmla="*/ 549089 h 611843"/>
                  <a:gd name="connsiteX1" fmla="*/ 0 w 8229600"/>
                  <a:gd name="connsiteY1" fmla="*/ 611843 h 611843"/>
                  <a:gd name="connsiteX2" fmla="*/ 3429000 w 8229600"/>
                  <a:gd name="connsiteY2" fmla="*/ 611843 h 611843"/>
                  <a:gd name="connsiteX3" fmla="*/ 5298141 w 8229600"/>
                  <a:gd name="connsiteY3" fmla="*/ 6724 h 611843"/>
                  <a:gd name="connsiteX4" fmla="*/ 7113494 w 8229600"/>
                  <a:gd name="connsiteY4" fmla="*/ 571501 h 611843"/>
                  <a:gd name="connsiteX5" fmla="*/ 8229600 w 8229600"/>
                  <a:gd name="connsiteY5" fmla="*/ 535643 h 611843"/>
                  <a:gd name="connsiteX0" fmla="*/ 0 w 8229600"/>
                  <a:gd name="connsiteY0" fmla="*/ 535643 h 611843"/>
                  <a:gd name="connsiteX1" fmla="*/ 0 w 8229600"/>
                  <a:gd name="connsiteY1" fmla="*/ 611843 h 611843"/>
                  <a:gd name="connsiteX2" fmla="*/ 3429000 w 8229600"/>
                  <a:gd name="connsiteY2" fmla="*/ 611843 h 611843"/>
                  <a:gd name="connsiteX3" fmla="*/ 5298141 w 8229600"/>
                  <a:gd name="connsiteY3" fmla="*/ 6724 h 611843"/>
                  <a:gd name="connsiteX4" fmla="*/ 7113494 w 8229600"/>
                  <a:gd name="connsiteY4" fmla="*/ 571501 h 611843"/>
                  <a:gd name="connsiteX5" fmla="*/ 8229600 w 8229600"/>
                  <a:gd name="connsiteY5" fmla="*/ 535643 h 611843"/>
                  <a:gd name="connsiteX0" fmla="*/ 4762 w 8234362"/>
                  <a:gd name="connsiteY0" fmla="*/ 535643 h 611843"/>
                  <a:gd name="connsiteX1" fmla="*/ 4762 w 8234362"/>
                  <a:gd name="connsiteY1" fmla="*/ 611843 h 611843"/>
                  <a:gd name="connsiteX2" fmla="*/ 3433762 w 8234362"/>
                  <a:gd name="connsiteY2" fmla="*/ 611843 h 611843"/>
                  <a:gd name="connsiteX3" fmla="*/ 5302903 w 8234362"/>
                  <a:gd name="connsiteY3" fmla="*/ 6724 h 611843"/>
                  <a:gd name="connsiteX4" fmla="*/ 7118256 w 8234362"/>
                  <a:gd name="connsiteY4" fmla="*/ 571501 h 611843"/>
                  <a:gd name="connsiteX5" fmla="*/ 8234362 w 8234362"/>
                  <a:gd name="connsiteY5" fmla="*/ 535643 h 611843"/>
                  <a:gd name="connsiteX0" fmla="*/ 4762 w 8234362"/>
                  <a:gd name="connsiteY0" fmla="*/ 535643 h 611843"/>
                  <a:gd name="connsiteX1" fmla="*/ 4762 w 8234362"/>
                  <a:gd name="connsiteY1" fmla="*/ 611843 h 611843"/>
                  <a:gd name="connsiteX2" fmla="*/ 3433762 w 8234362"/>
                  <a:gd name="connsiteY2" fmla="*/ 611843 h 611843"/>
                  <a:gd name="connsiteX3" fmla="*/ 5302903 w 8234362"/>
                  <a:gd name="connsiteY3" fmla="*/ 6724 h 611843"/>
                  <a:gd name="connsiteX4" fmla="*/ 7118256 w 8234362"/>
                  <a:gd name="connsiteY4" fmla="*/ 571501 h 611843"/>
                  <a:gd name="connsiteX5" fmla="*/ 8234362 w 8234362"/>
                  <a:gd name="connsiteY5" fmla="*/ 535643 h 611843"/>
                  <a:gd name="connsiteX0" fmla="*/ 4762 w 8234362"/>
                  <a:gd name="connsiteY0" fmla="*/ 535643 h 611843"/>
                  <a:gd name="connsiteX1" fmla="*/ 4762 w 8234362"/>
                  <a:gd name="connsiteY1" fmla="*/ 611843 h 611843"/>
                  <a:gd name="connsiteX2" fmla="*/ 3433762 w 8234362"/>
                  <a:gd name="connsiteY2" fmla="*/ 611843 h 611843"/>
                  <a:gd name="connsiteX3" fmla="*/ 5302903 w 8234362"/>
                  <a:gd name="connsiteY3" fmla="*/ 6724 h 611843"/>
                  <a:gd name="connsiteX4" fmla="*/ 7118256 w 8234362"/>
                  <a:gd name="connsiteY4" fmla="*/ 571501 h 611843"/>
                  <a:gd name="connsiteX5" fmla="*/ 8234362 w 8234362"/>
                  <a:gd name="connsiteY5" fmla="*/ 535643 h 611843"/>
                  <a:gd name="connsiteX0" fmla="*/ 0 w 8229600"/>
                  <a:gd name="connsiteY0" fmla="*/ 611843 h 611843"/>
                  <a:gd name="connsiteX1" fmla="*/ 3429000 w 8229600"/>
                  <a:gd name="connsiteY1" fmla="*/ 611843 h 611843"/>
                  <a:gd name="connsiteX2" fmla="*/ 5298141 w 8229600"/>
                  <a:gd name="connsiteY2" fmla="*/ 6724 h 611843"/>
                  <a:gd name="connsiteX3" fmla="*/ 7113494 w 8229600"/>
                  <a:gd name="connsiteY3" fmla="*/ 571501 h 611843"/>
                  <a:gd name="connsiteX4" fmla="*/ 8229600 w 8229600"/>
                  <a:gd name="connsiteY4" fmla="*/ 535643 h 611843"/>
                  <a:gd name="connsiteX0" fmla="*/ 0 w 8229600"/>
                  <a:gd name="connsiteY0" fmla="*/ 605119 h 605119"/>
                  <a:gd name="connsiteX1" fmla="*/ 3429000 w 8229600"/>
                  <a:gd name="connsiteY1" fmla="*/ 605119 h 605119"/>
                  <a:gd name="connsiteX2" fmla="*/ 5298141 w 8229600"/>
                  <a:gd name="connsiteY2" fmla="*/ 0 h 605119"/>
                  <a:gd name="connsiteX3" fmla="*/ 7162800 w 8229600"/>
                  <a:gd name="connsiteY3" fmla="*/ 605119 h 605119"/>
                  <a:gd name="connsiteX4" fmla="*/ 8229600 w 8229600"/>
                  <a:gd name="connsiteY4" fmla="*/ 528919 h 605119"/>
                  <a:gd name="connsiteX0" fmla="*/ 0 w 8229600"/>
                  <a:gd name="connsiteY0" fmla="*/ 605119 h 605119"/>
                  <a:gd name="connsiteX1" fmla="*/ 3429000 w 8229600"/>
                  <a:gd name="connsiteY1" fmla="*/ 605119 h 605119"/>
                  <a:gd name="connsiteX2" fmla="*/ 5298141 w 8229600"/>
                  <a:gd name="connsiteY2" fmla="*/ 0 h 605119"/>
                  <a:gd name="connsiteX3" fmla="*/ 7162800 w 8229600"/>
                  <a:gd name="connsiteY3" fmla="*/ 605119 h 605119"/>
                  <a:gd name="connsiteX4" fmla="*/ 8229600 w 8229600"/>
                  <a:gd name="connsiteY4" fmla="*/ 605119 h 605119"/>
                  <a:gd name="connsiteX0" fmla="*/ 0 w 8229600"/>
                  <a:gd name="connsiteY0" fmla="*/ 605119 h 605119"/>
                  <a:gd name="connsiteX1" fmla="*/ 381000 w 8229600"/>
                  <a:gd name="connsiteY1" fmla="*/ 604848 h 605119"/>
                  <a:gd name="connsiteX2" fmla="*/ 3429000 w 8229600"/>
                  <a:gd name="connsiteY2" fmla="*/ 605119 h 605119"/>
                  <a:gd name="connsiteX3" fmla="*/ 5298141 w 8229600"/>
                  <a:gd name="connsiteY3" fmla="*/ 0 h 605119"/>
                  <a:gd name="connsiteX4" fmla="*/ 7162800 w 8229600"/>
                  <a:gd name="connsiteY4" fmla="*/ 605119 h 605119"/>
                  <a:gd name="connsiteX5" fmla="*/ 8229600 w 8229600"/>
                  <a:gd name="connsiteY5" fmla="*/ 605119 h 605119"/>
                  <a:gd name="connsiteX0" fmla="*/ 228600 w 7848600"/>
                  <a:gd name="connsiteY0" fmla="*/ 604848 h 605119"/>
                  <a:gd name="connsiteX1" fmla="*/ 0 w 7848600"/>
                  <a:gd name="connsiteY1" fmla="*/ 604848 h 605119"/>
                  <a:gd name="connsiteX2" fmla="*/ 3048000 w 7848600"/>
                  <a:gd name="connsiteY2" fmla="*/ 605119 h 605119"/>
                  <a:gd name="connsiteX3" fmla="*/ 4917141 w 7848600"/>
                  <a:gd name="connsiteY3" fmla="*/ 0 h 605119"/>
                  <a:gd name="connsiteX4" fmla="*/ 6781800 w 7848600"/>
                  <a:gd name="connsiteY4" fmla="*/ 605119 h 605119"/>
                  <a:gd name="connsiteX5" fmla="*/ 7848600 w 7848600"/>
                  <a:gd name="connsiteY5" fmla="*/ 605119 h 60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8600" h="605119">
                    <a:moveTo>
                      <a:pt x="228600" y="604848"/>
                    </a:moveTo>
                    <a:lnTo>
                      <a:pt x="0" y="604848"/>
                    </a:lnTo>
                    <a:lnTo>
                      <a:pt x="3048000" y="605119"/>
                    </a:lnTo>
                    <a:cubicBezTo>
                      <a:pt x="3749488" y="600636"/>
                      <a:pt x="4294841" y="0"/>
                      <a:pt x="4917141" y="0"/>
                    </a:cubicBezTo>
                    <a:cubicBezTo>
                      <a:pt x="5539441" y="0"/>
                      <a:pt x="5849471" y="567019"/>
                      <a:pt x="6781800" y="605119"/>
                    </a:cubicBezTo>
                    <a:lnTo>
                      <a:pt x="7848600" y="605119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38160" y="1600200"/>
                <a:ext cx="8243047" cy="621080"/>
              </a:xfrm>
              <a:custGeom>
                <a:avLst/>
                <a:gdLst>
                  <a:gd name="connsiteX0" fmla="*/ 0 w 8243047"/>
                  <a:gd name="connsiteY0" fmla="*/ 564777 h 661148"/>
                  <a:gd name="connsiteX1" fmla="*/ 1842247 w 8243047"/>
                  <a:gd name="connsiteY1" fmla="*/ 564777 h 661148"/>
                  <a:gd name="connsiteX2" fmla="*/ 3671047 w 8243047"/>
                  <a:gd name="connsiteY2" fmla="*/ 0 h 661148"/>
                  <a:gd name="connsiteX3" fmla="*/ 5486400 w 8243047"/>
                  <a:gd name="connsiteY3" fmla="*/ 564777 h 661148"/>
                  <a:gd name="connsiteX4" fmla="*/ 8243047 w 8243047"/>
                  <a:gd name="connsiteY4" fmla="*/ 578224 h 661148"/>
                  <a:gd name="connsiteX5" fmla="*/ 8243047 w 8243047"/>
                  <a:gd name="connsiteY5" fmla="*/ 578224 h 661148"/>
                  <a:gd name="connsiteX0" fmla="*/ 0 w 8243047"/>
                  <a:gd name="connsiteY0" fmla="*/ 564777 h 661148"/>
                  <a:gd name="connsiteX1" fmla="*/ 1004047 w 8243047"/>
                  <a:gd name="connsiteY1" fmla="*/ 578224 h 661148"/>
                  <a:gd name="connsiteX2" fmla="*/ 1842247 w 8243047"/>
                  <a:gd name="connsiteY2" fmla="*/ 564777 h 661148"/>
                  <a:gd name="connsiteX3" fmla="*/ 3671047 w 8243047"/>
                  <a:gd name="connsiteY3" fmla="*/ 0 h 661148"/>
                  <a:gd name="connsiteX4" fmla="*/ 5486400 w 8243047"/>
                  <a:gd name="connsiteY4" fmla="*/ 564777 h 661148"/>
                  <a:gd name="connsiteX5" fmla="*/ 8243047 w 8243047"/>
                  <a:gd name="connsiteY5" fmla="*/ 578224 h 661148"/>
                  <a:gd name="connsiteX6" fmla="*/ 8243047 w 8243047"/>
                  <a:gd name="connsiteY6" fmla="*/ 578224 h 661148"/>
                  <a:gd name="connsiteX0" fmla="*/ 0 w 8243047"/>
                  <a:gd name="connsiteY0" fmla="*/ 564777 h 661148"/>
                  <a:gd name="connsiteX1" fmla="*/ 1842247 w 8243047"/>
                  <a:gd name="connsiteY1" fmla="*/ 564777 h 661148"/>
                  <a:gd name="connsiteX2" fmla="*/ 3671047 w 8243047"/>
                  <a:gd name="connsiteY2" fmla="*/ 0 h 661148"/>
                  <a:gd name="connsiteX3" fmla="*/ 5486400 w 8243047"/>
                  <a:gd name="connsiteY3" fmla="*/ 564777 h 661148"/>
                  <a:gd name="connsiteX4" fmla="*/ 8243047 w 8243047"/>
                  <a:gd name="connsiteY4" fmla="*/ 578224 h 661148"/>
                  <a:gd name="connsiteX5" fmla="*/ 8243047 w 8243047"/>
                  <a:gd name="connsiteY5" fmla="*/ 578224 h 661148"/>
                  <a:gd name="connsiteX0" fmla="*/ 0 w 8243047"/>
                  <a:gd name="connsiteY0" fmla="*/ 564777 h 661148"/>
                  <a:gd name="connsiteX1" fmla="*/ 1842247 w 8243047"/>
                  <a:gd name="connsiteY1" fmla="*/ 564777 h 661148"/>
                  <a:gd name="connsiteX2" fmla="*/ 3671047 w 8243047"/>
                  <a:gd name="connsiteY2" fmla="*/ 0 h 661148"/>
                  <a:gd name="connsiteX3" fmla="*/ 5486400 w 8243047"/>
                  <a:gd name="connsiteY3" fmla="*/ 564777 h 661148"/>
                  <a:gd name="connsiteX4" fmla="*/ 8243047 w 8243047"/>
                  <a:gd name="connsiteY4" fmla="*/ 578224 h 661148"/>
                  <a:gd name="connsiteX5" fmla="*/ 8243047 w 8243047"/>
                  <a:gd name="connsiteY5" fmla="*/ 578224 h 661148"/>
                  <a:gd name="connsiteX0" fmla="*/ 0 w 8243047"/>
                  <a:gd name="connsiteY0" fmla="*/ 564777 h 578224"/>
                  <a:gd name="connsiteX1" fmla="*/ 1842247 w 8243047"/>
                  <a:gd name="connsiteY1" fmla="*/ 564777 h 578224"/>
                  <a:gd name="connsiteX2" fmla="*/ 3671047 w 8243047"/>
                  <a:gd name="connsiteY2" fmla="*/ 0 h 578224"/>
                  <a:gd name="connsiteX3" fmla="*/ 5486400 w 8243047"/>
                  <a:gd name="connsiteY3" fmla="*/ 564777 h 578224"/>
                  <a:gd name="connsiteX4" fmla="*/ 8243047 w 8243047"/>
                  <a:gd name="connsiteY4" fmla="*/ 578224 h 578224"/>
                  <a:gd name="connsiteX5" fmla="*/ 8243047 w 8243047"/>
                  <a:gd name="connsiteY5" fmla="*/ 578224 h 578224"/>
                  <a:gd name="connsiteX0" fmla="*/ 0 w 8243047"/>
                  <a:gd name="connsiteY0" fmla="*/ 564777 h 605118"/>
                  <a:gd name="connsiteX1" fmla="*/ 1842247 w 8243047"/>
                  <a:gd name="connsiteY1" fmla="*/ 564777 h 605118"/>
                  <a:gd name="connsiteX2" fmla="*/ 3671047 w 8243047"/>
                  <a:gd name="connsiteY2" fmla="*/ 0 h 605118"/>
                  <a:gd name="connsiteX3" fmla="*/ 5486400 w 8243047"/>
                  <a:gd name="connsiteY3" fmla="*/ 564777 h 605118"/>
                  <a:gd name="connsiteX4" fmla="*/ 8243047 w 8243047"/>
                  <a:gd name="connsiteY4" fmla="*/ 578224 h 605118"/>
                  <a:gd name="connsiteX5" fmla="*/ 8243047 w 8243047"/>
                  <a:gd name="connsiteY5" fmla="*/ 578224 h 605118"/>
                  <a:gd name="connsiteX0" fmla="*/ 0 w 8243047"/>
                  <a:gd name="connsiteY0" fmla="*/ 564777 h 578224"/>
                  <a:gd name="connsiteX1" fmla="*/ 1842247 w 8243047"/>
                  <a:gd name="connsiteY1" fmla="*/ 564777 h 578224"/>
                  <a:gd name="connsiteX2" fmla="*/ 3671047 w 8243047"/>
                  <a:gd name="connsiteY2" fmla="*/ 0 h 578224"/>
                  <a:gd name="connsiteX3" fmla="*/ 5486400 w 8243047"/>
                  <a:gd name="connsiteY3" fmla="*/ 564777 h 578224"/>
                  <a:gd name="connsiteX4" fmla="*/ 8243047 w 8243047"/>
                  <a:gd name="connsiteY4" fmla="*/ 578224 h 578224"/>
                  <a:gd name="connsiteX5" fmla="*/ 8243047 w 8243047"/>
                  <a:gd name="connsiteY5" fmla="*/ 578224 h 578224"/>
                  <a:gd name="connsiteX0" fmla="*/ 0 w 8243047"/>
                  <a:gd name="connsiteY0" fmla="*/ 564777 h 578224"/>
                  <a:gd name="connsiteX1" fmla="*/ 1842247 w 8243047"/>
                  <a:gd name="connsiteY1" fmla="*/ 564777 h 578224"/>
                  <a:gd name="connsiteX2" fmla="*/ 3671047 w 8243047"/>
                  <a:gd name="connsiteY2" fmla="*/ 0 h 578224"/>
                  <a:gd name="connsiteX3" fmla="*/ 5486400 w 8243047"/>
                  <a:gd name="connsiteY3" fmla="*/ 564777 h 578224"/>
                  <a:gd name="connsiteX4" fmla="*/ 8243047 w 8243047"/>
                  <a:gd name="connsiteY4" fmla="*/ 578224 h 578224"/>
                  <a:gd name="connsiteX5" fmla="*/ 8243047 w 8243047"/>
                  <a:gd name="connsiteY5" fmla="*/ 578224 h 57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43047" h="578224">
                    <a:moveTo>
                      <a:pt x="0" y="564777"/>
                    </a:moveTo>
                    <a:lnTo>
                      <a:pt x="1842247" y="564777"/>
                    </a:lnTo>
                    <a:cubicBezTo>
                      <a:pt x="2543735" y="560294"/>
                      <a:pt x="3063688" y="0"/>
                      <a:pt x="3671047" y="0"/>
                    </a:cubicBezTo>
                    <a:cubicBezTo>
                      <a:pt x="4278406" y="0"/>
                      <a:pt x="4554071" y="526677"/>
                      <a:pt x="5486400" y="564777"/>
                    </a:cubicBezTo>
                    <a:lnTo>
                      <a:pt x="8243047" y="578224"/>
                    </a:lnTo>
                    <a:lnTo>
                      <a:pt x="8243047" y="578224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4191000" y="3657600"/>
              <a:ext cx="1524000" cy="1588"/>
            </a:xfrm>
            <a:prstGeom prst="straightConnector1">
              <a:avLst/>
            </a:prstGeom>
            <a:ln w="28575">
              <a:solidFill>
                <a:schemeClr val="bg2">
                  <a:lumMod val="20000"/>
                  <a:lumOff val="8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710953" y="3541059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Traveling Harmonic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r>
              <a:rPr lang="en-US"/>
              <a:t>A sine wave of wavelength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>
                <a:sym typeface="Symbol"/>
              </a:rPr>
              <a:t>, amplitude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>
                <a:sym typeface="Symbol"/>
              </a:rPr>
              <a:t>, traveling at velocity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>
                <a:sym typeface="Symbol"/>
              </a:rPr>
              <a:t> has displacement 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819400" y="2949575"/>
          <a:ext cx="55943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0" name="Equation" r:id="rId4" imgW="2438280" imgH="431640" progId="Equation.DSMT4">
                  <p:embed/>
                </p:oleObj>
              </mc:Choice>
              <mc:Fallback>
                <p:oleObj name="Equation" r:id="rId4" imgW="24382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49575"/>
                        <a:ext cx="559435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609600" y="3363774"/>
            <a:ext cx="7848600" cy="2960826"/>
            <a:chOff x="609600" y="3124994"/>
            <a:chExt cx="7848600" cy="2960826"/>
          </a:xfrm>
        </p:grpSpPr>
        <p:grpSp>
          <p:nvGrpSpPr>
            <p:cNvPr id="4" name="Group 3"/>
            <p:cNvGrpSpPr/>
            <p:nvPr/>
          </p:nvGrpSpPr>
          <p:grpSpPr>
            <a:xfrm>
              <a:off x="609600" y="4277380"/>
              <a:ext cx="7848600" cy="1808440"/>
              <a:chOff x="685800" y="609600"/>
              <a:chExt cx="7848600" cy="1808440"/>
            </a:xfrm>
          </p:grpSpPr>
          <p:sp>
            <p:nvSpPr>
              <p:cNvPr id="5" name="Freeform 4"/>
              <p:cNvSpPr/>
              <p:nvPr/>
            </p:nvSpPr>
            <p:spPr>
              <a:xfrm flipV="1">
                <a:off x="685800" y="609600"/>
                <a:ext cx="7239000" cy="914400"/>
              </a:xfrm>
              <a:custGeom>
                <a:avLst/>
                <a:gdLst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28800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38325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1065212 h 2120899"/>
                  <a:gd name="connsiteX1" fmla="*/ 914400 w 7315200"/>
                  <a:gd name="connsiteY1" fmla="*/ 150812 h 2120899"/>
                  <a:gd name="connsiteX2" fmla="*/ 2743200 w 7315200"/>
                  <a:gd name="connsiteY2" fmla="*/ 1970087 h 2120899"/>
                  <a:gd name="connsiteX3" fmla="*/ 3667125 w 7315200"/>
                  <a:gd name="connsiteY3" fmla="*/ 1055687 h 2120899"/>
                  <a:gd name="connsiteX4" fmla="*/ 4572000 w 7315200"/>
                  <a:gd name="connsiteY4" fmla="*/ 141287 h 2120899"/>
                  <a:gd name="connsiteX5" fmla="*/ 5486400 w 7315200"/>
                  <a:gd name="connsiteY5" fmla="*/ 1065212 h 2120899"/>
                  <a:gd name="connsiteX6" fmla="*/ 6400800 w 7315200"/>
                  <a:gd name="connsiteY6" fmla="*/ 1970087 h 2120899"/>
                  <a:gd name="connsiteX7" fmla="*/ 7315200 w 7315200"/>
                  <a:gd name="connsiteY7" fmla="*/ 1055687 h 2120899"/>
                  <a:gd name="connsiteX8" fmla="*/ 7315200 w 7315200"/>
                  <a:gd name="connsiteY8" fmla="*/ 1055687 h 2120899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74737 h 1981200"/>
                  <a:gd name="connsiteX1" fmla="*/ 914400 w 7315200"/>
                  <a:gd name="connsiteY1" fmla="*/ 160337 h 1981200"/>
                  <a:gd name="connsiteX2" fmla="*/ 2743200 w 7315200"/>
                  <a:gd name="connsiteY2" fmla="*/ 1979612 h 1981200"/>
                  <a:gd name="connsiteX3" fmla="*/ 4572000 w 7315200"/>
                  <a:gd name="connsiteY3" fmla="*/ 150812 h 1981200"/>
                  <a:gd name="connsiteX4" fmla="*/ 5486400 w 7315200"/>
                  <a:gd name="connsiteY4" fmla="*/ 1074737 h 1981200"/>
                  <a:gd name="connsiteX5" fmla="*/ 6400800 w 7315200"/>
                  <a:gd name="connsiteY5" fmla="*/ 1979612 h 1981200"/>
                  <a:gd name="connsiteX6" fmla="*/ 7315200 w 7315200"/>
                  <a:gd name="connsiteY6" fmla="*/ 1065212 h 1981200"/>
                  <a:gd name="connsiteX7" fmla="*/ 7315200 w 7315200"/>
                  <a:gd name="connsiteY7" fmla="*/ 1065212 h 1981200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4572000 w 7315200"/>
                  <a:gd name="connsiteY3" fmla="*/ 141287 h 2122487"/>
                  <a:gd name="connsiteX4" fmla="*/ 6400800 w 7315200"/>
                  <a:gd name="connsiteY4" fmla="*/ 1970087 h 2122487"/>
                  <a:gd name="connsiteX5" fmla="*/ 7315200 w 7315200"/>
                  <a:gd name="connsiteY5" fmla="*/ 1055687 h 2122487"/>
                  <a:gd name="connsiteX6" fmla="*/ 7315200 w 7315200"/>
                  <a:gd name="connsiteY6" fmla="*/ 1055687 h 2122487"/>
                  <a:gd name="connsiteX0" fmla="*/ 0 w 7315200"/>
                  <a:gd name="connsiteY0" fmla="*/ 1027112 h 2084387"/>
                  <a:gd name="connsiteX1" fmla="*/ 914400 w 7315200"/>
                  <a:gd name="connsiteY1" fmla="*/ 112712 h 2084387"/>
                  <a:gd name="connsiteX2" fmla="*/ 2743200 w 7315200"/>
                  <a:gd name="connsiteY2" fmla="*/ 1931987 h 2084387"/>
                  <a:gd name="connsiteX3" fmla="*/ 4572000 w 7315200"/>
                  <a:gd name="connsiteY3" fmla="*/ 103187 h 2084387"/>
                  <a:gd name="connsiteX4" fmla="*/ 6400800 w 7315200"/>
                  <a:gd name="connsiteY4" fmla="*/ 1931987 h 2084387"/>
                  <a:gd name="connsiteX5" fmla="*/ 7315200 w 7315200"/>
                  <a:gd name="connsiteY5" fmla="*/ 1017587 h 2084387"/>
                  <a:gd name="connsiteX6" fmla="*/ 7315200 w 7315200"/>
                  <a:gd name="connsiteY6" fmla="*/ 1017587 h 2084387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830388"/>
                  <a:gd name="connsiteX1" fmla="*/ 914400 w 7315200"/>
                  <a:gd name="connsiteY1" fmla="*/ 9525 h 1830388"/>
                  <a:gd name="connsiteX2" fmla="*/ 2743200 w 7315200"/>
                  <a:gd name="connsiteY2" fmla="*/ 1828800 h 1830388"/>
                  <a:gd name="connsiteX3" fmla="*/ 4572000 w 7315200"/>
                  <a:gd name="connsiteY3" fmla="*/ 0 h 1830388"/>
                  <a:gd name="connsiteX4" fmla="*/ 6400800 w 7315200"/>
                  <a:gd name="connsiteY4" fmla="*/ 1828800 h 1830388"/>
                  <a:gd name="connsiteX5" fmla="*/ 7315200 w 7315200"/>
                  <a:gd name="connsiteY5" fmla="*/ 914400 h 1830388"/>
                  <a:gd name="connsiteX6" fmla="*/ 7315200 w 7315200"/>
                  <a:gd name="connsiteY6" fmla="*/ 914400 h 1830388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911163"/>
                  <a:gd name="connsiteX1" fmla="*/ 914400 w 7315200"/>
                  <a:gd name="connsiteY1" fmla="*/ 9525 h 1911163"/>
                  <a:gd name="connsiteX2" fmla="*/ 2743200 w 7315200"/>
                  <a:gd name="connsiteY2" fmla="*/ 1828800 h 1911163"/>
                  <a:gd name="connsiteX3" fmla="*/ 4572000 w 7315200"/>
                  <a:gd name="connsiteY3" fmla="*/ 0 h 1911163"/>
                  <a:gd name="connsiteX4" fmla="*/ 6400800 w 7315200"/>
                  <a:gd name="connsiteY4" fmla="*/ 1828800 h 1911163"/>
                  <a:gd name="connsiteX5" fmla="*/ 7315200 w 7315200"/>
                  <a:gd name="connsiteY5" fmla="*/ 914400 h 1911163"/>
                  <a:gd name="connsiteX6" fmla="*/ 7315200 w 7315200"/>
                  <a:gd name="connsiteY6" fmla="*/ 914400 h 1911163"/>
                  <a:gd name="connsiteX0" fmla="*/ 0 w 7315200"/>
                  <a:gd name="connsiteY0" fmla="*/ 973698 h 1960936"/>
                  <a:gd name="connsiteX1" fmla="*/ 914400 w 7315200"/>
                  <a:gd name="connsiteY1" fmla="*/ 59298 h 1960936"/>
                  <a:gd name="connsiteX2" fmla="*/ 2743200 w 7315200"/>
                  <a:gd name="connsiteY2" fmla="*/ 1878573 h 1960936"/>
                  <a:gd name="connsiteX3" fmla="*/ 4572000 w 7315200"/>
                  <a:gd name="connsiteY3" fmla="*/ 49773 h 1960936"/>
                  <a:gd name="connsiteX4" fmla="*/ 6400800 w 7315200"/>
                  <a:gd name="connsiteY4" fmla="*/ 1878573 h 1960936"/>
                  <a:gd name="connsiteX5" fmla="*/ 7315200 w 7315200"/>
                  <a:gd name="connsiteY5" fmla="*/ 964173 h 1960936"/>
                  <a:gd name="connsiteX6" fmla="*/ 7315200 w 7315200"/>
                  <a:gd name="connsiteY6" fmla="*/ 964173 h 196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5200" h="1960936">
                    <a:moveTo>
                      <a:pt x="0" y="973698"/>
                    </a:moveTo>
                    <a:cubicBezTo>
                      <a:pt x="304800" y="516498"/>
                      <a:pt x="495300" y="70411"/>
                      <a:pt x="914400" y="59298"/>
                    </a:cubicBezTo>
                    <a:cubicBezTo>
                      <a:pt x="1498226" y="0"/>
                      <a:pt x="2133600" y="1880161"/>
                      <a:pt x="2743200" y="1878573"/>
                    </a:cubicBezTo>
                    <a:cubicBezTo>
                      <a:pt x="3352800" y="1876986"/>
                      <a:pt x="3962400" y="49773"/>
                      <a:pt x="4572000" y="49773"/>
                    </a:cubicBezTo>
                    <a:cubicBezTo>
                      <a:pt x="5181600" y="49773"/>
                      <a:pt x="5881968" y="1960936"/>
                      <a:pt x="6400800" y="1878573"/>
                    </a:cubicBezTo>
                    <a:cubicBezTo>
                      <a:pt x="6800850" y="1869048"/>
                      <a:pt x="7315200" y="964173"/>
                      <a:pt x="7315200" y="964173"/>
                    </a:cubicBezTo>
                    <a:lnTo>
                      <a:pt x="7315200" y="964173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 flipV="1">
                <a:off x="1295400" y="609600"/>
                <a:ext cx="7239000" cy="914400"/>
              </a:xfrm>
              <a:custGeom>
                <a:avLst/>
                <a:gdLst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28800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925512 h 1831975"/>
                  <a:gd name="connsiteX1" fmla="*/ 914400 w 7315200"/>
                  <a:gd name="connsiteY1" fmla="*/ 11112 h 1831975"/>
                  <a:gd name="connsiteX2" fmla="*/ 1838325 w 7315200"/>
                  <a:gd name="connsiteY2" fmla="*/ 925512 h 1831975"/>
                  <a:gd name="connsiteX3" fmla="*/ 2743200 w 7315200"/>
                  <a:gd name="connsiteY3" fmla="*/ 1830387 h 1831975"/>
                  <a:gd name="connsiteX4" fmla="*/ 3667125 w 7315200"/>
                  <a:gd name="connsiteY4" fmla="*/ 915987 h 1831975"/>
                  <a:gd name="connsiteX5" fmla="*/ 4572000 w 7315200"/>
                  <a:gd name="connsiteY5" fmla="*/ 1587 h 1831975"/>
                  <a:gd name="connsiteX6" fmla="*/ 5486400 w 7315200"/>
                  <a:gd name="connsiteY6" fmla="*/ 925512 h 1831975"/>
                  <a:gd name="connsiteX7" fmla="*/ 6400800 w 7315200"/>
                  <a:gd name="connsiteY7" fmla="*/ 1830387 h 1831975"/>
                  <a:gd name="connsiteX8" fmla="*/ 7315200 w 7315200"/>
                  <a:gd name="connsiteY8" fmla="*/ 915987 h 1831975"/>
                  <a:gd name="connsiteX9" fmla="*/ 7315200 w 7315200"/>
                  <a:gd name="connsiteY9" fmla="*/ 915987 h 1831975"/>
                  <a:gd name="connsiteX0" fmla="*/ 0 w 7315200"/>
                  <a:gd name="connsiteY0" fmla="*/ 1065212 h 2120899"/>
                  <a:gd name="connsiteX1" fmla="*/ 914400 w 7315200"/>
                  <a:gd name="connsiteY1" fmla="*/ 150812 h 2120899"/>
                  <a:gd name="connsiteX2" fmla="*/ 2743200 w 7315200"/>
                  <a:gd name="connsiteY2" fmla="*/ 1970087 h 2120899"/>
                  <a:gd name="connsiteX3" fmla="*/ 3667125 w 7315200"/>
                  <a:gd name="connsiteY3" fmla="*/ 1055687 h 2120899"/>
                  <a:gd name="connsiteX4" fmla="*/ 4572000 w 7315200"/>
                  <a:gd name="connsiteY4" fmla="*/ 141287 h 2120899"/>
                  <a:gd name="connsiteX5" fmla="*/ 5486400 w 7315200"/>
                  <a:gd name="connsiteY5" fmla="*/ 1065212 h 2120899"/>
                  <a:gd name="connsiteX6" fmla="*/ 6400800 w 7315200"/>
                  <a:gd name="connsiteY6" fmla="*/ 1970087 h 2120899"/>
                  <a:gd name="connsiteX7" fmla="*/ 7315200 w 7315200"/>
                  <a:gd name="connsiteY7" fmla="*/ 1055687 h 2120899"/>
                  <a:gd name="connsiteX8" fmla="*/ 7315200 w 7315200"/>
                  <a:gd name="connsiteY8" fmla="*/ 1055687 h 2120899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3667125 w 7315200"/>
                  <a:gd name="connsiteY3" fmla="*/ 1065212 h 2122487"/>
                  <a:gd name="connsiteX4" fmla="*/ 4572000 w 7315200"/>
                  <a:gd name="connsiteY4" fmla="*/ 141287 h 2122487"/>
                  <a:gd name="connsiteX5" fmla="*/ 5486400 w 7315200"/>
                  <a:gd name="connsiteY5" fmla="*/ 1065212 h 2122487"/>
                  <a:gd name="connsiteX6" fmla="*/ 6400800 w 7315200"/>
                  <a:gd name="connsiteY6" fmla="*/ 1970087 h 2122487"/>
                  <a:gd name="connsiteX7" fmla="*/ 7315200 w 7315200"/>
                  <a:gd name="connsiteY7" fmla="*/ 1055687 h 2122487"/>
                  <a:gd name="connsiteX8" fmla="*/ 7315200 w 7315200"/>
                  <a:gd name="connsiteY8" fmla="*/ 1055687 h 2122487"/>
                  <a:gd name="connsiteX0" fmla="*/ 0 w 7315200"/>
                  <a:gd name="connsiteY0" fmla="*/ 1074737 h 1981200"/>
                  <a:gd name="connsiteX1" fmla="*/ 914400 w 7315200"/>
                  <a:gd name="connsiteY1" fmla="*/ 160337 h 1981200"/>
                  <a:gd name="connsiteX2" fmla="*/ 2743200 w 7315200"/>
                  <a:gd name="connsiteY2" fmla="*/ 1979612 h 1981200"/>
                  <a:gd name="connsiteX3" fmla="*/ 4572000 w 7315200"/>
                  <a:gd name="connsiteY3" fmla="*/ 150812 h 1981200"/>
                  <a:gd name="connsiteX4" fmla="*/ 5486400 w 7315200"/>
                  <a:gd name="connsiteY4" fmla="*/ 1074737 h 1981200"/>
                  <a:gd name="connsiteX5" fmla="*/ 6400800 w 7315200"/>
                  <a:gd name="connsiteY5" fmla="*/ 1979612 h 1981200"/>
                  <a:gd name="connsiteX6" fmla="*/ 7315200 w 7315200"/>
                  <a:gd name="connsiteY6" fmla="*/ 1065212 h 1981200"/>
                  <a:gd name="connsiteX7" fmla="*/ 7315200 w 7315200"/>
                  <a:gd name="connsiteY7" fmla="*/ 1065212 h 1981200"/>
                  <a:gd name="connsiteX0" fmla="*/ 0 w 7315200"/>
                  <a:gd name="connsiteY0" fmla="*/ 1065212 h 2122487"/>
                  <a:gd name="connsiteX1" fmla="*/ 914400 w 7315200"/>
                  <a:gd name="connsiteY1" fmla="*/ 150812 h 2122487"/>
                  <a:gd name="connsiteX2" fmla="*/ 2743200 w 7315200"/>
                  <a:gd name="connsiteY2" fmla="*/ 1970087 h 2122487"/>
                  <a:gd name="connsiteX3" fmla="*/ 4572000 w 7315200"/>
                  <a:gd name="connsiteY3" fmla="*/ 141287 h 2122487"/>
                  <a:gd name="connsiteX4" fmla="*/ 6400800 w 7315200"/>
                  <a:gd name="connsiteY4" fmla="*/ 1970087 h 2122487"/>
                  <a:gd name="connsiteX5" fmla="*/ 7315200 w 7315200"/>
                  <a:gd name="connsiteY5" fmla="*/ 1055687 h 2122487"/>
                  <a:gd name="connsiteX6" fmla="*/ 7315200 w 7315200"/>
                  <a:gd name="connsiteY6" fmla="*/ 1055687 h 2122487"/>
                  <a:gd name="connsiteX0" fmla="*/ 0 w 7315200"/>
                  <a:gd name="connsiteY0" fmla="*/ 1027112 h 2084387"/>
                  <a:gd name="connsiteX1" fmla="*/ 914400 w 7315200"/>
                  <a:gd name="connsiteY1" fmla="*/ 112712 h 2084387"/>
                  <a:gd name="connsiteX2" fmla="*/ 2743200 w 7315200"/>
                  <a:gd name="connsiteY2" fmla="*/ 1931987 h 2084387"/>
                  <a:gd name="connsiteX3" fmla="*/ 4572000 w 7315200"/>
                  <a:gd name="connsiteY3" fmla="*/ 103187 h 2084387"/>
                  <a:gd name="connsiteX4" fmla="*/ 6400800 w 7315200"/>
                  <a:gd name="connsiteY4" fmla="*/ 1931987 h 2084387"/>
                  <a:gd name="connsiteX5" fmla="*/ 7315200 w 7315200"/>
                  <a:gd name="connsiteY5" fmla="*/ 1017587 h 2084387"/>
                  <a:gd name="connsiteX6" fmla="*/ 7315200 w 7315200"/>
                  <a:gd name="connsiteY6" fmla="*/ 1017587 h 2084387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981200"/>
                  <a:gd name="connsiteX1" fmla="*/ 914400 w 7315200"/>
                  <a:gd name="connsiteY1" fmla="*/ 9525 h 1981200"/>
                  <a:gd name="connsiteX2" fmla="*/ 2743200 w 7315200"/>
                  <a:gd name="connsiteY2" fmla="*/ 1828800 h 1981200"/>
                  <a:gd name="connsiteX3" fmla="*/ 4572000 w 7315200"/>
                  <a:gd name="connsiteY3" fmla="*/ 0 h 1981200"/>
                  <a:gd name="connsiteX4" fmla="*/ 6400800 w 7315200"/>
                  <a:gd name="connsiteY4" fmla="*/ 1828800 h 1981200"/>
                  <a:gd name="connsiteX5" fmla="*/ 7315200 w 7315200"/>
                  <a:gd name="connsiteY5" fmla="*/ 914400 h 1981200"/>
                  <a:gd name="connsiteX6" fmla="*/ 7315200 w 7315200"/>
                  <a:gd name="connsiteY6" fmla="*/ 914400 h 1981200"/>
                  <a:gd name="connsiteX0" fmla="*/ 0 w 7315200"/>
                  <a:gd name="connsiteY0" fmla="*/ 923925 h 1830388"/>
                  <a:gd name="connsiteX1" fmla="*/ 914400 w 7315200"/>
                  <a:gd name="connsiteY1" fmla="*/ 9525 h 1830388"/>
                  <a:gd name="connsiteX2" fmla="*/ 2743200 w 7315200"/>
                  <a:gd name="connsiteY2" fmla="*/ 1828800 h 1830388"/>
                  <a:gd name="connsiteX3" fmla="*/ 4572000 w 7315200"/>
                  <a:gd name="connsiteY3" fmla="*/ 0 h 1830388"/>
                  <a:gd name="connsiteX4" fmla="*/ 6400800 w 7315200"/>
                  <a:gd name="connsiteY4" fmla="*/ 1828800 h 1830388"/>
                  <a:gd name="connsiteX5" fmla="*/ 7315200 w 7315200"/>
                  <a:gd name="connsiteY5" fmla="*/ 914400 h 1830388"/>
                  <a:gd name="connsiteX6" fmla="*/ 7315200 w 7315200"/>
                  <a:gd name="connsiteY6" fmla="*/ 914400 h 1830388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857375"/>
                  <a:gd name="connsiteX1" fmla="*/ 914400 w 7315200"/>
                  <a:gd name="connsiteY1" fmla="*/ 9525 h 1857375"/>
                  <a:gd name="connsiteX2" fmla="*/ 2743200 w 7315200"/>
                  <a:gd name="connsiteY2" fmla="*/ 1828800 h 1857375"/>
                  <a:gd name="connsiteX3" fmla="*/ 4572000 w 7315200"/>
                  <a:gd name="connsiteY3" fmla="*/ 0 h 1857375"/>
                  <a:gd name="connsiteX4" fmla="*/ 6400800 w 7315200"/>
                  <a:gd name="connsiteY4" fmla="*/ 1828800 h 1857375"/>
                  <a:gd name="connsiteX5" fmla="*/ 7315200 w 7315200"/>
                  <a:gd name="connsiteY5" fmla="*/ 914400 h 1857375"/>
                  <a:gd name="connsiteX6" fmla="*/ 7315200 w 7315200"/>
                  <a:gd name="connsiteY6" fmla="*/ 914400 h 1857375"/>
                  <a:gd name="connsiteX0" fmla="*/ 0 w 7315200"/>
                  <a:gd name="connsiteY0" fmla="*/ 923925 h 1911163"/>
                  <a:gd name="connsiteX1" fmla="*/ 914400 w 7315200"/>
                  <a:gd name="connsiteY1" fmla="*/ 9525 h 1911163"/>
                  <a:gd name="connsiteX2" fmla="*/ 2743200 w 7315200"/>
                  <a:gd name="connsiteY2" fmla="*/ 1828800 h 1911163"/>
                  <a:gd name="connsiteX3" fmla="*/ 4572000 w 7315200"/>
                  <a:gd name="connsiteY3" fmla="*/ 0 h 1911163"/>
                  <a:gd name="connsiteX4" fmla="*/ 6400800 w 7315200"/>
                  <a:gd name="connsiteY4" fmla="*/ 1828800 h 1911163"/>
                  <a:gd name="connsiteX5" fmla="*/ 7315200 w 7315200"/>
                  <a:gd name="connsiteY5" fmla="*/ 914400 h 1911163"/>
                  <a:gd name="connsiteX6" fmla="*/ 7315200 w 7315200"/>
                  <a:gd name="connsiteY6" fmla="*/ 914400 h 1911163"/>
                  <a:gd name="connsiteX0" fmla="*/ 0 w 7315200"/>
                  <a:gd name="connsiteY0" fmla="*/ 973698 h 1960936"/>
                  <a:gd name="connsiteX1" fmla="*/ 914400 w 7315200"/>
                  <a:gd name="connsiteY1" fmla="*/ 59298 h 1960936"/>
                  <a:gd name="connsiteX2" fmla="*/ 2743200 w 7315200"/>
                  <a:gd name="connsiteY2" fmla="*/ 1878573 h 1960936"/>
                  <a:gd name="connsiteX3" fmla="*/ 4572000 w 7315200"/>
                  <a:gd name="connsiteY3" fmla="*/ 49773 h 1960936"/>
                  <a:gd name="connsiteX4" fmla="*/ 6400800 w 7315200"/>
                  <a:gd name="connsiteY4" fmla="*/ 1878573 h 1960936"/>
                  <a:gd name="connsiteX5" fmla="*/ 7315200 w 7315200"/>
                  <a:gd name="connsiteY5" fmla="*/ 964173 h 1960936"/>
                  <a:gd name="connsiteX6" fmla="*/ 7315200 w 7315200"/>
                  <a:gd name="connsiteY6" fmla="*/ 964173 h 196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5200" h="1960936">
                    <a:moveTo>
                      <a:pt x="0" y="973698"/>
                    </a:moveTo>
                    <a:cubicBezTo>
                      <a:pt x="304800" y="516498"/>
                      <a:pt x="495300" y="70411"/>
                      <a:pt x="914400" y="59298"/>
                    </a:cubicBezTo>
                    <a:cubicBezTo>
                      <a:pt x="1498226" y="0"/>
                      <a:pt x="2133600" y="1880161"/>
                      <a:pt x="2743200" y="1878573"/>
                    </a:cubicBezTo>
                    <a:cubicBezTo>
                      <a:pt x="3352800" y="1876986"/>
                      <a:pt x="3962400" y="49773"/>
                      <a:pt x="4572000" y="49773"/>
                    </a:cubicBezTo>
                    <a:cubicBezTo>
                      <a:pt x="5181600" y="49773"/>
                      <a:pt x="5881968" y="1960936"/>
                      <a:pt x="6400800" y="1878573"/>
                    </a:cubicBezTo>
                    <a:cubicBezTo>
                      <a:pt x="6800850" y="1869048"/>
                      <a:pt x="7315200" y="964173"/>
                      <a:pt x="7315200" y="964173"/>
                    </a:cubicBezTo>
                    <a:lnTo>
                      <a:pt x="7315200" y="964173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endCxn id="6" idx="5"/>
              </p:cNvCxnSpPr>
              <p:nvPr/>
            </p:nvCxnSpPr>
            <p:spPr>
              <a:xfrm>
                <a:off x="685800" y="1066800"/>
                <a:ext cx="7848600" cy="7598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4267200" y="1894820"/>
                <a:ext cx="3657600" cy="1588"/>
              </a:xfrm>
              <a:prstGeom prst="straightConnector1">
                <a:avLst/>
              </a:prstGeom>
              <a:ln w="28575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019800" y="189482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endParaRPr lang="en-US" sz="28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2483223" y="1755864"/>
                <a:ext cx="806824" cy="1588"/>
              </a:xfrm>
              <a:prstGeom prst="straightConnector1">
                <a:avLst/>
              </a:prstGeom>
              <a:ln w="28575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1272988" y="4267200"/>
              <a:ext cx="2286000" cy="1588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21541" y="4290827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77353" y="532055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42729" y="483197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06706" y="33629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Harmonic Wave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4876800"/>
          </a:xfrm>
        </p:spPr>
        <p:txBody>
          <a:bodyPr/>
          <a:lstStyle/>
          <a:p>
            <a:r>
              <a:rPr lang="en-US" dirty="0"/>
              <a:t>A sine wave of wavelength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dirty="0">
                <a:sym typeface="Symbol"/>
              </a:rPr>
              <a:t>, amplitude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dirty="0">
                <a:sym typeface="Symbol"/>
              </a:rPr>
              <a:t>, traveling at velocity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dirty="0">
                <a:sym typeface="Symbol"/>
              </a:rPr>
              <a:t> has displacement</a:t>
            </a: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This is usually written                               , where the “wave number”                    and             .</a:t>
            </a:r>
          </a:p>
          <a:p>
            <a:r>
              <a:rPr lang="en-US" dirty="0">
                <a:sym typeface="Symbol"/>
              </a:rPr>
              <a:t>As  the wave is passing, a single particle of string has simple harmonic motion with frequency </a:t>
            </a:r>
            <a:r>
              <a:rPr lang="el-GR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dirty="0">
                <a:latin typeface="Calibri"/>
                <a:cs typeface="Calibri"/>
                <a:sym typeface="Symbol"/>
              </a:rPr>
              <a:t> radians/sec, or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dirty="0">
                <a:latin typeface="Calibri"/>
                <a:cs typeface="Calibri"/>
                <a:sym typeface="Symbol"/>
              </a:rPr>
              <a:t> = </a:t>
            </a:r>
            <a:r>
              <a:rPr lang="el-GR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l-GR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dirty="0">
                <a:latin typeface="Calibri"/>
                <a:cs typeface="Calibri"/>
                <a:sym typeface="Symbol"/>
              </a:rPr>
              <a:t>Hz. 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Note that 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dirty="0"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FFFF00"/>
                </a:solidFill>
                <a:latin typeface="Calibri"/>
                <a:cs typeface="Calibri"/>
                <a:sym typeface="Symbol"/>
              </a:rPr>
              <a:t>=</a:t>
            </a:r>
            <a:r>
              <a:rPr lang="en-US" dirty="0">
                <a:latin typeface="Calibri"/>
                <a:cs typeface="Calibri"/>
                <a:sym typeface="Symbol"/>
              </a:rPr>
              <a:t>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f </a:t>
            </a:r>
            <a:r>
              <a:rPr lang="en-US" dirty="0">
                <a:latin typeface="Calibri"/>
                <a:cs typeface="Calibri"/>
                <a:sym typeface="Symbol"/>
              </a:rPr>
              <a:t>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702859" y="2819400"/>
          <a:ext cx="326315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62" name="Equation" r:id="rId4" imgW="1422360" imgH="431640" progId="Equation.DSMT4">
                  <p:embed/>
                </p:oleObj>
              </mc:Choice>
              <mc:Fallback>
                <p:oleObj name="Equation" r:id="rId4" imgW="14223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859" y="2819400"/>
                        <a:ext cx="326315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343400" y="3926541"/>
          <a:ext cx="2743199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63" name="Equation" r:id="rId6" imgW="1143000" imgH="253800" progId="Equation.DSMT4">
                  <p:embed/>
                </p:oleObj>
              </mc:Choice>
              <mc:Fallback>
                <p:oleObj name="Equation" r:id="rId6" imgW="11430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26541"/>
                        <a:ext cx="2743199" cy="609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962400" y="4458448"/>
          <a:ext cx="1712259" cy="47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64" name="Equation" r:id="rId8" imgW="647640" imgH="177480" progId="Equation.DSMT4">
                  <p:embed/>
                </p:oleObj>
              </mc:Choice>
              <mc:Fallback>
                <p:oleObj name="Equation" r:id="rId8" imgW="64764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58448"/>
                        <a:ext cx="1712259" cy="470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77000" y="4446494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65" name="Equation" r:id="rId10" imgW="444240" imgH="177480" progId="Equation.DSMT4">
                  <p:embed/>
                </p:oleObj>
              </mc:Choice>
              <mc:Fallback>
                <p:oleObj name="Equation" r:id="rId10" imgW="44424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46494"/>
                        <a:ext cx="1143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7086600" y="6082553"/>
            <a:ext cx="12192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The Wave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/>
              <a:t>The wave equation is just Newton’s law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 = ma </a:t>
            </a:r>
            <a:r>
              <a:rPr lang="en-US" dirty="0"/>
              <a:t>applied to a little bit of the vibrating string: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tiny length of string shown in red has length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dx</a:t>
            </a:r>
            <a:r>
              <a:rPr lang="en-US" dirty="0">
                <a:sym typeface="Symbol"/>
              </a:rPr>
              <a:t>, is accelerating in the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dirty="0">
                <a:sym typeface="Symbol"/>
              </a:rPr>
              <a:t>-direction with acceleration                                , and the force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dirty="0">
                <a:sym typeface="Symbol"/>
              </a:rPr>
              <a:t> is the sum of the tensions at the two ends of the bit of string, which don’t cancel because they’re not parallel.    </a:t>
            </a:r>
            <a:r>
              <a:rPr lang="en-US" dirty="0">
                <a:sym typeface="Symbol"/>
                <a:hlinkClick r:id="rId4"/>
              </a:rPr>
              <a:t>Animation!</a:t>
            </a:r>
            <a:r>
              <a:rPr lang="en-US" dirty="0">
                <a:sym typeface="Symbol"/>
              </a:rPr>
              <a:t>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2537013"/>
            <a:ext cx="7239000" cy="914400"/>
            <a:chOff x="685800" y="1752600"/>
            <a:chExt cx="7239000" cy="914400"/>
          </a:xfrm>
        </p:grpSpPr>
        <p:sp>
          <p:nvSpPr>
            <p:cNvPr id="5" name="Freeform 4"/>
            <p:cNvSpPr/>
            <p:nvPr/>
          </p:nvSpPr>
          <p:spPr>
            <a:xfrm flipV="1">
              <a:off x="685800" y="1752600"/>
              <a:ext cx="7239000" cy="914400"/>
            </a:xfrm>
            <a:custGeom>
              <a:avLst/>
              <a:gdLst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28800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38325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1065212 h 2120899"/>
                <a:gd name="connsiteX1" fmla="*/ 914400 w 7315200"/>
                <a:gd name="connsiteY1" fmla="*/ 150812 h 2120899"/>
                <a:gd name="connsiteX2" fmla="*/ 2743200 w 7315200"/>
                <a:gd name="connsiteY2" fmla="*/ 1970087 h 2120899"/>
                <a:gd name="connsiteX3" fmla="*/ 3667125 w 7315200"/>
                <a:gd name="connsiteY3" fmla="*/ 1055687 h 2120899"/>
                <a:gd name="connsiteX4" fmla="*/ 4572000 w 7315200"/>
                <a:gd name="connsiteY4" fmla="*/ 141287 h 2120899"/>
                <a:gd name="connsiteX5" fmla="*/ 5486400 w 7315200"/>
                <a:gd name="connsiteY5" fmla="*/ 1065212 h 2120899"/>
                <a:gd name="connsiteX6" fmla="*/ 6400800 w 7315200"/>
                <a:gd name="connsiteY6" fmla="*/ 1970087 h 2120899"/>
                <a:gd name="connsiteX7" fmla="*/ 7315200 w 7315200"/>
                <a:gd name="connsiteY7" fmla="*/ 1055687 h 2120899"/>
                <a:gd name="connsiteX8" fmla="*/ 7315200 w 7315200"/>
                <a:gd name="connsiteY8" fmla="*/ 1055687 h 2120899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74737 h 1981200"/>
                <a:gd name="connsiteX1" fmla="*/ 914400 w 7315200"/>
                <a:gd name="connsiteY1" fmla="*/ 160337 h 1981200"/>
                <a:gd name="connsiteX2" fmla="*/ 2743200 w 7315200"/>
                <a:gd name="connsiteY2" fmla="*/ 1979612 h 1981200"/>
                <a:gd name="connsiteX3" fmla="*/ 4572000 w 7315200"/>
                <a:gd name="connsiteY3" fmla="*/ 150812 h 1981200"/>
                <a:gd name="connsiteX4" fmla="*/ 5486400 w 7315200"/>
                <a:gd name="connsiteY4" fmla="*/ 1074737 h 1981200"/>
                <a:gd name="connsiteX5" fmla="*/ 6400800 w 7315200"/>
                <a:gd name="connsiteY5" fmla="*/ 1979612 h 1981200"/>
                <a:gd name="connsiteX6" fmla="*/ 7315200 w 7315200"/>
                <a:gd name="connsiteY6" fmla="*/ 1065212 h 1981200"/>
                <a:gd name="connsiteX7" fmla="*/ 7315200 w 7315200"/>
                <a:gd name="connsiteY7" fmla="*/ 1065212 h 1981200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4572000 w 7315200"/>
                <a:gd name="connsiteY3" fmla="*/ 141287 h 2122487"/>
                <a:gd name="connsiteX4" fmla="*/ 6400800 w 7315200"/>
                <a:gd name="connsiteY4" fmla="*/ 1970087 h 2122487"/>
                <a:gd name="connsiteX5" fmla="*/ 7315200 w 7315200"/>
                <a:gd name="connsiteY5" fmla="*/ 1055687 h 2122487"/>
                <a:gd name="connsiteX6" fmla="*/ 7315200 w 7315200"/>
                <a:gd name="connsiteY6" fmla="*/ 1055687 h 2122487"/>
                <a:gd name="connsiteX0" fmla="*/ 0 w 7315200"/>
                <a:gd name="connsiteY0" fmla="*/ 1027112 h 2084387"/>
                <a:gd name="connsiteX1" fmla="*/ 914400 w 7315200"/>
                <a:gd name="connsiteY1" fmla="*/ 112712 h 2084387"/>
                <a:gd name="connsiteX2" fmla="*/ 2743200 w 7315200"/>
                <a:gd name="connsiteY2" fmla="*/ 1931987 h 2084387"/>
                <a:gd name="connsiteX3" fmla="*/ 4572000 w 7315200"/>
                <a:gd name="connsiteY3" fmla="*/ 103187 h 2084387"/>
                <a:gd name="connsiteX4" fmla="*/ 6400800 w 7315200"/>
                <a:gd name="connsiteY4" fmla="*/ 1931987 h 2084387"/>
                <a:gd name="connsiteX5" fmla="*/ 7315200 w 7315200"/>
                <a:gd name="connsiteY5" fmla="*/ 1017587 h 2084387"/>
                <a:gd name="connsiteX6" fmla="*/ 7315200 w 7315200"/>
                <a:gd name="connsiteY6" fmla="*/ 1017587 h 2084387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830388"/>
                <a:gd name="connsiteX1" fmla="*/ 914400 w 7315200"/>
                <a:gd name="connsiteY1" fmla="*/ 9525 h 1830388"/>
                <a:gd name="connsiteX2" fmla="*/ 2743200 w 7315200"/>
                <a:gd name="connsiteY2" fmla="*/ 1828800 h 1830388"/>
                <a:gd name="connsiteX3" fmla="*/ 4572000 w 7315200"/>
                <a:gd name="connsiteY3" fmla="*/ 0 h 1830388"/>
                <a:gd name="connsiteX4" fmla="*/ 6400800 w 7315200"/>
                <a:gd name="connsiteY4" fmla="*/ 1828800 h 1830388"/>
                <a:gd name="connsiteX5" fmla="*/ 7315200 w 7315200"/>
                <a:gd name="connsiteY5" fmla="*/ 914400 h 1830388"/>
                <a:gd name="connsiteX6" fmla="*/ 7315200 w 7315200"/>
                <a:gd name="connsiteY6" fmla="*/ 914400 h 1830388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911163"/>
                <a:gd name="connsiteX1" fmla="*/ 914400 w 7315200"/>
                <a:gd name="connsiteY1" fmla="*/ 9525 h 1911163"/>
                <a:gd name="connsiteX2" fmla="*/ 2743200 w 7315200"/>
                <a:gd name="connsiteY2" fmla="*/ 1828800 h 1911163"/>
                <a:gd name="connsiteX3" fmla="*/ 4572000 w 7315200"/>
                <a:gd name="connsiteY3" fmla="*/ 0 h 1911163"/>
                <a:gd name="connsiteX4" fmla="*/ 6400800 w 7315200"/>
                <a:gd name="connsiteY4" fmla="*/ 1828800 h 1911163"/>
                <a:gd name="connsiteX5" fmla="*/ 7315200 w 7315200"/>
                <a:gd name="connsiteY5" fmla="*/ 914400 h 1911163"/>
                <a:gd name="connsiteX6" fmla="*/ 7315200 w 7315200"/>
                <a:gd name="connsiteY6" fmla="*/ 914400 h 1911163"/>
                <a:gd name="connsiteX0" fmla="*/ 0 w 7315200"/>
                <a:gd name="connsiteY0" fmla="*/ 973698 h 1960936"/>
                <a:gd name="connsiteX1" fmla="*/ 914400 w 7315200"/>
                <a:gd name="connsiteY1" fmla="*/ 59298 h 1960936"/>
                <a:gd name="connsiteX2" fmla="*/ 2743200 w 7315200"/>
                <a:gd name="connsiteY2" fmla="*/ 1878573 h 1960936"/>
                <a:gd name="connsiteX3" fmla="*/ 4572000 w 7315200"/>
                <a:gd name="connsiteY3" fmla="*/ 49773 h 1960936"/>
                <a:gd name="connsiteX4" fmla="*/ 6400800 w 7315200"/>
                <a:gd name="connsiteY4" fmla="*/ 1878573 h 1960936"/>
                <a:gd name="connsiteX5" fmla="*/ 7315200 w 7315200"/>
                <a:gd name="connsiteY5" fmla="*/ 964173 h 1960936"/>
                <a:gd name="connsiteX6" fmla="*/ 7315200 w 7315200"/>
                <a:gd name="connsiteY6" fmla="*/ 964173 h 196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5200" h="1960936">
                  <a:moveTo>
                    <a:pt x="0" y="973698"/>
                  </a:moveTo>
                  <a:cubicBezTo>
                    <a:pt x="304800" y="516498"/>
                    <a:pt x="495300" y="70411"/>
                    <a:pt x="914400" y="59298"/>
                  </a:cubicBezTo>
                  <a:cubicBezTo>
                    <a:pt x="1498226" y="0"/>
                    <a:pt x="2133600" y="1880161"/>
                    <a:pt x="2743200" y="1878573"/>
                  </a:cubicBezTo>
                  <a:cubicBezTo>
                    <a:pt x="3352800" y="1876986"/>
                    <a:pt x="3962400" y="49773"/>
                    <a:pt x="4572000" y="49773"/>
                  </a:cubicBezTo>
                  <a:cubicBezTo>
                    <a:pt x="5181600" y="49773"/>
                    <a:pt x="5881968" y="1960936"/>
                    <a:pt x="6400800" y="1878573"/>
                  </a:cubicBezTo>
                  <a:cubicBezTo>
                    <a:pt x="6800850" y="1869048"/>
                    <a:pt x="7315200" y="964173"/>
                    <a:pt x="7315200" y="964173"/>
                  </a:cubicBezTo>
                  <a:lnTo>
                    <a:pt x="7315200" y="964173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endCxn id="5" idx="5"/>
            </p:cNvCxnSpPr>
            <p:nvPr/>
          </p:nvCxnSpPr>
          <p:spPr>
            <a:xfrm>
              <a:off x="685800" y="2209800"/>
              <a:ext cx="7239000" cy="75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3162300" y="1784351"/>
              <a:ext cx="433388" cy="63500"/>
            </a:xfrm>
            <a:custGeom>
              <a:avLst/>
              <a:gdLst>
                <a:gd name="connsiteX0" fmla="*/ 0 w 433388"/>
                <a:gd name="connsiteY0" fmla="*/ 19050 h 19050"/>
                <a:gd name="connsiteX1" fmla="*/ 433388 w 433388"/>
                <a:gd name="connsiteY1" fmla="*/ 0 h 19050"/>
                <a:gd name="connsiteX2" fmla="*/ 433388 w 433388"/>
                <a:gd name="connsiteY2" fmla="*/ 0 h 19050"/>
                <a:gd name="connsiteX0" fmla="*/ 0 w 433388"/>
                <a:gd name="connsiteY0" fmla="*/ 73025 h 73025"/>
                <a:gd name="connsiteX1" fmla="*/ 433388 w 433388"/>
                <a:gd name="connsiteY1" fmla="*/ 53975 h 73025"/>
                <a:gd name="connsiteX2" fmla="*/ 433388 w 433388"/>
                <a:gd name="connsiteY2" fmla="*/ 53975 h 73025"/>
                <a:gd name="connsiteX0" fmla="*/ 0 w 433388"/>
                <a:gd name="connsiteY0" fmla="*/ 73025 h 73025"/>
                <a:gd name="connsiteX1" fmla="*/ 433388 w 433388"/>
                <a:gd name="connsiteY1" fmla="*/ 53975 h 73025"/>
                <a:gd name="connsiteX2" fmla="*/ 433388 w 433388"/>
                <a:gd name="connsiteY2" fmla="*/ 53975 h 73025"/>
                <a:gd name="connsiteX0" fmla="*/ 0 w 433388"/>
                <a:gd name="connsiteY0" fmla="*/ 73025 h 73025"/>
                <a:gd name="connsiteX1" fmla="*/ 433388 w 433388"/>
                <a:gd name="connsiteY1" fmla="*/ 53975 h 73025"/>
                <a:gd name="connsiteX2" fmla="*/ 433388 w 433388"/>
                <a:gd name="connsiteY2" fmla="*/ 53975 h 73025"/>
                <a:gd name="connsiteX0" fmla="*/ 0 w 433388"/>
                <a:gd name="connsiteY0" fmla="*/ 49212 h 49212"/>
                <a:gd name="connsiteX1" fmla="*/ 433388 w 433388"/>
                <a:gd name="connsiteY1" fmla="*/ 30162 h 49212"/>
                <a:gd name="connsiteX2" fmla="*/ 433388 w 433388"/>
                <a:gd name="connsiteY2" fmla="*/ 30162 h 49212"/>
                <a:gd name="connsiteX0" fmla="*/ 0 w 433388"/>
                <a:gd name="connsiteY0" fmla="*/ 41275 h 41275"/>
                <a:gd name="connsiteX1" fmla="*/ 214313 w 433388"/>
                <a:gd name="connsiteY1" fmla="*/ 3175 h 41275"/>
                <a:gd name="connsiteX2" fmla="*/ 433388 w 433388"/>
                <a:gd name="connsiteY2" fmla="*/ 22225 h 41275"/>
                <a:gd name="connsiteX3" fmla="*/ 433388 w 433388"/>
                <a:gd name="connsiteY3" fmla="*/ 22225 h 41275"/>
                <a:gd name="connsiteX0" fmla="*/ 0 w 433388"/>
                <a:gd name="connsiteY0" fmla="*/ 22225 h 22225"/>
                <a:gd name="connsiteX1" fmla="*/ 266700 w 433388"/>
                <a:gd name="connsiteY1" fmla="*/ 17462 h 22225"/>
                <a:gd name="connsiteX2" fmla="*/ 433388 w 433388"/>
                <a:gd name="connsiteY2" fmla="*/ 3175 h 22225"/>
                <a:gd name="connsiteX3" fmla="*/ 433388 w 433388"/>
                <a:gd name="connsiteY3" fmla="*/ 3175 h 22225"/>
                <a:gd name="connsiteX0" fmla="*/ 0 w 433388"/>
                <a:gd name="connsiteY0" fmla="*/ 84138 h 84138"/>
                <a:gd name="connsiteX1" fmla="*/ 190500 w 433388"/>
                <a:gd name="connsiteY1" fmla="*/ 3175 h 84138"/>
                <a:gd name="connsiteX2" fmla="*/ 433388 w 433388"/>
                <a:gd name="connsiteY2" fmla="*/ 65088 h 84138"/>
                <a:gd name="connsiteX3" fmla="*/ 433388 w 433388"/>
                <a:gd name="connsiteY3" fmla="*/ 65088 h 84138"/>
                <a:gd name="connsiteX0" fmla="*/ 86518 w 519906"/>
                <a:gd name="connsiteY0" fmla="*/ 84138 h 84138"/>
                <a:gd name="connsiteX1" fmla="*/ 277018 w 519906"/>
                <a:gd name="connsiteY1" fmla="*/ 3175 h 84138"/>
                <a:gd name="connsiteX2" fmla="*/ 519906 w 519906"/>
                <a:gd name="connsiteY2" fmla="*/ 65088 h 84138"/>
                <a:gd name="connsiteX3" fmla="*/ 519906 w 519906"/>
                <a:gd name="connsiteY3" fmla="*/ 65088 h 84138"/>
                <a:gd name="connsiteX0" fmla="*/ 0 w 433388"/>
                <a:gd name="connsiteY0" fmla="*/ 19050 h 19050"/>
                <a:gd name="connsiteX1" fmla="*/ 433388 w 433388"/>
                <a:gd name="connsiteY1" fmla="*/ 0 h 19050"/>
                <a:gd name="connsiteX2" fmla="*/ 433388 w 433388"/>
                <a:gd name="connsiteY2" fmla="*/ 0 h 19050"/>
                <a:gd name="connsiteX0" fmla="*/ 0 w 433388"/>
                <a:gd name="connsiteY0" fmla="*/ 53975 h 53975"/>
                <a:gd name="connsiteX1" fmla="*/ 433388 w 433388"/>
                <a:gd name="connsiteY1" fmla="*/ 34925 h 53975"/>
                <a:gd name="connsiteX2" fmla="*/ 433388 w 433388"/>
                <a:gd name="connsiteY2" fmla="*/ 34925 h 53975"/>
                <a:gd name="connsiteX0" fmla="*/ 0 w 433388"/>
                <a:gd name="connsiteY0" fmla="*/ 34925 h 34925"/>
                <a:gd name="connsiteX1" fmla="*/ 433388 w 433388"/>
                <a:gd name="connsiteY1" fmla="*/ 15875 h 34925"/>
                <a:gd name="connsiteX2" fmla="*/ 433388 w 433388"/>
                <a:gd name="connsiteY2" fmla="*/ 15875 h 34925"/>
                <a:gd name="connsiteX0" fmla="*/ 0 w 433388"/>
                <a:gd name="connsiteY0" fmla="*/ 63500 h 63500"/>
                <a:gd name="connsiteX1" fmla="*/ 433388 w 433388"/>
                <a:gd name="connsiteY1" fmla="*/ 44450 h 63500"/>
                <a:gd name="connsiteX2" fmla="*/ 433388 w 433388"/>
                <a:gd name="connsiteY2" fmla="*/ 44450 h 63500"/>
                <a:gd name="connsiteX0" fmla="*/ 0 w 433388"/>
                <a:gd name="connsiteY0" fmla="*/ 74612 h 74612"/>
                <a:gd name="connsiteX1" fmla="*/ 433388 w 433388"/>
                <a:gd name="connsiteY1" fmla="*/ 55562 h 74612"/>
                <a:gd name="connsiteX2" fmla="*/ 433388 w 433388"/>
                <a:gd name="connsiteY2" fmla="*/ 55562 h 74612"/>
                <a:gd name="connsiteX0" fmla="*/ 0 w 433388"/>
                <a:gd name="connsiteY0" fmla="*/ 63500 h 63500"/>
                <a:gd name="connsiteX1" fmla="*/ 433388 w 433388"/>
                <a:gd name="connsiteY1" fmla="*/ 44450 h 63500"/>
                <a:gd name="connsiteX2" fmla="*/ 433388 w 433388"/>
                <a:gd name="connsiteY2" fmla="*/ 44450 h 63500"/>
                <a:gd name="connsiteX0" fmla="*/ 0 w 433388"/>
                <a:gd name="connsiteY0" fmla="*/ 79374 h 79374"/>
                <a:gd name="connsiteX1" fmla="*/ 433388 w 433388"/>
                <a:gd name="connsiteY1" fmla="*/ 60324 h 79374"/>
                <a:gd name="connsiteX2" fmla="*/ 433388 w 433388"/>
                <a:gd name="connsiteY2" fmla="*/ 60324 h 79374"/>
                <a:gd name="connsiteX0" fmla="*/ 0 w 433388"/>
                <a:gd name="connsiteY0" fmla="*/ 63500 h 63500"/>
                <a:gd name="connsiteX1" fmla="*/ 433388 w 433388"/>
                <a:gd name="connsiteY1" fmla="*/ 44450 h 63500"/>
                <a:gd name="connsiteX2" fmla="*/ 433388 w 433388"/>
                <a:gd name="connsiteY2" fmla="*/ 44450 h 63500"/>
                <a:gd name="connsiteX0" fmla="*/ 0 w 433388"/>
                <a:gd name="connsiteY0" fmla="*/ 88898 h 88898"/>
                <a:gd name="connsiteX1" fmla="*/ 433388 w 433388"/>
                <a:gd name="connsiteY1" fmla="*/ 69848 h 88898"/>
                <a:gd name="connsiteX2" fmla="*/ 433388 w 433388"/>
                <a:gd name="connsiteY2" fmla="*/ 69848 h 88898"/>
                <a:gd name="connsiteX0" fmla="*/ 0 w 433388"/>
                <a:gd name="connsiteY0" fmla="*/ 65085 h 65085"/>
                <a:gd name="connsiteX1" fmla="*/ 433388 w 433388"/>
                <a:gd name="connsiteY1" fmla="*/ 46035 h 65085"/>
                <a:gd name="connsiteX2" fmla="*/ 433388 w 433388"/>
                <a:gd name="connsiteY2" fmla="*/ 46035 h 65085"/>
                <a:gd name="connsiteX0" fmla="*/ 0 w 433388"/>
                <a:gd name="connsiteY0" fmla="*/ 63500 h 63500"/>
                <a:gd name="connsiteX1" fmla="*/ 433388 w 433388"/>
                <a:gd name="connsiteY1" fmla="*/ 44450 h 63500"/>
                <a:gd name="connsiteX2" fmla="*/ 433388 w 433388"/>
                <a:gd name="connsiteY2" fmla="*/ 44450 h 63500"/>
                <a:gd name="connsiteX0" fmla="*/ 0 w 433388"/>
                <a:gd name="connsiteY0" fmla="*/ 65084 h 65084"/>
                <a:gd name="connsiteX1" fmla="*/ 433388 w 433388"/>
                <a:gd name="connsiteY1" fmla="*/ 46034 h 65084"/>
                <a:gd name="connsiteX2" fmla="*/ 433388 w 433388"/>
                <a:gd name="connsiteY2" fmla="*/ 46034 h 65084"/>
                <a:gd name="connsiteX0" fmla="*/ 0 w 433388"/>
                <a:gd name="connsiteY0" fmla="*/ 63500 h 63500"/>
                <a:gd name="connsiteX1" fmla="*/ 433388 w 433388"/>
                <a:gd name="connsiteY1" fmla="*/ 44450 h 63500"/>
                <a:gd name="connsiteX2" fmla="*/ 433388 w 433388"/>
                <a:gd name="connsiteY2" fmla="*/ 444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388" h="63500">
                  <a:moveTo>
                    <a:pt x="0" y="63500"/>
                  </a:moveTo>
                  <a:cubicBezTo>
                    <a:pt x="158751" y="0"/>
                    <a:pt x="236539" y="12704"/>
                    <a:pt x="433388" y="44450"/>
                  </a:cubicBezTo>
                  <a:lnTo>
                    <a:pt x="433388" y="4445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>
              <a:off x="3595688" y="1828801"/>
              <a:ext cx="747712" cy="242887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V="1">
              <a:off x="2443163" y="1828793"/>
              <a:ext cx="719142" cy="300043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867809" y="4522694"/>
          <a:ext cx="2865120" cy="65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26" name="Equation" r:id="rId5" imgW="1117440" imgH="253800" progId="Equation.DSMT4">
                  <p:embed/>
                </p:oleObj>
              </mc:Choice>
              <mc:Fallback>
                <p:oleObj name="Equation" r:id="rId5" imgW="11174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809" y="4522694"/>
                        <a:ext cx="2865120" cy="651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The Wave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410200"/>
          </a:xfrm>
        </p:spPr>
        <p:txBody>
          <a:bodyPr>
            <a:normAutofit/>
          </a:bodyPr>
          <a:lstStyle/>
          <a:p>
            <a:r>
              <a:rPr lang="en-US"/>
              <a:t>The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/>
              <a:t>-direction component of the tension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/>
              <a:t> at the front end of the string is just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/>
              <a:t> multiplied by the slope (for small amplitudes),                             .</a:t>
            </a:r>
          </a:p>
          <a:p>
            <a:r>
              <a:rPr lang="en-US"/>
              <a:t>At the back end,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/>
              <a:t> points backwards, so the downward component is                         .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total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/>
              <a:t>-direction force is therefore</a:t>
            </a:r>
          </a:p>
          <a:p>
            <a:pPr>
              <a:buNone/>
            </a:pP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" y="4191000"/>
            <a:ext cx="7239000" cy="914400"/>
            <a:chOff x="685800" y="1752600"/>
            <a:chExt cx="7239000" cy="914400"/>
          </a:xfrm>
        </p:grpSpPr>
        <p:sp>
          <p:nvSpPr>
            <p:cNvPr id="5" name="Freeform 4"/>
            <p:cNvSpPr/>
            <p:nvPr/>
          </p:nvSpPr>
          <p:spPr>
            <a:xfrm flipV="1">
              <a:off x="685800" y="1752600"/>
              <a:ext cx="7239000" cy="914400"/>
            </a:xfrm>
            <a:custGeom>
              <a:avLst/>
              <a:gdLst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28800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925512 h 1831975"/>
                <a:gd name="connsiteX1" fmla="*/ 914400 w 7315200"/>
                <a:gd name="connsiteY1" fmla="*/ 11112 h 1831975"/>
                <a:gd name="connsiteX2" fmla="*/ 1838325 w 7315200"/>
                <a:gd name="connsiteY2" fmla="*/ 925512 h 1831975"/>
                <a:gd name="connsiteX3" fmla="*/ 2743200 w 7315200"/>
                <a:gd name="connsiteY3" fmla="*/ 1830387 h 1831975"/>
                <a:gd name="connsiteX4" fmla="*/ 3667125 w 7315200"/>
                <a:gd name="connsiteY4" fmla="*/ 915987 h 1831975"/>
                <a:gd name="connsiteX5" fmla="*/ 4572000 w 7315200"/>
                <a:gd name="connsiteY5" fmla="*/ 1587 h 1831975"/>
                <a:gd name="connsiteX6" fmla="*/ 5486400 w 7315200"/>
                <a:gd name="connsiteY6" fmla="*/ 925512 h 1831975"/>
                <a:gd name="connsiteX7" fmla="*/ 6400800 w 7315200"/>
                <a:gd name="connsiteY7" fmla="*/ 1830387 h 1831975"/>
                <a:gd name="connsiteX8" fmla="*/ 7315200 w 7315200"/>
                <a:gd name="connsiteY8" fmla="*/ 915987 h 1831975"/>
                <a:gd name="connsiteX9" fmla="*/ 7315200 w 7315200"/>
                <a:gd name="connsiteY9" fmla="*/ 915987 h 1831975"/>
                <a:gd name="connsiteX0" fmla="*/ 0 w 7315200"/>
                <a:gd name="connsiteY0" fmla="*/ 1065212 h 2120899"/>
                <a:gd name="connsiteX1" fmla="*/ 914400 w 7315200"/>
                <a:gd name="connsiteY1" fmla="*/ 150812 h 2120899"/>
                <a:gd name="connsiteX2" fmla="*/ 2743200 w 7315200"/>
                <a:gd name="connsiteY2" fmla="*/ 1970087 h 2120899"/>
                <a:gd name="connsiteX3" fmla="*/ 3667125 w 7315200"/>
                <a:gd name="connsiteY3" fmla="*/ 1055687 h 2120899"/>
                <a:gd name="connsiteX4" fmla="*/ 4572000 w 7315200"/>
                <a:gd name="connsiteY4" fmla="*/ 141287 h 2120899"/>
                <a:gd name="connsiteX5" fmla="*/ 5486400 w 7315200"/>
                <a:gd name="connsiteY5" fmla="*/ 1065212 h 2120899"/>
                <a:gd name="connsiteX6" fmla="*/ 6400800 w 7315200"/>
                <a:gd name="connsiteY6" fmla="*/ 1970087 h 2120899"/>
                <a:gd name="connsiteX7" fmla="*/ 7315200 w 7315200"/>
                <a:gd name="connsiteY7" fmla="*/ 1055687 h 2120899"/>
                <a:gd name="connsiteX8" fmla="*/ 7315200 w 7315200"/>
                <a:gd name="connsiteY8" fmla="*/ 1055687 h 2120899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3667125 w 7315200"/>
                <a:gd name="connsiteY3" fmla="*/ 1065212 h 2122487"/>
                <a:gd name="connsiteX4" fmla="*/ 4572000 w 7315200"/>
                <a:gd name="connsiteY4" fmla="*/ 141287 h 2122487"/>
                <a:gd name="connsiteX5" fmla="*/ 5486400 w 7315200"/>
                <a:gd name="connsiteY5" fmla="*/ 1065212 h 2122487"/>
                <a:gd name="connsiteX6" fmla="*/ 6400800 w 7315200"/>
                <a:gd name="connsiteY6" fmla="*/ 1970087 h 2122487"/>
                <a:gd name="connsiteX7" fmla="*/ 7315200 w 7315200"/>
                <a:gd name="connsiteY7" fmla="*/ 1055687 h 2122487"/>
                <a:gd name="connsiteX8" fmla="*/ 7315200 w 7315200"/>
                <a:gd name="connsiteY8" fmla="*/ 1055687 h 2122487"/>
                <a:gd name="connsiteX0" fmla="*/ 0 w 7315200"/>
                <a:gd name="connsiteY0" fmla="*/ 1074737 h 1981200"/>
                <a:gd name="connsiteX1" fmla="*/ 914400 w 7315200"/>
                <a:gd name="connsiteY1" fmla="*/ 160337 h 1981200"/>
                <a:gd name="connsiteX2" fmla="*/ 2743200 w 7315200"/>
                <a:gd name="connsiteY2" fmla="*/ 1979612 h 1981200"/>
                <a:gd name="connsiteX3" fmla="*/ 4572000 w 7315200"/>
                <a:gd name="connsiteY3" fmla="*/ 150812 h 1981200"/>
                <a:gd name="connsiteX4" fmla="*/ 5486400 w 7315200"/>
                <a:gd name="connsiteY4" fmla="*/ 1074737 h 1981200"/>
                <a:gd name="connsiteX5" fmla="*/ 6400800 w 7315200"/>
                <a:gd name="connsiteY5" fmla="*/ 1979612 h 1981200"/>
                <a:gd name="connsiteX6" fmla="*/ 7315200 w 7315200"/>
                <a:gd name="connsiteY6" fmla="*/ 1065212 h 1981200"/>
                <a:gd name="connsiteX7" fmla="*/ 7315200 w 7315200"/>
                <a:gd name="connsiteY7" fmla="*/ 1065212 h 1981200"/>
                <a:gd name="connsiteX0" fmla="*/ 0 w 7315200"/>
                <a:gd name="connsiteY0" fmla="*/ 1065212 h 2122487"/>
                <a:gd name="connsiteX1" fmla="*/ 914400 w 7315200"/>
                <a:gd name="connsiteY1" fmla="*/ 150812 h 2122487"/>
                <a:gd name="connsiteX2" fmla="*/ 2743200 w 7315200"/>
                <a:gd name="connsiteY2" fmla="*/ 1970087 h 2122487"/>
                <a:gd name="connsiteX3" fmla="*/ 4572000 w 7315200"/>
                <a:gd name="connsiteY3" fmla="*/ 141287 h 2122487"/>
                <a:gd name="connsiteX4" fmla="*/ 6400800 w 7315200"/>
                <a:gd name="connsiteY4" fmla="*/ 1970087 h 2122487"/>
                <a:gd name="connsiteX5" fmla="*/ 7315200 w 7315200"/>
                <a:gd name="connsiteY5" fmla="*/ 1055687 h 2122487"/>
                <a:gd name="connsiteX6" fmla="*/ 7315200 w 7315200"/>
                <a:gd name="connsiteY6" fmla="*/ 1055687 h 2122487"/>
                <a:gd name="connsiteX0" fmla="*/ 0 w 7315200"/>
                <a:gd name="connsiteY0" fmla="*/ 1027112 h 2084387"/>
                <a:gd name="connsiteX1" fmla="*/ 914400 w 7315200"/>
                <a:gd name="connsiteY1" fmla="*/ 112712 h 2084387"/>
                <a:gd name="connsiteX2" fmla="*/ 2743200 w 7315200"/>
                <a:gd name="connsiteY2" fmla="*/ 1931987 h 2084387"/>
                <a:gd name="connsiteX3" fmla="*/ 4572000 w 7315200"/>
                <a:gd name="connsiteY3" fmla="*/ 103187 h 2084387"/>
                <a:gd name="connsiteX4" fmla="*/ 6400800 w 7315200"/>
                <a:gd name="connsiteY4" fmla="*/ 1931987 h 2084387"/>
                <a:gd name="connsiteX5" fmla="*/ 7315200 w 7315200"/>
                <a:gd name="connsiteY5" fmla="*/ 1017587 h 2084387"/>
                <a:gd name="connsiteX6" fmla="*/ 7315200 w 7315200"/>
                <a:gd name="connsiteY6" fmla="*/ 1017587 h 2084387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981200"/>
                <a:gd name="connsiteX1" fmla="*/ 914400 w 7315200"/>
                <a:gd name="connsiteY1" fmla="*/ 9525 h 1981200"/>
                <a:gd name="connsiteX2" fmla="*/ 2743200 w 7315200"/>
                <a:gd name="connsiteY2" fmla="*/ 1828800 h 1981200"/>
                <a:gd name="connsiteX3" fmla="*/ 4572000 w 7315200"/>
                <a:gd name="connsiteY3" fmla="*/ 0 h 1981200"/>
                <a:gd name="connsiteX4" fmla="*/ 6400800 w 7315200"/>
                <a:gd name="connsiteY4" fmla="*/ 1828800 h 1981200"/>
                <a:gd name="connsiteX5" fmla="*/ 7315200 w 7315200"/>
                <a:gd name="connsiteY5" fmla="*/ 914400 h 1981200"/>
                <a:gd name="connsiteX6" fmla="*/ 7315200 w 7315200"/>
                <a:gd name="connsiteY6" fmla="*/ 914400 h 1981200"/>
                <a:gd name="connsiteX0" fmla="*/ 0 w 7315200"/>
                <a:gd name="connsiteY0" fmla="*/ 923925 h 1830388"/>
                <a:gd name="connsiteX1" fmla="*/ 914400 w 7315200"/>
                <a:gd name="connsiteY1" fmla="*/ 9525 h 1830388"/>
                <a:gd name="connsiteX2" fmla="*/ 2743200 w 7315200"/>
                <a:gd name="connsiteY2" fmla="*/ 1828800 h 1830388"/>
                <a:gd name="connsiteX3" fmla="*/ 4572000 w 7315200"/>
                <a:gd name="connsiteY3" fmla="*/ 0 h 1830388"/>
                <a:gd name="connsiteX4" fmla="*/ 6400800 w 7315200"/>
                <a:gd name="connsiteY4" fmla="*/ 1828800 h 1830388"/>
                <a:gd name="connsiteX5" fmla="*/ 7315200 w 7315200"/>
                <a:gd name="connsiteY5" fmla="*/ 914400 h 1830388"/>
                <a:gd name="connsiteX6" fmla="*/ 7315200 w 7315200"/>
                <a:gd name="connsiteY6" fmla="*/ 914400 h 1830388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857375"/>
                <a:gd name="connsiteX1" fmla="*/ 914400 w 7315200"/>
                <a:gd name="connsiteY1" fmla="*/ 9525 h 1857375"/>
                <a:gd name="connsiteX2" fmla="*/ 2743200 w 7315200"/>
                <a:gd name="connsiteY2" fmla="*/ 1828800 h 1857375"/>
                <a:gd name="connsiteX3" fmla="*/ 4572000 w 7315200"/>
                <a:gd name="connsiteY3" fmla="*/ 0 h 1857375"/>
                <a:gd name="connsiteX4" fmla="*/ 6400800 w 7315200"/>
                <a:gd name="connsiteY4" fmla="*/ 1828800 h 1857375"/>
                <a:gd name="connsiteX5" fmla="*/ 7315200 w 7315200"/>
                <a:gd name="connsiteY5" fmla="*/ 914400 h 1857375"/>
                <a:gd name="connsiteX6" fmla="*/ 7315200 w 7315200"/>
                <a:gd name="connsiteY6" fmla="*/ 914400 h 1857375"/>
                <a:gd name="connsiteX0" fmla="*/ 0 w 7315200"/>
                <a:gd name="connsiteY0" fmla="*/ 923925 h 1911163"/>
                <a:gd name="connsiteX1" fmla="*/ 914400 w 7315200"/>
                <a:gd name="connsiteY1" fmla="*/ 9525 h 1911163"/>
                <a:gd name="connsiteX2" fmla="*/ 2743200 w 7315200"/>
                <a:gd name="connsiteY2" fmla="*/ 1828800 h 1911163"/>
                <a:gd name="connsiteX3" fmla="*/ 4572000 w 7315200"/>
                <a:gd name="connsiteY3" fmla="*/ 0 h 1911163"/>
                <a:gd name="connsiteX4" fmla="*/ 6400800 w 7315200"/>
                <a:gd name="connsiteY4" fmla="*/ 1828800 h 1911163"/>
                <a:gd name="connsiteX5" fmla="*/ 7315200 w 7315200"/>
                <a:gd name="connsiteY5" fmla="*/ 914400 h 1911163"/>
                <a:gd name="connsiteX6" fmla="*/ 7315200 w 7315200"/>
                <a:gd name="connsiteY6" fmla="*/ 914400 h 1911163"/>
                <a:gd name="connsiteX0" fmla="*/ 0 w 7315200"/>
                <a:gd name="connsiteY0" fmla="*/ 973698 h 1960936"/>
                <a:gd name="connsiteX1" fmla="*/ 914400 w 7315200"/>
                <a:gd name="connsiteY1" fmla="*/ 59298 h 1960936"/>
                <a:gd name="connsiteX2" fmla="*/ 2743200 w 7315200"/>
                <a:gd name="connsiteY2" fmla="*/ 1878573 h 1960936"/>
                <a:gd name="connsiteX3" fmla="*/ 4572000 w 7315200"/>
                <a:gd name="connsiteY3" fmla="*/ 49773 h 1960936"/>
                <a:gd name="connsiteX4" fmla="*/ 6400800 w 7315200"/>
                <a:gd name="connsiteY4" fmla="*/ 1878573 h 1960936"/>
                <a:gd name="connsiteX5" fmla="*/ 7315200 w 7315200"/>
                <a:gd name="connsiteY5" fmla="*/ 964173 h 1960936"/>
                <a:gd name="connsiteX6" fmla="*/ 7315200 w 7315200"/>
                <a:gd name="connsiteY6" fmla="*/ 964173 h 196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5200" h="1960936">
                  <a:moveTo>
                    <a:pt x="0" y="973698"/>
                  </a:moveTo>
                  <a:cubicBezTo>
                    <a:pt x="304800" y="516498"/>
                    <a:pt x="495300" y="70411"/>
                    <a:pt x="914400" y="59298"/>
                  </a:cubicBezTo>
                  <a:cubicBezTo>
                    <a:pt x="1498226" y="0"/>
                    <a:pt x="2133600" y="1880161"/>
                    <a:pt x="2743200" y="1878573"/>
                  </a:cubicBezTo>
                  <a:cubicBezTo>
                    <a:pt x="3352800" y="1876986"/>
                    <a:pt x="3962400" y="49773"/>
                    <a:pt x="4572000" y="49773"/>
                  </a:cubicBezTo>
                  <a:cubicBezTo>
                    <a:pt x="5181600" y="49773"/>
                    <a:pt x="5881968" y="1960936"/>
                    <a:pt x="6400800" y="1878573"/>
                  </a:cubicBezTo>
                  <a:cubicBezTo>
                    <a:pt x="6800850" y="1869048"/>
                    <a:pt x="7315200" y="964173"/>
                    <a:pt x="7315200" y="964173"/>
                  </a:cubicBezTo>
                  <a:lnTo>
                    <a:pt x="7315200" y="964173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endCxn id="5" idx="5"/>
            </p:cNvCxnSpPr>
            <p:nvPr/>
          </p:nvCxnSpPr>
          <p:spPr>
            <a:xfrm>
              <a:off x="685800" y="2209800"/>
              <a:ext cx="7239000" cy="75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3162300" y="1784351"/>
              <a:ext cx="433388" cy="63500"/>
            </a:xfrm>
            <a:custGeom>
              <a:avLst/>
              <a:gdLst>
                <a:gd name="connsiteX0" fmla="*/ 0 w 433388"/>
                <a:gd name="connsiteY0" fmla="*/ 19050 h 19050"/>
                <a:gd name="connsiteX1" fmla="*/ 433388 w 433388"/>
                <a:gd name="connsiteY1" fmla="*/ 0 h 19050"/>
                <a:gd name="connsiteX2" fmla="*/ 433388 w 433388"/>
                <a:gd name="connsiteY2" fmla="*/ 0 h 19050"/>
                <a:gd name="connsiteX0" fmla="*/ 0 w 433388"/>
                <a:gd name="connsiteY0" fmla="*/ 73025 h 73025"/>
                <a:gd name="connsiteX1" fmla="*/ 433388 w 433388"/>
                <a:gd name="connsiteY1" fmla="*/ 53975 h 73025"/>
                <a:gd name="connsiteX2" fmla="*/ 433388 w 433388"/>
                <a:gd name="connsiteY2" fmla="*/ 53975 h 73025"/>
                <a:gd name="connsiteX0" fmla="*/ 0 w 433388"/>
                <a:gd name="connsiteY0" fmla="*/ 73025 h 73025"/>
                <a:gd name="connsiteX1" fmla="*/ 433388 w 433388"/>
                <a:gd name="connsiteY1" fmla="*/ 53975 h 73025"/>
                <a:gd name="connsiteX2" fmla="*/ 433388 w 433388"/>
                <a:gd name="connsiteY2" fmla="*/ 53975 h 73025"/>
                <a:gd name="connsiteX0" fmla="*/ 0 w 433388"/>
                <a:gd name="connsiteY0" fmla="*/ 73025 h 73025"/>
                <a:gd name="connsiteX1" fmla="*/ 433388 w 433388"/>
                <a:gd name="connsiteY1" fmla="*/ 53975 h 73025"/>
                <a:gd name="connsiteX2" fmla="*/ 433388 w 433388"/>
                <a:gd name="connsiteY2" fmla="*/ 53975 h 73025"/>
                <a:gd name="connsiteX0" fmla="*/ 0 w 433388"/>
                <a:gd name="connsiteY0" fmla="*/ 49212 h 49212"/>
                <a:gd name="connsiteX1" fmla="*/ 433388 w 433388"/>
                <a:gd name="connsiteY1" fmla="*/ 30162 h 49212"/>
                <a:gd name="connsiteX2" fmla="*/ 433388 w 433388"/>
                <a:gd name="connsiteY2" fmla="*/ 30162 h 49212"/>
                <a:gd name="connsiteX0" fmla="*/ 0 w 433388"/>
                <a:gd name="connsiteY0" fmla="*/ 41275 h 41275"/>
                <a:gd name="connsiteX1" fmla="*/ 214313 w 433388"/>
                <a:gd name="connsiteY1" fmla="*/ 3175 h 41275"/>
                <a:gd name="connsiteX2" fmla="*/ 433388 w 433388"/>
                <a:gd name="connsiteY2" fmla="*/ 22225 h 41275"/>
                <a:gd name="connsiteX3" fmla="*/ 433388 w 433388"/>
                <a:gd name="connsiteY3" fmla="*/ 22225 h 41275"/>
                <a:gd name="connsiteX0" fmla="*/ 0 w 433388"/>
                <a:gd name="connsiteY0" fmla="*/ 22225 h 22225"/>
                <a:gd name="connsiteX1" fmla="*/ 266700 w 433388"/>
                <a:gd name="connsiteY1" fmla="*/ 17462 h 22225"/>
                <a:gd name="connsiteX2" fmla="*/ 433388 w 433388"/>
                <a:gd name="connsiteY2" fmla="*/ 3175 h 22225"/>
                <a:gd name="connsiteX3" fmla="*/ 433388 w 433388"/>
                <a:gd name="connsiteY3" fmla="*/ 3175 h 22225"/>
                <a:gd name="connsiteX0" fmla="*/ 0 w 433388"/>
                <a:gd name="connsiteY0" fmla="*/ 84138 h 84138"/>
                <a:gd name="connsiteX1" fmla="*/ 190500 w 433388"/>
                <a:gd name="connsiteY1" fmla="*/ 3175 h 84138"/>
                <a:gd name="connsiteX2" fmla="*/ 433388 w 433388"/>
                <a:gd name="connsiteY2" fmla="*/ 65088 h 84138"/>
                <a:gd name="connsiteX3" fmla="*/ 433388 w 433388"/>
                <a:gd name="connsiteY3" fmla="*/ 65088 h 84138"/>
                <a:gd name="connsiteX0" fmla="*/ 86518 w 519906"/>
                <a:gd name="connsiteY0" fmla="*/ 84138 h 84138"/>
                <a:gd name="connsiteX1" fmla="*/ 277018 w 519906"/>
                <a:gd name="connsiteY1" fmla="*/ 3175 h 84138"/>
                <a:gd name="connsiteX2" fmla="*/ 519906 w 519906"/>
                <a:gd name="connsiteY2" fmla="*/ 65088 h 84138"/>
                <a:gd name="connsiteX3" fmla="*/ 519906 w 519906"/>
                <a:gd name="connsiteY3" fmla="*/ 65088 h 84138"/>
                <a:gd name="connsiteX0" fmla="*/ 0 w 433388"/>
                <a:gd name="connsiteY0" fmla="*/ 19050 h 19050"/>
                <a:gd name="connsiteX1" fmla="*/ 433388 w 433388"/>
                <a:gd name="connsiteY1" fmla="*/ 0 h 19050"/>
                <a:gd name="connsiteX2" fmla="*/ 433388 w 433388"/>
                <a:gd name="connsiteY2" fmla="*/ 0 h 19050"/>
                <a:gd name="connsiteX0" fmla="*/ 0 w 433388"/>
                <a:gd name="connsiteY0" fmla="*/ 53975 h 53975"/>
                <a:gd name="connsiteX1" fmla="*/ 433388 w 433388"/>
                <a:gd name="connsiteY1" fmla="*/ 34925 h 53975"/>
                <a:gd name="connsiteX2" fmla="*/ 433388 w 433388"/>
                <a:gd name="connsiteY2" fmla="*/ 34925 h 53975"/>
                <a:gd name="connsiteX0" fmla="*/ 0 w 433388"/>
                <a:gd name="connsiteY0" fmla="*/ 34925 h 34925"/>
                <a:gd name="connsiteX1" fmla="*/ 433388 w 433388"/>
                <a:gd name="connsiteY1" fmla="*/ 15875 h 34925"/>
                <a:gd name="connsiteX2" fmla="*/ 433388 w 433388"/>
                <a:gd name="connsiteY2" fmla="*/ 15875 h 34925"/>
                <a:gd name="connsiteX0" fmla="*/ 0 w 433388"/>
                <a:gd name="connsiteY0" fmla="*/ 63500 h 63500"/>
                <a:gd name="connsiteX1" fmla="*/ 433388 w 433388"/>
                <a:gd name="connsiteY1" fmla="*/ 44450 h 63500"/>
                <a:gd name="connsiteX2" fmla="*/ 433388 w 433388"/>
                <a:gd name="connsiteY2" fmla="*/ 44450 h 63500"/>
                <a:gd name="connsiteX0" fmla="*/ 0 w 433388"/>
                <a:gd name="connsiteY0" fmla="*/ 74612 h 74612"/>
                <a:gd name="connsiteX1" fmla="*/ 433388 w 433388"/>
                <a:gd name="connsiteY1" fmla="*/ 55562 h 74612"/>
                <a:gd name="connsiteX2" fmla="*/ 433388 w 433388"/>
                <a:gd name="connsiteY2" fmla="*/ 55562 h 74612"/>
                <a:gd name="connsiteX0" fmla="*/ 0 w 433388"/>
                <a:gd name="connsiteY0" fmla="*/ 63500 h 63500"/>
                <a:gd name="connsiteX1" fmla="*/ 433388 w 433388"/>
                <a:gd name="connsiteY1" fmla="*/ 44450 h 63500"/>
                <a:gd name="connsiteX2" fmla="*/ 433388 w 433388"/>
                <a:gd name="connsiteY2" fmla="*/ 44450 h 63500"/>
                <a:gd name="connsiteX0" fmla="*/ 0 w 433388"/>
                <a:gd name="connsiteY0" fmla="*/ 79374 h 79374"/>
                <a:gd name="connsiteX1" fmla="*/ 433388 w 433388"/>
                <a:gd name="connsiteY1" fmla="*/ 60324 h 79374"/>
                <a:gd name="connsiteX2" fmla="*/ 433388 w 433388"/>
                <a:gd name="connsiteY2" fmla="*/ 60324 h 79374"/>
                <a:gd name="connsiteX0" fmla="*/ 0 w 433388"/>
                <a:gd name="connsiteY0" fmla="*/ 63500 h 63500"/>
                <a:gd name="connsiteX1" fmla="*/ 433388 w 433388"/>
                <a:gd name="connsiteY1" fmla="*/ 44450 h 63500"/>
                <a:gd name="connsiteX2" fmla="*/ 433388 w 433388"/>
                <a:gd name="connsiteY2" fmla="*/ 44450 h 63500"/>
                <a:gd name="connsiteX0" fmla="*/ 0 w 433388"/>
                <a:gd name="connsiteY0" fmla="*/ 88898 h 88898"/>
                <a:gd name="connsiteX1" fmla="*/ 433388 w 433388"/>
                <a:gd name="connsiteY1" fmla="*/ 69848 h 88898"/>
                <a:gd name="connsiteX2" fmla="*/ 433388 w 433388"/>
                <a:gd name="connsiteY2" fmla="*/ 69848 h 88898"/>
                <a:gd name="connsiteX0" fmla="*/ 0 w 433388"/>
                <a:gd name="connsiteY0" fmla="*/ 65085 h 65085"/>
                <a:gd name="connsiteX1" fmla="*/ 433388 w 433388"/>
                <a:gd name="connsiteY1" fmla="*/ 46035 h 65085"/>
                <a:gd name="connsiteX2" fmla="*/ 433388 w 433388"/>
                <a:gd name="connsiteY2" fmla="*/ 46035 h 65085"/>
                <a:gd name="connsiteX0" fmla="*/ 0 w 433388"/>
                <a:gd name="connsiteY0" fmla="*/ 63500 h 63500"/>
                <a:gd name="connsiteX1" fmla="*/ 433388 w 433388"/>
                <a:gd name="connsiteY1" fmla="*/ 44450 h 63500"/>
                <a:gd name="connsiteX2" fmla="*/ 433388 w 433388"/>
                <a:gd name="connsiteY2" fmla="*/ 44450 h 63500"/>
                <a:gd name="connsiteX0" fmla="*/ 0 w 433388"/>
                <a:gd name="connsiteY0" fmla="*/ 65084 h 65084"/>
                <a:gd name="connsiteX1" fmla="*/ 433388 w 433388"/>
                <a:gd name="connsiteY1" fmla="*/ 46034 h 65084"/>
                <a:gd name="connsiteX2" fmla="*/ 433388 w 433388"/>
                <a:gd name="connsiteY2" fmla="*/ 46034 h 65084"/>
                <a:gd name="connsiteX0" fmla="*/ 0 w 433388"/>
                <a:gd name="connsiteY0" fmla="*/ 63500 h 63500"/>
                <a:gd name="connsiteX1" fmla="*/ 433388 w 433388"/>
                <a:gd name="connsiteY1" fmla="*/ 44450 h 63500"/>
                <a:gd name="connsiteX2" fmla="*/ 433388 w 433388"/>
                <a:gd name="connsiteY2" fmla="*/ 444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388" h="63500">
                  <a:moveTo>
                    <a:pt x="0" y="63500"/>
                  </a:moveTo>
                  <a:cubicBezTo>
                    <a:pt x="158751" y="0"/>
                    <a:pt x="236539" y="12704"/>
                    <a:pt x="433388" y="44450"/>
                  </a:cubicBezTo>
                  <a:lnTo>
                    <a:pt x="433388" y="4445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>
              <a:off x="3595688" y="1828801"/>
              <a:ext cx="747712" cy="242887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V="1">
              <a:off x="2443163" y="1828793"/>
              <a:ext cx="719142" cy="300043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145741" y="2312894"/>
          <a:ext cx="271271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91" name="Equation" r:id="rId4" imgW="1130040" imgH="253800" progId="Equation.DSMT4">
                  <p:embed/>
                </p:oleObj>
              </mc:Choice>
              <mc:Fallback>
                <p:oleObj name="Equation" r:id="rId4" imgW="113004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741" y="2312894"/>
                        <a:ext cx="2712719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70612" y="3384177"/>
          <a:ext cx="2187388" cy="591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92" name="Equation" r:id="rId6" imgW="939600" imgH="253800" progId="Equation.DSMT4">
                  <p:embed/>
                </p:oleObj>
              </mc:Choice>
              <mc:Fallback>
                <p:oleObj name="Equation" r:id="rId6" imgW="93960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612" y="3384177"/>
                        <a:ext cx="2187388" cy="5911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23663" y="5867400"/>
          <a:ext cx="8175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93" name="Equation" r:id="rId8" imgW="3746160" imgH="279360" progId="Equation.DSMT4">
                  <p:embed/>
                </p:oleObj>
              </mc:Choice>
              <mc:Fallback>
                <p:oleObj name="Equation" r:id="rId8" imgW="374616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63" y="5867400"/>
                        <a:ext cx="81756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Wave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>
            <a:normAutofit/>
          </a:bodyPr>
          <a:lstStyle/>
          <a:p>
            <a:r>
              <a:rPr lang="en-US"/>
              <a:t>We’re ready to write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 = ma </a:t>
            </a:r>
            <a:r>
              <a:rPr lang="en-US"/>
              <a:t>for that bit of string:</a:t>
            </a:r>
          </a:p>
          <a:p>
            <a:endParaRPr lang="en-US"/>
          </a:p>
          <a:p>
            <a:endParaRPr lang="en-US" sz="1800"/>
          </a:p>
          <a:p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dx,                            .  </a:t>
            </a:r>
          </a:p>
          <a:p>
            <a:r>
              <a:rPr lang="en-US">
                <a:cs typeface="Times New Roman" pitchFamily="18" charset="0"/>
                <a:sym typeface="Symbol"/>
              </a:rPr>
              <a:t>Putting it all together:</a:t>
            </a:r>
          </a:p>
          <a:p>
            <a:endParaRPr lang="en-US">
              <a:cs typeface="Times New Roman" pitchFamily="18" charset="0"/>
              <a:sym typeface="Symbol"/>
            </a:endParaRPr>
          </a:p>
          <a:p>
            <a:endParaRPr lang="en-US">
              <a:cs typeface="Times New Roman" pitchFamily="18" charset="0"/>
              <a:sym typeface="Symbol"/>
            </a:endParaRPr>
          </a:p>
          <a:p>
            <a:r>
              <a:rPr lang="en-US">
                <a:cs typeface="Times New Roman" pitchFamily="18" charset="0"/>
                <a:sym typeface="Symbol"/>
              </a:rPr>
              <a:t>Since this is nothing but Newton’s second law, it must be true for </a:t>
            </a:r>
            <a:r>
              <a:rPr lang="en-US" i="1">
                <a:cs typeface="Times New Roman" pitchFamily="18" charset="0"/>
                <a:sym typeface="Symbol"/>
              </a:rPr>
              <a:t>any</a:t>
            </a:r>
            <a:r>
              <a:rPr lang="en-US">
                <a:cs typeface="Times New Roman" pitchFamily="18" charset="0"/>
                <a:sym typeface="Symbol"/>
              </a:rPr>
              <a:t> wave on a string.</a:t>
            </a:r>
          </a:p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34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0161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0" y="2231372"/>
          <a:ext cx="836575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35" name="Equation" r:id="rId6" imgW="3746160" imgH="279360" progId="Equation.DSMT4">
                  <p:embed/>
                </p:oleObj>
              </mc:Choice>
              <mc:Fallback>
                <p:oleObj name="Equation" r:id="rId6" imgW="374616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31372"/>
                        <a:ext cx="8365758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90482" y="2900082"/>
          <a:ext cx="268224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36" name="Equation" r:id="rId8" imgW="1117440" imgH="253800" progId="Equation.DSMT4">
                  <p:embed/>
                </p:oleObj>
              </mc:Choice>
              <mc:Fallback>
                <p:oleObj name="Equation" r:id="rId8" imgW="11174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482" y="2900082"/>
                        <a:ext cx="268224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76600" y="4114800"/>
          <a:ext cx="2164774" cy="103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37" name="Equation" r:id="rId10" imgW="876240" imgH="419040" progId="Equation.DSMT4">
                  <p:embed/>
                </p:oleObj>
              </mc:Choice>
              <mc:Fallback>
                <p:oleObj name="Equation" r:id="rId10" imgW="87624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14800"/>
                        <a:ext cx="2164774" cy="1035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0" y="4114800"/>
            <a:ext cx="25146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48231</TotalTime>
  <Words>1239</Words>
  <Application>Microsoft Office PowerPoint</Application>
  <PresentationFormat>On-screen Show (4:3)</PresentationFormat>
  <Paragraphs>172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MT Extra</vt:lpstr>
      <vt:lpstr>Calibri</vt:lpstr>
      <vt:lpstr>Arial</vt:lpstr>
      <vt:lpstr>Symbol</vt:lpstr>
      <vt:lpstr>Times New Roman</vt:lpstr>
      <vt:lpstr>Office Theme</vt:lpstr>
      <vt:lpstr>Equation</vt:lpstr>
      <vt:lpstr>Waves II</vt:lpstr>
      <vt:lpstr>Today’s Topics</vt:lpstr>
      <vt:lpstr>Harmonic Waves</vt:lpstr>
      <vt:lpstr>Traveling Wave</vt:lpstr>
      <vt:lpstr>Traveling Harmonic Wave</vt:lpstr>
      <vt:lpstr>Harmonic Wave Notation</vt:lpstr>
      <vt:lpstr>The Wave Equation</vt:lpstr>
      <vt:lpstr>The Wave Equation</vt:lpstr>
      <vt:lpstr>Wave Equation</vt:lpstr>
      <vt:lpstr>Traveling Wave Equation</vt:lpstr>
      <vt:lpstr>  Harmonic Wave Energy</vt:lpstr>
      <vt:lpstr>  Harmonic Wave Energy</vt:lpstr>
      <vt:lpstr>The Wave Equation and Superposition</vt:lpstr>
      <vt:lpstr>A Wave Hits a Wall…</vt:lpstr>
      <vt:lpstr>Harmonic Wave Addition  Two harmonic waves of the same wavelength and amplitude, but moving in opposite directions, add to give a standing wave. </vt:lpstr>
      <vt:lpstr>Standing Wave Formula</vt:lpstr>
      <vt:lpstr>Harmonic Wave on String</vt:lpstr>
      <vt:lpstr>Clicker Question</vt:lpstr>
      <vt:lpstr>Clicker Answer</vt:lpstr>
      <vt:lpstr> Nodes and Antinodes</vt:lpstr>
      <vt:lpstr>Clicker Question</vt:lpstr>
      <vt:lpstr>Clicker Answer</vt:lpstr>
      <vt:lpstr>                  Fourier Series We can also build up any type of periodic wave by adding harmonic waves with the right amplitudes—this is called “Fourier analysis”: in music, it’s building up a complex note from its harmonics: here’s a triangle (formed by pulling an instrument string up at the midpoint then letting go?).</vt:lpstr>
      <vt:lpstr>               Pulse Encounter It’s worth seeing how two pulses traveling in opposite directions pass each other: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II</dc:title>
  <dc:creator>Michael</dc:creator>
  <cp:lastModifiedBy>Fowler, Michael (mf1i)</cp:lastModifiedBy>
  <cp:revision>739</cp:revision>
  <dcterms:created xsi:type="dcterms:W3CDTF">2010-01-07T20:15:09Z</dcterms:created>
  <dcterms:modified xsi:type="dcterms:W3CDTF">2021-05-04T12:44:08Z</dcterms:modified>
</cp:coreProperties>
</file>