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2"/>
  </p:notesMasterIdLst>
  <p:sldIdLst>
    <p:sldId id="256" r:id="rId2"/>
    <p:sldId id="322" r:id="rId3"/>
    <p:sldId id="472" r:id="rId4"/>
    <p:sldId id="486" r:id="rId5"/>
    <p:sldId id="487" r:id="rId6"/>
    <p:sldId id="488" r:id="rId7"/>
    <p:sldId id="489" r:id="rId8"/>
    <p:sldId id="490" r:id="rId9"/>
    <p:sldId id="491" r:id="rId10"/>
    <p:sldId id="492" r:id="rId11"/>
    <p:sldId id="493" r:id="rId12"/>
    <p:sldId id="494" r:id="rId13"/>
    <p:sldId id="496" r:id="rId14"/>
    <p:sldId id="495" r:id="rId15"/>
    <p:sldId id="499" r:id="rId16"/>
    <p:sldId id="500" r:id="rId17"/>
    <p:sldId id="502" r:id="rId18"/>
    <p:sldId id="503" r:id="rId19"/>
    <p:sldId id="504" r:id="rId20"/>
    <p:sldId id="505" r:id="rId21"/>
  </p:sldIdLst>
  <p:sldSz cx="9144000" cy="6858000" type="screen4x3"/>
  <p:notesSz cx="6858000" cy="9144000"/>
  <p:embeddedFontLst>
    <p:embeddedFont>
      <p:font typeface="Calibri" panose="020F0502020204030204" pitchFamily="34" charset="0"/>
      <p:regular r:id="rId23"/>
      <p:bold r:id="rId24"/>
      <p:italic r:id="rId25"/>
      <p:boldItalic r:id="rId26"/>
    </p:embeddedFont>
    <p:embeddedFont>
      <p:font typeface="Vladimir Script" panose="03050402040407070305" pitchFamily="66" charset="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1455"/>
    <a:srgbClr val="FF6699"/>
    <a:srgbClr val="F54717"/>
    <a:srgbClr val="FF9966"/>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1864" autoAdjust="0"/>
  </p:normalViewPr>
  <p:slideViewPr>
    <p:cSldViewPr>
      <p:cViewPr varScale="1">
        <p:scale>
          <a:sx n="79" d="100"/>
          <a:sy n="79" d="100"/>
        </p:scale>
        <p:origin x="1570" y="82"/>
      </p:cViewPr>
      <p:guideLst>
        <p:guide orient="horz" pos="2160"/>
        <p:guide pos="2880"/>
      </p:guideLst>
    </p:cSldViewPr>
  </p:slideViewPr>
  <p:outlineViewPr>
    <p:cViewPr>
      <p:scale>
        <a:sx n="33" d="100"/>
        <a:sy n="33" d="100"/>
      </p:scale>
      <p:origin x="0" y="216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0.wmf"/><Relationship Id="rId4" Type="http://schemas.openxmlformats.org/officeDocument/2006/relationships/image" Target="../media/image25.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26.wmf"/><Relationship Id="rId7" Type="http://schemas.openxmlformats.org/officeDocument/2006/relationships/image" Target="../media/image29.wmf"/><Relationship Id="rId2" Type="http://schemas.openxmlformats.org/officeDocument/2006/relationships/image" Target="../media/image23.wmf"/><Relationship Id="rId1" Type="http://schemas.openxmlformats.org/officeDocument/2006/relationships/image" Target="../media/image20.wmf"/><Relationship Id="rId6" Type="http://schemas.openxmlformats.org/officeDocument/2006/relationships/image" Target="../media/image28.wmf"/><Relationship Id="rId5" Type="http://schemas.openxmlformats.org/officeDocument/2006/relationships/image" Target="../media/image27.wmf"/><Relationship Id="rId4" Type="http://schemas.openxmlformats.org/officeDocument/2006/relationships/image" Target="../media/image2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B6EB2E-A415-401E-AA4B-3706C1EE3429}" type="datetimeFigureOut">
              <a:rPr lang="en-US" smtClean="0"/>
              <a:pPr/>
              <a:t>5/5/2021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D07F1C-9909-430E-8214-CEE8063BB467}" type="slidenum">
              <a:rPr lang="en-US" smtClean="0"/>
              <a:pPr/>
              <a:t>‹#›</a:t>
            </a:fld>
            <a:endParaRPr lang="en-US"/>
          </a:p>
        </p:txBody>
      </p:sp>
    </p:spTree>
    <p:extLst>
      <p:ext uri="{BB962C8B-B14F-4D97-AF65-F5344CB8AC3E}">
        <p14:creationId xmlns:p14="http://schemas.microsoft.com/office/powerpoint/2010/main" val="2019796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9D07F1C-9909-430E-8214-CEE8063BB467}"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18</a:t>
            </a:fld>
            <a:endParaRPr lang="en-US"/>
          </a:p>
        </p:txBody>
      </p:sp>
    </p:spTree>
    <p:extLst>
      <p:ext uri="{BB962C8B-B14F-4D97-AF65-F5344CB8AC3E}">
        <p14:creationId xmlns:p14="http://schemas.microsoft.com/office/powerpoint/2010/main" val="544279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19</a:t>
            </a:fld>
            <a:endParaRPr lang="en-US"/>
          </a:p>
        </p:txBody>
      </p:sp>
    </p:spTree>
    <p:extLst>
      <p:ext uri="{BB962C8B-B14F-4D97-AF65-F5344CB8AC3E}">
        <p14:creationId xmlns:p14="http://schemas.microsoft.com/office/powerpoint/2010/main" val="2355767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20</a:t>
            </a:fld>
            <a:endParaRPr lang="en-US"/>
          </a:p>
        </p:txBody>
      </p:sp>
    </p:spTree>
    <p:extLst>
      <p:ext uri="{BB962C8B-B14F-4D97-AF65-F5344CB8AC3E}">
        <p14:creationId xmlns:p14="http://schemas.microsoft.com/office/powerpoint/2010/main" val="1994002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D07F1C-9909-430E-8214-CEE8063BB467}"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E31CC83-96C1-406F-A01E-66880A902F31}" type="datetimeFigureOut">
              <a:rPr lang="en-US" smtClean="0"/>
              <a:pPr/>
              <a:t>5/5/2021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128800-5D87-4F20-91D2-B29F9C7BCC1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31CC83-96C1-406F-A01E-66880A902F31}" type="datetimeFigureOut">
              <a:rPr lang="en-US" smtClean="0"/>
              <a:pPr/>
              <a:t>5/5/2021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128800-5D87-4F20-91D2-B29F9C7BCC1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31CC83-96C1-406F-A01E-66880A902F31}" type="datetimeFigureOut">
              <a:rPr lang="en-US" smtClean="0"/>
              <a:pPr/>
              <a:t>5/5/2021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128800-5D87-4F20-91D2-B29F9C7BCC1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31CC83-96C1-406F-A01E-66880A902F31}" type="datetimeFigureOut">
              <a:rPr lang="en-US" smtClean="0"/>
              <a:pPr/>
              <a:t>5/5/2021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128800-5D87-4F20-91D2-B29F9C7BCC1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31CC83-96C1-406F-A01E-66880A902F31}" type="datetimeFigureOut">
              <a:rPr lang="en-US" smtClean="0"/>
              <a:pPr/>
              <a:t>5/5/2021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128800-5D87-4F20-91D2-B29F9C7BCC1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31CC83-96C1-406F-A01E-66880A902F31}" type="datetimeFigureOut">
              <a:rPr lang="en-US" smtClean="0"/>
              <a:pPr/>
              <a:t>5/5/2021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128800-5D87-4F20-91D2-B29F9C7BCC1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31CC83-96C1-406F-A01E-66880A902F31}" type="datetimeFigureOut">
              <a:rPr lang="en-US" smtClean="0"/>
              <a:pPr/>
              <a:t>5/5/2021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128800-5D87-4F20-91D2-B29F9C7BCC1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31CC83-96C1-406F-A01E-66880A902F31}" type="datetimeFigureOut">
              <a:rPr lang="en-US" smtClean="0"/>
              <a:pPr/>
              <a:t>5/5/2021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128800-5D87-4F20-91D2-B29F9C7BCC1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31CC83-96C1-406F-A01E-66880A902F31}" type="datetimeFigureOut">
              <a:rPr lang="en-US" smtClean="0"/>
              <a:pPr/>
              <a:t>5/5/2021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128800-5D87-4F20-91D2-B29F9C7BCC1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31CC83-96C1-406F-A01E-66880A902F31}" type="datetimeFigureOut">
              <a:rPr lang="en-US" smtClean="0"/>
              <a:pPr/>
              <a:t>5/5/2021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128800-5D87-4F20-91D2-B29F9C7BCC1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31CC83-96C1-406F-A01E-66880A902F31}" type="datetimeFigureOut">
              <a:rPr lang="en-US" smtClean="0"/>
              <a:pPr/>
              <a:t>5/5/2021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128800-5D87-4F20-91D2-B29F9C7BCC1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31CC83-96C1-406F-A01E-66880A902F31}" type="datetimeFigureOut">
              <a:rPr lang="en-US" smtClean="0"/>
              <a:pPr/>
              <a:t>5/5/2021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128800-5D87-4F20-91D2-B29F9C7BCC14}"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1.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0.bin"/><Relationship Id="rId5" Type="http://schemas.openxmlformats.org/officeDocument/2006/relationships/image" Target="../media/image10.wmf"/><Relationship Id="rId4" Type="http://schemas.openxmlformats.org/officeDocument/2006/relationships/oleObject" Target="../embeddings/oleObject9.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3.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2.bin"/><Relationship Id="rId5" Type="http://schemas.openxmlformats.org/officeDocument/2006/relationships/image" Target="../media/image12.wmf"/><Relationship Id="rId4" Type="http://schemas.openxmlformats.org/officeDocument/2006/relationships/oleObject" Target="../embeddings/oleObject11.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notesSlide" Target="../notesSlides/notesSlide13.xml"/><Relationship Id="rId7" Type="http://schemas.openxmlformats.org/officeDocument/2006/relationships/image" Target="../media/image14.wmf"/><Relationship Id="rId2" Type="http://schemas.openxmlformats.org/officeDocument/2006/relationships/slideLayout" Target="../slideLayouts/slideLayout4.xml"/><Relationship Id="rId1" Type="http://schemas.openxmlformats.org/officeDocument/2006/relationships/vmlDrawing" Target="../drawings/vmlDrawing8.vml"/><Relationship Id="rId6" Type="http://schemas.openxmlformats.org/officeDocument/2006/relationships/oleObject" Target="../embeddings/oleObject13.bin"/><Relationship Id="rId11" Type="http://schemas.openxmlformats.org/officeDocument/2006/relationships/image" Target="../media/image16.wmf"/><Relationship Id="rId5" Type="http://schemas.openxmlformats.org/officeDocument/2006/relationships/image" Target="../media/image5.png"/><Relationship Id="rId10" Type="http://schemas.openxmlformats.org/officeDocument/2006/relationships/oleObject" Target="../embeddings/oleObject15.bin"/><Relationship Id="rId4" Type="http://schemas.openxmlformats.org/officeDocument/2006/relationships/hyperlink" Target="http://en.wikipedia.org/wiki/File:Solenoid-1.png" TargetMode="External"/><Relationship Id="rId9" Type="http://schemas.openxmlformats.org/officeDocument/2006/relationships/image" Target="../media/image15.w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18.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17.bin"/><Relationship Id="rId5" Type="http://schemas.openxmlformats.org/officeDocument/2006/relationships/image" Target="../media/image17.wmf"/><Relationship Id="rId4" Type="http://schemas.openxmlformats.org/officeDocument/2006/relationships/oleObject" Target="../embeddings/oleObject16.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19.wmf"/><Relationship Id="rId4" Type="http://schemas.openxmlformats.org/officeDocument/2006/relationships/oleObject" Target="../embeddings/oleObject18.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upload.wikimedia.org/wikipedia/commons/thumb/f/f4/Coaxial_cable_cutaway.svg/300px-Coaxial_cable_cutaway.svg.png" TargetMode="External"/><Relationship Id="rId3" Type="http://schemas.openxmlformats.org/officeDocument/2006/relationships/notesSlide" Target="../notesSlides/notesSlide18.xml"/><Relationship Id="rId7" Type="http://schemas.openxmlformats.org/officeDocument/2006/relationships/image" Target="../media/image21.wmf"/><Relationship Id="rId2" Type="http://schemas.openxmlformats.org/officeDocument/2006/relationships/slideLayout" Target="../slideLayouts/slideLayout4.xml"/><Relationship Id="rId1" Type="http://schemas.openxmlformats.org/officeDocument/2006/relationships/vmlDrawing" Target="../drawings/vmlDrawing11.vml"/><Relationship Id="rId6" Type="http://schemas.openxmlformats.org/officeDocument/2006/relationships/oleObject" Target="../embeddings/oleObject20.bin"/><Relationship Id="rId5" Type="http://schemas.openxmlformats.org/officeDocument/2006/relationships/image" Target="../media/image20.wmf"/><Relationship Id="rId4" Type="http://schemas.openxmlformats.org/officeDocument/2006/relationships/oleObject" Target="../embeddings/oleObject19.bin"/><Relationship Id="rId9" Type="http://schemas.openxmlformats.org/officeDocument/2006/relationships/image" Target="../media/image22.png"/></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22.bin"/><Relationship Id="rId13" Type="http://schemas.openxmlformats.org/officeDocument/2006/relationships/image" Target="../media/image25.wmf"/><Relationship Id="rId3" Type="http://schemas.openxmlformats.org/officeDocument/2006/relationships/notesSlide" Target="../notesSlides/notesSlide19.xml"/><Relationship Id="rId7" Type="http://schemas.openxmlformats.org/officeDocument/2006/relationships/image" Target="../media/image20.wmf"/><Relationship Id="rId12" Type="http://schemas.openxmlformats.org/officeDocument/2006/relationships/oleObject" Target="../embeddings/oleObject24.bin"/><Relationship Id="rId2" Type="http://schemas.openxmlformats.org/officeDocument/2006/relationships/slideLayout" Target="../slideLayouts/slideLayout4.xml"/><Relationship Id="rId1" Type="http://schemas.openxmlformats.org/officeDocument/2006/relationships/vmlDrawing" Target="../drawings/vmlDrawing12.vml"/><Relationship Id="rId6" Type="http://schemas.openxmlformats.org/officeDocument/2006/relationships/oleObject" Target="../embeddings/oleObject21.bin"/><Relationship Id="rId11" Type="http://schemas.openxmlformats.org/officeDocument/2006/relationships/image" Target="../media/image24.wmf"/><Relationship Id="rId5" Type="http://schemas.openxmlformats.org/officeDocument/2006/relationships/image" Target="../media/image22.png"/><Relationship Id="rId10" Type="http://schemas.openxmlformats.org/officeDocument/2006/relationships/oleObject" Target="../embeddings/oleObject23.bin"/><Relationship Id="rId4" Type="http://schemas.openxmlformats.org/officeDocument/2006/relationships/hyperlink" Target="http://upload.wikimedia.org/wikipedia/commons/thumb/f/f4/Coaxial_cable_cutaway.svg/300px-Coaxial_cable_cutaway.svg.png" TargetMode="External"/><Relationship Id="rId9" Type="http://schemas.openxmlformats.org/officeDocument/2006/relationships/image" Target="../media/image23.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26.bin"/><Relationship Id="rId13" Type="http://schemas.openxmlformats.org/officeDocument/2006/relationships/image" Target="../media/image25.wmf"/><Relationship Id="rId18" Type="http://schemas.openxmlformats.org/officeDocument/2006/relationships/oleObject" Target="../embeddings/oleObject31.bin"/><Relationship Id="rId3" Type="http://schemas.openxmlformats.org/officeDocument/2006/relationships/notesSlide" Target="../notesSlides/notesSlide20.xml"/><Relationship Id="rId7" Type="http://schemas.openxmlformats.org/officeDocument/2006/relationships/image" Target="../media/image20.wmf"/><Relationship Id="rId12" Type="http://schemas.openxmlformats.org/officeDocument/2006/relationships/oleObject" Target="../embeddings/oleObject28.bin"/><Relationship Id="rId17" Type="http://schemas.openxmlformats.org/officeDocument/2006/relationships/image" Target="../media/image28.wmf"/><Relationship Id="rId2" Type="http://schemas.openxmlformats.org/officeDocument/2006/relationships/slideLayout" Target="../slideLayouts/slideLayout4.xml"/><Relationship Id="rId16" Type="http://schemas.openxmlformats.org/officeDocument/2006/relationships/oleObject" Target="../embeddings/oleObject30.bin"/><Relationship Id="rId1" Type="http://schemas.openxmlformats.org/officeDocument/2006/relationships/vmlDrawing" Target="../drawings/vmlDrawing13.vml"/><Relationship Id="rId6" Type="http://schemas.openxmlformats.org/officeDocument/2006/relationships/oleObject" Target="../embeddings/oleObject25.bin"/><Relationship Id="rId11" Type="http://schemas.openxmlformats.org/officeDocument/2006/relationships/image" Target="../media/image26.wmf"/><Relationship Id="rId5" Type="http://schemas.openxmlformats.org/officeDocument/2006/relationships/image" Target="../media/image22.png"/><Relationship Id="rId15" Type="http://schemas.openxmlformats.org/officeDocument/2006/relationships/image" Target="../media/image27.wmf"/><Relationship Id="rId10" Type="http://schemas.openxmlformats.org/officeDocument/2006/relationships/oleObject" Target="../embeddings/oleObject27.bin"/><Relationship Id="rId19" Type="http://schemas.openxmlformats.org/officeDocument/2006/relationships/image" Target="../media/image29.wmf"/><Relationship Id="rId4" Type="http://schemas.openxmlformats.org/officeDocument/2006/relationships/hyperlink" Target="http://upload.wikimedia.org/wikipedia/commons/thumb/f/f4/Coaxial_cable_cutaway.svg/300px-Coaxial_cable_cutaway.svg.png" TargetMode="External"/><Relationship Id="rId9" Type="http://schemas.openxmlformats.org/officeDocument/2006/relationships/image" Target="../media/image23.wmf"/><Relationship Id="rId14" Type="http://schemas.openxmlformats.org/officeDocument/2006/relationships/oleObject" Target="../embeddings/oleObject29.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3.wmf"/><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2.wmf"/><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4.wmf"/><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5.png"/><Relationship Id="rId4" Type="http://schemas.openxmlformats.org/officeDocument/2006/relationships/hyperlink" Target="http://en.wikipedia.org/wiki/File:Solenoid-1.png"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6.wmf"/><Relationship Id="rId4" Type="http://schemas.openxmlformats.org/officeDocument/2006/relationships/oleObject" Target="../embeddings/oleObject5.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9.xml"/><Relationship Id="rId7" Type="http://schemas.openxmlformats.org/officeDocument/2006/relationships/image" Target="../media/image8.wmf"/><Relationship Id="rId2" Type="http://schemas.openxmlformats.org/officeDocument/2006/relationships/slideLayout" Target="../slideLayouts/slideLayout4.xml"/><Relationship Id="rId1" Type="http://schemas.openxmlformats.org/officeDocument/2006/relationships/vmlDrawing" Target="../drawings/vmlDrawing5.vml"/><Relationship Id="rId6" Type="http://schemas.openxmlformats.org/officeDocument/2006/relationships/oleObject" Target="../embeddings/oleObject7.bin"/><Relationship Id="rId5" Type="http://schemas.openxmlformats.org/officeDocument/2006/relationships/image" Target="../media/image7.wmf"/><Relationship Id="rId4" Type="http://schemas.openxmlformats.org/officeDocument/2006/relationships/oleObject" Target="../embeddings/oleObject6.bin"/><Relationship Id="rId9" Type="http://schemas.openxmlformats.org/officeDocument/2006/relationships/image" Target="../media/image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0411" y="533400"/>
            <a:ext cx="8001000" cy="1676400"/>
          </a:xfrm>
        </p:spPr>
        <p:txBody>
          <a:bodyPr>
            <a:normAutofit/>
          </a:bodyPr>
          <a:lstStyle/>
          <a:p>
            <a:r>
              <a:rPr lang="en-US" dirty="0"/>
              <a:t>AC Circuits I</a:t>
            </a:r>
          </a:p>
        </p:txBody>
      </p:sp>
      <p:sp>
        <p:nvSpPr>
          <p:cNvPr id="3" name="Subtitle 2"/>
          <p:cNvSpPr>
            <a:spLocks noGrp="1"/>
          </p:cNvSpPr>
          <p:nvPr>
            <p:ph type="subTitle" idx="1"/>
          </p:nvPr>
        </p:nvSpPr>
        <p:spPr>
          <a:xfrm>
            <a:off x="1295400" y="2743200"/>
            <a:ext cx="6400800" cy="3124200"/>
          </a:xfrm>
        </p:spPr>
        <p:txBody>
          <a:bodyPr>
            <a:normAutofit/>
          </a:bodyPr>
          <a:lstStyle/>
          <a:p>
            <a:endParaRPr lang="en-US" sz="2400" i="1" dirty="0"/>
          </a:p>
          <a:p>
            <a:r>
              <a:rPr lang="en-US" sz="2800" dirty="0"/>
              <a:t>Physics 2415 Lecture 22</a:t>
            </a:r>
          </a:p>
          <a:p>
            <a:endParaRPr lang="en-US" sz="2800" dirty="0"/>
          </a:p>
          <a:p>
            <a:r>
              <a:rPr lang="en-US" sz="2800" dirty="0"/>
              <a:t>Michael Fowler,  </a:t>
            </a:r>
            <a:r>
              <a:rPr lang="en-US" sz="2800" dirty="0" err="1"/>
              <a:t>UVa</a:t>
            </a:r>
            <a:endParaRPr lang="en-US" sz="2800" dirty="0"/>
          </a:p>
          <a:p>
            <a:endParaRPr lang="en-US" sz="2800" dirty="0"/>
          </a:p>
          <a:p>
            <a:endParaRPr lang="en-US" sz="2800" i="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FFFF00"/>
                </a:solidFill>
              </a:rPr>
              <a:t>Mutual Inductance Symmetry</a:t>
            </a:r>
          </a:p>
        </p:txBody>
      </p:sp>
      <p:sp>
        <p:nvSpPr>
          <p:cNvPr id="3" name="Content Placeholder 2"/>
          <p:cNvSpPr>
            <a:spLocks noGrp="1"/>
          </p:cNvSpPr>
          <p:nvPr>
            <p:ph idx="1"/>
          </p:nvPr>
        </p:nvSpPr>
        <p:spPr>
          <a:xfrm>
            <a:off x="304800" y="1600200"/>
            <a:ext cx="8610600" cy="4876800"/>
          </a:xfrm>
        </p:spPr>
        <p:txBody>
          <a:bodyPr>
            <a:normAutofit/>
          </a:bodyPr>
          <a:lstStyle/>
          <a:p>
            <a:r>
              <a:rPr lang="en-US" sz="2800"/>
              <a:t>Suppose we have two coils close to each other.              A changing current in coil 1 gives an emf in coil 2:</a:t>
            </a:r>
          </a:p>
          <a:p>
            <a:endParaRPr lang="en-US" sz="2800"/>
          </a:p>
          <a:p>
            <a:r>
              <a:rPr lang="en-US" sz="2800"/>
              <a:t>Evidently we will also find:</a:t>
            </a:r>
          </a:p>
          <a:p>
            <a:endParaRPr lang="en-US" sz="2800"/>
          </a:p>
          <a:p>
            <a:r>
              <a:rPr lang="en-US" sz="2800"/>
              <a:t>Remarkably, it turns out that</a:t>
            </a:r>
          </a:p>
          <a:p>
            <a:pPr algn="ctr">
              <a:buNone/>
            </a:pPr>
            <a:r>
              <a:rPr lang="en-US" sz="2800" i="1">
                <a:solidFill>
                  <a:srgbClr val="FFFF00"/>
                </a:solidFill>
                <a:latin typeface="Times New Roman" pitchFamily="18" charset="0"/>
                <a:cs typeface="Times New Roman" pitchFamily="18" charset="0"/>
              </a:rPr>
              <a:t>M</a:t>
            </a:r>
            <a:r>
              <a:rPr lang="en-US" sz="2800" baseline="-25000">
                <a:solidFill>
                  <a:srgbClr val="FFFF00"/>
                </a:solidFill>
                <a:latin typeface="Times New Roman" pitchFamily="18" charset="0"/>
                <a:cs typeface="Times New Roman" pitchFamily="18" charset="0"/>
              </a:rPr>
              <a:t>12</a:t>
            </a:r>
            <a:r>
              <a:rPr lang="en-US" sz="2800">
                <a:solidFill>
                  <a:srgbClr val="FFFF00"/>
                </a:solidFill>
                <a:latin typeface="Times New Roman" pitchFamily="18" charset="0"/>
                <a:cs typeface="Times New Roman" pitchFamily="18" charset="0"/>
              </a:rPr>
              <a:t> = </a:t>
            </a:r>
            <a:r>
              <a:rPr lang="en-US" sz="2800" i="1">
                <a:solidFill>
                  <a:srgbClr val="FFFF00"/>
                </a:solidFill>
                <a:latin typeface="Times New Roman" pitchFamily="18" charset="0"/>
                <a:cs typeface="Times New Roman" pitchFamily="18" charset="0"/>
              </a:rPr>
              <a:t>M</a:t>
            </a:r>
            <a:r>
              <a:rPr lang="en-US" sz="2800" baseline="-25000">
                <a:solidFill>
                  <a:srgbClr val="FFFF00"/>
                </a:solidFill>
                <a:latin typeface="Times New Roman" pitchFamily="18" charset="0"/>
                <a:cs typeface="Times New Roman" pitchFamily="18" charset="0"/>
              </a:rPr>
              <a:t>21</a:t>
            </a:r>
            <a:r>
              <a:rPr lang="en-US" sz="2800">
                <a:solidFill>
                  <a:srgbClr val="FFFF00"/>
                </a:solidFill>
                <a:latin typeface="Times New Roman" pitchFamily="18" charset="0"/>
                <a:cs typeface="Times New Roman" pitchFamily="18" charset="0"/>
              </a:rPr>
              <a:t> </a:t>
            </a:r>
          </a:p>
          <a:p>
            <a:r>
              <a:rPr lang="en-US" sz="2800">
                <a:cs typeface="Times New Roman" pitchFamily="18" charset="0"/>
              </a:rPr>
              <a:t>This is by no means obvious, and in fact quite difficult to prove. </a:t>
            </a:r>
          </a:p>
        </p:txBody>
      </p:sp>
      <p:graphicFrame>
        <p:nvGraphicFramePr>
          <p:cNvPr id="4" name="Object 3"/>
          <p:cNvGraphicFramePr>
            <a:graphicFrameLocks noChangeAspect="1"/>
          </p:cNvGraphicFramePr>
          <p:nvPr/>
        </p:nvGraphicFramePr>
        <p:xfrm>
          <a:off x="2940423" y="2496671"/>
          <a:ext cx="2804957" cy="587084"/>
        </p:xfrm>
        <a:graphic>
          <a:graphicData uri="http://schemas.openxmlformats.org/presentationml/2006/ole">
            <mc:AlternateContent xmlns:mc="http://schemas.openxmlformats.org/markup-compatibility/2006">
              <mc:Choice xmlns:v="urn:schemas-microsoft-com:vml" Requires="v">
                <p:oleObj spid="_x0000_s201772" name="Equation" r:id="rId4" imgW="1091880" imgH="228600" progId="Equation.DSMT4">
                  <p:embed/>
                </p:oleObj>
              </mc:Choice>
              <mc:Fallback>
                <p:oleObj name="Equation" r:id="rId4" imgW="1091880" imgH="22860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40423" y="2496671"/>
                        <a:ext cx="2804957" cy="5870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nvGraphicFramePr>
        <p:xfrm>
          <a:off x="2905562" y="3532095"/>
          <a:ext cx="2778061" cy="581455"/>
        </p:xfrm>
        <a:graphic>
          <a:graphicData uri="http://schemas.openxmlformats.org/presentationml/2006/ole">
            <mc:AlternateContent xmlns:mc="http://schemas.openxmlformats.org/markup-compatibility/2006">
              <mc:Choice xmlns:v="urn:schemas-microsoft-com:vml" Requires="v">
                <p:oleObj spid="_x0000_s201773" name="Equation" r:id="rId6" imgW="1091880" imgH="228600" progId="Equation.DSMT4">
                  <p:embed/>
                </p:oleObj>
              </mc:Choice>
              <mc:Fallback>
                <p:oleObj name="Equation" r:id="rId6" imgW="1091880" imgH="22860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05562" y="3532095"/>
                        <a:ext cx="2778061" cy="58145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p:cNvSpPr/>
          <p:nvPr/>
        </p:nvSpPr>
        <p:spPr>
          <a:xfrm>
            <a:off x="3558988" y="4576483"/>
            <a:ext cx="2097741" cy="609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05800" cy="1143000"/>
          </a:xfrm>
        </p:spPr>
        <p:txBody>
          <a:bodyPr>
            <a:normAutofit fontScale="90000"/>
          </a:bodyPr>
          <a:lstStyle/>
          <a:p>
            <a:r>
              <a:rPr lang="en-US">
                <a:solidFill>
                  <a:srgbClr val="FFFF00"/>
                </a:solidFill>
              </a:rPr>
              <a:t>Mutual Inductance and Self Inductance</a:t>
            </a:r>
          </a:p>
        </p:txBody>
      </p:sp>
      <p:sp>
        <p:nvSpPr>
          <p:cNvPr id="3" name="Content Placeholder 2"/>
          <p:cNvSpPr>
            <a:spLocks noGrp="1"/>
          </p:cNvSpPr>
          <p:nvPr>
            <p:ph idx="1"/>
          </p:nvPr>
        </p:nvSpPr>
        <p:spPr>
          <a:xfrm>
            <a:off x="228600" y="2209800"/>
            <a:ext cx="8534400" cy="3581400"/>
          </a:xfrm>
        </p:spPr>
        <p:txBody>
          <a:bodyPr/>
          <a:lstStyle/>
          <a:p>
            <a:r>
              <a:rPr lang="en-US" dirty="0"/>
              <a:t>For a system of two coils, such as a transformer, the mutual inductance is written as </a:t>
            </a:r>
            <a:r>
              <a:rPr lang="en-US" i="1" dirty="0">
                <a:solidFill>
                  <a:srgbClr val="FFFF00"/>
                </a:solidFill>
                <a:latin typeface="Times New Roman" pitchFamily="18" charset="0"/>
                <a:cs typeface="Times New Roman" pitchFamily="18" charset="0"/>
              </a:rPr>
              <a:t>M</a:t>
            </a:r>
            <a:r>
              <a:rPr lang="en-US" dirty="0"/>
              <a:t>.</a:t>
            </a:r>
          </a:p>
          <a:p>
            <a:r>
              <a:rPr lang="en-US" dirty="0"/>
              <a:t>Remember that for such a system, </a:t>
            </a:r>
            <a:r>
              <a:rPr lang="en-US" dirty="0" err="1"/>
              <a:t>emf</a:t>
            </a:r>
            <a:r>
              <a:rPr lang="en-US" dirty="0"/>
              <a:t> in one coil will be generated by changing currents in </a:t>
            </a:r>
            <a:r>
              <a:rPr lang="en-US" dirty="0">
                <a:solidFill>
                  <a:srgbClr val="FFFF00"/>
                </a:solidFill>
              </a:rPr>
              <a:t>both</a:t>
            </a:r>
            <a:r>
              <a:rPr lang="en-US" dirty="0"/>
              <a:t> coils, as well as possible </a:t>
            </a:r>
            <a:r>
              <a:rPr lang="en-US" dirty="0" err="1"/>
              <a:t>emf</a:t>
            </a:r>
            <a:r>
              <a:rPr lang="en-US" dirty="0"/>
              <a:t> supplied from  outside.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a:solidFill>
                  <a:srgbClr val="FFFF00"/>
                </a:solidFill>
              </a:rPr>
              <a:t>Energy Stored in an Inductance</a:t>
            </a:r>
          </a:p>
        </p:txBody>
      </p:sp>
      <p:sp>
        <p:nvSpPr>
          <p:cNvPr id="3" name="Content Placeholder 2"/>
          <p:cNvSpPr>
            <a:spLocks noGrp="1"/>
          </p:cNvSpPr>
          <p:nvPr>
            <p:ph idx="1"/>
          </p:nvPr>
        </p:nvSpPr>
        <p:spPr>
          <a:xfrm>
            <a:off x="457200" y="1524000"/>
            <a:ext cx="8001000" cy="4876800"/>
          </a:xfrm>
        </p:spPr>
        <p:txBody>
          <a:bodyPr>
            <a:normAutofit lnSpcReduction="10000"/>
          </a:bodyPr>
          <a:lstStyle/>
          <a:p>
            <a:r>
              <a:rPr lang="en-US" dirty="0"/>
              <a:t>If an increasing current </a:t>
            </a:r>
            <a:r>
              <a:rPr lang="en-US" i="1" dirty="0">
                <a:solidFill>
                  <a:srgbClr val="FFFF00"/>
                </a:solidFill>
                <a:latin typeface="Times New Roman" pitchFamily="18" charset="0"/>
                <a:cs typeface="Times New Roman" pitchFamily="18" charset="0"/>
              </a:rPr>
              <a:t>I</a:t>
            </a:r>
            <a:r>
              <a:rPr lang="en-US" dirty="0"/>
              <a:t> is flowing through an inductance </a:t>
            </a:r>
            <a:r>
              <a:rPr lang="en-US" i="1" dirty="0">
                <a:solidFill>
                  <a:srgbClr val="FFFF00"/>
                </a:solidFill>
                <a:latin typeface="Times New Roman" pitchFamily="18" charset="0"/>
                <a:cs typeface="Times New Roman" pitchFamily="18" charset="0"/>
              </a:rPr>
              <a:t>L</a:t>
            </a:r>
            <a:r>
              <a:rPr lang="en-US" dirty="0"/>
              <a:t>, the </a:t>
            </a:r>
            <a:r>
              <a:rPr lang="en-US" dirty="0" err="1"/>
              <a:t>emf</a:t>
            </a:r>
            <a:r>
              <a:rPr lang="en-US" dirty="0"/>
              <a:t> </a:t>
            </a:r>
            <a:r>
              <a:rPr lang="en-US" i="1" dirty="0" err="1">
                <a:solidFill>
                  <a:srgbClr val="FFFF00"/>
                </a:solidFill>
                <a:latin typeface="Times New Roman" pitchFamily="18" charset="0"/>
                <a:cs typeface="Times New Roman" pitchFamily="18" charset="0"/>
              </a:rPr>
              <a:t>LdI</a:t>
            </a:r>
            <a:r>
              <a:rPr lang="en-US" dirty="0">
                <a:solidFill>
                  <a:srgbClr val="FFFF00"/>
                </a:solidFill>
              </a:rPr>
              <a:t>/</a:t>
            </a:r>
            <a:r>
              <a:rPr lang="en-US" i="1" dirty="0" err="1">
                <a:solidFill>
                  <a:srgbClr val="FFFF00"/>
                </a:solidFill>
                <a:latin typeface="Times New Roman" pitchFamily="18" charset="0"/>
                <a:cs typeface="Times New Roman" pitchFamily="18" charset="0"/>
              </a:rPr>
              <a:t>dt</a:t>
            </a:r>
            <a:r>
              <a:rPr lang="en-US" i="1" dirty="0">
                <a:solidFill>
                  <a:srgbClr val="FFFF00"/>
                </a:solidFill>
                <a:latin typeface="Times New Roman" pitchFamily="18" charset="0"/>
                <a:cs typeface="Times New Roman" pitchFamily="18" charset="0"/>
              </a:rPr>
              <a:t> </a:t>
            </a:r>
            <a:r>
              <a:rPr lang="en-US" dirty="0"/>
              <a:t>is opposing the current, so the source supplying the current is doing work at a rate </a:t>
            </a:r>
            <a:r>
              <a:rPr lang="en-US" i="1" dirty="0" err="1">
                <a:solidFill>
                  <a:srgbClr val="FFFF00"/>
                </a:solidFill>
                <a:latin typeface="Times New Roman" pitchFamily="18" charset="0"/>
                <a:cs typeface="Times New Roman" pitchFamily="18" charset="0"/>
              </a:rPr>
              <a:t>ILdI</a:t>
            </a:r>
            <a:r>
              <a:rPr lang="en-US" dirty="0">
                <a:solidFill>
                  <a:srgbClr val="FFFF00"/>
                </a:solidFill>
              </a:rPr>
              <a:t>/</a:t>
            </a:r>
            <a:r>
              <a:rPr lang="en-US" i="1" dirty="0" err="1">
                <a:solidFill>
                  <a:srgbClr val="FFFF00"/>
                </a:solidFill>
                <a:latin typeface="Times New Roman" pitchFamily="18" charset="0"/>
                <a:cs typeface="Times New Roman" pitchFamily="18" charset="0"/>
              </a:rPr>
              <a:t>dt</a:t>
            </a:r>
            <a:r>
              <a:rPr lang="en-US" dirty="0"/>
              <a:t>, so to raise the current from zero to </a:t>
            </a:r>
            <a:r>
              <a:rPr lang="en-US" i="1" dirty="0">
                <a:solidFill>
                  <a:srgbClr val="FFFF00"/>
                </a:solidFill>
                <a:latin typeface="Times New Roman" pitchFamily="18" charset="0"/>
                <a:cs typeface="Times New Roman" pitchFamily="18" charset="0"/>
              </a:rPr>
              <a:t>I</a:t>
            </a:r>
            <a:r>
              <a:rPr lang="en-US" dirty="0"/>
              <a:t> takes total work</a:t>
            </a:r>
          </a:p>
          <a:p>
            <a:endParaRPr lang="en-US" dirty="0"/>
          </a:p>
          <a:p>
            <a:endParaRPr lang="en-US" dirty="0"/>
          </a:p>
          <a:p>
            <a:r>
              <a:rPr lang="en-US" dirty="0"/>
              <a:t>This energy is stored in the inductor exactly as                  is stored in a capacitor. </a:t>
            </a:r>
          </a:p>
        </p:txBody>
      </p:sp>
      <p:graphicFrame>
        <p:nvGraphicFramePr>
          <p:cNvPr id="4" name="Object 3"/>
          <p:cNvGraphicFramePr>
            <a:graphicFrameLocks noChangeAspect="1"/>
          </p:cNvGraphicFramePr>
          <p:nvPr>
            <p:extLst>
              <p:ext uri="{D42A27DB-BD31-4B8C-83A1-F6EECF244321}">
                <p14:modId xmlns:p14="http://schemas.microsoft.com/office/powerpoint/2010/main" val="296572844"/>
              </p:ext>
            </p:extLst>
          </p:nvPr>
        </p:nvGraphicFramePr>
        <p:xfrm>
          <a:off x="3120081" y="4114800"/>
          <a:ext cx="2594919" cy="1066800"/>
        </p:xfrm>
        <a:graphic>
          <a:graphicData uri="http://schemas.openxmlformats.org/presentationml/2006/ole">
            <mc:AlternateContent xmlns:mc="http://schemas.openxmlformats.org/markup-compatibility/2006">
              <mc:Choice xmlns:v="urn:schemas-microsoft-com:vml" Requires="v">
                <p:oleObj spid="_x0000_s202798" name="Equation" r:id="rId4" imgW="1143000" imgH="469800" progId="Equation.DSMT4">
                  <p:embed/>
                </p:oleObj>
              </mc:Choice>
              <mc:Fallback>
                <p:oleObj name="Equation" r:id="rId4" imgW="1143000" imgH="46980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0081" y="4114800"/>
                        <a:ext cx="2594919"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089206905"/>
              </p:ext>
            </p:extLst>
          </p:nvPr>
        </p:nvGraphicFramePr>
        <p:xfrm>
          <a:off x="1332411" y="5778137"/>
          <a:ext cx="1524000" cy="546339"/>
        </p:xfrm>
        <a:graphic>
          <a:graphicData uri="http://schemas.openxmlformats.org/presentationml/2006/ole">
            <mc:AlternateContent xmlns:mc="http://schemas.openxmlformats.org/markup-compatibility/2006">
              <mc:Choice xmlns:v="urn:schemas-microsoft-com:vml" Requires="v">
                <p:oleObj spid="_x0000_s202799" name="Equation" r:id="rId6" imgW="672840" imgH="241200" progId="Equation.DSMT4">
                  <p:embed/>
                </p:oleObj>
              </mc:Choice>
              <mc:Fallback>
                <p:oleObj name="Equation" r:id="rId6" imgW="672840" imgH="24120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32411" y="5778137"/>
                        <a:ext cx="1524000" cy="5463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FFFF00"/>
                </a:solidFill>
              </a:rPr>
              <a:t>Energy Storage in a Solenoid</a:t>
            </a:r>
          </a:p>
        </p:txBody>
      </p:sp>
      <p:sp>
        <p:nvSpPr>
          <p:cNvPr id="3" name="Content Placeholder 2"/>
          <p:cNvSpPr>
            <a:spLocks noGrp="1"/>
          </p:cNvSpPr>
          <p:nvPr>
            <p:ph sz="half" idx="1"/>
          </p:nvPr>
        </p:nvSpPr>
        <p:spPr>
          <a:xfrm>
            <a:off x="76200" y="1524000"/>
            <a:ext cx="5638800" cy="4983163"/>
          </a:xfrm>
        </p:spPr>
        <p:txBody>
          <a:bodyPr>
            <a:normAutofit/>
          </a:bodyPr>
          <a:lstStyle/>
          <a:p>
            <a:r>
              <a:rPr lang="en-US" dirty="0"/>
              <a:t>Recall from Ampère’s law that        </a:t>
            </a:r>
            <a:r>
              <a:rPr lang="en-US" i="1" dirty="0">
                <a:solidFill>
                  <a:srgbClr val="FFFF00"/>
                </a:solidFill>
                <a:latin typeface="Times New Roman" pitchFamily="18" charset="0"/>
                <a:cs typeface="Times New Roman" pitchFamily="18" charset="0"/>
              </a:rPr>
              <a:t>B</a:t>
            </a:r>
            <a:r>
              <a:rPr lang="en-US" dirty="0">
                <a:solidFill>
                  <a:srgbClr val="FFFF00"/>
                </a:solidFill>
                <a:latin typeface="Times New Roman" pitchFamily="18" charset="0"/>
                <a:cs typeface="Times New Roman" pitchFamily="18" charset="0"/>
              </a:rPr>
              <a:t> = </a:t>
            </a:r>
            <a:r>
              <a:rPr lang="en-US" i="1" dirty="0">
                <a:solidFill>
                  <a:srgbClr val="FFFF00"/>
                </a:solidFill>
                <a:latin typeface="Times New Roman" pitchFamily="18" charset="0"/>
                <a:cs typeface="Times New Roman" pitchFamily="18" charset="0"/>
                <a:sym typeface="Symbol"/>
              </a:rPr>
              <a:t></a:t>
            </a:r>
            <a:r>
              <a:rPr lang="en-US" baseline="-25000" dirty="0">
                <a:solidFill>
                  <a:srgbClr val="FFFF00"/>
                </a:solidFill>
                <a:latin typeface="Times New Roman" pitchFamily="18" charset="0"/>
                <a:cs typeface="Times New Roman" pitchFamily="18" charset="0"/>
                <a:sym typeface="Symbol"/>
              </a:rPr>
              <a:t>0</a:t>
            </a:r>
            <a:r>
              <a:rPr lang="en-US" i="1" dirty="0">
                <a:solidFill>
                  <a:srgbClr val="FFFF00"/>
                </a:solidFill>
                <a:latin typeface="Times New Roman" pitchFamily="18" charset="0"/>
                <a:cs typeface="Times New Roman" pitchFamily="18" charset="0"/>
                <a:sym typeface="Symbol"/>
              </a:rPr>
              <a:t>nI</a:t>
            </a:r>
            <a:r>
              <a:rPr lang="en-US" dirty="0">
                <a:cs typeface="Times New Roman" pitchFamily="18" charset="0"/>
                <a:sym typeface="Symbol"/>
              </a:rPr>
              <a:t>, where </a:t>
            </a:r>
            <a:r>
              <a:rPr lang="en-US" i="1" dirty="0">
                <a:solidFill>
                  <a:srgbClr val="FFFF00"/>
                </a:solidFill>
                <a:latin typeface="Times New Roman" pitchFamily="18" charset="0"/>
                <a:cs typeface="Times New Roman" pitchFamily="18" charset="0"/>
                <a:sym typeface="Symbol"/>
              </a:rPr>
              <a:t>n = N/ℓ</a:t>
            </a:r>
            <a:r>
              <a:rPr lang="en-US" dirty="0">
                <a:solidFill>
                  <a:srgbClr val="FFFF00"/>
                </a:solidFill>
                <a:cs typeface="Times New Roman" pitchFamily="18" charset="0"/>
                <a:sym typeface="Symbol"/>
              </a:rPr>
              <a:t>.</a:t>
            </a:r>
          </a:p>
          <a:p>
            <a:r>
              <a:rPr lang="en-US" dirty="0">
                <a:cs typeface="Times New Roman" pitchFamily="18" charset="0"/>
                <a:sym typeface="Symbol"/>
              </a:rPr>
              <a:t>We found (ignoring end effects) the inductance</a:t>
            </a:r>
          </a:p>
          <a:p>
            <a:endParaRPr lang="en-US" dirty="0">
              <a:cs typeface="Times New Roman" pitchFamily="18" charset="0"/>
              <a:sym typeface="Symbol"/>
            </a:endParaRPr>
          </a:p>
          <a:p>
            <a:endParaRPr lang="en-US" sz="1000" dirty="0">
              <a:cs typeface="Times New Roman" pitchFamily="18" charset="0"/>
              <a:sym typeface="Symbol"/>
            </a:endParaRPr>
          </a:p>
          <a:p>
            <a:r>
              <a:rPr lang="en-US" dirty="0">
                <a:cs typeface="Times New Roman" pitchFamily="18" charset="0"/>
                <a:sym typeface="Symbol"/>
              </a:rPr>
              <a:t>Therefore</a:t>
            </a:r>
          </a:p>
          <a:p>
            <a:endParaRPr lang="en-US" dirty="0">
              <a:cs typeface="Times New Roman" pitchFamily="18" charset="0"/>
              <a:sym typeface="Symbol"/>
            </a:endParaRPr>
          </a:p>
          <a:p>
            <a:endParaRPr lang="en-US" dirty="0">
              <a:cs typeface="Times New Roman" pitchFamily="18" charset="0"/>
              <a:sym typeface="Symbol"/>
            </a:endParaRPr>
          </a:p>
          <a:p>
            <a:pPr>
              <a:buNone/>
            </a:pPr>
            <a:r>
              <a:rPr lang="en-US" dirty="0">
                <a:cs typeface="Times New Roman" pitchFamily="18" charset="0"/>
                <a:sym typeface="Symbol"/>
              </a:rPr>
              <a:t>    an </a:t>
            </a:r>
            <a:r>
              <a:rPr lang="en-US" u="sng" dirty="0">
                <a:cs typeface="Times New Roman" pitchFamily="18" charset="0"/>
                <a:sym typeface="Symbol"/>
              </a:rPr>
              <a:t>energy density</a:t>
            </a:r>
            <a:r>
              <a:rPr lang="en-US" dirty="0">
                <a:cs typeface="Times New Roman" pitchFamily="18" charset="0"/>
                <a:sym typeface="Symbol"/>
              </a:rPr>
              <a:t>                   inside.  </a:t>
            </a:r>
          </a:p>
          <a:p>
            <a:pPr>
              <a:buNone/>
            </a:pPr>
            <a:endParaRPr lang="en-US" dirty="0">
              <a:sym typeface="Symbol"/>
            </a:endParaRPr>
          </a:p>
        </p:txBody>
      </p:sp>
      <p:sp>
        <p:nvSpPr>
          <p:cNvPr id="4" name="Content Placeholder 3"/>
          <p:cNvSpPr>
            <a:spLocks noGrp="1"/>
          </p:cNvSpPr>
          <p:nvPr>
            <p:ph sz="half" idx="2"/>
          </p:nvPr>
        </p:nvSpPr>
        <p:spPr>
          <a:xfrm>
            <a:off x="5486400" y="1600200"/>
            <a:ext cx="3657600" cy="4525963"/>
          </a:xfrm>
        </p:spPr>
        <p:txBody>
          <a:bodyPr>
            <a:normAutofit/>
          </a:bodyPr>
          <a:lstStyle/>
          <a:p>
            <a:r>
              <a:rPr lang="en-US" dirty="0">
                <a:solidFill>
                  <a:schemeClr val="bg2">
                    <a:lumMod val="50000"/>
                  </a:schemeClr>
                </a:solidFill>
              </a:rPr>
              <a:t>.</a:t>
            </a:r>
          </a:p>
        </p:txBody>
      </p:sp>
      <p:grpSp>
        <p:nvGrpSpPr>
          <p:cNvPr id="5" name="Group 4"/>
          <p:cNvGrpSpPr/>
          <p:nvPr/>
        </p:nvGrpSpPr>
        <p:grpSpPr>
          <a:xfrm>
            <a:off x="6293223" y="3657600"/>
            <a:ext cx="2514600" cy="1295400"/>
            <a:chOff x="838200" y="2590800"/>
            <a:chExt cx="3091241" cy="1600200"/>
          </a:xfrm>
        </p:grpSpPr>
        <p:grpSp>
          <p:nvGrpSpPr>
            <p:cNvPr id="6" name="Group 90"/>
            <p:cNvGrpSpPr/>
            <p:nvPr/>
          </p:nvGrpSpPr>
          <p:grpSpPr>
            <a:xfrm>
              <a:off x="838202" y="2590800"/>
              <a:ext cx="3091239" cy="1028696"/>
              <a:chOff x="838202" y="2590800"/>
              <a:chExt cx="3091239" cy="1028696"/>
            </a:xfrm>
          </p:grpSpPr>
          <p:grpSp>
            <p:nvGrpSpPr>
              <p:cNvPr id="11" name="Group 64"/>
              <p:cNvGrpSpPr/>
              <p:nvPr/>
            </p:nvGrpSpPr>
            <p:grpSpPr>
              <a:xfrm>
                <a:off x="838202" y="2590800"/>
                <a:ext cx="3048001" cy="152400"/>
                <a:chOff x="990602" y="2590800"/>
                <a:chExt cx="4712576" cy="233083"/>
              </a:xfrm>
            </p:grpSpPr>
            <p:grpSp>
              <p:nvGrpSpPr>
                <p:cNvPr id="12" name="Group 22"/>
                <p:cNvGrpSpPr/>
                <p:nvPr/>
              </p:nvGrpSpPr>
              <p:grpSpPr>
                <a:xfrm>
                  <a:off x="990602" y="2590800"/>
                  <a:ext cx="3048003" cy="228600"/>
                  <a:chOff x="3505200" y="533400"/>
                  <a:chExt cx="4875039" cy="304808"/>
                </a:xfrm>
              </p:grpSpPr>
              <p:grpSp>
                <p:nvGrpSpPr>
                  <p:cNvPr id="13" name="Group 129"/>
                  <p:cNvGrpSpPr/>
                  <p:nvPr/>
                </p:nvGrpSpPr>
                <p:grpSpPr>
                  <a:xfrm>
                    <a:off x="3505200" y="533400"/>
                    <a:ext cx="2131839" cy="304808"/>
                    <a:chOff x="3506961" y="1447792"/>
                    <a:chExt cx="2131839" cy="304808"/>
                  </a:xfrm>
                </p:grpSpPr>
                <p:grpSp>
                  <p:nvGrpSpPr>
                    <p:cNvPr id="14" name="Group 130"/>
                    <p:cNvGrpSpPr/>
                    <p:nvPr/>
                  </p:nvGrpSpPr>
                  <p:grpSpPr>
                    <a:xfrm>
                      <a:off x="3506961" y="1447792"/>
                      <a:ext cx="304800" cy="304800"/>
                      <a:chOff x="3502198" y="1524000"/>
                      <a:chExt cx="304800" cy="304800"/>
                    </a:xfrm>
                  </p:grpSpPr>
                  <p:cxnSp>
                    <p:nvCxnSpPr>
                      <p:cNvPr id="53" name="Straight Connector 52"/>
                      <p:cNvCxnSpPr/>
                      <p:nvPr/>
                    </p:nvCxnSpPr>
                    <p:spPr>
                      <a:xfrm rot="2700000">
                        <a:off x="3505200" y="1676400"/>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42"/>
                      <p:cNvCxnSpPr/>
                      <p:nvPr/>
                    </p:nvCxnSpPr>
                    <p:spPr>
                      <a:xfrm rot="8100000">
                        <a:off x="3502198" y="1669868"/>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 name="Group 131"/>
                    <p:cNvGrpSpPr/>
                    <p:nvPr/>
                  </p:nvGrpSpPr>
                  <p:grpSpPr>
                    <a:xfrm>
                      <a:off x="4419600" y="1447800"/>
                      <a:ext cx="304800" cy="304800"/>
                      <a:chOff x="3502198" y="1524000"/>
                      <a:chExt cx="304800" cy="304800"/>
                    </a:xfrm>
                  </p:grpSpPr>
                  <p:cxnSp>
                    <p:nvCxnSpPr>
                      <p:cNvPr id="51" name="Straight Connector 50"/>
                      <p:cNvCxnSpPr/>
                      <p:nvPr/>
                    </p:nvCxnSpPr>
                    <p:spPr>
                      <a:xfrm rot="2700000">
                        <a:off x="3505200" y="1676400"/>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8100000">
                        <a:off x="3502198" y="1669868"/>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Group 132"/>
                    <p:cNvGrpSpPr/>
                    <p:nvPr/>
                  </p:nvGrpSpPr>
                  <p:grpSpPr>
                    <a:xfrm>
                      <a:off x="5334000" y="1447800"/>
                      <a:ext cx="304800" cy="304800"/>
                      <a:chOff x="3502198" y="1524000"/>
                      <a:chExt cx="304800" cy="304800"/>
                    </a:xfrm>
                  </p:grpSpPr>
                  <p:cxnSp>
                    <p:nvCxnSpPr>
                      <p:cNvPr id="49" name="Straight Connector 48"/>
                      <p:cNvCxnSpPr/>
                      <p:nvPr/>
                    </p:nvCxnSpPr>
                    <p:spPr>
                      <a:xfrm rot="2700000">
                        <a:off x="3505200" y="1676400"/>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8100000">
                        <a:off x="3502198" y="1669868"/>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26" name="Group 139"/>
                  <p:cNvGrpSpPr/>
                  <p:nvPr/>
                </p:nvGrpSpPr>
                <p:grpSpPr>
                  <a:xfrm>
                    <a:off x="6248400" y="533400"/>
                    <a:ext cx="2131839" cy="304808"/>
                    <a:chOff x="3506961" y="1447792"/>
                    <a:chExt cx="2131839" cy="304808"/>
                  </a:xfrm>
                </p:grpSpPr>
                <p:grpSp>
                  <p:nvGrpSpPr>
                    <p:cNvPr id="27" name="Group 140"/>
                    <p:cNvGrpSpPr/>
                    <p:nvPr/>
                  </p:nvGrpSpPr>
                  <p:grpSpPr>
                    <a:xfrm>
                      <a:off x="3506961" y="1447792"/>
                      <a:ext cx="304800" cy="304800"/>
                      <a:chOff x="3502198" y="1524000"/>
                      <a:chExt cx="304800" cy="304800"/>
                    </a:xfrm>
                  </p:grpSpPr>
                  <p:cxnSp>
                    <p:nvCxnSpPr>
                      <p:cNvPr id="44" name="Straight Connector 32"/>
                      <p:cNvCxnSpPr/>
                      <p:nvPr/>
                    </p:nvCxnSpPr>
                    <p:spPr>
                      <a:xfrm rot="2700000">
                        <a:off x="3505200" y="1676400"/>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33"/>
                      <p:cNvCxnSpPr/>
                      <p:nvPr/>
                    </p:nvCxnSpPr>
                    <p:spPr>
                      <a:xfrm rot="8100000">
                        <a:off x="3502198" y="1669868"/>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8" name="Group 141"/>
                    <p:cNvGrpSpPr/>
                    <p:nvPr/>
                  </p:nvGrpSpPr>
                  <p:grpSpPr>
                    <a:xfrm>
                      <a:off x="4419600" y="1447800"/>
                      <a:ext cx="304800" cy="304800"/>
                      <a:chOff x="3502198" y="1524000"/>
                      <a:chExt cx="304800" cy="304800"/>
                    </a:xfrm>
                  </p:grpSpPr>
                  <p:cxnSp>
                    <p:nvCxnSpPr>
                      <p:cNvPr id="42" name="Straight Connector 41"/>
                      <p:cNvCxnSpPr/>
                      <p:nvPr/>
                    </p:nvCxnSpPr>
                    <p:spPr>
                      <a:xfrm rot="2700000">
                        <a:off x="3505200" y="1676400"/>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31"/>
                      <p:cNvCxnSpPr/>
                      <p:nvPr/>
                    </p:nvCxnSpPr>
                    <p:spPr>
                      <a:xfrm rot="8100000">
                        <a:off x="3502198" y="1669868"/>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5" name="Group 142"/>
                    <p:cNvGrpSpPr/>
                    <p:nvPr/>
                  </p:nvGrpSpPr>
                  <p:grpSpPr>
                    <a:xfrm>
                      <a:off x="5334000" y="1447800"/>
                      <a:ext cx="304800" cy="304800"/>
                      <a:chOff x="3502198" y="1524000"/>
                      <a:chExt cx="304800" cy="304800"/>
                    </a:xfrm>
                  </p:grpSpPr>
                  <p:cxnSp>
                    <p:nvCxnSpPr>
                      <p:cNvPr id="40" name="Straight Connector 39"/>
                      <p:cNvCxnSpPr/>
                      <p:nvPr/>
                    </p:nvCxnSpPr>
                    <p:spPr>
                      <a:xfrm rot="2700000">
                        <a:off x="3505200" y="1676400"/>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8100000">
                        <a:off x="3502198" y="1669868"/>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36" name="Group 129"/>
                <p:cNvGrpSpPr/>
                <p:nvPr/>
              </p:nvGrpSpPr>
              <p:grpSpPr>
                <a:xfrm>
                  <a:off x="4370296" y="2595283"/>
                  <a:ext cx="1332882" cy="228600"/>
                  <a:chOff x="3506961" y="1447792"/>
                  <a:chExt cx="2131839" cy="304808"/>
                </a:xfrm>
              </p:grpSpPr>
              <p:grpSp>
                <p:nvGrpSpPr>
                  <p:cNvPr id="37" name="Group 130"/>
                  <p:cNvGrpSpPr/>
                  <p:nvPr/>
                </p:nvGrpSpPr>
                <p:grpSpPr>
                  <a:xfrm>
                    <a:off x="3506961" y="1447792"/>
                    <a:ext cx="304800" cy="304800"/>
                    <a:chOff x="3502198" y="1524000"/>
                    <a:chExt cx="304800" cy="304800"/>
                  </a:xfrm>
                </p:grpSpPr>
                <p:cxnSp>
                  <p:nvCxnSpPr>
                    <p:cNvPr id="33" name="Straight Connector 32"/>
                    <p:cNvCxnSpPr/>
                    <p:nvPr/>
                  </p:nvCxnSpPr>
                  <p:spPr>
                    <a:xfrm rot="2700000">
                      <a:off x="3505200" y="1676400"/>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8100000">
                      <a:off x="3502198" y="1669868"/>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8" name="Group 131"/>
                  <p:cNvGrpSpPr/>
                  <p:nvPr/>
                </p:nvGrpSpPr>
                <p:grpSpPr>
                  <a:xfrm>
                    <a:off x="4419600" y="1447800"/>
                    <a:ext cx="304800" cy="304800"/>
                    <a:chOff x="3502198" y="1524000"/>
                    <a:chExt cx="304800" cy="304800"/>
                  </a:xfrm>
                </p:grpSpPr>
                <p:cxnSp>
                  <p:nvCxnSpPr>
                    <p:cNvPr id="31" name="Straight Connector 30"/>
                    <p:cNvCxnSpPr/>
                    <p:nvPr/>
                  </p:nvCxnSpPr>
                  <p:spPr>
                    <a:xfrm rot="2700000">
                      <a:off x="3505200" y="1676400"/>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8100000">
                      <a:off x="3502198" y="1669868"/>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9" name="Group 132"/>
                  <p:cNvGrpSpPr/>
                  <p:nvPr/>
                </p:nvGrpSpPr>
                <p:grpSpPr>
                  <a:xfrm>
                    <a:off x="5334000" y="1447800"/>
                    <a:ext cx="304800" cy="304800"/>
                    <a:chOff x="3502198" y="1524000"/>
                    <a:chExt cx="304800" cy="304800"/>
                  </a:xfrm>
                </p:grpSpPr>
                <p:cxnSp>
                  <p:nvCxnSpPr>
                    <p:cNvPr id="29" name="Straight Connector 28"/>
                    <p:cNvCxnSpPr/>
                    <p:nvPr/>
                  </p:nvCxnSpPr>
                  <p:spPr>
                    <a:xfrm rot="2700000">
                      <a:off x="3505200" y="1676400"/>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8100000">
                      <a:off x="3502198" y="1669868"/>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46" name="Group 79"/>
              <p:cNvGrpSpPr/>
              <p:nvPr/>
            </p:nvGrpSpPr>
            <p:grpSpPr>
              <a:xfrm>
                <a:off x="842963" y="3467096"/>
                <a:ext cx="881441" cy="152400"/>
                <a:chOff x="842963" y="3467096"/>
                <a:chExt cx="881441" cy="152400"/>
              </a:xfrm>
            </p:grpSpPr>
            <p:sp>
              <p:nvSpPr>
                <p:cNvPr id="21" name="Oval 20"/>
                <p:cNvSpPr/>
                <p:nvPr/>
              </p:nvSpPr>
              <p:spPr>
                <a:xfrm>
                  <a:off x="842963" y="3467096"/>
                  <a:ext cx="146823"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1217194" y="3467096"/>
                  <a:ext cx="146823"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577581" y="3467096"/>
                  <a:ext cx="146823"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80"/>
              <p:cNvGrpSpPr/>
              <p:nvPr/>
            </p:nvGrpSpPr>
            <p:grpSpPr>
              <a:xfrm>
                <a:off x="1938333" y="3462341"/>
                <a:ext cx="881441" cy="152400"/>
                <a:chOff x="842963" y="3467096"/>
                <a:chExt cx="881441" cy="152400"/>
              </a:xfrm>
            </p:grpSpPr>
            <p:sp>
              <p:nvSpPr>
                <p:cNvPr id="18" name="Oval 17"/>
                <p:cNvSpPr/>
                <p:nvPr/>
              </p:nvSpPr>
              <p:spPr>
                <a:xfrm>
                  <a:off x="842963" y="3467096"/>
                  <a:ext cx="146823"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1217194" y="3467096"/>
                  <a:ext cx="146823"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577581" y="3467096"/>
                  <a:ext cx="146823"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84"/>
              <p:cNvGrpSpPr/>
              <p:nvPr/>
            </p:nvGrpSpPr>
            <p:grpSpPr>
              <a:xfrm>
                <a:off x="3048000" y="3467096"/>
                <a:ext cx="881441" cy="152400"/>
                <a:chOff x="842963" y="3467096"/>
                <a:chExt cx="881441" cy="152400"/>
              </a:xfrm>
            </p:grpSpPr>
            <p:sp>
              <p:nvSpPr>
                <p:cNvPr id="15" name="Oval 14"/>
                <p:cNvSpPr/>
                <p:nvPr/>
              </p:nvSpPr>
              <p:spPr>
                <a:xfrm>
                  <a:off x="842963" y="3467096"/>
                  <a:ext cx="146823"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217194" y="3467096"/>
                  <a:ext cx="146823"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577581" y="3467096"/>
                  <a:ext cx="146823"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 name="Rectangle 6"/>
            <p:cNvSpPr/>
            <p:nvPr/>
          </p:nvSpPr>
          <p:spPr>
            <a:xfrm>
              <a:off x="1524000" y="3200400"/>
              <a:ext cx="1752600" cy="9906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rot="10800000">
              <a:off x="838200" y="3351211"/>
              <a:ext cx="2971800" cy="1588"/>
            </a:xfrm>
            <a:prstGeom prst="straightConnector1">
              <a:avLst/>
            </a:prstGeom>
            <a:ln w="28575">
              <a:solidFill>
                <a:schemeClr val="bg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0800000">
              <a:off x="838201" y="3124200"/>
              <a:ext cx="2971800" cy="1588"/>
            </a:xfrm>
            <a:prstGeom prst="straightConnector1">
              <a:avLst/>
            </a:prstGeom>
            <a:ln w="28575">
              <a:solidFill>
                <a:schemeClr val="bg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0800000">
              <a:off x="838201" y="2895600"/>
              <a:ext cx="2971800" cy="1588"/>
            </a:xfrm>
            <a:prstGeom prst="straightConnector1">
              <a:avLst/>
            </a:prstGeom>
            <a:ln w="28575">
              <a:solidFill>
                <a:schemeClr val="bg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grpSp>
      <p:pic>
        <p:nvPicPr>
          <p:cNvPr id="55" name="Picture 2">
            <a:hlinkClick r:id="rId4"/>
          </p:cNvPr>
          <p:cNvPicPr>
            <a:picLocks noChangeAspect="1" noChangeArrowheads="1"/>
          </p:cNvPicPr>
          <p:nvPr/>
        </p:nvPicPr>
        <p:blipFill>
          <a:blip r:embed="rId5" cstate="print"/>
          <a:srcRect/>
          <a:stretch>
            <a:fillRect/>
          </a:stretch>
        </p:blipFill>
        <p:spPr bwMode="auto">
          <a:xfrm>
            <a:off x="5831541" y="1828800"/>
            <a:ext cx="3048000" cy="1082040"/>
          </a:xfrm>
          <a:prstGeom prst="rect">
            <a:avLst/>
          </a:prstGeom>
          <a:noFill/>
          <a:ln w="9525">
            <a:noFill/>
            <a:miter lim="800000"/>
            <a:headEnd/>
            <a:tailEnd/>
          </a:ln>
        </p:spPr>
      </p:pic>
      <p:graphicFrame>
        <p:nvGraphicFramePr>
          <p:cNvPr id="59" name="Object 58"/>
          <p:cNvGraphicFramePr>
            <a:graphicFrameLocks noChangeAspect="1"/>
          </p:cNvGraphicFramePr>
          <p:nvPr>
            <p:extLst>
              <p:ext uri="{D42A27DB-BD31-4B8C-83A1-F6EECF244321}">
                <p14:modId xmlns:p14="http://schemas.microsoft.com/office/powerpoint/2010/main" val="55919674"/>
              </p:ext>
            </p:extLst>
          </p:nvPr>
        </p:nvGraphicFramePr>
        <p:xfrm>
          <a:off x="2397125" y="3276600"/>
          <a:ext cx="1717675" cy="914400"/>
        </p:xfrm>
        <a:graphic>
          <a:graphicData uri="http://schemas.openxmlformats.org/presentationml/2006/ole">
            <mc:AlternateContent xmlns:mc="http://schemas.openxmlformats.org/markup-compatibility/2006">
              <mc:Choice xmlns:v="urn:schemas-microsoft-com:vml" Requires="v">
                <p:oleObj spid="_x0000_s209988" name="Equation" r:id="rId6" imgW="787320" imgH="419040" progId="Equation.DSMT4">
                  <p:embed/>
                </p:oleObj>
              </mc:Choice>
              <mc:Fallback>
                <p:oleObj name="Equation" r:id="rId6" imgW="787320" imgH="419040" progId="Equation.DSMT4">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97125" y="3276600"/>
                        <a:ext cx="1717675"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3" name="Object 62"/>
          <p:cNvGraphicFramePr>
            <a:graphicFrameLocks noChangeAspect="1"/>
          </p:cNvGraphicFramePr>
          <p:nvPr>
            <p:extLst>
              <p:ext uri="{D42A27DB-BD31-4B8C-83A1-F6EECF244321}">
                <p14:modId xmlns:p14="http://schemas.microsoft.com/office/powerpoint/2010/main" val="4087551916"/>
              </p:ext>
            </p:extLst>
          </p:nvPr>
        </p:nvGraphicFramePr>
        <p:xfrm>
          <a:off x="510208" y="4429540"/>
          <a:ext cx="5400675" cy="1143000"/>
        </p:xfrm>
        <a:graphic>
          <a:graphicData uri="http://schemas.openxmlformats.org/presentationml/2006/ole">
            <mc:AlternateContent xmlns:mc="http://schemas.openxmlformats.org/markup-compatibility/2006">
              <mc:Choice xmlns:v="urn:schemas-microsoft-com:vml" Requires="v">
                <p:oleObj spid="_x0000_s209989" name="Equation" r:id="rId8" imgW="2400120" imgH="507960" progId="Equation.DSMT4">
                  <p:embed/>
                </p:oleObj>
              </mc:Choice>
              <mc:Fallback>
                <p:oleObj name="Equation" r:id="rId8" imgW="2400120" imgH="507960" progId="Equation.DSMT4">
                  <p:embed/>
                  <p:pic>
                    <p:nvPicPr>
                      <p:cNvPr id="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0208" y="4429540"/>
                        <a:ext cx="5400675"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4" name="Object 63"/>
          <p:cNvGraphicFramePr>
            <a:graphicFrameLocks noChangeAspect="1"/>
          </p:cNvGraphicFramePr>
          <p:nvPr>
            <p:extLst>
              <p:ext uri="{D42A27DB-BD31-4B8C-83A1-F6EECF244321}">
                <p14:modId xmlns:p14="http://schemas.microsoft.com/office/powerpoint/2010/main" val="3137514805"/>
              </p:ext>
            </p:extLst>
          </p:nvPr>
        </p:nvGraphicFramePr>
        <p:xfrm>
          <a:off x="3190460" y="5638800"/>
          <a:ext cx="1248192" cy="551527"/>
        </p:xfrm>
        <a:graphic>
          <a:graphicData uri="http://schemas.openxmlformats.org/presentationml/2006/ole">
            <mc:AlternateContent xmlns:mc="http://schemas.openxmlformats.org/markup-compatibility/2006">
              <mc:Choice xmlns:v="urn:schemas-microsoft-com:vml" Requires="v">
                <p:oleObj spid="_x0000_s209990" name="Equation" r:id="rId10" imgW="545760" imgH="241200" progId="Equation.DSMT4">
                  <p:embed/>
                </p:oleObj>
              </mc:Choice>
              <mc:Fallback>
                <p:oleObj name="Equation" r:id="rId10" imgW="545760" imgH="241200" progId="Equation.DSMT4">
                  <p:embed/>
                  <p:pic>
                    <p:nvPicPr>
                      <p:cNvPr id="0"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90460" y="5638800"/>
                        <a:ext cx="1248192" cy="55152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6" name="Rectangle 55"/>
          <p:cNvSpPr/>
          <p:nvPr/>
        </p:nvSpPr>
        <p:spPr>
          <a:xfrm>
            <a:off x="3140764" y="5648740"/>
            <a:ext cx="1295400" cy="533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Energy is Stored in </a:t>
            </a:r>
            <a:r>
              <a:rPr lang="en-US" u="sng" dirty="0">
                <a:solidFill>
                  <a:srgbClr val="FFFF00"/>
                </a:solidFill>
              </a:rPr>
              <a:t>Fields</a:t>
            </a:r>
            <a:r>
              <a:rPr lang="en-US" dirty="0">
                <a:solidFill>
                  <a:srgbClr val="FFFF00"/>
                </a:solidFill>
              </a:rPr>
              <a:t>!</a:t>
            </a:r>
          </a:p>
        </p:txBody>
      </p:sp>
      <p:sp>
        <p:nvSpPr>
          <p:cNvPr id="3" name="Content Placeholder 2"/>
          <p:cNvSpPr>
            <a:spLocks noGrp="1"/>
          </p:cNvSpPr>
          <p:nvPr>
            <p:ph idx="1"/>
          </p:nvPr>
        </p:nvSpPr>
        <p:spPr/>
        <p:txBody>
          <a:bodyPr/>
          <a:lstStyle/>
          <a:p>
            <a:r>
              <a:rPr lang="en-US"/>
              <a:t>When a capacitor is charged, an electric field is created. </a:t>
            </a:r>
          </a:p>
          <a:p>
            <a:r>
              <a:rPr lang="en-US"/>
              <a:t>The capacitor’s energy is stored in the field with energy density            .</a:t>
            </a:r>
          </a:p>
          <a:p>
            <a:r>
              <a:rPr lang="en-US"/>
              <a:t>When a current flows through an inductor, a magnetic field is created.</a:t>
            </a:r>
          </a:p>
          <a:p>
            <a:r>
              <a:rPr lang="en-US"/>
              <a:t>The inductor’s energy is stored in the field with energy density               . </a:t>
            </a:r>
          </a:p>
        </p:txBody>
      </p:sp>
      <p:graphicFrame>
        <p:nvGraphicFramePr>
          <p:cNvPr id="4" name="Object 3"/>
          <p:cNvGraphicFramePr>
            <a:graphicFrameLocks noChangeAspect="1"/>
          </p:cNvGraphicFramePr>
          <p:nvPr/>
        </p:nvGraphicFramePr>
        <p:xfrm>
          <a:off x="4191000" y="3151094"/>
          <a:ext cx="1050507" cy="604837"/>
        </p:xfrm>
        <a:graphic>
          <a:graphicData uri="http://schemas.openxmlformats.org/presentationml/2006/ole">
            <mc:AlternateContent xmlns:mc="http://schemas.openxmlformats.org/markup-compatibility/2006">
              <mc:Choice xmlns:v="urn:schemas-microsoft-com:vml" Requires="v">
                <p:oleObj spid="_x0000_s208942" name="Equation" r:id="rId4" imgW="419040" imgH="241200" progId="Equation.DSMT4">
                  <p:embed/>
                </p:oleObj>
              </mc:Choice>
              <mc:Fallback>
                <p:oleObj name="Equation" r:id="rId4" imgW="419040" imgH="24120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3151094"/>
                        <a:ext cx="1050507" cy="604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nvGraphicFramePr>
        <p:xfrm>
          <a:off x="4249271" y="5334000"/>
          <a:ext cx="1295400" cy="572386"/>
        </p:xfrm>
        <a:graphic>
          <a:graphicData uri="http://schemas.openxmlformats.org/presentationml/2006/ole">
            <mc:AlternateContent xmlns:mc="http://schemas.openxmlformats.org/markup-compatibility/2006">
              <mc:Choice xmlns:v="urn:schemas-microsoft-com:vml" Requires="v">
                <p:oleObj spid="_x0000_s208943" name="Equation" r:id="rId6" imgW="545760" imgH="241200" progId="Equation.DSMT4">
                  <p:embed/>
                </p:oleObj>
              </mc:Choice>
              <mc:Fallback>
                <p:oleObj name="Equation" r:id="rId6" imgW="545760" imgH="24120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49271" y="5334000"/>
                        <a:ext cx="1295400" cy="57238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305800" cy="1143000"/>
          </a:xfrm>
        </p:spPr>
        <p:txBody>
          <a:bodyPr>
            <a:normAutofit fontScale="90000"/>
          </a:bodyPr>
          <a:lstStyle/>
          <a:p>
            <a:r>
              <a:rPr lang="en-US" dirty="0">
                <a:solidFill>
                  <a:srgbClr val="FFFF00"/>
                </a:solidFill>
              </a:rPr>
              <a:t>Mutual Inductance and Self Inductance</a:t>
            </a:r>
          </a:p>
        </p:txBody>
      </p:sp>
      <p:sp>
        <p:nvSpPr>
          <p:cNvPr id="3" name="Content Placeholder 2"/>
          <p:cNvSpPr>
            <a:spLocks noGrp="1"/>
          </p:cNvSpPr>
          <p:nvPr>
            <p:ph idx="1"/>
          </p:nvPr>
        </p:nvSpPr>
        <p:spPr>
          <a:xfrm>
            <a:off x="228600" y="1752600"/>
            <a:ext cx="8534400" cy="3581400"/>
          </a:xfrm>
        </p:spPr>
        <p:txBody>
          <a:bodyPr/>
          <a:lstStyle/>
          <a:p>
            <a:r>
              <a:rPr lang="en-US" dirty="0"/>
              <a:t>For a system of two coils, such as a transformer, the mutual inductance is written as </a:t>
            </a:r>
            <a:r>
              <a:rPr lang="en-US" i="1" dirty="0">
                <a:solidFill>
                  <a:srgbClr val="FFFF00"/>
                </a:solidFill>
                <a:latin typeface="Times New Roman" pitchFamily="18" charset="0"/>
                <a:cs typeface="Times New Roman" pitchFamily="18" charset="0"/>
              </a:rPr>
              <a:t>M</a:t>
            </a:r>
            <a:r>
              <a:rPr lang="en-US" dirty="0"/>
              <a:t>.</a:t>
            </a:r>
          </a:p>
          <a:p>
            <a:r>
              <a:rPr lang="en-US" dirty="0"/>
              <a:t>Remember that for such a system, </a:t>
            </a:r>
            <a:r>
              <a:rPr lang="en-US" dirty="0" err="1"/>
              <a:t>emf</a:t>
            </a:r>
            <a:r>
              <a:rPr lang="en-US" dirty="0"/>
              <a:t> in one coil will be generated by changing currents in </a:t>
            </a:r>
            <a:r>
              <a:rPr lang="en-US" dirty="0">
                <a:solidFill>
                  <a:srgbClr val="FFFF00"/>
                </a:solidFill>
              </a:rPr>
              <a:t>both</a:t>
            </a:r>
            <a:r>
              <a:rPr lang="en-US" dirty="0"/>
              <a:t> coils:</a:t>
            </a:r>
          </a:p>
        </p:txBody>
      </p:sp>
      <p:graphicFrame>
        <p:nvGraphicFramePr>
          <p:cNvPr id="4" name="Object 3"/>
          <p:cNvGraphicFramePr>
            <a:graphicFrameLocks noChangeAspect="1"/>
          </p:cNvGraphicFramePr>
          <p:nvPr>
            <p:extLst>
              <p:ext uri="{D42A27DB-BD31-4B8C-83A1-F6EECF244321}">
                <p14:modId xmlns:p14="http://schemas.microsoft.com/office/powerpoint/2010/main" val="597126408"/>
              </p:ext>
            </p:extLst>
          </p:nvPr>
        </p:nvGraphicFramePr>
        <p:xfrm>
          <a:off x="2743200" y="4322036"/>
          <a:ext cx="3265387" cy="2433638"/>
        </p:xfrm>
        <a:graphic>
          <a:graphicData uri="http://schemas.openxmlformats.org/presentationml/2006/ole">
            <mc:AlternateContent xmlns:mc="http://schemas.openxmlformats.org/markup-compatibility/2006">
              <mc:Choice xmlns:v="urn:schemas-microsoft-com:vml" Requires="v">
                <p:oleObj spid="_x0000_s210964" name="Equation" r:id="rId4" imgW="1346040" imgH="1002960" progId="Equation.DSMT4">
                  <p:embed/>
                </p:oleObj>
              </mc:Choice>
              <mc:Fallback>
                <p:oleObj name="Equation" r:id="rId4" imgW="1346040" imgH="100296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4322036"/>
                        <a:ext cx="3265387" cy="2433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134064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FFFF00"/>
                </a:solidFill>
              </a:rPr>
              <a:t>Clicker Question</a:t>
            </a:r>
          </a:p>
        </p:txBody>
      </p:sp>
      <p:sp>
        <p:nvSpPr>
          <p:cNvPr id="3" name="Content Placeholder 2"/>
          <p:cNvSpPr>
            <a:spLocks noGrp="1"/>
          </p:cNvSpPr>
          <p:nvPr>
            <p:ph idx="1"/>
          </p:nvPr>
        </p:nvSpPr>
        <p:spPr>
          <a:xfrm>
            <a:off x="457200" y="1649505"/>
            <a:ext cx="8229600" cy="5181600"/>
          </a:xfrm>
        </p:spPr>
        <p:txBody>
          <a:bodyPr>
            <a:normAutofit lnSpcReduction="10000"/>
          </a:bodyPr>
          <a:lstStyle/>
          <a:p>
            <a:r>
              <a:rPr lang="en-US"/>
              <a:t>Two circular loops of wire, one small and one large, lie in a plane, and have the same center.</a:t>
            </a:r>
          </a:p>
          <a:p>
            <a:r>
              <a:rPr lang="en-US"/>
              <a:t> A current of 1 amp in the large loop generates a magnetic field having total flux </a:t>
            </a:r>
            <a:r>
              <a:rPr lang="en-US">
                <a:sym typeface="Symbol"/>
              </a:rPr>
              <a:t></a:t>
            </a:r>
            <a:r>
              <a:rPr lang="en-US" baseline="-25000">
                <a:sym typeface="Symbol"/>
              </a:rPr>
              <a:t>S</a:t>
            </a:r>
            <a:r>
              <a:rPr lang="en-US">
                <a:sym typeface="Symbol"/>
              </a:rPr>
              <a:t> through the small loop.</a:t>
            </a:r>
          </a:p>
          <a:p>
            <a:r>
              <a:rPr lang="en-US">
                <a:sym typeface="Symbol"/>
              </a:rPr>
              <a:t>1 amp in the small loop gives total flux </a:t>
            </a:r>
            <a:r>
              <a:rPr lang="en-US" baseline="-25000">
                <a:sym typeface="Symbol"/>
              </a:rPr>
              <a:t>L</a:t>
            </a:r>
            <a:r>
              <a:rPr lang="en-US"/>
              <a:t> through the large loop.</a:t>
            </a:r>
          </a:p>
          <a:p>
            <a:pPr marL="514350" indent="-514350">
              <a:buAutoNum type="alphaUcPeriod"/>
            </a:pPr>
            <a:r>
              <a:rPr lang="en-US">
                <a:sym typeface="Symbol"/>
              </a:rPr>
              <a:t></a:t>
            </a:r>
            <a:r>
              <a:rPr lang="en-US" baseline="-25000">
                <a:sym typeface="Symbol"/>
              </a:rPr>
              <a:t>S</a:t>
            </a:r>
            <a:r>
              <a:rPr lang="en-US">
                <a:sym typeface="Symbol"/>
              </a:rPr>
              <a:t> &gt; </a:t>
            </a:r>
            <a:r>
              <a:rPr lang="en-US" baseline="-25000">
                <a:sym typeface="Symbol"/>
              </a:rPr>
              <a:t>L</a:t>
            </a:r>
            <a:endParaRPr lang="en-US">
              <a:sym typeface="Symbol"/>
            </a:endParaRPr>
          </a:p>
          <a:p>
            <a:pPr marL="514350" indent="-514350">
              <a:buFont typeface="Arial" pitchFamily="34" charset="0"/>
              <a:buAutoNum type="alphaUcPeriod"/>
            </a:pPr>
            <a:r>
              <a:rPr lang="en-US">
                <a:sym typeface="Symbol"/>
              </a:rPr>
              <a:t></a:t>
            </a:r>
            <a:r>
              <a:rPr lang="en-US" baseline="-25000">
                <a:sym typeface="Symbol"/>
              </a:rPr>
              <a:t>S</a:t>
            </a:r>
            <a:r>
              <a:rPr lang="en-US">
                <a:sym typeface="Symbol"/>
              </a:rPr>
              <a:t> &lt; </a:t>
            </a:r>
            <a:r>
              <a:rPr lang="en-US" baseline="-25000">
                <a:sym typeface="Symbol"/>
              </a:rPr>
              <a:t>L</a:t>
            </a:r>
            <a:endParaRPr lang="en-US">
              <a:sym typeface="Symbol"/>
            </a:endParaRPr>
          </a:p>
          <a:p>
            <a:pPr marL="514350" indent="-514350">
              <a:buFont typeface="Arial" pitchFamily="34" charset="0"/>
              <a:buAutoNum type="alphaUcPeriod"/>
            </a:pPr>
            <a:r>
              <a:rPr lang="en-US">
                <a:sym typeface="Symbol"/>
              </a:rPr>
              <a:t></a:t>
            </a:r>
            <a:r>
              <a:rPr lang="en-US" baseline="-25000">
                <a:sym typeface="Symbol"/>
              </a:rPr>
              <a:t>S</a:t>
            </a:r>
            <a:r>
              <a:rPr lang="en-US">
                <a:sym typeface="Symbol"/>
              </a:rPr>
              <a:t> = </a:t>
            </a:r>
            <a:r>
              <a:rPr lang="en-US" baseline="-25000">
                <a:sym typeface="Symbol"/>
              </a:rPr>
              <a:t>L</a:t>
            </a:r>
            <a:endParaRPr lang="en-US">
              <a:sym typeface="Symbol"/>
            </a:endParaRPr>
          </a:p>
          <a:p>
            <a:pPr marL="514350" indent="-514350">
              <a:buAutoNum type="alphaUcPeriod"/>
            </a:pPr>
            <a:endParaRPr lang="en-US"/>
          </a:p>
        </p:txBody>
      </p:sp>
      <p:sp>
        <p:nvSpPr>
          <p:cNvPr id="4" name="Oval 3"/>
          <p:cNvSpPr/>
          <p:nvPr/>
        </p:nvSpPr>
        <p:spPr>
          <a:xfrm>
            <a:off x="7010400" y="152400"/>
            <a:ext cx="1371600" cy="1371600"/>
          </a:xfrm>
          <a:prstGeom prst="ellipse">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7395882" y="533400"/>
            <a:ext cx="609600" cy="609600"/>
          </a:xfrm>
          <a:prstGeom prst="ellipse">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60253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FFFF00"/>
                </a:solidFill>
              </a:rPr>
              <a:t>Clicker Question</a:t>
            </a:r>
          </a:p>
        </p:txBody>
      </p:sp>
      <p:sp>
        <p:nvSpPr>
          <p:cNvPr id="3" name="Content Placeholder 2"/>
          <p:cNvSpPr>
            <a:spLocks noGrp="1"/>
          </p:cNvSpPr>
          <p:nvPr>
            <p:ph idx="1"/>
          </p:nvPr>
        </p:nvSpPr>
        <p:spPr>
          <a:xfrm>
            <a:off x="457200" y="1649505"/>
            <a:ext cx="8229600" cy="5181600"/>
          </a:xfrm>
        </p:spPr>
        <p:txBody>
          <a:bodyPr>
            <a:normAutofit lnSpcReduction="10000"/>
          </a:bodyPr>
          <a:lstStyle/>
          <a:p>
            <a:r>
              <a:rPr lang="en-US"/>
              <a:t>Two circular loops of wire, one small and one large, lie in a plane, and have the same center.</a:t>
            </a:r>
          </a:p>
          <a:p>
            <a:r>
              <a:rPr lang="en-US"/>
              <a:t> A current of 1 amp in the large loop generates a magnetic field having total flux </a:t>
            </a:r>
            <a:r>
              <a:rPr lang="en-US">
                <a:sym typeface="Symbol"/>
              </a:rPr>
              <a:t></a:t>
            </a:r>
            <a:r>
              <a:rPr lang="en-US" baseline="-25000">
                <a:sym typeface="Symbol"/>
              </a:rPr>
              <a:t>S</a:t>
            </a:r>
            <a:r>
              <a:rPr lang="en-US">
                <a:sym typeface="Symbol"/>
              </a:rPr>
              <a:t> through the small loop.</a:t>
            </a:r>
          </a:p>
          <a:p>
            <a:r>
              <a:rPr lang="en-US">
                <a:sym typeface="Symbol"/>
              </a:rPr>
              <a:t>1 amp in the small loop gives total flux </a:t>
            </a:r>
            <a:r>
              <a:rPr lang="en-US" baseline="-25000">
                <a:sym typeface="Symbol"/>
              </a:rPr>
              <a:t>L</a:t>
            </a:r>
            <a:r>
              <a:rPr lang="en-US"/>
              <a:t> through the large loop.</a:t>
            </a:r>
          </a:p>
          <a:p>
            <a:pPr marL="514350" indent="-514350">
              <a:buAutoNum type="alphaUcPeriod"/>
            </a:pPr>
            <a:r>
              <a:rPr lang="en-US">
                <a:sym typeface="Symbol"/>
              </a:rPr>
              <a:t></a:t>
            </a:r>
            <a:r>
              <a:rPr lang="en-US" baseline="-25000">
                <a:sym typeface="Symbol"/>
              </a:rPr>
              <a:t>S</a:t>
            </a:r>
            <a:r>
              <a:rPr lang="en-US">
                <a:sym typeface="Symbol"/>
              </a:rPr>
              <a:t> &gt; </a:t>
            </a:r>
            <a:r>
              <a:rPr lang="en-US" baseline="-25000">
                <a:sym typeface="Symbol"/>
              </a:rPr>
              <a:t>L</a:t>
            </a:r>
            <a:endParaRPr lang="en-US">
              <a:sym typeface="Symbol"/>
            </a:endParaRPr>
          </a:p>
          <a:p>
            <a:pPr marL="514350" indent="-514350">
              <a:buFont typeface="Arial" pitchFamily="34" charset="0"/>
              <a:buAutoNum type="alphaUcPeriod"/>
            </a:pPr>
            <a:r>
              <a:rPr lang="en-US">
                <a:sym typeface="Symbol"/>
              </a:rPr>
              <a:t></a:t>
            </a:r>
            <a:r>
              <a:rPr lang="en-US" baseline="-25000">
                <a:sym typeface="Symbol"/>
              </a:rPr>
              <a:t>S</a:t>
            </a:r>
            <a:r>
              <a:rPr lang="en-US">
                <a:sym typeface="Symbol"/>
              </a:rPr>
              <a:t> &lt; </a:t>
            </a:r>
            <a:r>
              <a:rPr lang="en-US" baseline="-25000">
                <a:sym typeface="Symbol"/>
              </a:rPr>
              <a:t>L</a:t>
            </a:r>
            <a:endParaRPr lang="en-US">
              <a:sym typeface="Symbol"/>
            </a:endParaRPr>
          </a:p>
          <a:p>
            <a:pPr marL="514350" indent="-514350">
              <a:buFont typeface="Arial" pitchFamily="34" charset="0"/>
              <a:buAutoNum type="alphaUcPeriod"/>
            </a:pPr>
            <a:r>
              <a:rPr lang="en-US">
                <a:sym typeface="Symbol"/>
              </a:rPr>
              <a:t></a:t>
            </a:r>
            <a:r>
              <a:rPr lang="en-US" baseline="-25000">
                <a:sym typeface="Symbol"/>
              </a:rPr>
              <a:t>S</a:t>
            </a:r>
            <a:r>
              <a:rPr lang="en-US">
                <a:sym typeface="Symbol"/>
              </a:rPr>
              <a:t> = </a:t>
            </a:r>
            <a:r>
              <a:rPr lang="en-US" baseline="-25000">
                <a:sym typeface="Symbol"/>
              </a:rPr>
              <a:t>L                                    </a:t>
            </a:r>
            <a:r>
              <a:rPr lang="en-US" i="1">
                <a:solidFill>
                  <a:srgbClr val="FFFF00"/>
                </a:solidFill>
                <a:latin typeface="Times New Roman" pitchFamily="18" charset="0"/>
                <a:cs typeface="Times New Roman" pitchFamily="18" charset="0"/>
              </a:rPr>
              <a:t>M</a:t>
            </a:r>
            <a:r>
              <a:rPr lang="en-US" baseline="-25000">
                <a:solidFill>
                  <a:srgbClr val="FFFF00"/>
                </a:solidFill>
                <a:latin typeface="Times New Roman" pitchFamily="18" charset="0"/>
                <a:cs typeface="Times New Roman" pitchFamily="18" charset="0"/>
              </a:rPr>
              <a:t>12</a:t>
            </a:r>
            <a:r>
              <a:rPr lang="en-US">
                <a:solidFill>
                  <a:srgbClr val="FFFF00"/>
                </a:solidFill>
                <a:latin typeface="Times New Roman" pitchFamily="18" charset="0"/>
                <a:cs typeface="Times New Roman" pitchFamily="18" charset="0"/>
              </a:rPr>
              <a:t> = </a:t>
            </a:r>
            <a:r>
              <a:rPr lang="en-US" i="1">
                <a:solidFill>
                  <a:srgbClr val="FFFF00"/>
                </a:solidFill>
                <a:latin typeface="Times New Roman" pitchFamily="18" charset="0"/>
                <a:cs typeface="Times New Roman" pitchFamily="18" charset="0"/>
              </a:rPr>
              <a:t>M</a:t>
            </a:r>
            <a:r>
              <a:rPr lang="en-US" baseline="-25000">
                <a:solidFill>
                  <a:srgbClr val="FFFF00"/>
                </a:solidFill>
                <a:latin typeface="Times New Roman" pitchFamily="18" charset="0"/>
                <a:cs typeface="Times New Roman" pitchFamily="18" charset="0"/>
              </a:rPr>
              <a:t>21</a:t>
            </a:r>
            <a:r>
              <a:rPr lang="en-US">
                <a:solidFill>
                  <a:srgbClr val="FFFF00"/>
                </a:solidFill>
                <a:latin typeface="Times New Roman" pitchFamily="18" charset="0"/>
                <a:cs typeface="Times New Roman" pitchFamily="18" charset="0"/>
              </a:rPr>
              <a:t> </a:t>
            </a:r>
          </a:p>
          <a:p>
            <a:pPr marL="514350" indent="-514350">
              <a:buFont typeface="Arial" pitchFamily="34" charset="0"/>
              <a:buAutoNum type="alphaUcPeriod"/>
            </a:pPr>
            <a:endParaRPr lang="en-US">
              <a:sym typeface="Symbol"/>
            </a:endParaRPr>
          </a:p>
          <a:p>
            <a:pPr marL="514350" indent="-514350">
              <a:buAutoNum type="alphaUcPeriod"/>
            </a:pPr>
            <a:endParaRPr lang="en-US"/>
          </a:p>
        </p:txBody>
      </p:sp>
      <p:sp>
        <p:nvSpPr>
          <p:cNvPr id="4" name="Oval 3"/>
          <p:cNvSpPr/>
          <p:nvPr/>
        </p:nvSpPr>
        <p:spPr>
          <a:xfrm>
            <a:off x="7010400" y="152400"/>
            <a:ext cx="1371600" cy="1371600"/>
          </a:xfrm>
          <a:prstGeom prst="ellipse">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7395882" y="533400"/>
            <a:ext cx="609600" cy="609600"/>
          </a:xfrm>
          <a:prstGeom prst="ellipse">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H="1">
            <a:off x="2653553" y="6347012"/>
            <a:ext cx="17526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82597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Coaxial Cable Inductance</a:t>
            </a:r>
          </a:p>
        </p:txBody>
      </p:sp>
      <p:sp>
        <p:nvSpPr>
          <p:cNvPr id="3" name="Content Placeholder 2"/>
          <p:cNvSpPr>
            <a:spLocks noGrp="1"/>
          </p:cNvSpPr>
          <p:nvPr>
            <p:ph sz="half" idx="1"/>
          </p:nvPr>
        </p:nvSpPr>
        <p:spPr>
          <a:xfrm>
            <a:off x="365759" y="1600200"/>
            <a:ext cx="4038600" cy="4525963"/>
          </a:xfrm>
        </p:spPr>
        <p:txBody>
          <a:bodyPr/>
          <a:lstStyle/>
          <a:p>
            <a:r>
              <a:rPr lang="en-US" dirty="0"/>
              <a:t>In a coaxial cable, the current goes one way in the central copper rod, the opposite way in the enclosing copper pipe.</a:t>
            </a:r>
          </a:p>
          <a:p>
            <a:r>
              <a:rPr lang="en-US" dirty="0"/>
              <a:t>To find the inductance per unit length, remember the energy stored                   is in the </a:t>
            </a:r>
            <a:r>
              <a:rPr lang="en-US" u="sng" dirty="0"/>
              <a:t>magnetic field</a:t>
            </a:r>
            <a:r>
              <a:rPr lang="en-US" dirty="0"/>
              <a:t>.  </a:t>
            </a:r>
          </a:p>
        </p:txBody>
      </p:sp>
      <p:sp>
        <p:nvSpPr>
          <p:cNvPr id="4" name="Content Placeholder 3"/>
          <p:cNvSpPr>
            <a:spLocks noGrp="1"/>
          </p:cNvSpPr>
          <p:nvPr>
            <p:ph sz="half" idx="2"/>
          </p:nvPr>
        </p:nvSpPr>
        <p:spPr>
          <a:xfrm>
            <a:off x="4650685" y="1676400"/>
            <a:ext cx="4038600" cy="4525963"/>
          </a:xfrm>
        </p:spPr>
        <p:txBody>
          <a:bodyPr/>
          <a:lstStyle/>
          <a:p>
            <a:r>
              <a:rPr lang="en-US" dirty="0">
                <a:solidFill>
                  <a:schemeClr val="bg2">
                    <a:lumMod val="50000"/>
                  </a:schemeClr>
                </a:solidFill>
              </a:rPr>
              <a:t>.</a:t>
            </a:r>
          </a:p>
        </p:txBody>
      </p:sp>
      <p:graphicFrame>
        <p:nvGraphicFramePr>
          <p:cNvPr id="5" name="Object 4"/>
          <p:cNvGraphicFramePr>
            <a:graphicFrameLocks noChangeAspect="1"/>
          </p:cNvGraphicFramePr>
          <p:nvPr>
            <p:extLst>
              <p:ext uri="{D42A27DB-BD31-4B8C-83A1-F6EECF244321}">
                <p14:modId xmlns:p14="http://schemas.microsoft.com/office/powerpoint/2010/main" val="3022080402"/>
              </p:ext>
            </p:extLst>
          </p:nvPr>
        </p:nvGraphicFramePr>
        <p:xfrm>
          <a:off x="3810000" y="5364162"/>
          <a:ext cx="914400" cy="198438"/>
        </p:xfrm>
        <a:graphic>
          <a:graphicData uri="http://schemas.openxmlformats.org/presentationml/2006/ole">
            <mc:AlternateContent xmlns:mc="http://schemas.openxmlformats.org/markup-compatibility/2006">
              <mc:Choice xmlns:v="urn:schemas-microsoft-com:vml" Requires="v">
                <p:oleObj spid="_x0000_s212001" name="Equation" r:id="rId4" imgW="914400" imgH="198720" progId="Equation.DSMT4">
                  <p:embed/>
                </p:oleObj>
              </mc:Choice>
              <mc:Fallback>
                <p:oleObj name="Equation" r:id="rId4" imgW="914400" imgH="198720" progId="Equation.DSMT4">
                  <p:embed/>
                  <p:pic>
                    <p:nvPicPr>
                      <p:cNvPr id="0" name=""/>
                      <p:cNvPicPr/>
                      <p:nvPr/>
                    </p:nvPicPr>
                    <p:blipFill>
                      <a:blip r:embed="rId5"/>
                      <a:stretch>
                        <a:fillRect/>
                      </a:stretch>
                    </p:blipFill>
                    <p:spPr>
                      <a:xfrm>
                        <a:off x="3810000" y="5364162"/>
                        <a:ext cx="914400" cy="198438"/>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240596892"/>
              </p:ext>
            </p:extLst>
          </p:nvPr>
        </p:nvGraphicFramePr>
        <p:xfrm>
          <a:off x="1834006" y="5105967"/>
          <a:ext cx="1375611" cy="533400"/>
        </p:xfrm>
        <a:graphic>
          <a:graphicData uri="http://schemas.openxmlformats.org/presentationml/2006/ole">
            <mc:AlternateContent xmlns:mc="http://schemas.openxmlformats.org/markup-compatibility/2006">
              <mc:Choice xmlns:v="urn:schemas-microsoft-com:vml" Requires="v">
                <p:oleObj spid="_x0000_s212002" name="Equation" r:id="rId6" imgW="622080" imgH="241200" progId="Equation.DSMT4">
                  <p:embed/>
                </p:oleObj>
              </mc:Choice>
              <mc:Fallback>
                <p:oleObj name="Equation" r:id="rId6" imgW="622080" imgH="241200" progId="Equation.DSMT4">
                  <p:embed/>
                  <p:pic>
                    <p:nvPicPr>
                      <p:cNvPr id="0" name=""/>
                      <p:cNvPicPr/>
                      <p:nvPr/>
                    </p:nvPicPr>
                    <p:blipFill>
                      <a:blip r:embed="rId7"/>
                      <a:stretch>
                        <a:fillRect/>
                      </a:stretch>
                    </p:blipFill>
                    <p:spPr>
                      <a:xfrm>
                        <a:off x="1834006" y="5105967"/>
                        <a:ext cx="1375611" cy="533400"/>
                      </a:xfrm>
                      <a:prstGeom prst="rect">
                        <a:avLst/>
                      </a:prstGeom>
                    </p:spPr>
                  </p:pic>
                </p:oleObj>
              </mc:Fallback>
            </mc:AlternateContent>
          </a:graphicData>
        </a:graphic>
      </p:graphicFrame>
      <p:sp>
        <p:nvSpPr>
          <p:cNvPr id="7" name="TextBox 6"/>
          <p:cNvSpPr txBox="1"/>
          <p:nvPr/>
        </p:nvSpPr>
        <p:spPr>
          <a:xfrm>
            <a:off x="4880112" y="5105400"/>
            <a:ext cx="3905250" cy="923330"/>
          </a:xfrm>
          <a:prstGeom prst="rect">
            <a:avLst/>
          </a:prstGeom>
          <a:noFill/>
          <a:ln w="28575">
            <a:solidFill>
              <a:srgbClr val="FF0000"/>
            </a:solidFill>
          </a:ln>
        </p:spPr>
        <p:txBody>
          <a:bodyPr wrap="square" rtlCol="0">
            <a:spAutoFit/>
          </a:bodyPr>
          <a:lstStyle/>
          <a:p>
            <a:r>
              <a:rPr lang="en-US" dirty="0"/>
              <a:t>Coaxial cables carry high frequency ac, such as TV signals. These currents flow on the surfaces of the conductors. </a:t>
            </a:r>
          </a:p>
        </p:txBody>
      </p:sp>
      <p:pic>
        <p:nvPicPr>
          <p:cNvPr id="9" name="Picture 2">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48200" y="1752600"/>
            <a:ext cx="3714750" cy="260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Arrow Connector 9"/>
          <p:cNvCxnSpPr/>
          <p:nvPr/>
        </p:nvCxnSpPr>
        <p:spPr>
          <a:xfrm rot="180000">
            <a:off x="7543800" y="3415198"/>
            <a:ext cx="533400" cy="228600"/>
          </a:xfrm>
          <a:prstGeom prst="straightConnector1">
            <a:avLst/>
          </a:prstGeom>
          <a:ln w="38100">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806539" y="3086603"/>
            <a:ext cx="462817" cy="461665"/>
          </a:xfrm>
          <a:prstGeom prst="rect">
            <a:avLst/>
          </a:prstGeom>
          <a:noFill/>
        </p:spPr>
        <p:txBody>
          <a:bodyPr wrap="square" rtlCol="0">
            <a:spAutoFit/>
          </a:bodyPr>
          <a:lstStyle/>
          <a:p>
            <a:r>
              <a:rPr lang="en-US" sz="2400" i="1" dirty="0">
                <a:latin typeface="Times New Roman" pitchFamily="18" charset="0"/>
                <a:cs typeface="Times New Roman" pitchFamily="18" charset="0"/>
              </a:rPr>
              <a:t>I</a:t>
            </a:r>
          </a:p>
        </p:txBody>
      </p:sp>
    </p:spTree>
    <p:extLst>
      <p:ext uri="{BB962C8B-B14F-4D97-AF65-F5344CB8AC3E}">
        <p14:creationId xmlns:p14="http://schemas.microsoft.com/office/powerpoint/2010/main" val="11055384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Coaxial Cable Inductance</a:t>
            </a:r>
          </a:p>
        </p:txBody>
      </p:sp>
      <p:sp>
        <p:nvSpPr>
          <p:cNvPr id="3" name="Content Placeholder 2"/>
          <p:cNvSpPr>
            <a:spLocks noGrp="1"/>
          </p:cNvSpPr>
          <p:nvPr>
            <p:ph sz="half" idx="1"/>
          </p:nvPr>
        </p:nvSpPr>
        <p:spPr/>
        <p:txBody>
          <a:bodyPr/>
          <a:lstStyle/>
          <a:p>
            <a:r>
              <a:rPr lang="en-US" dirty="0"/>
              <a:t>To find the inductance per unit length, remember the energy stored                   is in the </a:t>
            </a:r>
            <a:r>
              <a:rPr lang="en-US" u="sng" dirty="0"/>
              <a:t>magnetic field</a:t>
            </a:r>
            <a:r>
              <a:rPr lang="en-US" dirty="0"/>
              <a:t>. </a:t>
            </a:r>
          </a:p>
          <a:p>
            <a:r>
              <a:rPr lang="en-US" dirty="0"/>
              <a:t>From </a:t>
            </a:r>
            <a:r>
              <a:rPr lang="en-US" dirty="0">
                <a:solidFill>
                  <a:srgbClr val="FFFF00"/>
                </a:solidFill>
              </a:rPr>
              <a:t>Ampere’s Law </a:t>
            </a:r>
            <a:r>
              <a:rPr lang="en-US" dirty="0"/>
              <a:t>the magnetic field strength at radius </a:t>
            </a:r>
            <a:r>
              <a:rPr lang="en-US" i="1" dirty="0">
                <a:solidFill>
                  <a:srgbClr val="FFFF00"/>
                </a:solidFill>
                <a:latin typeface="Times New Roman" pitchFamily="18" charset="0"/>
                <a:cs typeface="Times New Roman" pitchFamily="18" charset="0"/>
              </a:rPr>
              <a:t>r</a:t>
            </a:r>
            <a:r>
              <a:rPr lang="en-US" dirty="0"/>
              <a:t> (entirely from the inner current) is   </a:t>
            </a:r>
          </a:p>
        </p:txBody>
      </p:sp>
      <p:sp>
        <p:nvSpPr>
          <p:cNvPr id="4" name="Content Placeholder 3"/>
          <p:cNvSpPr>
            <a:spLocks noGrp="1"/>
          </p:cNvSpPr>
          <p:nvPr>
            <p:ph sz="half" idx="2"/>
          </p:nvPr>
        </p:nvSpPr>
        <p:spPr>
          <a:xfrm>
            <a:off x="4650685" y="1676400"/>
            <a:ext cx="4038600" cy="4525963"/>
          </a:xfrm>
        </p:spPr>
        <p:txBody>
          <a:bodyPr/>
          <a:lstStyle/>
          <a:p>
            <a:r>
              <a:rPr lang="en-US" dirty="0">
                <a:solidFill>
                  <a:schemeClr val="bg2">
                    <a:lumMod val="50000"/>
                  </a:schemeClr>
                </a:solidFill>
              </a:rPr>
              <a:t>.</a:t>
            </a:r>
          </a:p>
        </p:txBody>
      </p:sp>
      <p:pic>
        <p:nvPicPr>
          <p:cNvPr id="211970" name="Picture 2">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1752600"/>
            <a:ext cx="3714750" cy="260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Object 4"/>
          <p:cNvGraphicFramePr>
            <a:graphicFrameLocks noChangeAspect="1"/>
          </p:cNvGraphicFramePr>
          <p:nvPr>
            <p:extLst>
              <p:ext uri="{D42A27DB-BD31-4B8C-83A1-F6EECF244321}">
                <p14:modId xmlns:p14="http://schemas.microsoft.com/office/powerpoint/2010/main" val="2962926363"/>
              </p:ext>
            </p:extLst>
          </p:nvPr>
        </p:nvGraphicFramePr>
        <p:xfrm>
          <a:off x="3810000" y="5364162"/>
          <a:ext cx="914400" cy="198438"/>
        </p:xfrm>
        <a:graphic>
          <a:graphicData uri="http://schemas.openxmlformats.org/presentationml/2006/ole">
            <mc:AlternateContent xmlns:mc="http://schemas.openxmlformats.org/markup-compatibility/2006">
              <mc:Choice xmlns:v="urn:schemas-microsoft-com:vml" Requires="v">
                <p:oleObj spid="_x0000_s213049" name="Equation" r:id="rId6" imgW="914400" imgH="198720" progId="Equation.DSMT4">
                  <p:embed/>
                </p:oleObj>
              </mc:Choice>
              <mc:Fallback>
                <p:oleObj name="Equation" r:id="rId6" imgW="914400" imgH="198720" progId="Equation.DSMT4">
                  <p:embed/>
                  <p:pic>
                    <p:nvPicPr>
                      <p:cNvPr id="0" name=""/>
                      <p:cNvPicPr/>
                      <p:nvPr/>
                    </p:nvPicPr>
                    <p:blipFill>
                      <a:blip r:embed="rId7"/>
                      <a:stretch>
                        <a:fillRect/>
                      </a:stretch>
                    </p:blipFill>
                    <p:spPr>
                      <a:xfrm>
                        <a:off x="3810000" y="5364162"/>
                        <a:ext cx="914400" cy="198438"/>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015788767"/>
              </p:ext>
            </p:extLst>
          </p:nvPr>
        </p:nvGraphicFramePr>
        <p:xfrm>
          <a:off x="1951384" y="2895600"/>
          <a:ext cx="1375611" cy="533400"/>
        </p:xfrm>
        <a:graphic>
          <a:graphicData uri="http://schemas.openxmlformats.org/presentationml/2006/ole">
            <mc:AlternateContent xmlns:mc="http://schemas.openxmlformats.org/markup-compatibility/2006">
              <mc:Choice xmlns:v="urn:schemas-microsoft-com:vml" Requires="v">
                <p:oleObj spid="_x0000_s213050" name="Equation" r:id="rId8" imgW="622080" imgH="241200" progId="Equation.DSMT4">
                  <p:embed/>
                </p:oleObj>
              </mc:Choice>
              <mc:Fallback>
                <p:oleObj name="Equation" r:id="rId8" imgW="622080" imgH="241200" progId="Equation.DSMT4">
                  <p:embed/>
                  <p:pic>
                    <p:nvPicPr>
                      <p:cNvPr id="0" name=""/>
                      <p:cNvPicPr/>
                      <p:nvPr/>
                    </p:nvPicPr>
                    <p:blipFill>
                      <a:blip r:embed="rId9"/>
                      <a:stretch>
                        <a:fillRect/>
                      </a:stretch>
                    </p:blipFill>
                    <p:spPr>
                      <a:xfrm>
                        <a:off x="1951384" y="2895600"/>
                        <a:ext cx="1375611" cy="533400"/>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3161417239"/>
              </p:ext>
            </p:extLst>
          </p:nvPr>
        </p:nvGraphicFramePr>
        <p:xfrm>
          <a:off x="1762540" y="5615608"/>
          <a:ext cx="1371600" cy="944880"/>
        </p:xfrm>
        <a:graphic>
          <a:graphicData uri="http://schemas.openxmlformats.org/presentationml/2006/ole">
            <mc:AlternateContent xmlns:mc="http://schemas.openxmlformats.org/markup-compatibility/2006">
              <mc:Choice xmlns:v="urn:schemas-microsoft-com:vml" Requires="v">
                <p:oleObj spid="_x0000_s213051" name="Equation" r:id="rId10" imgW="571320" imgH="393480" progId="Equation.DSMT4">
                  <p:embed/>
                </p:oleObj>
              </mc:Choice>
              <mc:Fallback>
                <p:oleObj name="Equation" r:id="rId10" imgW="571320" imgH="393480" progId="Equation.DSMT4">
                  <p:embed/>
                  <p:pic>
                    <p:nvPicPr>
                      <p:cNvPr id="0" name=""/>
                      <p:cNvPicPr/>
                      <p:nvPr/>
                    </p:nvPicPr>
                    <p:blipFill>
                      <a:blip r:embed="rId11"/>
                      <a:stretch>
                        <a:fillRect/>
                      </a:stretch>
                    </p:blipFill>
                    <p:spPr>
                      <a:xfrm>
                        <a:off x="1762540" y="5615608"/>
                        <a:ext cx="1371600" cy="944880"/>
                      </a:xfrm>
                      <a:prstGeom prst="rect">
                        <a:avLst/>
                      </a:prstGeom>
                    </p:spPr>
                  </p:pic>
                </p:oleObj>
              </mc:Fallback>
            </mc:AlternateContent>
          </a:graphicData>
        </a:graphic>
      </p:graphicFrame>
      <p:cxnSp>
        <p:nvCxnSpPr>
          <p:cNvPr id="17" name="Straight Arrow Connector 16"/>
          <p:cNvCxnSpPr/>
          <p:nvPr/>
        </p:nvCxnSpPr>
        <p:spPr>
          <a:xfrm rot="180000">
            <a:off x="7543800" y="3352800"/>
            <a:ext cx="533400" cy="228600"/>
          </a:xfrm>
          <a:prstGeom prst="straightConnector1">
            <a:avLst/>
          </a:prstGeom>
          <a:ln w="38100">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806539" y="3086603"/>
            <a:ext cx="462817" cy="461665"/>
          </a:xfrm>
          <a:prstGeom prst="rect">
            <a:avLst/>
          </a:prstGeom>
          <a:noFill/>
        </p:spPr>
        <p:txBody>
          <a:bodyPr wrap="square" rtlCol="0">
            <a:spAutoFit/>
          </a:bodyPr>
          <a:lstStyle/>
          <a:p>
            <a:r>
              <a:rPr lang="en-US" sz="2400" i="1" dirty="0">
                <a:latin typeface="Times New Roman" pitchFamily="18" charset="0"/>
                <a:cs typeface="Times New Roman" pitchFamily="18" charset="0"/>
              </a:rPr>
              <a:t>I</a:t>
            </a:r>
          </a:p>
        </p:txBody>
      </p:sp>
      <p:grpSp>
        <p:nvGrpSpPr>
          <p:cNvPr id="22" name="Group 21"/>
          <p:cNvGrpSpPr/>
          <p:nvPr/>
        </p:nvGrpSpPr>
        <p:grpSpPr>
          <a:xfrm>
            <a:off x="5486400" y="4876800"/>
            <a:ext cx="2491012" cy="1676400"/>
            <a:chOff x="5486400" y="4876800"/>
            <a:chExt cx="2491012" cy="1676400"/>
          </a:xfrm>
        </p:grpSpPr>
        <p:grpSp>
          <p:nvGrpSpPr>
            <p:cNvPr id="14" name="Group 13"/>
            <p:cNvGrpSpPr/>
            <p:nvPr/>
          </p:nvGrpSpPr>
          <p:grpSpPr>
            <a:xfrm>
              <a:off x="5486400" y="4876800"/>
              <a:ext cx="1676400" cy="1676400"/>
              <a:chOff x="5486400" y="4876800"/>
              <a:chExt cx="1676400" cy="1676400"/>
            </a:xfrm>
          </p:grpSpPr>
          <p:sp>
            <p:nvSpPr>
              <p:cNvPr id="8" name="Oval 7"/>
              <p:cNvSpPr/>
              <p:nvPr/>
            </p:nvSpPr>
            <p:spPr>
              <a:xfrm>
                <a:off x="5486400" y="4876800"/>
                <a:ext cx="1676400" cy="167640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595740" y="4982824"/>
                <a:ext cx="1461044" cy="1461044"/>
              </a:xfrm>
              <a:prstGeom prst="ellipse">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791200" y="5181600"/>
                <a:ext cx="1066800" cy="1066800"/>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049616" y="5431742"/>
                <a:ext cx="578118" cy="578118"/>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flipV="1">
                <a:off x="6325423" y="5444994"/>
                <a:ext cx="443125" cy="281604"/>
              </a:xfrm>
              <a:prstGeom prst="straightConnector1">
                <a:avLst/>
              </a:prstGeom>
              <a:ln>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cxnSp>
          <p:nvCxnSpPr>
            <p:cNvPr id="20" name="Straight Arrow Connector 19"/>
            <p:cNvCxnSpPr/>
            <p:nvPr/>
          </p:nvCxnSpPr>
          <p:spPr>
            <a:xfrm>
              <a:off x="6272415" y="5178288"/>
              <a:ext cx="166900" cy="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453305" y="5428923"/>
              <a:ext cx="341747" cy="461665"/>
            </a:xfrm>
            <a:prstGeom prst="rect">
              <a:avLst/>
            </a:prstGeom>
            <a:noFill/>
          </p:spPr>
          <p:txBody>
            <a:bodyPr wrap="square" rtlCol="0">
              <a:spAutoFit/>
            </a:bodyPr>
            <a:lstStyle/>
            <a:p>
              <a:r>
                <a:rPr lang="en-US" sz="2400" i="1" dirty="0">
                  <a:solidFill>
                    <a:schemeClr val="bg1"/>
                  </a:solidFill>
                  <a:latin typeface="Times New Roman" pitchFamily="18" charset="0"/>
                  <a:cs typeface="Times New Roman" pitchFamily="18" charset="0"/>
                </a:rPr>
                <a:t>r</a:t>
              </a:r>
            </a:p>
          </p:txBody>
        </p:sp>
        <p:sp>
          <p:nvSpPr>
            <p:cNvPr id="24" name="TextBox 23"/>
            <p:cNvSpPr txBox="1"/>
            <p:nvPr/>
          </p:nvSpPr>
          <p:spPr>
            <a:xfrm>
              <a:off x="7635665" y="4978863"/>
              <a:ext cx="341747" cy="461665"/>
            </a:xfrm>
            <a:prstGeom prst="rect">
              <a:avLst/>
            </a:prstGeom>
            <a:noFill/>
          </p:spPr>
          <p:txBody>
            <a:bodyPr wrap="square" rtlCol="0">
              <a:spAutoFit/>
            </a:bodyPr>
            <a:lstStyle/>
            <a:p>
              <a:endParaRPr lang="en-US" sz="2400" i="1" dirty="0">
                <a:solidFill>
                  <a:schemeClr val="bg1"/>
                </a:solidFill>
                <a:latin typeface="Times New Roman" pitchFamily="18" charset="0"/>
                <a:cs typeface="Times New Roman" pitchFamily="18" charset="0"/>
              </a:endParaRPr>
            </a:p>
          </p:txBody>
        </p:sp>
      </p:grpSp>
      <p:graphicFrame>
        <p:nvGraphicFramePr>
          <p:cNvPr id="23" name="Object 22"/>
          <p:cNvGraphicFramePr>
            <a:graphicFrameLocks noChangeAspect="1"/>
          </p:cNvGraphicFramePr>
          <p:nvPr>
            <p:extLst>
              <p:ext uri="{D42A27DB-BD31-4B8C-83A1-F6EECF244321}">
                <p14:modId xmlns:p14="http://schemas.microsoft.com/office/powerpoint/2010/main" val="4154848351"/>
              </p:ext>
            </p:extLst>
          </p:nvPr>
        </p:nvGraphicFramePr>
        <p:xfrm>
          <a:off x="6172200" y="5181600"/>
          <a:ext cx="304800" cy="406400"/>
        </p:xfrm>
        <a:graphic>
          <a:graphicData uri="http://schemas.openxmlformats.org/presentationml/2006/ole">
            <mc:AlternateContent xmlns:mc="http://schemas.openxmlformats.org/markup-compatibility/2006">
              <mc:Choice xmlns:v="urn:schemas-microsoft-com:vml" Requires="v">
                <p:oleObj spid="_x0000_s213052" name="Equation" r:id="rId12" imgW="152280" imgH="203040" progId="Equation.DSMT4">
                  <p:embed/>
                </p:oleObj>
              </mc:Choice>
              <mc:Fallback>
                <p:oleObj name="Equation" r:id="rId12" imgW="152280" imgH="203040" progId="Equation.DSMT4">
                  <p:embed/>
                  <p:pic>
                    <p:nvPicPr>
                      <p:cNvPr id="0" name=""/>
                      <p:cNvPicPr/>
                      <p:nvPr/>
                    </p:nvPicPr>
                    <p:blipFill>
                      <a:blip r:embed="rId13"/>
                      <a:stretch>
                        <a:fillRect/>
                      </a:stretch>
                    </p:blipFill>
                    <p:spPr>
                      <a:xfrm>
                        <a:off x="6172200" y="5181600"/>
                        <a:ext cx="304800" cy="406400"/>
                      </a:xfrm>
                      <a:prstGeom prst="rect">
                        <a:avLst/>
                      </a:prstGeom>
                    </p:spPr>
                  </p:pic>
                </p:oleObj>
              </mc:Fallback>
            </mc:AlternateContent>
          </a:graphicData>
        </a:graphic>
      </p:graphicFrame>
    </p:spTree>
    <p:extLst>
      <p:ext uri="{BB962C8B-B14F-4D97-AF65-F5344CB8AC3E}">
        <p14:creationId xmlns:p14="http://schemas.microsoft.com/office/powerpoint/2010/main" val="2578115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a:solidFill>
                  <a:srgbClr val="FFFF00"/>
                </a:solidFill>
              </a:rPr>
              <a:t>Today’s Topics</a:t>
            </a:r>
          </a:p>
        </p:txBody>
      </p:sp>
      <p:sp>
        <p:nvSpPr>
          <p:cNvPr id="3" name="Content Placeholder 2"/>
          <p:cNvSpPr>
            <a:spLocks noGrp="1"/>
          </p:cNvSpPr>
          <p:nvPr>
            <p:ph idx="1"/>
          </p:nvPr>
        </p:nvSpPr>
        <p:spPr>
          <a:xfrm>
            <a:off x="990600" y="2590800"/>
            <a:ext cx="7772400" cy="3048000"/>
          </a:xfrm>
        </p:spPr>
        <p:txBody>
          <a:bodyPr>
            <a:normAutofit/>
          </a:bodyPr>
          <a:lstStyle/>
          <a:p>
            <a:r>
              <a:rPr lang="en-US" dirty="0"/>
              <a:t>General form of Faraday’s Law</a:t>
            </a:r>
          </a:p>
          <a:p>
            <a:r>
              <a:rPr lang="en-US" dirty="0"/>
              <a:t>Self-Inductance</a:t>
            </a:r>
          </a:p>
          <a:p>
            <a:r>
              <a:rPr lang="en-US" dirty="0"/>
              <a:t>Mutual Inductance</a:t>
            </a:r>
          </a:p>
          <a:p>
            <a:r>
              <a:rPr lang="en-US" dirty="0"/>
              <a:t>Energy in a Magnetic Field</a:t>
            </a:r>
          </a:p>
          <a:p>
            <a:endParaRPr lang="en-US" dirty="0"/>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solidFill>
                  <a:srgbClr val="FFFF00"/>
                </a:solidFill>
              </a:rPr>
              <a:t>Coaxial Cable Inductance</a:t>
            </a:r>
          </a:p>
        </p:txBody>
      </p:sp>
      <p:sp>
        <p:nvSpPr>
          <p:cNvPr id="3" name="Content Placeholder 2"/>
          <p:cNvSpPr>
            <a:spLocks noGrp="1"/>
          </p:cNvSpPr>
          <p:nvPr>
            <p:ph sz="half" idx="1"/>
          </p:nvPr>
        </p:nvSpPr>
        <p:spPr>
          <a:xfrm>
            <a:off x="228600" y="1219200"/>
            <a:ext cx="4572000" cy="5029200"/>
          </a:xfrm>
        </p:spPr>
        <p:txBody>
          <a:bodyPr>
            <a:normAutofit/>
          </a:bodyPr>
          <a:lstStyle/>
          <a:p>
            <a:r>
              <a:rPr lang="en-US" dirty="0"/>
              <a:t>The energy stored                   is in the </a:t>
            </a:r>
            <a:r>
              <a:rPr lang="en-US" u="sng" dirty="0"/>
              <a:t>magnetic field</a:t>
            </a:r>
            <a:r>
              <a:rPr lang="en-US" dirty="0"/>
              <a:t>, energy density               .  </a:t>
            </a:r>
          </a:p>
          <a:p>
            <a:pPr marL="0" indent="0">
              <a:buNone/>
            </a:pPr>
            <a:endParaRPr lang="en-US" dirty="0"/>
          </a:p>
          <a:p>
            <a:r>
              <a:rPr lang="en-US" dirty="0"/>
              <a:t>From </a:t>
            </a:r>
            <a:r>
              <a:rPr lang="en-US" dirty="0">
                <a:solidFill>
                  <a:srgbClr val="FFFF00"/>
                </a:solidFill>
              </a:rPr>
              <a:t>Ampere’s Law,</a:t>
            </a:r>
          </a:p>
          <a:p>
            <a:pPr marL="0" indent="0">
              <a:buNone/>
            </a:pPr>
            <a:r>
              <a:rPr lang="en-US" dirty="0">
                <a:solidFill>
                  <a:srgbClr val="FFFF00"/>
                </a:solidFill>
              </a:rPr>
              <a:t>    so the energy/meter </a:t>
            </a:r>
          </a:p>
          <a:p>
            <a:pPr marL="0" indent="0">
              <a:buNone/>
            </a:pPr>
            <a:endParaRPr lang="en-US" dirty="0">
              <a:solidFill>
                <a:srgbClr val="FFFF00"/>
              </a:solidFill>
            </a:endParaRPr>
          </a:p>
          <a:p>
            <a:pPr marL="0" indent="0">
              <a:buNone/>
            </a:pPr>
            <a:endParaRPr lang="en-US" dirty="0">
              <a:solidFill>
                <a:srgbClr val="FFFF00"/>
              </a:solidFill>
            </a:endParaRPr>
          </a:p>
          <a:p>
            <a:pPr marL="0" indent="0">
              <a:buNone/>
            </a:pPr>
            <a:endParaRPr lang="en-US" dirty="0">
              <a:solidFill>
                <a:srgbClr val="FFFF00"/>
              </a:solidFill>
            </a:endParaRPr>
          </a:p>
          <a:p>
            <a:pPr marL="0" indent="0">
              <a:buNone/>
            </a:pPr>
            <a:r>
              <a:rPr lang="en-US" dirty="0">
                <a:solidFill>
                  <a:srgbClr val="FFFF00"/>
                </a:solidFill>
              </a:rPr>
              <a:t>from which </a:t>
            </a:r>
            <a:r>
              <a:rPr lang="en-US">
                <a:solidFill>
                  <a:srgbClr val="FFFF00"/>
                </a:solidFill>
              </a:rPr>
              <a:t>the </a:t>
            </a:r>
            <a:r>
              <a:rPr lang="en-US" u="sng">
                <a:solidFill>
                  <a:srgbClr val="FFFF00"/>
                </a:solidFill>
              </a:rPr>
              <a:t>inductance/m</a:t>
            </a:r>
            <a:r>
              <a:rPr lang="en-US">
                <a:solidFill>
                  <a:srgbClr val="FFFF00"/>
                </a:solidFill>
              </a:rPr>
              <a:t> </a:t>
            </a:r>
            <a:endParaRPr lang="en-US" dirty="0"/>
          </a:p>
        </p:txBody>
      </p:sp>
      <p:sp>
        <p:nvSpPr>
          <p:cNvPr id="4" name="Content Placeholder 3"/>
          <p:cNvSpPr>
            <a:spLocks noGrp="1"/>
          </p:cNvSpPr>
          <p:nvPr>
            <p:ph sz="half" idx="2"/>
          </p:nvPr>
        </p:nvSpPr>
        <p:spPr>
          <a:xfrm>
            <a:off x="4650685" y="1676400"/>
            <a:ext cx="4038600" cy="4525963"/>
          </a:xfrm>
        </p:spPr>
        <p:txBody>
          <a:bodyPr>
            <a:normAutofit/>
          </a:bodyPr>
          <a:lstStyle/>
          <a:p>
            <a:r>
              <a:rPr lang="en-US" dirty="0">
                <a:solidFill>
                  <a:schemeClr val="bg2">
                    <a:lumMod val="50000"/>
                  </a:schemeClr>
                </a:solidFill>
              </a:rPr>
              <a:t>.</a:t>
            </a:r>
          </a:p>
        </p:txBody>
      </p:sp>
      <p:pic>
        <p:nvPicPr>
          <p:cNvPr id="211970" name="Picture 2">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1600201"/>
            <a:ext cx="3276600" cy="2293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Object 4"/>
          <p:cNvGraphicFramePr>
            <a:graphicFrameLocks noChangeAspect="1"/>
          </p:cNvGraphicFramePr>
          <p:nvPr>
            <p:extLst>
              <p:ext uri="{D42A27DB-BD31-4B8C-83A1-F6EECF244321}">
                <p14:modId xmlns:p14="http://schemas.microsoft.com/office/powerpoint/2010/main" val="2893828105"/>
              </p:ext>
            </p:extLst>
          </p:nvPr>
        </p:nvGraphicFramePr>
        <p:xfrm>
          <a:off x="3810000" y="5364162"/>
          <a:ext cx="914400" cy="198438"/>
        </p:xfrm>
        <a:graphic>
          <a:graphicData uri="http://schemas.openxmlformats.org/presentationml/2006/ole">
            <mc:AlternateContent xmlns:mc="http://schemas.openxmlformats.org/markup-compatibility/2006">
              <mc:Choice xmlns:v="urn:schemas-microsoft-com:vml" Requires="v">
                <p:oleObj spid="_x0000_s214117" name="Equation" r:id="rId6" imgW="914400" imgH="198720" progId="Equation.DSMT4">
                  <p:embed/>
                </p:oleObj>
              </mc:Choice>
              <mc:Fallback>
                <p:oleObj name="Equation" r:id="rId6" imgW="914400" imgH="198720" progId="Equation.DSMT4">
                  <p:embed/>
                  <p:pic>
                    <p:nvPicPr>
                      <p:cNvPr id="0" name=""/>
                      <p:cNvPicPr/>
                      <p:nvPr/>
                    </p:nvPicPr>
                    <p:blipFill>
                      <a:blip r:embed="rId7"/>
                      <a:stretch>
                        <a:fillRect/>
                      </a:stretch>
                    </p:blipFill>
                    <p:spPr>
                      <a:xfrm>
                        <a:off x="3810000" y="5364162"/>
                        <a:ext cx="914400" cy="198438"/>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123433527"/>
              </p:ext>
            </p:extLst>
          </p:nvPr>
        </p:nvGraphicFramePr>
        <p:xfrm>
          <a:off x="3352800" y="1229140"/>
          <a:ext cx="1375611" cy="533400"/>
        </p:xfrm>
        <a:graphic>
          <a:graphicData uri="http://schemas.openxmlformats.org/presentationml/2006/ole">
            <mc:AlternateContent xmlns:mc="http://schemas.openxmlformats.org/markup-compatibility/2006">
              <mc:Choice xmlns:v="urn:schemas-microsoft-com:vml" Requires="v">
                <p:oleObj spid="_x0000_s214118" name="Equation" r:id="rId8" imgW="622080" imgH="241200" progId="Equation.DSMT4">
                  <p:embed/>
                </p:oleObj>
              </mc:Choice>
              <mc:Fallback>
                <p:oleObj name="Equation" r:id="rId8" imgW="622080" imgH="241200" progId="Equation.DSMT4">
                  <p:embed/>
                  <p:pic>
                    <p:nvPicPr>
                      <p:cNvPr id="0" name=""/>
                      <p:cNvPicPr/>
                      <p:nvPr/>
                    </p:nvPicPr>
                    <p:blipFill>
                      <a:blip r:embed="rId9"/>
                      <a:stretch>
                        <a:fillRect/>
                      </a:stretch>
                    </p:blipFill>
                    <p:spPr>
                      <a:xfrm>
                        <a:off x="3352800" y="1229140"/>
                        <a:ext cx="1375611" cy="533400"/>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2311302599"/>
              </p:ext>
            </p:extLst>
          </p:nvPr>
        </p:nvGraphicFramePr>
        <p:xfrm>
          <a:off x="3578777" y="3113224"/>
          <a:ext cx="2073275" cy="547688"/>
        </p:xfrm>
        <a:graphic>
          <a:graphicData uri="http://schemas.openxmlformats.org/presentationml/2006/ole">
            <mc:AlternateContent xmlns:mc="http://schemas.openxmlformats.org/markup-compatibility/2006">
              <mc:Choice xmlns:v="urn:schemas-microsoft-com:vml" Requires="v">
                <p:oleObj spid="_x0000_s214119" name="Equation" r:id="rId10" imgW="863280" imgH="228600" progId="Equation.DSMT4">
                  <p:embed/>
                </p:oleObj>
              </mc:Choice>
              <mc:Fallback>
                <p:oleObj name="Equation" r:id="rId10" imgW="863280" imgH="228600" progId="Equation.DSMT4">
                  <p:embed/>
                  <p:pic>
                    <p:nvPicPr>
                      <p:cNvPr id="0" name=""/>
                      <p:cNvPicPr/>
                      <p:nvPr/>
                    </p:nvPicPr>
                    <p:blipFill>
                      <a:blip r:embed="rId11"/>
                      <a:stretch>
                        <a:fillRect/>
                      </a:stretch>
                    </p:blipFill>
                    <p:spPr>
                      <a:xfrm>
                        <a:off x="3578777" y="3113224"/>
                        <a:ext cx="2073275" cy="547688"/>
                      </a:xfrm>
                      <a:prstGeom prst="rect">
                        <a:avLst/>
                      </a:prstGeom>
                    </p:spPr>
                  </p:pic>
                </p:oleObj>
              </mc:Fallback>
            </mc:AlternateContent>
          </a:graphicData>
        </a:graphic>
      </p:graphicFrame>
      <p:cxnSp>
        <p:nvCxnSpPr>
          <p:cNvPr id="17" name="Straight Arrow Connector 16"/>
          <p:cNvCxnSpPr/>
          <p:nvPr/>
        </p:nvCxnSpPr>
        <p:spPr>
          <a:xfrm rot="180000">
            <a:off x="8452583" y="3111498"/>
            <a:ext cx="533400" cy="228600"/>
          </a:xfrm>
          <a:prstGeom prst="straightConnector1">
            <a:avLst/>
          </a:prstGeom>
          <a:ln w="38100">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641415" y="2742051"/>
            <a:ext cx="462817" cy="461665"/>
          </a:xfrm>
          <a:prstGeom prst="rect">
            <a:avLst/>
          </a:prstGeom>
          <a:noFill/>
        </p:spPr>
        <p:txBody>
          <a:bodyPr wrap="square" rtlCol="0">
            <a:spAutoFit/>
          </a:bodyPr>
          <a:lstStyle/>
          <a:p>
            <a:r>
              <a:rPr lang="en-US" sz="2400" i="1" dirty="0">
                <a:latin typeface="Times New Roman" pitchFamily="18" charset="0"/>
                <a:cs typeface="Times New Roman" pitchFamily="18" charset="0"/>
              </a:rPr>
              <a:t>I</a:t>
            </a:r>
          </a:p>
        </p:txBody>
      </p:sp>
      <p:grpSp>
        <p:nvGrpSpPr>
          <p:cNvPr id="22" name="Group 21"/>
          <p:cNvGrpSpPr/>
          <p:nvPr/>
        </p:nvGrpSpPr>
        <p:grpSpPr>
          <a:xfrm>
            <a:off x="7262588" y="4876800"/>
            <a:ext cx="2491012" cy="1676400"/>
            <a:chOff x="5486400" y="4876800"/>
            <a:chExt cx="2491012" cy="1676400"/>
          </a:xfrm>
        </p:grpSpPr>
        <p:grpSp>
          <p:nvGrpSpPr>
            <p:cNvPr id="14" name="Group 13"/>
            <p:cNvGrpSpPr/>
            <p:nvPr/>
          </p:nvGrpSpPr>
          <p:grpSpPr>
            <a:xfrm>
              <a:off x="5486400" y="4876800"/>
              <a:ext cx="1676400" cy="1676400"/>
              <a:chOff x="5486400" y="4876800"/>
              <a:chExt cx="1676400" cy="1676400"/>
            </a:xfrm>
          </p:grpSpPr>
          <p:sp>
            <p:nvSpPr>
              <p:cNvPr id="8" name="Oval 7"/>
              <p:cNvSpPr/>
              <p:nvPr/>
            </p:nvSpPr>
            <p:spPr>
              <a:xfrm>
                <a:off x="5486400" y="4876800"/>
                <a:ext cx="1676400" cy="167640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595740" y="4982824"/>
                <a:ext cx="1461044" cy="1461044"/>
              </a:xfrm>
              <a:prstGeom prst="ellipse">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791200" y="5181600"/>
                <a:ext cx="1066800" cy="1066800"/>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049616" y="5431742"/>
                <a:ext cx="578118" cy="578118"/>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flipV="1">
                <a:off x="6325423" y="5444994"/>
                <a:ext cx="443125" cy="281604"/>
              </a:xfrm>
              <a:prstGeom prst="straightConnector1">
                <a:avLst/>
              </a:prstGeom>
              <a:ln>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cxnSp>
          <p:nvCxnSpPr>
            <p:cNvPr id="20" name="Straight Arrow Connector 19"/>
            <p:cNvCxnSpPr/>
            <p:nvPr/>
          </p:nvCxnSpPr>
          <p:spPr>
            <a:xfrm>
              <a:off x="6272415" y="5178288"/>
              <a:ext cx="166900" cy="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453305" y="5428923"/>
              <a:ext cx="341747" cy="461665"/>
            </a:xfrm>
            <a:prstGeom prst="rect">
              <a:avLst/>
            </a:prstGeom>
            <a:noFill/>
          </p:spPr>
          <p:txBody>
            <a:bodyPr wrap="square" rtlCol="0">
              <a:spAutoFit/>
            </a:bodyPr>
            <a:lstStyle/>
            <a:p>
              <a:r>
                <a:rPr lang="en-US" sz="2400" i="1" dirty="0">
                  <a:solidFill>
                    <a:schemeClr val="bg1"/>
                  </a:solidFill>
                  <a:latin typeface="Times New Roman" pitchFamily="18" charset="0"/>
                  <a:cs typeface="Times New Roman" pitchFamily="18" charset="0"/>
                </a:rPr>
                <a:t>r</a:t>
              </a:r>
            </a:p>
          </p:txBody>
        </p:sp>
        <p:sp>
          <p:nvSpPr>
            <p:cNvPr id="24" name="TextBox 23"/>
            <p:cNvSpPr txBox="1"/>
            <p:nvPr/>
          </p:nvSpPr>
          <p:spPr>
            <a:xfrm>
              <a:off x="7635665" y="4978863"/>
              <a:ext cx="341747" cy="461665"/>
            </a:xfrm>
            <a:prstGeom prst="rect">
              <a:avLst/>
            </a:prstGeom>
            <a:noFill/>
          </p:spPr>
          <p:txBody>
            <a:bodyPr wrap="square" rtlCol="0">
              <a:spAutoFit/>
            </a:bodyPr>
            <a:lstStyle/>
            <a:p>
              <a:endParaRPr lang="en-US" sz="2400" i="1" dirty="0">
                <a:solidFill>
                  <a:schemeClr val="bg1"/>
                </a:solidFill>
                <a:latin typeface="Times New Roman" pitchFamily="18" charset="0"/>
                <a:cs typeface="Times New Roman" pitchFamily="18" charset="0"/>
              </a:endParaRPr>
            </a:p>
          </p:txBody>
        </p:sp>
      </p:grpSp>
      <p:graphicFrame>
        <p:nvGraphicFramePr>
          <p:cNvPr id="23" name="Object 22"/>
          <p:cNvGraphicFramePr>
            <a:graphicFrameLocks noChangeAspect="1"/>
          </p:cNvGraphicFramePr>
          <p:nvPr>
            <p:extLst>
              <p:ext uri="{D42A27DB-BD31-4B8C-83A1-F6EECF244321}">
                <p14:modId xmlns:p14="http://schemas.microsoft.com/office/powerpoint/2010/main" val="3301312609"/>
              </p:ext>
            </p:extLst>
          </p:nvPr>
        </p:nvGraphicFramePr>
        <p:xfrm>
          <a:off x="7830280" y="5181600"/>
          <a:ext cx="304800" cy="406400"/>
        </p:xfrm>
        <a:graphic>
          <a:graphicData uri="http://schemas.openxmlformats.org/presentationml/2006/ole">
            <mc:AlternateContent xmlns:mc="http://schemas.openxmlformats.org/markup-compatibility/2006">
              <mc:Choice xmlns:v="urn:schemas-microsoft-com:vml" Requires="v">
                <p:oleObj spid="_x0000_s214120" name="Equation" r:id="rId12" imgW="152280" imgH="203040" progId="Equation.DSMT4">
                  <p:embed/>
                </p:oleObj>
              </mc:Choice>
              <mc:Fallback>
                <p:oleObj name="Equation" r:id="rId12" imgW="152280" imgH="203040" progId="Equation.DSMT4">
                  <p:embed/>
                  <p:pic>
                    <p:nvPicPr>
                      <p:cNvPr id="0" name=""/>
                      <p:cNvPicPr/>
                      <p:nvPr/>
                    </p:nvPicPr>
                    <p:blipFill>
                      <a:blip r:embed="rId13"/>
                      <a:stretch>
                        <a:fillRect/>
                      </a:stretch>
                    </p:blipFill>
                    <p:spPr>
                      <a:xfrm>
                        <a:off x="7830280" y="5181600"/>
                        <a:ext cx="304800" cy="4064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128433964"/>
              </p:ext>
            </p:extLst>
          </p:nvPr>
        </p:nvGraphicFramePr>
        <p:xfrm>
          <a:off x="304800" y="4177222"/>
          <a:ext cx="6157912" cy="1044134"/>
        </p:xfrm>
        <a:graphic>
          <a:graphicData uri="http://schemas.openxmlformats.org/presentationml/2006/ole">
            <mc:AlternateContent xmlns:mc="http://schemas.openxmlformats.org/markup-compatibility/2006">
              <mc:Choice xmlns:v="urn:schemas-microsoft-com:vml" Requires="v">
                <p:oleObj spid="_x0000_s214121" name="Equation" r:id="rId14" imgW="2920680" imgH="495000" progId="Equation.DSMT4">
                  <p:embed/>
                </p:oleObj>
              </mc:Choice>
              <mc:Fallback>
                <p:oleObj name="Equation" r:id="rId14" imgW="2920680" imgH="495000" progId="Equation.DSMT4">
                  <p:embed/>
                  <p:pic>
                    <p:nvPicPr>
                      <p:cNvPr id="0" name=""/>
                      <p:cNvPicPr/>
                      <p:nvPr/>
                    </p:nvPicPr>
                    <p:blipFill>
                      <a:blip r:embed="rId15"/>
                      <a:stretch>
                        <a:fillRect/>
                      </a:stretch>
                    </p:blipFill>
                    <p:spPr>
                      <a:xfrm>
                        <a:off x="304800" y="4177222"/>
                        <a:ext cx="6157912" cy="1044134"/>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508943123"/>
              </p:ext>
            </p:extLst>
          </p:nvPr>
        </p:nvGraphicFramePr>
        <p:xfrm>
          <a:off x="4877174" y="5499007"/>
          <a:ext cx="1720850" cy="944562"/>
        </p:xfrm>
        <a:graphic>
          <a:graphicData uri="http://schemas.openxmlformats.org/presentationml/2006/ole">
            <mc:AlternateContent xmlns:mc="http://schemas.openxmlformats.org/markup-compatibility/2006">
              <mc:Choice xmlns:v="urn:schemas-microsoft-com:vml" Requires="v">
                <p:oleObj spid="_x0000_s214122" name="Equation" r:id="rId16" imgW="787320" imgH="431640" progId="Equation.DSMT4">
                  <p:embed/>
                </p:oleObj>
              </mc:Choice>
              <mc:Fallback>
                <p:oleObj name="Equation" r:id="rId16" imgW="787320" imgH="431640" progId="Equation.DSMT4">
                  <p:embed/>
                  <p:pic>
                    <p:nvPicPr>
                      <p:cNvPr id="0" name=""/>
                      <p:cNvPicPr/>
                      <p:nvPr/>
                    </p:nvPicPr>
                    <p:blipFill>
                      <a:blip r:embed="rId17"/>
                      <a:stretch>
                        <a:fillRect/>
                      </a:stretch>
                    </p:blipFill>
                    <p:spPr>
                      <a:xfrm>
                        <a:off x="4877174" y="5499007"/>
                        <a:ext cx="1720850" cy="944562"/>
                      </a:xfrm>
                      <a:prstGeom prst="rect">
                        <a:avLst/>
                      </a:prstGeom>
                    </p:spPr>
                  </p:pic>
                </p:oleObj>
              </mc:Fallback>
            </mc:AlternateContent>
          </a:graphicData>
        </a:graphic>
      </p:graphicFrame>
      <p:sp>
        <p:nvSpPr>
          <p:cNvPr id="16" name="Rectangle 15"/>
          <p:cNvSpPr/>
          <p:nvPr/>
        </p:nvSpPr>
        <p:spPr>
          <a:xfrm>
            <a:off x="4724400" y="5418490"/>
            <a:ext cx="2133600" cy="110820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9" name="Object 18"/>
          <p:cNvGraphicFramePr>
            <a:graphicFrameLocks noChangeAspect="1"/>
          </p:cNvGraphicFramePr>
          <p:nvPr>
            <p:extLst>
              <p:ext uri="{D42A27DB-BD31-4B8C-83A1-F6EECF244321}">
                <p14:modId xmlns:p14="http://schemas.microsoft.com/office/powerpoint/2010/main" val="3414528792"/>
              </p:ext>
            </p:extLst>
          </p:nvPr>
        </p:nvGraphicFramePr>
        <p:xfrm>
          <a:off x="2781147" y="2102885"/>
          <a:ext cx="1217697" cy="550863"/>
        </p:xfrm>
        <a:graphic>
          <a:graphicData uri="http://schemas.openxmlformats.org/presentationml/2006/ole">
            <mc:AlternateContent xmlns:mc="http://schemas.openxmlformats.org/markup-compatibility/2006">
              <mc:Choice xmlns:v="urn:schemas-microsoft-com:vml" Requires="v">
                <p:oleObj spid="_x0000_s214123" name="Equation" r:id="rId18" imgW="533160" imgH="241200" progId="Equation.DSMT4">
                  <p:embed/>
                </p:oleObj>
              </mc:Choice>
              <mc:Fallback>
                <p:oleObj name="Equation" r:id="rId18" imgW="533160" imgH="241200" progId="Equation.DSMT4">
                  <p:embed/>
                  <p:pic>
                    <p:nvPicPr>
                      <p:cNvPr id="0" name=""/>
                      <p:cNvPicPr/>
                      <p:nvPr/>
                    </p:nvPicPr>
                    <p:blipFill>
                      <a:blip r:embed="rId19"/>
                      <a:stretch>
                        <a:fillRect/>
                      </a:stretch>
                    </p:blipFill>
                    <p:spPr>
                      <a:xfrm>
                        <a:off x="2781147" y="2102885"/>
                        <a:ext cx="1217697" cy="550863"/>
                      </a:xfrm>
                      <a:prstGeom prst="rect">
                        <a:avLst/>
                      </a:prstGeom>
                    </p:spPr>
                  </p:pic>
                </p:oleObj>
              </mc:Fallback>
            </mc:AlternateContent>
          </a:graphicData>
        </a:graphic>
      </p:graphicFrame>
    </p:spTree>
    <p:extLst>
      <p:ext uri="{BB962C8B-B14F-4D97-AF65-F5344CB8AC3E}">
        <p14:creationId xmlns:p14="http://schemas.microsoft.com/office/powerpoint/2010/main" val="3046338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FFFF00"/>
                </a:solidFill>
              </a:rPr>
              <a:t>Faraday’s Law: General Form</a:t>
            </a:r>
          </a:p>
        </p:txBody>
      </p:sp>
      <p:sp>
        <p:nvSpPr>
          <p:cNvPr id="3" name="Content Placeholder 2"/>
          <p:cNvSpPr>
            <a:spLocks noGrp="1"/>
          </p:cNvSpPr>
          <p:nvPr>
            <p:ph idx="1"/>
          </p:nvPr>
        </p:nvSpPr>
        <p:spPr>
          <a:xfrm>
            <a:off x="457200" y="1600200"/>
            <a:ext cx="8229600" cy="5029200"/>
          </a:xfrm>
        </p:spPr>
        <p:txBody>
          <a:bodyPr>
            <a:normAutofit lnSpcReduction="10000"/>
          </a:bodyPr>
          <a:lstStyle/>
          <a:p>
            <a:r>
              <a:rPr lang="en-US"/>
              <a:t>A changing magnetic flux  through a loop generates an emf around the loop which will drive a current. The emf can be written:</a:t>
            </a:r>
          </a:p>
          <a:p>
            <a:endParaRPr lang="en-US"/>
          </a:p>
          <a:p>
            <a:endParaRPr lang="en-US"/>
          </a:p>
          <a:p>
            <a:pPr>
              <a:buNone/>
            </a:pPr>
            <a:r>
              <a:rPr lang="en-US"/>
              <a:t>In fact, this </a:t>
            </a:r>
            <a:r>
              <a:rPr lang="en-US">
                <a:solidFill>
                  <a:srgbClr val="FFFF00"/>
                </a:solidFill>
              </a:rPr>
              <a:t>electric field is there even without the wire:</a:t>
            </a:r>
            <a:r>
              <a:rPr lang="en-US"/>
              <a:t> if an electron is circling in a magnetic field, and the field strength is increased, the electron </a:t>
            </a:r>
            <a:r>
              <a:rPr lang="en-US">
                <a:solidFill>
                  <a:srgbClr val="FFFF00"/>
                </a:solidFill>
              </a:rPr>
              <a:t>accelerates</a:t>
            </a:r>
            <a:r>
              <a:rPr lang="en-US"/>
              <a:t>, driven by the circling electric field—the basis of the </a:t>
            </a:r>
            <a:r>
              <a:rPr lang="en-US">
                <a:solidFill>
                  <a:srgbClr val="FFFF00"/>
                </a:solidFill>
              </a:rPr>
              <a:t>betatron</a:t>
            </a:r>
            <a:r>
              <a:rPr lang="en-US"/>
              <a:t>. </a:t>
            </a:r>
          </a:p>
        </p:txBody>
      </p:sp>
      <p:graphicFrame>
        <p:nvGraphicFramePr>
          <p:cNvPr id="4" name="Object 3"/>
          <p:cNvGraphicFramePr>
            <a:graphicFrameLocks noChangeAspect="1"/>
          </p:cNvGraphicFramePr>
          <p:nvPr/>
        </p:nvGraphicFramePr>
        <p:xfrm>
          <a:off x="2895600" y="3048000"/>
          <a:ext cx="3318933" cy="1066800"/>
        </p:xfrm>
        <a:graphic>
          <a:graphicData uri="http://schemas.openxmlformats.org/presentationml/2006/ole">
            <mc:AlternateContent xmlns:mc="http://schemas.openxmlformats.org/markup-compatibility/2006">
              <mc:Choice xmlns:v="urn:schemas-microsoft-com:vml" Requires="v">
                <p:oleObj spid="_x0000_s138263" name="Equation" r:id="rId4" imgW="1422360" imgH="457200" progId="Equation.DSMT4">
                  <p:embed/>
                </p:oleObj>
              </mc:Choice>
              <mc:Fallback>
                <p:oleObj name="Equation" r:id="rId4" imgW="1422360" imgH="45720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3048000"/>
                        <a:ext cx="3318933"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5449"/>
            <a:ext cx="8229600" cy="944562"/>
          </a:xfrm>
        </p:spPr>
        <p:txBody>
          <a:bodyPr/>
          <a:lstStyle/>
          <a:p>
            <a:r>
              <a:rPr lang="en-US" dirty="0">
                <a:solidFill>
                  <a:srgbClr val="FFFF00"/>
                </a:solidFill>
              </a:rPr>
              <a:t>The </a:t>
            </a:r>
            <a:r>
              <a:rPr lang="en-US" dirty="0" err="1">
                <a:solidFill>
                  <a:srgbClr val="FFFF00"/>
                </a:solidFill>
              </a:rPr>
              <a:t>Betatron</a:t>
            </a:r>
            <a:endParaRPr lang="en-US" dirty="0">
              <a:solidFill>
                <a:srgbClr val="FFFF00"/>
              </a:solidFill>
            </a:endParaRPr>
          </a:p>
        </p:txBody>
      </p:sp>
      <p:sp>
        <p:nvSpPr>
          <p:cNvPr id="3" name="Content Placeholder 2"/>
          <p:cNvSpPr>
            <a:spLocks noGrp="1"/>
          </p:cNvSpPr>
          <p:nvPr>
            <p:ph sz="half" idx="1"/>
          </p:nvPr>
        </p:nvSpPr>
        <p:spPr>
          <a:xfrm>
            <a:off x="65315" y="1395548"/>
            <a:ext cx="4800600" cy="5257800"/>
          </a:xfrm>
        </p:spPr>
        <p:txBody>
          <a:bodyPr/>
          <a:lstStyle/>
          <a:p>
            <a:r>
              <a:rPr lang="en-US" dirty="0"/>
              <a:t>If an electron is circling in a magnetic field, and the magnetic field intensity is increased,  from Faraday’s law there will be circling lines of electric field which accelerate the electron. It is easy to design the field so that the electron circles at constant radius—electrons can attain 99.9% of the speed of light this way.</a:t>
            </a:r>
          </a:p>
        </p:txBody>
      </p:sp>
      <p:sp>
        <p:nvSpPr>
          <p:cNvPr id="4" name="Content Placeholder 3"/>
          <p:cNvSpPr>
            <a:spLocks noGrp="1"/>
          </p:cNvSpPr>
          <p:nvPr>
            <p:ph sz="half" idx="2"/>
          </p:nvPr>
        </p:nvSpPr>
        <p:spPr/>
        <p:txBody>
          <a:bodyPr/>
          <a:lstStyle/>
          <a:p>
            <a:r>
              <a:rPr lang="en-US">
                <a:solidFill>
                  <a:schemeClr val="bg2">
                    <a:lumMod val="50000"/>
                  </a:schemeClr>
                </a:solidFill>
              </a:rPr>
              <a:t>.</a:t>
            </a:r>
          </a:p>
        </p:txBody>
      </p:sp>
      <p:grpSp>
        <p:nvGrpSpPr>
          <p:cNvPr id="5" name="Group 4"/>
          <p:cNvGrpSpPr/>
          <p:nvPr/>
        </p:nvGrpSpPr>
        <p:grpSpPr>
          <a:xfrm>
            <a:off x="5378824" y="1447800"/>
            <a:ext cx="3370729" cy="4607853"/>
            <a:chOff x="4800600" y="1340225"/>
            <a:chExt cx="3370729" cy="4607853"/>
          </a:xfrm>
        </p:grpSpPr>
        <p:grpSp>
          <p:nvGrpSpPr>
            <p:cNvPr id="6" name="Group 158"/>
            <p:cNvGrpSpPr/>
            <p:nvPr/>
          </p:nvGrpSpPr>
          <p:grpSpPr>
            <a:xfrm>
              <a:off x="4800600" y="1340225"/>
              <a:ext cx="3370729" cy="4607853"/>
              <a:chOff x="5181600" y="1340225"/>
              <a:chExt cx="3370729" cy="4607853"/>
            </a:xfrm>
          </p:grpSpPr>
          <p:grpSp>
            <p:nvGrpSpPr>
              <p:cNvPr id="38" name="Group 148"/>
              <p:cNvGrpSpPr/>
              <p:nvPr/>
            </p:nvGrpSpPr>
            <p:grpSpPr>
              <a:xfrm>
                <a:off x="5181600" y="1376085"/>
                <a:ext cx="3276599" cy="4571993"/>
                <a:chOff x="5181600" y="1752601"/>
                <a:chExt cx="3276599" cy="4571993"/>
              </a:xfrm>
            </p:grpSpPr>
            <p:grpSp>
              <p:nvGrpSpPr>
                <p:cNvPr id="42" name="Group 1"/>
                <p:cNvGrpSpPr/>
                <p:nvPr/>
              </p:nvGrpSpPr>
              <p:grpSpPr>
                <a:xfrm>
                  <a:off x="5181600" y="1752601"/>
                  <a:ext cx="3276599" cy="4571993"/>
                  <a:chOff x="3505200" y="533400"/>
                  <a:chExt cx="4876800" cy="5791216"/>
                </a:xfrm>
              </p:grpSpPr>
              <p:grpSp>
                <p:nvGrpSpPr>
                  <p:cNvPr id="47" name="Group 14"/>
                  <p:cNvGrpSpPr/>
                  <p:nvPr/>
                </p:nvGrpSpPr>
                <p:grpSpPr>
                  <a:xfrm>
                    <a:off x="3506961" y="1447792"/>
                    <a:ext cx="2131839" cy="304808"/>
                    <a:chOff x="3506961" y="1447792"/>
                    <a:chExt cx="2131839" cy="304808"/>
                  </a:xfrm>
                </p:grpSpPr>
                <p:grpSp>
                  <p:nvGrpSpPr>
                    <p:cNvPr id="178" name="Group 7"/>
                    <p:cNvGrpSpPr/>
                    <p:nvPr/>
                  </p:nvGrpSpPr>
                  <p:grpSpPr>
                    <a:xfrm>
                      <a:off x="3506961" y="1447792"/>
                      <a:ext cx="304800" cy="304800"/>
                      <a:chOff x="3502198" y="1524000"/>
                      <a:chExt cx="304800" cy="304800"/>
                    </a:xfrm>
                  </p:grpSpPr>
                  <p:cxnSp>
                    <p:nvCxnSpPr>
                      <p:cNvPr id="185" name="Straight Connector 4"/>
                      <p:cNvCxnSpPr/>
                      <p:nvPr/>
                    </p:nvCxnSpPr>
                    <p:spPr>
                      <a:xfrm rot="2700000">
                        <a:off x="3505200" y="1676400"/>
                        <a:ext cx="3048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5"/>
                      <p:cNvCxnSpPr/>
                      <p:nvPr/>
                    </p:nvCxnSpPr>
                    <p:spPr>
                      <a:xfrm rot="8100000">
                        <a:off x="3502198" y="1669868"/>
                        <a:ext cx="3048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79" name="Group 8"/>
                    <p:cNvGrpSpPr/>
                    <p:nvPr/>
                  </p:nvGrpSpPr>
                  <p:grpSpPr>
                    <a:xfrm>
                      <a:off x="4419600" y="1447800"/>
                      <a:ext cx="304800" cy="304800"/>
                      <a:chOff x="3502198" y="1524000"/>
                      <a:chExt cx="304800" cy="304800"/>
                    </a:xfrm>
                  </p:grpSpPr>
                  <p:cxnSp>
                    <p:nvCxnSpPr>
                      <p:cNvPr id="183" name="Straight Connector 9"/>
                      <p:cNvCxnSpPr/>
                      <p:nvPr/>
                    </p:nvCxnSpPr>
                    <p:spPr>
                      <a:xfrm rot="2700000">
                        <a:off x="3505200" y="1676400"/>
                        <a:ext cx="3048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0"/>
                      <p:cNvCxnSpPr/>
                      <p:nvPr/>
                    </p:nvCxnSpPr>
                    <p:spPr>
                      <a:xfrm rot="8100000">
                        <a:off x="3502198" y="1669868"/>
                        <a:ext cx="3048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80" name="Group 11"/>
                    <p:cNvGrpSpPr/>
                    <p:nvPr/>
                  </p:nvGrpSpPr>
                  <p:grpSpPr>
                    <a:xfrm>
                      <a:off x="5334000" y="1447800"/>
                      <a:ext cx="304800" cy="304800"/>
                      <a:chOff x="3502198" y="1524000"/>
                      <a:chExt cx="304800" cy="304800"/>
                    </a:xfrm>
                  </p:grpSpPr>
                  <p:cxnSp>
                    <p:nvCxnSpPr>
                      <p:cNvPr id="181" name="Straight Connector 12"/>
                      <p:cNvCxnSpPr/>
                      <p:nvPr/>
                    </p:nvCxnSpPr>
                    <p:spPr>
                      <a:xfrm rot="2700000">
                        <a:off x="3505200" y="1676400"/>
                        <a:ext cx="3048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3"/>
                      <p:cNvCxnSpPr/>
                      <p:nvPr/>
                    </p:nvCxnSpPr>
                    <p:spPr>
                      <a:xfrm rot="8100000">
                        <a:off x="3502198" y="1669868"/>
                        <a:ext cx="3048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48" name="Group 15"/>
                  <p:cNvGrpSpPr/>
                  <p:nvPr/>
                </p:nvGrpSpPr>
                <p:grpSpPr>
                  <a:xfrm>
                    <a:off x="3505200" y="2362200"/>
                    <a:ext cx="2131839" cy="304808"/>
                    <a:chOff x="3506961" y="1447792"/>
                    <a:chExt cx="2131839" cy="304808"/>
                  </a:xfrm>
                </p:grpSpPr>
                <p:grpSp>
                  <p:nvGrpSpPr>
                    <p:cNvPr id="169" name="Group 16"/>
                    <p:cNvGrpSpPr/>
                    <p:nvPr/>
                  </p:nvGrpSpPr>
                  <p:grpSpPr>
                    <a:xfrm>
                      <a:off x="3506961" y="1447792"/>
                      <a:ext cx="304800" cy="304800"/>
                      <a:chOff x="3502198" y="1524000"/>
                      <a:chExt cx="304800" cy="304800"/>
                    </a:xfrm>
                  </p:grpSpPr>
                  <p:cxnSp>
                    <p:nvCxnSpPr>
                      <p:cNvPr id="176" name="Straight Connector 23"/>
                      <p:cNvCxnSpPr/>
                      <p:nvPr/>
                    </p:nvCxnSpPr>
                    <p:spPr>
                      <a:xfrm rot="2700000">
                        <a:off x="3505200" y="1676400"/>
                        <a:ext cx="3048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7" name="Straight Connector 24"/>
                      <p:cNvCxnSpPr/>
                      <p:nvPr/>
                    </p:nvCxnSpPr>
                    <p:spPr>
                      <a:xfrm rot="8100000">
                        <a:off x="3502198" y="1669868"/>
                        <a:ext cx="3048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70" name="Group 17"/>
                    <p:cNvGrpSpPr/>
                    <p:nvPr/>
                  </p:nvGrpSpPr>
                  <p:grpSpPr>
                    <a:xfrm>
                      <a:off x="4419600" y="1447800"/>
                      <a:ext cx="304800" cy="304800"/>
                      <a:chOff x="3502198" y="1524000"/>
                      <a:chExt cx="304800" cy="304800"/>
                    </a:xfrm>
                  </p:grpSpPr>
                  <p:cxnSp>
                    <p:nvCxnSpPr>
                      <p:cNvPr id="174" name="Straight Connector 21"/>
                      <p:cNvCxnSpPr/>
                      <p:nvPr/>
                    </p:nvCxnSpPr>
                    <p:spPr>
                      <a:xfrm rot="2700000">
                        <a:off x="3505200" y="1676400"/>
                        <a:ext cx="3048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5" name="Straight Connector 22"/>
                      <p:cNvCxnSpPr/>
                      <p:nvPr/>
                    </p:nvCxnSpPr>
                    <p:spPr>
                      <a:xfrm rot="8100000">
                        <a:off x="3502198" y="1669868"/>
                        <a:ext cx="3048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71" name="Group 18"/>
                    <p:cNvGrpSpPr/>
                    <p:nvPr/>
                  </p:nvGrpSpPr>
                  <p:grpSpPr>
                    <a:xfrm>
                      <a:off x="5334000" y="1447800"/>
                      <a:ext cx="304800" cy="304800"/>
                      <a:chOff x="3502198" y="1524000"/>
                      <a:chExt cx="304800" cy="304800"/>
                    </a:xfrm>
                  </p:grpSpPr>
                  <p:cxnSp>
                    <p:nvCxnSpPr>
                      <p:cNvPr id="172" name="Straight Connector 19"/>
                      <p:cNvCxnSpPr/>
                      <p:nvPr/>
                    </p:nvCxnSpPr>
                    <p:spPr>
                      <a:xfrm rot="2700000">
                        <a:off x="3505200" y="1676400"/>
                        <a:ext cx="3048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20"/>
                      <p:cNvCxnSpPr/>
                      <p:nvPr/>
                    </p:nvCxnSpPr>
                    <p:spPr>
                      <a:xfrm rot="8100000">
                        <a:off x="3502198" y="1669868"/>
                        <a:ext cx="3048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49" name="Group 25"/>
                  <p:cNvGrpSpPr/>
                  <p:nvPr/>
                </p:nvGrpSpPr>
                <p:grpSpPr>
                  <a:xfrm>
                    <a:off x="3505200" y="3276600"/>
                    <a:ext cx="2131839" cy="304808"/>
                    <a:chOff x="3506961" y="1447792"/>
                    <a:chExt cx="2131839" cy="304808"/>
                  </a:xfrm>
                </p:grpSpPr>
                <p:grpSp>
                  <p:nvGrpSpPr>
                    <p:cNvPr id="160" name="Group 26"/>
                    <p:cNvGrpSpPr/>
                    <p:nvPr/>
                  </p:nvGrpSpPr>
                  <p:grpSpPr>
                    <a:xfrm>
                      <a:off x="3506961" y="1447792"/>
                      <a:ext cx="304800" cy="304800"/>
                      <a:chOff x="3502198" y="1524000"/>
                      <a:chExt cx="304800" cy="304800"/>
                    </a:xfrm>
                  </p:grpSpPr>
                  <p:cxnSp>
                    <p:nvCxnSpPr>
                      <p:cNvPr id="167" name="Straight Connector 33"/>
                      <p:cNvCxnSpPr/>
                      <p:nvPr/>
                    </p:nvCxnSpPr>
                    <p:spPr>
                      <a:xfrm rot="2700000">
                        <a:off x="3505200" y="1676400"/>
                        <a:ext cx="3048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34"/>
                      <p:cNvCxnSpPr/>
                      <p:nvPr/>
                    </p:nvCxnSpPr>
                    <p:spPr>
                      <a:xfrm rot="8100000">
                        <a:off x="3502198" y="1669868"/>
                        <a:ext cx="3048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61" name="Group 27"/>
                    <p:cNvGrpSpPr/>
                    <p:nvPr/>
                  </p:nvGrpSpPr>
                  <p:grpSpPr>
                    <a:xfrm>
                      <a:off x="4419600" y="1447800"/>
                      <a:ext cx="304800" cy="304800"/>
                      <a:chOff x="3502198" y="1524000"/>
                      <a:chExt cx="304800" cy="304800"/>
                    </a:xfrm>
                  </p:grpSpPr>
                  <p:cxnSp>
                    <p:nvCxnSpPr>
                      <p:cNvPr id="165" name="Straight Connector 31"/>
                      <p:cNvCxnSpPr/>
                      <p:nvPr/>
                    </p:nvCxnSpPr>
                    <p:spPr>
                      <a:xfrm rot="2700000">
                        <a:off x="3505200" y="1676400"/>
                        <a:ext cx="3048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32"/>
                      <p:cNvCxnSpPr/>
                      <p:nvPr/>
                    </p:nvCxnSpPr>
                    <p:spPr>
                      <a:xfrm rot="8100000">
                        <a:off x="3502198" y="1669868"/>
                        <a:ext cx="3048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62" name="Group 28"/>
                    <p:cNvGrpSpPr/>
                    <p:nvPr/>
                  </p:nvGrpSpPr>
                  <p:grpSpPr>
                    <a:xfrm>
                      <a:off x="5334000" y="1447800"/>
                      <a:ext cx="304800" cy="304800"/>
                      <a:chOff x="3502198" y="1524000"/>
                      <a:chExt cx="304800" cy="304800"/>
                    </a:xfrm>
                  </p:grpSpPr>
                  <p:cxnSp>
                    <p:nvCxnSpPr>
                      <p:cNvPr id="163" name="Straight Connector 29"/>
                      <p:cNvCxnSpPr/>
                      <p:nvPr/>
                    </p:nvCxnSpPr>
                    <p:spPr>
                      <a:xfrm rot="2700000">
                        <a:off x="3505200" y="1676400"/>
                        <a:ext cx="3048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30"/>
                      <p:cNvCxnSpPr/>
                      <p:nvPr/>
                    </p:nvCxnSpPr>
                    <p:spPr>
                      <a:xfrm rot="8100000">
                        <a:off x="3502198" y="1669868"/>
                        <a:ext cx="3048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50" name="Group 37"/>
                  <p:cNvGrpSpPr/>
                  <p:nvPr/>
                </p:nvGrpSpPr>
                <p:grpSpPr>
                  <a:xfrm>
                    <a:off x="6250161" y="1447800"/>
                    <a:ext cx="2131839" cy="304808"/>
                    <a:chOff x="3506961" y="1447792"/>
                    <a:chExt cx="2131839" cy="304808"/>
                  </a:xfrm>
                </p:grpSpPr>
                <p:grpSp>
                  <p:nvGrpSpPr>
                    <p:cNvPr id="151" name="Group 58"/>
                    <p:cNvGrpSpPr/>
                    <p:nvPr/>
                  </p:nvGrpSpPr>
                  <p:grpSpPr>
                    <a:xfrm>
                      <a:off x="3506961" y="1447792"/>
                      <a:ext cx="304800" cy="304800"/>
                      <a:chOff x="3502198" y="1524000"/>
                      <a:chExt cx="304800" cy="304800"/>
                    </a:xfrm>
                  </p:grpSpPr>
                  <p:cxnSp>
                    <p:nvCxnSpPr>
                      <p:cNvPr id="158" name="Straight Connector 113"/>
                      <p:cNvCxnSpPr/>
                      <p:nvPr/>
                    </p:nvCxnSpPr>
                    <p:spPr>
                      <a:xfrm rot="2700000">
                        <a:off x="3505200" y="1676400"/>
                        <a:ext cx="3048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14"/>
                      <p:cNvCxnSpPr/>
                      <p:nvPr/>
                    </p:nvCxnSpPr>
                    <p:spPr>
                      <a:xfrm rot="8100000">
                        <a:off x="3502198" y="1669868"/>
                        <a:ext cx="3048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52" name="Group 59"/>
                    <p:cNvGrpSpPr/>
                    <p:nvPr/>
                  </p:nvGrpSpPr>
                  <p:grpSpPr>
                    <a:xfrm>
                      <a:off x="4419600" y="1447800"/>
                      <a:ext cx="304800" cy="304800"/>
                      <a:chOff x="3502198" y="1524000"/>
                      <a:chExt cx="304800" cy="304800"/>
                    </a:xfrm>
                  </p:grpSpPr>
                  <p:cxnSp>
                    <p:nvCxnSpPr>
                      <p:cNvPr id="156" name="Straight Connector 63"/>
                      <p:cNvCxnSpPr/>
                      <p:nvPr/>
                    </p:nvCxnSpPr>
                    <p:spPr>
                      <a:xfrm rot="2700000">
                        <a:off x="3505200" y="1676400"/>
                        <a:ext cx="3048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12"/>
                      <p:cNvCxnSpPr/>
                      <p:nvPr/>
                    </p:nvCxnSpPr>
                    <p:spPr>
                      <a:xfrm rot="8100000">
                        <a:off x="3502198" y="1669868"/>
                        <a:ext cx="3048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53" name="Group 60"/>
                    <p:cNvGrpSpPr/>
                    <p:nvPr/>
                  </p:nvGrpSpPr>
                  <p:grpSpPr>
                    <a:xfrm>
                      <a:off x="5334000" y="1447800"/>
                      <a:ext cx="304800" cy="304800"/>
                      <a:chOff x="3502198" y="1524000"/>
                      <a:chExt cx="304800" cy="304800"/>
                    </a:xfrm>
                  </p:grpSpPr>
                  <p:cxnSp>
                    <p:nvCxnSpPr>
                      <p:cNvPr id="154" name="Straight Connector 61"/>
                      <p:cNvCxnSpPr/>
                      <p:nvPr/>
                    </p:nvCxnSpPr>
                    <p:spPr>
                      <a:xfrm rot="2700000">
                        <a:off x="3505200" y="1676400"/>
                        <a:ext cx="3048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62"/>
                      <p:cNvCxnSpPr/>
                      <p:nvPr/>
                    </p:nvCxnSpPr>
                    <p:spPr>
                      <a:xfrm rot="8100000">
                        <a:off x="3502198" y="1669868"/>
                        <a:ext cx="3048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51" name="Group 38"/>
                  <p:cNvGrpSpPr/>
                  <p:nvPr/>
                </p:nvGrpSpPr>
                <p:grpSpPr>
                  <a:xfrm>
                    <a:off x="6248400" y="2362208"/>
                    <a:ext cx="2131839" cy="304808"/>
                    <a:chOff x="3506961" y="1447792"/>
                    <a:chExt cx="2131839" cy="304808"/>
                  </a:xfrm>
                </p:grpSpPr>
                <p:grpSp>
                  <p:nvGrpSpPr>
                    <p:cNvPr id="142" name="Group 49"/>
                    <p:cNvGrpSpPr/>
                    <p:nvPr/>
                  </p:nvGrpSpPr>
                  <p:grpSpPr>
                    <a:xfrm>
                      <a:off x="3506961" y="1447792"/>
                      <a:ext cx="304800" cy="304800"/>
                      <a:chOff x="3502198" y="1524000"/>
                      <a:chExt cx="304800" cy="304800"/>
                    </a:xfrm>
                  </p:grpSpPr>
                  <p:cxnSp>
                    <p:nvCxnSpPr>
                      <p:cNvPr id="149" name="Straight Connector 104"/>
                      <p:cNvCxnSpPr/>
                      <p:nvPr/>
                    </p:nvCxnSpPr>
                    <p:spPr>
                      <a:xfrm rot="2700000">
                        <a:off x="3505200" y="1676400"/>
                        <a:ext cx="3048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05"/>
                      <p:cNvCxnSpPr/>
                      <p:nvPr/>
                    </p:nvCxnSpPr>
                    <p:spPr>
                      <a:xfrm rot="8100000">
                        <a:off x="3502198" y="1669868"/>
                        <a:ext cx="3048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43" name="Group 50"/>
                    <p:cNvGrpSpPr/>
                    <p:nvPr/>
                  </p:nvGrpSpPr>
                  <p:grpSpPr>
                    <a:xfrm>
                      <a:off x="4419600" y="1447800"/>
                      <a:ext cx="304800" cy="304800"/>
                      <a:chOff x="3502198" y="1524000"/>
                      <a:chExt cx="304800" cy="304800"/>
                    </a:xfrm>
                  </p:grpSpPr>
                  <p:cxnSp>
                    <p:nvCxnSpPr>
                      <p:cNvPr id="147" name="Straight Connector 54"/>
                      <p:cNvCxnSpPr/>
                      <p:nvPr/>
                    </p:nvCxnSpPr>
                    <p:spPr>
                      <a:xfrm rot="2700000">
                        <a:off x="3505200" y="1676400"/>
                        <a:ext cx="3048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03"/>
                      <p:cNvCxnSpPr/>
                      <p:nvPr/>
                    </p:nvCxnSpPr>
                    <p:spPr>
                      <a:xfrm rot="8100000">
                        <a:off x="3502198" y="1669868"/>
                        <a:ext cx="3048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44" name="Group 51"/>
                    <p:cNvGrpSpPr/>
                    <p:nvPr/>
                  </p:nvGrpSpPr>
                  <p:grpSpPr>
                    <a:xfrm>
                      <a:off x="5334000" y="1447800"/>
                      <a:ext cx="304800" cy="304800"/>
                      <a:chOff x="3502198" y="1524000"/>
                      <a:chExt cx="304800" cy="304800"/>
                    </a:xfrm>
                  </p:grpSpPr>
                  <p:cxnSp>
                    <p:nvCxnSpPr>
                      <p:cNvPr id="145" name="Straight Connector 52"/>
                      <p:cNvCxnSpPr/>
                      <p:nvPr/>
                    </p:nvCxnSpPr>
                    <p:spPr>
                      <a:xfrm rot="2700000">
                        <a:off x="3505200" y="1676400"/>
                        <a:ext cx="3048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53"/>
                      <p:cNvCxnSpPr/>
                      <p:nvPr/>
                    </p:nvCxnSpPr>
                    <p:spPr>
                      <a:xfrm rot="8100000">
                        <a:off x="3502198" y="1669868"/>
                        <a:ext cx="3048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52" name="Group 39"/>
                  <p:cNvGrpSpPr/>
                  <p:nvPr/>
                </p:nvGrpSpPr>
                <p:grpSpPr>
                  <a:xfrm>
                    <a:off x="6248400" y="3276608"/>
                    <a:ext cx="2131839" cy="304808"/>
                    <a:chOff x="3506961" y="1447792"/>
                    <a:chExt cx="2131839" cy="304808"/>
                  </a:xfrm>
                </p:grpSpPr>
                <p:grpSp>
                  <p:nvGrpSpPr>
                    <p:cNvPr id="133" name="Group 40"/>
                    <p:cNvGrpSpPr/>
                    <p:nvPr/>
                  </p:nvGrpSpPr>
                  <p:grpSpPr>
                    <a:xfrm>
                      <a:off x="3506961" y="1447792"/>
                      <a:ext cx="304800" cy="304800"/>
                      <a:chOff x="3502198" y="1524000"/>
                      <a:chExt cx="304800" cy="304800"/>
                    </a:xfrm>
                  </p:grpSpPr>
                  <p:cxnSp>
                    <p:nvCxnSpPr>
                      <p:cNvPr id="140" name="Straight Connector 95"/>
                      <p:cNvCxnSpPr/>
                      <p:nvPr/>
                    </p:nvCxnSpPr>
                    <p:spPr>
                      <a:xfrm rot="2700000">
                        <a:off x="3505200" y="1676400"/>
                        <a:ext cx="3048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96"/>
                      <p:cNvCxnSpPr/>
                      <p:nvPr/>
                    </p:nvCxnSpPr>
                    <p:spPr>
                      <a:xfrm rot="8100000">
                        <a:off x="3502198" y="1669868"/>
                        <a:ext cx="3048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34" name="Group 41"/>
                    <p:cNvGrpSpPr/>
                    <p:nvPr/>
                  </p:nvGrpSpPr>
                  <p:grpSpPr>
                    <a:xfrm>
                      <a:off x="4419600" y="1447800"/>
                      <a:ext cx="304800" cy="304800"/>
                      <a:chOff x="3502198" y="1524000"/>
                      <a:chExt cx="304800" cy="304800"/>
                    </a:xfrm>
                  </p:grpSpPr>
                  <p:cxnSp>
                    <p:nvCxnSpPr>
                      <p:cNvPr id="138" name="Straight Connector 45"/>
                      <p:cNvCxnSpPr/>
                      <p:nvPr/>
                    </p:nvCxnSpPr>
                    <p:spPr>
                      <a:xfrm rot="2700000">
                        <a:off x="3505200" y="1676400"/>
                        <a:ext cx="3048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94"/>
                      <p:cNvCxnSpPr/>
                      <p:nvPr/>
                    </p:nvCxnSpPr>
                    <p:spPr>
                      <a:xfrm rot="8100000">
                        <a:off x="3502198" y="1669868"/>
                        <a:ext cx="3048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35" name="Group 42"/>
                    <p:cNvGrpSpPr/>
                    <p:nvPr/>
                  </p:nvGrpSpPr>
                  <p:grpSpPr>
                    <a:xfrm>
                      <a:off x="5334000" y="1447800"/>
                      <a:ext cx="304800" cy="304800"/>
                      <a:chOff x="3502198" y="1524000"/>
                      <a:chExt cx="304800" cy="304800"/>
                    </a:xfrm>
                  </p:grpSpPr>
                  <p:cxnSp>
                    <p:nvCxnSpPr>
                      <p:cNvPr id="136" name="Straight Connector 43"/>
                      <p:cNvCxnSpPr/>
                      <p:nvPr/>
                    </p:nvCxnSpPr>
                    <p:spPr>
                      <a:xfrm rot="2700000">
                        <a:off x="3505200" y="1676400"/>
                        <a:ext cx="3048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44"/>
                      <p:cNvCxnSpPr/>
                      <p:nvPr/>
                    </p:nvCxnSpPr>
                    <p:spPr>
                      <a:xfrm rot="8100000">
                        <a:off x="3502198" y="1669868"/>
                        <a:ext cx="3048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53" name="Group 68"/>
                  <p:cNvGrpSpPr/>
                  <p:nvPr/>
                </p:nvGrpSpPr>
                <p:grpSpPr>
                  <a:xfrm>
                    <a:off x="6250161" y="4191000"/>
                    <a:ext cx="2131839" cy="304808"/>
                    <a:chOff x="3506961" y="1447792"/>
                    <a:chExt cx="2131839" cy="304808"/>
                  </a:xfrm>
                </p:grpSpPr>
                <p:grpSp>
                  <p:nvGrpSpPr>
                    <p:cNvPr id="124" name="Group 89"/>
                    <p:cNvGrpSpPr/>
                    <p:nvPr/>
                  </p:nvGrpSpPr>
                  <p:grpSpPr>
                    <a:xfrm>
                      <a:off x="3506961" y="1447792"/>
                      <a:ext cx="304800" cy="304800"/>
                      <a:chOff x="3502198" y="1524000"/>
                      <a:chExt cx="304800" cy="304800"/>
                    </a:xfrm>
                  </p:grpSpPr>
                  <p:cxnSp>
                    <p:nvCxnSpPr>
                      <p:cNvPr id="131" name="Straight Connector 86"/>
                      <p:cNvCxnSpPr/>
                      <p:nvPr/>
                    </p:nvCxnSpPr>
                    <p:spPr>
                      <a:xfrm rot="2700000">
                        <a:off x="3505200" y="1676400"/>
                        <a:ext cx="3048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87"/>
                      <p:cNvCxnSpPr/>
                      <p:nvPr/>
                    </p:nvCxnSpPr>
                    <p:spPr>
                      <a:xfrm rot="8100000">
                        <a:off x="3502198" y="1669868"/>
                        <a:ext cx="3048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25" name="Group 90"/>
                    <p:cNvGrpSpPr/>
                    <p:nvPr/>
                  </p:nvGrpSpPr>
                  <p:grpSpPr>
                    <a:xfrm>
                      <a:off x="4419600" y="1447800"/>
                      <a:ext cx="304800" cy="304800"/>
                      <a:chOff x="3502198" y="1524000"/>
                      <a:chExt cx="304800" cy="304800"/>
                    </a:xfrm>
                  </p:grpSpPr>
                  <p:cxnSp>
                    <p:nvCxnSpPr>
                      <p:cNvPr id="129" name="Straight Connector 84"/>
                      <p:cNvCxnSpPr/>
                      <p:nvPr/>
                    </p:nvCxnSpPr>
                    <p:spPr>
                      <a:xfrm rot="2700000">
                        <a:off x="3505200" y="1676400"/>
                        <a:ext cx="3048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85"/>
                      <p:cNvCxnSpPr/>
                      <p:nvPr/>
                    </p:nvCxnSpPr>
                    <p:spPr>
                      <a:xfrm rot="8100000">
                        <a:off x="3502198" y="1669868"/>
                        <a:ext cx="3048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26" name="Group 91"/>
                    <p:cNvGrpSpPr/>
                    <p:nvPr/>
                  </p:nvGrpSpPr>
                  <p:grpSpPr>
                    <a:xfrm>
                      <a:off x="5334000" y="1447800"/>
                      <a:ext cx="304800" cy="304800"/>
                      <a:chOff x="3502198" y="1524000"/>
                      <a:chExt cx="304800" cy="304800"/>
                    </a:xfrm>
                  </p:grpSpPr>
                  <p:cxnSp>
                    <p:nvCxnSpPr>
                      <p:cNvPr id="127" name="Straight Connector 126"/>
                      <p:cNvCxnSpPr/>
                      <p:nvPr/>
                    </p:nvCxnSpPr>
                    <p:spPr>
                      <a:xfrm rot="2700000">
                        <a:off x="3505200" y="1676400"/>
                        <a:ext cx="3048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rot="8100000">
                        <a:off x="3502198" y="1669868"/>
                        <a:ext cx="3048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54" name="Group 69"/>
                  <p:cNvGrpSpPr/>
                  <p:nvPr/>
                </p:nvGrpSpPr>
                <p:grpSpPr>
                  <a:xfrm>
                    <a:off x="6248400" y="5105408"/>
                    <a:ext cx="2131839" cy="304808"/>
                    <a:chOff x="3506961" y="1447792"/>
                    <a:chExt cx="2131839" cy="304808"/>
                  </a:xfrm>
                </p:grpSpPr>
                <p:grpSp>
                  <p:nvGrpSpPr>
                    <p:cNvPr id="115" name="Group 80"/>
                    <p:cNvGrpSpPr/>
                    <p:nvPr/>
                  </p:nvGrpSpPr>
                  <p:grpSpPr>
                    <a:xfrm>
                      <a:off x="3506961" y="1447792"/>
                      <a:ext cx="304800" cy="304800"/>
                      <a:chOff x="3502198" y="1524000"/>
                      <a:chExt cx="304800" cy="304800"/>
                    </a:xfrm>
                  </p:grpSpPr>
                  <p:cxnSp>
                    <p:nvCxnSpPr>
                      <p:cNvPr id="122" name="Straight Connector 77"/>
                      <p:cNvCxnSpPr/>
                      <p:nvPr/>
                    </p:nvCxnSpPr>
                    <p:spPr>
                      <a:xfrm rot="2700000">
                        <a:off x="3505200" y="1676400"/>
                        <a:ext cx="3048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78"/>
                      <p:cNvCxnSpPr/>
                      <p:nvPr/>
                    </p:nvCxnSpPr>
                    <p:spPr>
                      <a:xfrm rot="8100000">
                        <a:off x="3502198" y="1669868"/>
                        <a:ext cx="3048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16" name="Group 81"/>
                    <p:cNvGrpSpPr/>
                    <p:nvPr/>
                  </p:nvGrpSpPr>
                  <p:grpSpPr>
                    <a:xfrm>
                      <a:off x="4419600" y="1447800"/>
                      <a:ext cx="304800" cy="304800"/>
                      <a:chOff x="3502198" y="1524000"/>
                      <a:chExt cx="304800" cy="304800"/>
                    </a:xfrm>
                  </p:grpSpPr>
                  <p:cxnSp>
                    <p:nvCxnSpPr>
                      <p:cNvPr id="120" name="Straight Connector 75"/>
                      <p:cNvCxnSpPr/>
                      <p:nvPr/>
                    </p:nvCxnSpPr>
                    <p:spPr>
                      <a:xfrm rot="2700000">
                        <a:off x="3505200" y="1676400"/>
                        <a:ext cx="3048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76"/>
                      <p:cNvCxnSpPr/>
                      <p:nvPr/>
                    </p:nvCxnSpPr>
                    <p:spPr>
                      <a:xfrm rot="8100000">
                        <a:off x="3502198" y="1669868"/>
                        <a:ext cx="3048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17" name="Group 82"/>
                    <p:cNvGrpSpPr/>
                    <p:nvPr/>
                  </p:nvGrpSpPr>
                  <p:grpSpPr>
                    <a:xfrm>
                      <a:off x="5334000" y="1447800"/>
                      <a:ext cx="304800" cy="304800"/>
                      <a:chOff x="3502198" y="1524000"/>
                      <a:chExt cx="304800" cy="304800"/>
                    </a:xfrm>
                  </p:grpSpPr>
                  <p:cxnSp>
                    <p:nvCxnSpPr>
                      <p:cNvPr id="118" name="Straight Connector 117"/>
                      <p:cNvCxnSpPr/>
                      <p:nvPr/>
                    </p:nvCxnSpPr>
                    <p:spPr>
                      <a:xfrm rot="2700000">
                        <a:off x="3505200" y="1676400"/>
                        <a:ext cx="3048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rot="8100000">
                        <a:off x="3502198" y="1669868"/>
                        <a:ext cx="3048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55" name="Group 70"/>
                  <p:cNvGrpSpPr/>
                  <p:nvPr/>
                </p:nvGrpSpPr>
                <p:grpSpPr>
                  <a:xfrm>
                    <a:off x="6248400" y="6019808"/>
                    <a:ext cx="2131839" cy="304808"/>
                    <a:chOff x="3506961" y="1447792"/>
                    <a:chExt cx="2131839" cy="304808"/>
                  </a:xfrm>
                </p:grpSpPr>
                <p:grpSp>
                  <p:nvGrpSpPr>
                    <p:cNvPr id="106" name="Group 71"/>
                    <p:cNvGrpSpPr/>
                    <p:nvPr/>
                  </p:nvGrpSpPr>
                  <p:grpSpPr>
                    <a:xfrm>
                      <a:off x="3506961" y="1447792"/>
                      <a:ext cx="304800" cy="304800"/>
                      <a:chOff x="3502198" y="1524000"/>
                      <a:chExt cx="304800" cy="304800"/>
                    </a:xfrm>
                  </p:grpSpPr>
                  <p:cxnSp>
                    <p:nvCxnSpPr>
                      <p:cNvPr id="113" name="Straight Connector 68"/>
                      <p:cNvCxnSpPr/>
                      <p:nvPr/>
                    </p:nvCxnSpPr>
                    <p:spPr>
                      <a:xfrm rot="2700000">
                        <a:off x="3505200" y="1676400"/>
                        <a:ext cx="3048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69"/>
                      <p:cNvCxnSpPr/>
                      <p:nvPr/>
                    </p:nvCxnSpPr>
                    <p:spPr>
                      <a:xfrm rot="8100000">
                        <a:off x="3502198" y="1669868"/>
                        <a:ext cx="3048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07" name="Group 72"/>
                    <p:cNvGrpSpPr/>
                    <p:nvPr/>
                  </p:nvGrpSpPr>
                  <p:grpSpPr>
                    <a:xfrm>
                      <a:off x="4419600" y="1447800"/>
                      <a:ext cx="304800" cy="304800"/>
                      <a:chOff x="3502198" y="1524000"/>
                      <a:chExt cx="304800" cy="304800"/>
                    </a:xfrm>
                  </p:grpSpPr>
                  <p:cxnSp>
                    <p:nvCxnSpPr>
                      <p:cNvPr id="111" name="Straight Connector 66"/>
                      <p:cNvCxnSpPr/>
                      <p:nvPr/>
                    </p:nvCxnSpPr>
                    <p:spPr>
                      <a:xfrm rot="2700000">
                        <a:off x="3505200" y="1676400"/>
                        <a:ext cx="3048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67"/>
                      <p:cNvCxnSpPr/>
                      <p:nvPr/>
                    </p:nvCxnSpPr>
                    <p:spPr>
                      <a:xfrm rot="8100000">
                        <a:off x="3502198" y="1669868"/>
                        <a:ext cx="3048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08" name="Group 73"/>
                    <p:cNvGrpSpPr/>
                    <p:nvPr/>
                  </p:nvGrpSpPr>
                  <p:grpSpPr>
                    <a:xfrm>
                      <a:off x="5334000" y="1447800"/>
                      <a:ext cx="304800" cy="304800"/>
                      <a:chOff x="3502198" y="1524000"/>
                      <a:chExt cx="304800" cy="304800"/>
                    </a:xfrm>
                  </p:grpSpPr>
                  <p:cxnSp>
                    <p:nvCxnSpPr>
                      <p:cNvPr id="109" name="Straight Connector 108"/>
                      <p:cNvCxnSpPr/>
                      <p:nvPr/>
                    </p:nvCxnSpPr>
                    <p:spPr>
                      <a:xfrm rot="2700000">
                        <a:off x="3505200" y="1676400"/>
                        <a:ext cx="3048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rot="8100000">
                        <a:off x="3502198" y="1669868"/>
                        <a:ext cx="3048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56" name="Group 99"/>
                  <p:cNvGrpSpPr/>
                  <p:nvPr/>
                </p:nvGrpSpPr>
                <p:grpSpPr>
                  <a:xfrm>
                    <a:off x="3506961" y="4191000"/>
                    <a:ext cx="2131839" cy="304808"/>
                    <a:chOff x="3506961" y="1447792"/>
                    <a:chExt cx="2131839" cy="304808"/>
                  </a:xfrm>
                </p:grpSpPr>
                <p:grpSp>
                  <p:nvGrpSpPr>
                    <p:cNvPr id="97" name="Group 120"/>
                    <p:cNvGrpSpPr/>
                    <p:nvPr/>
                  </p:nvGrpSpPr>
                  <p:grpSpPr>
                    <a:xfrm>
                      <a:off x="3506961" y="1447792"/>
                      <a:ext cx="304800" cy="304800"/>
                      <a:chOff x="3502198" y="1524000"/>
                      <a:chExt cx="304800" cy="304800"/>
                    </a:xfrm>
                  </p:grpSpPr>
                  <p:cxnSp>
                    <p:nvCxnSpPr>
                      <p:cNvPr id="104" name="Straight Connector 59"/>
                      <p:cNvCxnSpPr/>
                      <p:nvPr/>
                    </p:nvCxnSpPr>
                    <p:spPr>
                      <a:xfrm rot="2700000">
                        <a:off x="3505200" y="1676400"/>
                        <a:ext cx="3048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60"/>
                      <p:cNvCxnSpPr/>
                      <p:nvPr/>
                    </p:nvCxnSpPr>
                    <p:spPr>
                      <a:xfrm rot="8100000">
                        <a:off x="3502198" y="1669868"/>
                        <a:ext cx="3048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98" name="Group 121"/>
                    <p:cNvGrpSpPr/>
                    <p:nvPr/>
                  </p:nvGrpSpPr>
                  <p:grpSpPr>
                    <a:xfrm>
                      <a:off x="4419600" y="1447800"/>
                      <a:ext cx="304800" cy="304800"/>
                      <a:chOff x="3502198" y="1524000"/>
                      <a:chExt cx="304800" cy="304800"/>
                    </a:xfrm>
                  </p:grpSpPr>
                  <p:cxnSp>
                    <p:nvCxnSpPr>
                      <p:cNvPr id="102" name="Straight Connector 57"/>
                      <p:cNvCxnSpPr/>
                      <p:nvPr/>
                    </p:nvCxnSpPr>
                    <p:spPr>
                      <a:xfrm rot="2700000">
                        <a:off x="3505200" y="1676400"/>
                        <a:ext cx="3048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58"/>
                      <p:cNvCxnSpPr/>
                      <p:nvPr/>
                    </p:nvCxnSpPr>
                    <p:spPr>
                      <a:xfrm rot="8100000">
                        <a:off x="3502198" y="1669868"/>
                        <a:ext cx="3048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99" name="Group 122"/>
                    <p:cNvGrpSpPr/>
                    <p:nvPr/>
                  </p:nvGrpSpPr>
                  <p:grpSpPr>
                    <a:xfrm>
                      <a:off x="5334000" y="1447800"/>
                      <a:ext cx="304800" cy="304800"/>
                      <a:chOff x="3502198" y="1524000"/>
                      <a:chExt cx="304800" cy="304800"/>
                    </a:xfrm>
                  </p:grpSpPr>
                  <p:cxnSp>
                    <p:nvCxnSpPr>
                      <p:cNvPr id="100" name="Straight Connector 55"/>
                      <p:cNvCxnSpPr/>
                      <p:nvPr/>
                    </p:nvCxnSpPr>
                    <p:spPr>
                      <a:xfrm rot="2700000">
                        <a:off x="3505200" y="1676400"/>
                        <a:ext cx="3048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56"/>
                      <p:cNvCxnSpPr/>
                      <p:nvPr/>
                    </p:nvCxnSpPr>
                    <p:spPr>
                      <a:xfrm rot="8100000">
                        <a:off x="3502198" y="1669868"/>
                        <a:ext cx="3048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57" name="Group 100"/>
                  <p:cNvGrpSpPr/>
                  <p:nvPr/>
                </p:nvGrpSpPr>
                <p:grpSpPr>
                  <a:xfrm>
                    <a:off x="3505200" y="5105408"/>
                    <a:ext cx="2131839" cy="304808"/>
                    <a:chOff x="3506961" y="1447792"/>
                    <a:chExt cx="2131839" cy="304808"/>
                  </a:xfrm>
                </p:grpSpPr>
                <p:grpSp>
                  <p:nvGrpSpPr>
                    <p:cNvPr id="88" name="Group 111"/>
                    <p:cNvGrpSpPr/>
                    <p:nvPr/>
                  </p:nvGrpSpPr>
                  <p:grpSpPr>
                    <a:xfrm>
                      <a:off x="3506961" y="1447792"/>
                      <a:ext cx="304800" cy="304800"/>
                      <a:chOff x="3502198" y="1524000"/>
                      <a:chExt cx="304800" cy="304800"/>
                    </a:xfrm>
                  </p:grpSpPr>
                  <p:cxnSp>
                    <p:nvCxnSpPr>
                      <p:cNvPr id="95" name="Straight Connector 50"/>
                      <p:cNvCxnSpPr/>
                      <p:nvPr/>
                    </p:nvCxnSpPr>
                    <p:spPr>
                      <a:xfrm rot="2700000">
                        <a:off x="3505200" y="1676400"/>
                        <a:ext cx="3048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51"/>
                      <p:cNvCxnSpPr/>
                      <p:nvPr/>
                    </p:nvCxnSpPr>
                    <p:spPr>
                      <a:xfrm rot="8100000">
                        <a:off x="3502198" y="1669868"/>
                        <a:ext cx="3048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89" name="Group 112"/>
                    <p:cNvGrpSpPr/>
                    <p:nvPr/>
                  </p:nvGrpSpPr>
                  <p:grpSpPr>
                    <a:xfrm>
                      <a:off x="4419600" y="1447800"/>
                      <a:ext cx="304800" cy="304800"/>
                      <a:chOff x="3502198" y="1524000"/>
                      <a:chExt cx="304800" cy="304800"/>
                    </a:xfrm>
                  </p:grpSpPr>
                  <p:cxnSp>
                    <p:nvCxnSpPr>
                      <p:cNvPr id="93" name="Straight Connector 48"/>
                      <p:cNvCxnSpPr/>
                      <p:nvPr/>
                    </p:nvCxnSpPr>
                    <p:spPr>
                      <a:xfrm rot="2700000">
                        <a:off x="3505200" y="1676400"/>
                        <a:ext cx="3048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49"/>
                      <p:cNvCxnSpPr/>
                      <p:nvPr/>
                    </p:nvCxnSpPr>
                    <p:spPr>
                      <a:xfrm rot="8100000">
                        <a:off x="3502198" y="1669868"/>
                        <a:ext cx="3048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90" name="Group 113"/>
                    <p:cNvGrpSpPr/>
                    <p:nvPr/>
                  </p:nvGrpSpPr>
                  <p:grpSpPr>
                    <a:xfrm>
                      <a:off x="5334000" y="1447800"/>
                      <a:ext cx="304800" cy="304800"/>
                      <a:chOff x="3502198" y="1524000"/>
                      <a:chExt cx="304800" cy="304800"/>
                    </a:xfrm>
                  </p:grpSpPr>
                  <p:cxnSp>
                    <p:nvCxnSpPr>
                      <p:cNvPr id="91" name="Straight Connector 46"/>
                      <p:cNvCxnSpPr/>
                      <p:nvPr/>
                    </p:nvCxnSpPr>
                    <p:spPr>
                      <a:xfrm rot="2700000">
                        <a:off x="3505200" y="1676400"/>
                        <a:ext cx="3048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47"/>
                      <p:cNvCxnSpPr/>
                      <p:nvPr/>
                    </p:nvCxnSpPr>
                    <p:spPr>
                      <a:xfrm rot="8100000">
                        <a:off x="3502198" y="1669868"/>
                        <a:ext cx="3048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58" name="Group 101"/>
                  <p:cNvGrpSpPr/>
                  <p:nvPr/>
                </p:nvGrpSpPr>
                <p:grpSpPr>
                  <a:xfrm>
                    <a:off x="3505200" y="6019808"/>
                    <a:ext cx="2131839" cy="304808"/>
                    <a:chOff x="3506961" y="1447792"/>
                    <a:chExt cx="2131839" cy="304808"/>
                  </a:xfrm>
                </p:grpSpPr>
                <p:grpSp>
                  <p:nvGrpSpPr>
                    <p:cNvPr id="79" name="Group 102"/>
                    <p:cNvGrpSpPr/>
                    <p:nvPr/>
                  </p:nvGrpSpPr>
                  <p:grpSpPr>
                    <a:xfrm>
                      <a:off x="3506961" y="1447792"/>
                      <a:ext cx="304800" cy="304800"/>
                      <a:chOff x="3502198" y="1524000"/>
                      <a:chExt cx="304800" cy="304800"/>
                    </a:xfrm>
                  </p:grpSpPr>
                  <p:cxnSp>
                    <p:nvCxnSpPr>
                      <p:cNvPr id="86" name="Straight Connector 85"/>
                      <p:cNvCxnSpPr/>
                      <p:nvPr/>
                    </p:nvCxnSpPr>
                    <p:spPr>
                      <a:xfrm rot="2700000">
                        <a:off x="3505200" y="1676400"/>
                        <a:ext cx="3048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8100000">
                        <a:off x="3502198" y="1669868"/>
                        <a:ext cx="3048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80" name="Group 103"/>
                    <p:cNvGrpSpPr/>
                    <p:nvPr/>
                  </p:nvGrpSpPr>
                  <p:grpSpPr>
                    <a:xfrm>
                      <a:off x="4419600" y="1447800"/>
                      <a:ext cx="304800" cy="304800"/>
                      <a:chOff x="3502198" y="1524000"/>
                      <a:chExt cx="304800" cy="304800"/>
                    </a:xfrm>
                  </p:grpSpPr>
                  <p:cxnSp>
                    <p:nvCxnSpPr>
                      <p:cNvPr id="84" name="Straight Connector 83"/>
                      <p:cNvCxnSpPr/>
                      <p:nvPr/>
                    </p:nvCxnSpPr>
                    <p:spPr>
                      <a:xfrm rot="2700000">
                        <a:off x="3505200" y="1676400"/>
                        <a:ext cx="3048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8100000">
                        <a:off x="3502198" y="1669868"/>
                        <a:ext cx="3048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81" name="Group 104"/>
                    <p:cNvGrpSpPr/>
                    <p:nvPr/>
                  </p:nvGrpSpPr>
                  <p:grpSpPr>
                    <a:xfrm>
                      <a:off x="5334000" y="1447800"/>
                      <a:ext cx="304800" cy="304800"/>
                      <a:chOff x="3502198" y="1524000"/>
                      <a:chExt cx="304800" cy="304800"/>
                    </a:xfrm>
                  </p:grpSpPr>
                  <p:cxnSp>
                    <p:nvCxnSpPr>
                      <p:cNvPr id="82" name="Straight Connector 81"/>
                      <p:cNvCxnSpPr/>
                      <p:nvPr/>
                    </p:nvCxnSpPr>
                    <p:spPr>
                      <a:xfrm rot="2700000">
                        <a:off x="3505200" y="1676400"/>
                        <a:ext cx="3048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38"/>
                      <p:cNvCxnSpPr/>
                      <p:nvPr/>
                    </p:nvCxnSpPr>
                    <p:spPr>
                      <a:xfrm rot="8100000">
                        <a:off x="3502198" y="1669868"/>
                        <a:ext cx="3048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59" name="Group 129"/>
                  <p:cNvGrpSpPr/>
                  <p:nvPr/>
                </p:nvGrpSpPr>
                <p:grpSpPr>
                  <a:xfrm>
                    <a:off x="3505200" y="533400"/>
                    <a:ext cx="2131839" cy="304808"/>
                    <a:chOff x="3506961" y="1447792"/>
                    <a:chExt cx="2131839" cy="304808"/>
                  </a:xfrm>
                </p:grpSpPr>
                <p:grpSp>
                  <p:nvGrpSpPr>
                    <p:cNvPr id="70" name="Group 130"/>
                    <p:cNvGrpSpPr/>
                    <p:nvPr/>
                  </p:nvGrpSpPr>
                  <p:grpSpPr>
                    <a:xfrm>
                      <a:off x="3506961" y="1447792"/>
                      <a:ext cx="304800" cy="304800"/>
                      <a:chOff x="3502198" y="1524000"/>
                      <a:chExt cx="304800" cy="304800"/>
                    </a:xfrm>
                  </p:grpSpPr>
                  <p:cxnSp>
                    <p:nvCxnSpPr>
                      <p:cNvPr id="77" name="Straight Connector 76"/>
                      <p:cNvCxnSpPr/>
                      <p:nvPr/>
                    </p:nvCxnSpPr>
                    <p:spPr>
                      <a:xfrm rot="2700000">
                        <a:off x="3505200" y="1676400"/>
                        <a:ext cx="3048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8100000">
                        <a:off x="3502198" y="1669868"/>
                        <a:ext cx="3048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1" name="Group 131"/>
                    <p:cNvGrpSpPr/>
                    <p:nvPr/>
                  </p:nvGrpSpPr>
                  <p:grpSpPr>
                    <a:xfrm>
                      <a:off x="4419600" y="1447800"/>
                      <a:ext cx="304800" cy="304800"/>
                      <a:chOff x="3502198" y="1524000"/>
                      <a:chExt cx="304800" cy="304800"/>
                    </a:xfrm>
                  </p:grpSpPr>
                  <p:cxnSp>
                    <p:nvCxnSpPr>
                      <p:cNvPr id="75" name="Straight Connector 74"/>
                      <p:cNvCxnSpPr/>
                      <p:nvPr/>
                    </p:nvCxnSpPr>
                    <p:spPr>
                      <a:xfrm rot="2700000">
                        <a:off x="3505200" y="1676400"/>
                        <a:ext cx="3048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8100000">
                        <a:off x="3502198" y="1669868"/>
                        <a:ext cx="3048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2" name="Group 132"/>
                    <p:cNvGrpSpPr/>
                    <p:nvPr/>
                  </p:nvGrpSpPr>
                  <p:grpSpPr>
                    <a:xfrm>
                      <a:off x="5334000" y="1447800"/>
                      <a:ext cx="304800" cy="304800"/>
                      <a:chOff x="3502198" y="1524000"/>
                      <a:chExt cx="304800" cy="304800"/>
                    </a:xfrm>
                  </p:grpSpPr>
                  <p:cxnSp>
                    <p:nvCxnSpPr>
                      <p:cNvPr id="73" name="Straight Connector 72"/>
                      <p:cNvCxnSpPr/>
                      <p:nvPr/>
                    </p:nvCxnSpPr>
                    <p:spPr>
                      <a:xfrm rot="2700000">
                        <a:off x="3505200" y="1676400"/>
                        <a:ext cx="3048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8100000">
                        <a:off x="3502198" y="1669868"/>
                        <a:ext cx="3048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60" name="Group 139"/>
                  <p:cNvGrpSpPr/>
                  <p:nvPr/>
                </p:nvGrpSpPr>
                <p:grpSpPr>
                  <a:xfrm>
                    <a:off x="6248400" y="533400"/>
                    <a:ext cx="2131839" cy="304808"/>
                    <a:chOff x="3506961" y="1447792"/>
                    <a:chExt cx="2131839" cy="304808"/>
                  </a:xfrm>
                </p:grpSpPr>
                <p:grpSp>
                  <p:nvGrpSpPr>
                    <p:cNvPr id="61" name="Group 140"/>
                    <p:cNvGrpSpPr/>
                    <p:nvPr/>
                  </p:nvGrpSpPr>
                  <p:grpSpPr>
                    <a:xfrm>
                      <a:off x="3506961" y="1447792"/>
                      <a:ext cx="304800" cy="304800"/>
                      <a:chOff x="3502198" y="1524000"/>
                      <a:chExt cx="304800" cy="304800"/>
                    </a:xfrm>
                  </p:grpSpPr>
                  <p:cxnSp>
                    <p:nvCxnSpPr>
                      <p:cNvPr id="68" name="Straight Connector 67"/>
                      <p:cNvCxnSpPr/>
                      <p:nvPr/>
                    </p:nvCxnSpPr>
                    <p:spPr>
                      <a:xfrm rot="2700000">
                        <a:off x="3505200" y="1676400"/>
                        <a:ext cx="3048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8100000">
                        <a:off x="3502198" y="1669868"/>
                        <a:ext cx="3048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2" name="Group 141"/>
                    <p:cNvGrpSpPr/>
                    <p:nvPr/>
                  </p:nvGrpSpPr>
                  <p:grpSpPr>
                    <a:xfrm>
                      <a:off x="4419600" y="1447800"/>
                      <a:ext cx="304800" cy="304800"/>
                      <a:chOff x="3502198" y="1524000"/>
                      <a:chExt cx="304800" cy="304800"/>
                    </a:xfrm>
                  </p:grpSpPr>
                  <p:cxnSp>
                    <p:nvCxnSpPr>
                      <p:cNvPr id="66" name="Straight Connector 65"/>
                      <p:cNvCxnSpPr/>
                      <p:nvPr/>
                    </p:nvCxnSpPr>
                    <p:spPr>
                      <a:xfrm rot="2700000">
                        <a:off x="3505200" y="1676400"/>
                        <a:ext cx="3048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8100000">
                        <a:off x="3502198" y="1669868"/>
                        <a:ext cx="3048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3" name="Group 142"/>
                    <p:cNvGrpSpPr/>
                    <p:nvPr/>
                  </p:nvGrpSpPr>
                  <p:grpSpPr>
                    <a:xfrm>
                      <a:off x="5334000" y="1447800"/>
                      <a:ext cx="304800" cy="304800"/>
                      <a:chOff x="3502198" y="1524000"/>
                      <a:chExt cx="304800" cy="304800"/>
                    </a:xfrm>
                  </p:grpSpPr>
                  <p:cxnSp>
                    <p:nvCxnSpPr>
                      <p:cNvPr id="64" name="Straight Connector 63"/>
                      <p:cNvCxnSpPr/>
                      <p:nvPr/>
                    </p:nvCxnSpPr>
                    <p:spPr>
                      <a:xfrm rot="2700000">
                        <a:off x="3505200" y="1676400"/>
                        <a:ext cx="3048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8100000">
                        <a:off x="3502198" y="1669868"/>
                        <a:ext cx="3048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grpSp>
            <p:sp>
              <p:nvSpPr>
                <p:cNvPr id="43" name="Oval 42"/>
                <p:cNvSpPr/>
                <p:nvPr/>
              </p:nvSpPr>
              <p:spPr>
                <a:xfrm>
                  <a:off x="5526742" y="2250144"/>
                  <a:ext cx="2779057" cy="2850772"/>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6728011" y="2133600"/>
                  <a:ext cx="192741" cy="192741"/>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Arrow Connector 44"/>
                <p:cNvCxnSpPr/>
                <p:nvPr/>
              </p:nvCxnSpPr>
              <p:spPr>
                <a:xfrm rot="10800000" flipH="1">
                  <a:off x="6898342" y="2196354"/>
                  <a:ext cx="1089211" cy="20171"/>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88" name="Straight Arrow Connector 187"/>
                <p:cNvCxnSpPr/>
                <p:nvPr/>
              </p:nvCxnSpPr>
              <p:spPr>
                <a:xfrm rot="16200000" flipH="1">
                  <a:off x="6366923" y="2781040"/>
                  <a:ext cx="945777" cy="3637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aphicFrame>
            <p:nvGraphicFramePr>
              <p:cNvPr id="39" name="Object 38"/>
              <p:cNvGraphicFramePr>
                <a:graphicFrameLocks noChangeAspect="1"/>
              </p:cNvGraphicFramePr>
              <p:nvPr/>
            </p:nvGraphicFramePr>
            <p:xfrm>
              <a:off x="6477000" y="2248532"/>
              <a:ext cx="387350" cy="476738"/>
            </p:xfrm>
            <a:graphic>
              <a:graphicData uri="http://schemas.openxmlformats.org/presentationml/2006/ole">
                <mc:AlternateContent xmlns:mc="http://schemas.openxmlformats.org/markup-compatibility/2006">
                  <mc:Choice xmlns:v="urn:schemas-microsoft-com:vml" Requires="v">
                    <p:oleObj spid="_x0000_s165932" name="Equation" r:id="rId4" imgW="164880" imgH="203040" progId="Equation.DSMT4">
                      <p:embed/>
                    </p:oleObj>
                  </mc:Choice>
                  <mc:Fallback>
                    <p:oleObj name="Equation" r:id="rId4" imgW="164880" imgH="20304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2248532"/>
                            <a:ext cx="387350" cy="476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 name="Object 39"/>
              <p:cNvGraphicFramePr>
                <a:graphicFrameLocks noChangeAspect="1"/>
              </p:cNvGraphicFramePr>
              <p:nvPr/>
            </p:nvGraphicFramePr>
            <p:xfrm>
              <a:off x="7180729" y="1340225"/>
              <a:ext cx="368300" cy="515620"/>
            </p:xfrm>
            <a:graphic>
              <a:graphicData uri="http://schemas.openxmlformats.org/presentationml/2006/ole">
                <mc:AlternateContent xmlns:mc="http://schemas.openxmlformats.org/markup-compatibility/2006">
                  <mc:Choice xmlns:v="urn:schemas-microsoft-com:vml" Requires="v">
                    <p:oleObj spid="_x0000_s165933" name="Equation" r:id="rId6" imgW="126720" imgH="177480" progId="Equation.DSMT4">
                      <p:embed/>
                    </p:oleObj>
                  </mc:Choice>
                  <mc:Fallback>
                    <p:oleObj name="Equation" r:id="rId6" imgW="126720" imgH="17748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0729" y="1340225"/>
                            <a:ext cx="368300" cy="5156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 name="TextBox 40"/>
              <p:cNvSpPr txBox="1"/>
              <p:nvPr/>
            </p:nvSpPr>
            <p:spPr>
              <a:xfrm>
                <a:off x="5351929" y="5320553"/>
                <a:ext cx="3200400" cy="369332"/>
              </a:xfrm>
              <a:prstGeom prst="rect">
                <a:avLst/>
              </a:prstGeom>
              <a:noFill/>
            </p:spPr>
            <p:txBody>
              <a:bodyPr wrap="square" rtlCol="0">
                <a:spAutoFit/>
              </a:bodyPr>
              <a:lstStyle/>
              <a:p>
                <a:r>
                  <a:rPr lang="en-US"/>
                  <a:t>magnetic field perp into screen</a:t>
                </a:r>
              </a:p>
            </p:txBody>
          </p:sp>
        </p:grpSp>
        <p:grpSp>
          <p:nvGrpSpPr>
            <p:cNvPr id="7" name="Group 154"/>
            <p:cNvGrpSpPr/>
            <p:nvPr/>
          </p:nvGrpSpPr>
          <p:grpSpPr>
            <a:xfrm>
              <a:off x="5715000" y="2438398"/>
              <a:ext cx="1522742" cy="1752599"/>
              <a:chOff x="3505200" y="4191000"/>
              <a:chExt cx="2131839" cy="2133616"/>
            </a:xfrm>
          </p:grpSpPr>
          <p:grpSp>
            <p:nvGrpSpPr>
              <p:cNvPr id="8" name="Group 101"/>
              <p:cNvGrpSpPr/>
              <p:nvPr/>
            </p:nvGrpSpPr>
            <p:grpSpPr>
              <a:xfrm>
                <a:off x="3505200" y="6019808"/>
                <a:ext cx="2131839" cy="304808"/>
                <a:chOff x="3506961" y="1447792"/>
                <a:chExt cx="2131839" cy="304808"/>
              </a:xfrm>
            </p:grpSpPr>
            <p:grpSp>
              <p:nvGrpSpPr>
                <p:cNvPr id="29" name="Group 102"/>
                <p:cNvGrpSpPr/>
                <p:nvPr/>
              </p:nvGrpSpPr>
              <p:grpSpPr>
                <a:xfrm>
                  <a:off x="3506961" y="1447792"/>
                  <a:ext cx="304800" cy="304800"/>
                  <a:chOff x="3502198" y="1524000"/>
                  <a:chExt cx="304800" cy="304800"/>
                </a:xfrm>
              </p:grpSpPr>
              <p:cxnSp>
                <p:nvCxnSpPr>
                  <p:cNvPr id="36" name="Straight Connector 35"/>
                  <p:cNvCxnSpPr/>
                  <p:nvPr/>
                </p:nvCxnSpPr>
                <p:spPr>
                  <a:xfrm rot="2700000">
                    <a:off x="3505200" y="1676400"/>
                    <a:ext cx="3048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8100000">
                    <a:off x="3502198" y="1669868"/>
                    <a:ext cx="3048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0" name="Group 103"/>
                <p:cNvGrpSpPr/>
                <p:nvPr/>
              </p:nvGrpSpPr>
              <p:grpSpPr>
                <a:xfrm>
                  <a:off x="4419600" y="1447800"/>
                  <a:ext cx="304800" cy="304800"/>
                  <a:chOff x="3502198" y="1524000"/>
                  <a:chExt cx="304800" cy="304800"/>
                </a:xfrm>
              </p:grpSpPr>
              <p:cxnSp>
                <p:nvCxnSpPr>
                  <p:cNvPr id="34" name="Straight Connector 33"/>
                  <p:cNvCxnSpPr/>
                  <p:nvPr/>
                </p:nvCxnSpPr>
                <p:spPr>
                  <a:xfrm rot="2700000">
                    <a:off x="3505200" y="1676400"/>
                    <a:ext cx="3048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8100000">
                    <a:off x="3502198" y="1669868"/>
                    <a:ext cx="3048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1" name="Group 104"/>
                <p:cNvGrpSpPr/>
                <p:nvPr/>
              </p:nvGrpSpPr>
              <p:grpSpPr>
                <a:xfrm>
                  <a:off x="5334000" y="1447800"/>
                  <a:ext cx="304800" cy="304800"/>
                  <a:chOff x="3502198" y="1524000"/>
                  <a:chExt cx="304800" cy="304800"/>
                </a:xfrm>
              </p:grpSpPr>
              <p:cxnSp>
                <p:nvCxnSpPr>
                  <p:cNvPr id="32" name="Straight Connector 31"/>
                  <p:cNvCxnSpPr/>
                  <p:nvPr/>
                </p:nvCxnSpPr>
                <p:spPr>
                  <a:xfrm rot="2700000">
                    <a:off x="3505200" y="1676400"/>
                    <a:ext cx="3048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8100000">
                    <a:off x="3502198" y="1669868"/>
                    <a:ext cx="3048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9" name="Group 99"/>
              <p:cNvGrpSpPr/>
              <p:nvPr/>
            </p:nvGrpSpPr>
            <p:grpSpPr>
              <a:xfrm>
                <a:off x="3506961" y="4191000"/>
                <a:ext cx="2059411" cy="304808"/>
                <a:chOff x="3506961" y="1447792"/>
                <a:chExt cx="2059411" cy="304808"/>
              </a:xfrm>
            </p:grpSpPr>
            <p:grpSp>
              <p:nvGrpSpPr>
                <p:cNvPr id="20" name="Group 120"/>
                <p:cNvGrpSpPr/>
                <p:nvPr/>
              </p:nvGrpSpPr>
              <p:grpSpPr>
                <a:xfrm>
                  <a:off x="3506961" y="1447792"/>
                  <a:ext cx="304800" cy="304800"/>
                  <a:chOff x="3502198" y="1524000"/>
                  <a:chExt cx="304800" cy="304800"/>
                </a:xfrm>
              </p:grpSpPr>
              <p:cxnSp>
                <p:nvCxnSpPr>
                  <p:cNvPr id="27" name="Straight Connector 26"/>
                  <p:cNvCxnSpPr/>
                  <p:nvPr/>
                </p:nvCxnSpPr>
                <p:spPr>
                  <a:xfrm rot="2700000">
                    <a:off x="3505200" y="1676400"/>
                    <a:ext cx="3048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8100000">
                    <a:off x="3502198" y="1669868"/>
                    <a:ext cx="3048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2" name="Group 122"/>
                <p:cNvGrpSpPr/>
                <p:nvPr/>
              </p:nvGrpSpPr>
              <p:grpSpPr>
                <a:xfrm>
                  <a:off x="5261572" y="1447801"/>
                  <a:ext cx="304800" cy="304799"/>
                  <a:chOff x="3429770" y="1524001"/>
                  <a:chExt cx="304800" cy="304799"/>
                </a:xfrm>
              </p:grpSpPr>
              <p:cxnSp>
                <p:nvCxnSpPr>
                  <p:cNvPr id="24" name="Straight Connector 23"/>
                  <p:cNvCxnSpPr/>
                  <p:nvPr/>
                </p:nvCxnSpPr>
                <p:spPr>
                  <a:xfrm rot="8100000">
                    <a:off x="3429770" y="1669869"/>
                    <a:ext cx="3048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2700000">
                    <a:off x="3448724" y="1676401"/>
                    <a:ext cx="304799"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0" name="Group 100"/>
              <p:cNvGrpSpPr/>
              <p:nvPr/>
            </p:nvGrpSpPr>
            <p:grpSpPr>
              <a:xfrm>
                <a:off x="3505200" y="5105408"/>
                <a:ext cx="2131839" cy="304808"/>
                <a:chOff x="3506961" y="1447792"/>
                <a:chExt cx="2131839" cy="304808"/>
              </a:xfrm>
            </p:grpSpPr>
            <p:grpSp>
              <p:nvGrpSpPr>
                <p:cNvPr id="11" name="Group 111"/>
                <p:cNvGrpSpPr/>
                <p:nvPr/>
              </p:nvGrpSpPr>
              <p:grpSpPr>
                <a:xfrm>
                  <a:off x="3506961" y="1447792"/>
                  <a:ext cx="304800" cy="304800"/>
                  <a:chOff x="3502198" y="1524000"/>
                  <a:chExt cx="304800" cy="304800"/>
                </a:xfrm>
              </p:grpSpPr>
              <p:cxnSp>
                <p:nvCxnSpPr>
                  <p:cNvPr id="18" name="Straight Connector 17"/>
                  <p:cNvCxnSpPr/>
                  <p:nvPr/>
                </p:nvCxnSpPr>
                <p:spPr>
                  <a:xfrm rot="2700000">
                    <a:off x="3505200" y="1676400"/>
                    <a:ext cx="3048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8100000">
                    <a:off x="3502198" y="1669868"/>
                    <a:ext cx="3048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2"/>
                <p:cNvGrpSpPr/>
                <p:nvPr/>
              </p:nvGrpSpPr>
              <p:grpSpPr>
                <a:xfrm>
                  <a:off x="4419600" y="1447800"/>
                  <a:ext cx="304800" cy="304800"/>
                  <a:chOff x="3502198" y="1524000"/>
                  <a:chExt cx="304800" cy="304800"/>
                </a:xfrm>
              </p:grpSpPr>
              <p:cxnSp>
                <p:nvCxnSpPr>
                  <p:cNvPr id="16" name="Straight Connector 15"/>
                  <p:cNvCxnSpPr/>
                  <p:nvPr/>
                </p:nvCxnSpPr>
                <p:spPr>
                  <a:xfrm rot="2700000">
                    <a:off x="3505200" y="1676400"/>
                    <a:ext cx="3048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8100000">
                    <a:off x="3502198" y="1669868"/>
                    <a:ext cx="3048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oup 113"/>
                <p:cNvGrpSpPr/>
                <p:nvPr/>
              </p:nvGrpSpPr>
              <p:grpSpPr>
                <a:xfrm>
                  <a:off x="5334000" y="1447800"/>
                  <a:ext cx="304800" cy="304800"/>
                  <a:chOff x="3502198" y="1524000"/>
                  <a:chExt cx="304800" cy="304800"/>
                </a:xfrm>
              </p:grpSpPr>
              <p:cxnSp>
                <p:nvCxnSpPr>
                  <p:cNvPr id="14" name="Straight Connector 13"/>
                  <p:cNvCxnSpPr/>
                  <p:nvPr/>
                </p:nvCxnSpPr>
                <p:spPr>
                  <a:xfrm rot="2700000">
                    <a:off x="3505200" y="1676400"/>
                    <a:ext cx="3048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8100000">
                    <a:off x="3502198" y="1669868"/>
                    <a:ext cx="3048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grpSp>
      </p:grpSp>
      <p:sp>
        <p:nvSpPr>
          <p:cNvPr id="187" name="TextBox 186"/>
          <p:cNvSpPr txBox="1"/>
          <p:nvPr/>
        </p:nvSpPr>
        <p:spPr>
          <a:xfrm>
            <a:off x="5307106" y="6131859"/>
            <a:ext cx="3429000" cy="646331"/>
          </a:xfrm>
          <a:prstGeom prst="rect">
            <a:avLst/>
          </a:prstGeom>
          <a:noFill/>
          <a:ln w="19050">
            <a:solidFill>
              <a:srgbClr val="F81455"/>
            </a:solidFill>
          </a:ln>
        </p:spPr>
        <p:txBody>
          <a:bodyPr wrap="square" rtlCol="0">
            <a:spAutoFit/>
          </a:bodyPr>
          <a:lstStyle/>
          <a:p>
            <a:r>
              <a:rPr lang="en-US"/>
              <a:t>A betatron was used as a trigger in an early nuclear bomb.</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229600" cy="944562"/>
          </a:xfrm>
        </p:spPr>
        <p:txBody>
          <a:bodyPr/>
          <a:lstStyle/>
          <a:p>
            <a:r>
              <a:rPr lang="en-US">
                <a:solidFill>
                  <a:srgbClr val="FFFF00"/>
                </a:solidFill>
              </a:rPr>
              <a:t>Clicker Question</a:t>
            </a:r>
          </a:p>
        </p:txBody>
      </p:sp>
      <p:sp>
        <p:nvSpPr>
          <p:cNvPr id="3" name="Content Placeholder 2"/>
          <p:cNvSpPr>
            <a:spLocks noGrp="1"/>
          </p:cNvSpPr>
          <p:nvPr>
            <p:ph idx="1"/>
          </p:nvPr>
        </p:nvSpPr>
        <p:spPr>
          <a:xfrm>
            <a:off x="457200" y="1371600"/>
            <a:ext cx="8229600" cy="5486400"/>
          </a:xfrm>
        </p:spPr>
        <p:txBody>
          <a:bodyPr>
            <a:normAutofit/>
          </a:bodyPr>
          <a:lstStyle/>
          <a:p>
            <a:r>
              <a:rPr lang="en-US" dirty="0"/>
              <a:t>You have a single loop of superconducting wire, with a current circulating.  The current will go on forever if you keep it cold.</a:t>
            </a:r>
          </a:p>
          <a:p>
            <a:r>
              <a:rPr lang="en-US" dirty="0"/>
              <a:t>But you let it warm up: </a:t>
            </a:r>
            <a:r>
              <a:rPr lang="en-US" dirty="0">
                <a:solidFill>
                  <a:srgbClr val="FFFF00"/>
                </a:solidFill>
              </a:rPr>
              <a:t>resistance</a:t>
            </a:r>
            <a:r>
              <a:rPr lang="en-US" dirty="0"/>
              <a:t> sets in.</a:t>
            </a:r>
          </a:p>
          <a:p>
            <a:r>
              <a:rPr lang="en-US" dirty="0"/>
              <a:t>The </a:t>
            </a:r>
            <a:r>
              <a:rPr lang="en-US" dirty="0">
                <a:solidFill>
                  <a:srgbClr val="FFFF00"/>
                </a:solidFill>
              </a:rPr>
              <a:t>current dies away</a:t>
            </a:r>
            <a:r>
              <a:rPr lang="en-US" dirty="0"/>
              <a:t>, and therefore so does the magnetic field it produced.</a:t>
            </a:r>
          </a:p>
          <a:p>
            <a:r>
              <a:rPr lang="en-US" dirty="0">
                <a:solidFill>
                  <a:srgbClr val="FFFF00"/>
                </a:solidFill>
              </a:rPr>
              <a:t>Does this decaying magnetic field induce an </a:t>
            </a:r>
            <a:r>
              <a:rPr lang="en-US" dirty="0" err="1">
                <a:solidFill>
                  <a:srgbClr val="FFFF00"/>
                </a:solidFill>
              </a:rPr>
              <a:t>emf</a:t>
            </a:r>
            <a:r>
              <a:rPr lang="en-US" dirty="0">
                <a:solidFill>
                  <a:srgbClr val="FFFF00"/>
                </a:solidFill>
              </a:rPr>
              <a:t> in </a:t>
            </a:r>
            <a:r>
              <a:rPr lang="en-US" i="1" dirty="0">
                <a:solidFill>
                  <a:srgbClr val="FFFF00"/>
                </a:solidFill>
              </a:rPr>
              <a:t>the loop itself</a:t>
            </a:r>
            <a:r>
              <a:rPr lang="en-US" dirty="0">
                <a:solidFill>
                  <a:srgbClr val="FFFF00"/>
                </a:solidFill>
              </a:rPr>
              <a:t>?   </a:t>
            </a:r>
            <a:r>
              <a:rPr lang="en-US" u="sng" dirty="0">
                <a:solidFill>
                  <a:srgbClr val="FFFF00"/>
                </a:solidFill>
              </a:rPr>
              <a:t>A:  Yes   B: No.</a:t>
            </a:r>
          </a:p>
          <a:p>
            <a:r>
              <a:rPr lang="en-US" dirty="0"/>
              <a:t>(Assume there are no other loops, or magnets, etc., anywhere close.)  </a:t>
            </a:r>
          </a:p>
          <a:p>
            <a:endParaRPr lang="en-US" dirty="0"/>
          </a:p>
        </p:txBody>
      </p:sp>
      <p:sp>
        <p:nvSpPr>
          <p:cNvPr id="4" name="Oval 3"/>
          <p:cNvSpPr/>
          <p:nvPr/>
        </p:nvSpPr>
        <p:spPr>
          <a:xfrm>
            <a:off x="6593541" y="443753"/>
            <a:ext cx="685800" cy="685800"/>
          </a:xfrm>
          <a:prstGeom prst="ellipse">
            <a:avLst/>
          </a:prstGeom>
          <a:noFill/>
          <a:ln w="762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073153" y="519953"/>
            <a:ext cx="533400" cy="523220"/>
          </a:xfrm>
          <a:prstGeom prst="rect">
            <a:avLst/>
          </a:prstGeom>
          <a:noFill/>
        </p:spPr>
        <p:txBody>
          <a:bodyPr wrap="square" rtlCol="0">
            <a:spAutoFit/>
          </a:bodyPr>
          <a:lstStyle/>
          <a:p>
            <a:r>
              <a:rPr lang="en-US" sz="2800">
                <a:solidFill>
                  <a:srgbClr val="FF0000"/>
                </a:solidFill>
              </a:rPr>
              <a:t>V</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229600" cy="944562"/>
          </a:xfrm>
        </p:spPr>
        <p:txBody>
          <a:bodyPr/>
          <a:lstStyle/>
          <a:p>
            <a:r>
              <a:rPr lang="en-US">
                <a:solidFill>
                  <a:srgbClr val="FFFF00"/>
                </a:solidFill>
              </a:rPr>
              <a:t>Clicker Answer</a:t>
            </a:r>
          </a:p>
        </p:txBody>
      </p:sp>
      <p:sp>
        <p:nvSpPr>
          <p:cNvPr id="3" name="Content Placeholder 2"/>
          <p:cNvSpPr>
            <a:spLocks noGrp="1"/>
          </p:cNvSpPr>
          <p:nvPr>
            <p:ph idx="1"/>
          </p:nvPr>
        </p:nvSpPr>
        <p:spPr>
          <a:xfrm>
            <a:off x="457200" y="1371600"/>
            <a:ext cx="8229600" cy="5334000"/>
          </a:xfrm>
        </p:spPr>
        <p:txBody>
          <a:bodyPr>
            <a:normAutofit/>
          </a:bodyPr>
          <a:lstStyle/>
          <a:p>
            <a:r>
              <a:rPr lang="en-US" dirty="0">
                <a:solidFill>
                  <a:srgbClr val="FFFF00"/>
                </a:solidFill>
              </a:rPr>
              <a:t>Does this decaying magnetic field induce an </a:t>
            </a:r>
            <a:r>
              <a:rPr lang="en-US" dirty="0" err="1">
                <a:solidFill>
                  <a:srgbClr val="FFFF00"/>
                </a:solidFill>
              </a:rPr>
              <a:t>emf</a:t>
            </a:r>
            <a:r>
              <a:rPr lang="en-US" dirty="0">
                <a:solidFill>
                  <a:srgbClr val="FFFF00"/>
                </a:solidFill>
              </a:rPr>
              <a:t> in </a:t>
            </a:r>
            <a:r>
              <a:rPr lang="en-US" i="1" dirty="0">
                <a:solidFill>
                  <a:srgbClr val="FFFF00"/>
                </a:solidFill>
              </a:rPr>
              <a:t>the loop itself</a:t>
            </a:r>
            <a:r>
              <a:rPr lang="en-US" dirty="0">
                <a:solidFill>
                  <a:srgbClr val="FFFF00"/>
                </a:solidFill>
              </a:rPr>
              <a:t>?   </a:t>
            </a:r>
            <a:r>
              <a:rPr lang="en-US" u="sng" dirty="0">
                <a:solidFill>
                  <a:srgbClr val="FFFF00"/>
                </a:solidFill>
              </a:rPr>
              <a:t>A:  Yes   B: No.</a:t>
            </a:r>
          </a:p>
          <a:p>
            <a:r>
              <a:rPr lang="en-US" u="sng" dirty="0">
                <a:solidFill>
                  <a:srgbClr val="FFFF00"/>
                </a:solidFill>
              </a:rPr>
              <a:t>Yes it does</a:t>
            </a:r>
            <a:r>
              <a:rPr lang="en-US" dirty="0">
                <a:solidFill>
                  <a:srgbClr val="FFFF00"/>
                </a:solidFill>
              </a:rPr>
              <a:t>!  </a:t>
            </a:r>
            <a:r>
              <a:rPr lang="en-US" dirty="0"/>
              <a:t>The induced </a:t>
            </a:r>
            <a:r>
              <a:rPr lang="en-US" dirty="0" err="1"/>
              <a:t>emf</a:t>
            </a:r>
            <a:r>
              <a:rPr lang="en-US" dirty="0"/>
              <a:t> will be such as to produce some magnetic field to replace that which is disappearing—that is, in this case it will generate field going in through the loop, so the current will be as shown.</a:t>
            </a:r>
          </a:p>
          <a:p>
            <a:r>
              <a:rPr lang="en-US" dirty="0"/>
              <a:t>You could also say the induced </a:t>
            </a:r>
            <a:r>
              <a:rPr lang="en-US" dirty="0" err="1"/>
              <a:t>emf</a:t>
            </a:r>
            <a:r>
              <a:rPr lang="en-US" dirty="0"/>
              <a:t> is such as to </a:t>
            </a:r>
            <a:r>
              <a:rPr lang="en-US" dirty="0">
                <a:solidFill>
                  <a:srgbClr val="FFFF00"/>
                </a:solidFill>
              </a:rPr>
              <a:t>oppose the change in current</a:t>
            </a:r>
            <a:r>
              <a:rPr lang="en-US" dirty="0"/>
              <a:t>.</a:t>
            </a:r>
          </a:p>
          <a:p>
            <a:r>
              <a:rPr lang="en-US" dirty="0"/>
              <a:t>This is called “</a:t>
            </a:r>
            <a:r>
              <a:rPr lang="en-US" u="sng" dirty="0">
                <a:solidFill>
                  <a:srgbClr val="FFFF00"/>
                </a:solidFill>
              </a:rPr>
              <a:t>self-inductance</a:t>
            </a:r>
            <a:r>
              <a:rPr lang="en-US" dirty="0"/>
              <a:t>”.</a:t>
            </a:r>
          </a:p>
        </p:txBody>
      </p:sp>
      <p:sp>
        <p:nvSpPr>
          <p:cNvPr id="4" name="Oval 3"/>
          <p:cNvSpPr/>
          <p:nvPr/>
        </p:nvSpPr>
        <p:spPr>
          <a:xfrm>
            <a:off x="6593541" y="443753"/>
            <a:ext cx="685800" cy="685800"/>
          </a:xfrm>
          <a:prstGeom prst="ellipse">
            <a:avLst/>
          </a:prstGeom>
          <a:noFill/>
          <a:ln w="762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073153" y="519953"/>
            <a:ext cx="533400" cy="523220"/>
          </a:xfrm>
          <a:prstGeom prst="rect">
            <a:avLst/>
          </a:prstGeom>
          <a:noFill/>
        </p:spPr>
        <p:txBody>
          <a:bodyPr wrap="square" rtlCol="0">
            <a:spAutoFit/>
          </a:bodyPr>
          <a:lstStyle/>
          <a:p>
            <a:r>
              <a:rPr lang="en-US" sz="2800">
                <a:solidFill>
                  <a:srgbClr val="FF0000"/>
                </a:solidFill>
              </a:rPr>
              <a:t>V</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“Self-Inductance” of a Solenoid</a:t>
            </a:r>
          </a:p>
        </p:txBody>
      </p:sp>
      <p:sp>
        <p:nvSpPr>
          <p:cNvPr id="3" name="Content Placeholder 2"/>
          <p:cNvSpPr>
            <a:spLocks noGrp="1"/>
          </p:cNvSpPr>
          <p:nvPr>
            <p:ph sz="half" idx="1"/>
          </p:nvPr>
        </p:nvSpPr>
        <p:spPr>
          <a:xfrm>
            <a:off x="76200" y="1524000"/>
            <a:ext cx="5638800" cy="4983163"/>
          </a:xfrm>
        </p:spPr>
        <p:txBody>
          <a:bodyPr>
            <a:normAutofit/>
          </a:bodyPr>
          <a:lstStyle/>
          <a:p>
            <a:r>
              <a:rPr lang="en-US"/>
              <a:t>What emf </a:t>
            </a:r>
            <a:r>
              <a:rPr lang="en-US">
                <a:solidFill>
                  <a:srgbClr val="FFFF00"/>
                </a:solidFill>
                <a:latin typeface="Vladimir Script"/>
              </a:rPr>
              <a:t>E </a:t>
            </a:r>
            <a:r>
              <a:rPr lang="en-US">
                <a:latin typeface="Vladimir Script"/>
              </a:rPr>
              <a:t> </a:t>
            </a:r>
            <a:r>
              <a:rPr lang="en-US"/>
              <a:t>is generated in a solenoid with </a:t>
            </a:r>
            <a:r>
              <a:rPr lang="en-US" i="1">
                <a:solidFill>
                  <a:srgbClr val="FFFF00"/>
                </a:solidFill>
                <a:latin typeface="Times New Roman" pitchFamily="18" charset="0"/>
                <a:cs typeface="Times New Roman" pitchFamily="18" charset="0"/>
              </a:rPr>
              <a:t>N</a:t>
            </a:r>
            <a:r>
              <a:rPr lang="en-US"/>
              <a:t> turns, area </a:t>
            </a:r>
            <a:r>
              <a:rPr lang="en-US" i="1">
                <a:solidFill>
                  <a:srgbClr val="FFFF00"/>
                </a:solidFill>
                <a:latin typeface="Times New Roman" pitchFamily="18" charset="0"/>
                <a:cs typeface="Times New Roman" pitchFamily="18" charset="0"/>
              </a:rPr>
              <a:t>A</a:t>
            </a:r>
            <a:r>
              <a:rPr lang="en-US"/>
              <a:t>, for  a rate of change of current </a:t>
            </a:r>
            <a:r>
              <a:rPr lang="en-US" i="1">
                <a:solidFill>
                  <a:srgbClr val="FFFF00"/>
                </a:solidFill>
                <a:latin typeface="Times New Roman" pitchFamily="18" charset="0"/>
                <a:cs typeface="Times New Roman" pitchFamily="18" charset="0"/>
              </a:rPr>
              <a:t>dI</a:t>
            </a:r>
            <a:r>
              <a:rPr lang="en-US">
                <a:solidFill>
                  <a:srgbClr val="FFFF00"/>
                </a:solidFill>
              </a:rPr>
              <a:t>/</a:t>
            </a:r>
            <a:r>
              <a:rPr lang="en-US" i="1">
                <a:solidFill>
                  <a:srgbClr val="FFFF00"/>
                </a:solidFill>
                <a:latin typeface="Times New Roman" pitchFamily="18" charset="0"/>
                <a:cs typeface="Times New Roman" pitchFamily="18" charset="0"/>
              </a:rPr>
              <a:t>dt</a:t>
            </a:r>
            <a:r>
              <a:rPr lang="en-US"/>
              <a:t>?</a:t>
            </a:r>
          </a:p>
          <a:p>
            <a:r>
              <a:rPr lang="en-US"/>
              <a:t>Recall from Ampère’s law that        </a:t>
            </a:r>
            <a:r>
              <a:rPr lang="en-US" i="1">
                <a:solidFill>
                  <a:srgbClr val="FFFF00"/>
                </a:solidFill>
                <a:latin typeface="Times New Roman" pitchFamily="18" charset="0"/>
                <a:cs typeface="Times New Roman" pitchFamily="18" charset="0"/>
              </a:rPr>
              <a:t>B</a:t>
            </a:r>
            <a:r>
              <a:rPr lang="en-US">
                <a:solidFill>
                  <a:srgbClr val="FFFF00"/>
                </a:solidFill>
                <a:latin typeface="Times New Roman" pitchFamily="18" charset="0"/>
                <a:cs typeface="Times New Roman" pitchFamily="18" charset="0"/>
              </a:rPr>
              <a:t> = </a:t>
            </a:r>
            <a:r>
              <a:rPr lang="en-US" i="1">
                <a:solidFill>
                  <a:srgbClr val="FFFF00"/>
                </a:solidFill>
                <a:latin typeface="Times New Roman" pitchFamily="18" charset="0"/>
                <a:cs typeface="Times New Roman" pitchFamily="18" charset="0"/>
                <a:sym typeface="Symbol"/>
              </a:rPr>
              <a:t></a:t>
            </a:r>
            <a:r>
              <a:rPr lang="en-US" baseline="-25000">
                <a:solidFill>
                  <a:srgbClr val="FFFF00"/>
                </a:solidFill>
                <a:latin typeface="Times New Roman" pitchFamily="18" charset="0"/>
                <a:cs typeface="Times New Roman" pitchFamily="18" charset="0"/>
                <a:sym typeface="Symbol"/>
              </a:rPr>
              <a:t>0</a:t>
            </a:r>
            <a:r>
              <a:rPr lang="en-US" i="1">
                <a:solidFill>
                  <a:srgbClr val="FFFF00"/>
                </a:solidFill>
                <a:latin typeface="Times New Roman" pitchFamily="18" charset="0"/>
                <a:cs typeface="Times New Roman" pitchFamily="18" charset="0"/>
                <a:sym typeface="Symbol"/>
              </a:rPr>
              <a:t>nI</a:t>
            </a:r>
            <a:r>
              <a:rPr lang="en-US">
                <a:solidFill>
                  <a:srgbClr val="FFFF00"/>
                </a:solidFill>
                <a:latin typeface="Times New Roman" pitchFamily="18" charset="0"/>
                <a:cs typeface="Times New Roman" pitchFamily="18" charset="0"/>
                <a:sym typeface="Symbol"/>
              </a:rPr>
              <a:t>, so </a:t>
            </a:r>
            <a:r>
              <a:rPr lang="en-US" i="1">
                <a:solidFill>
                  <a:srgbClr val="FFFF00"/>
                </a:solidFill>
                <a:latin typeface="Times New Roman" pitchFamily="18" charset="0"/>
                <a:cs typeface="Times New Roman" pitchFamily="18" charset="0"/>
                <a:sym typeface="Symbol"/>
              </a:rPr>
              <a:t></a:t>
            </a:r>
            <a:r>
              <a:rPr lang="en-US" baseline="-25000">
                <a:solidFill>
                  <a:srgbClr val="FFFF00"/>
                </a:solidFill>
                <a:latin typeface="Times New Roman" pitchFamily="18" charset="0"/>
                <a:cs typeface="Times New Roman" pitchFamily="18" charset="0"/>
                <a:sym typeface="Symbol"/>
              </a:rPr>
              <a:t>B</a:t>
            </a:r>
            <a:r>
              <a:rPr lang="en-US">
                <a:solidFill>
                  <a:srgbClr val="FFFF00"/>
                </a:solidFill>
                <a:latin typeface="Times New Roman" pitchFamily="18" charset="0"/>
                <a:cs typeface="Times New Roman" pitchFamily="18" charset="0"/>
                <a:sym typeface="Symbol"/>
              </a:rPr>
              <a:t> = </a:t>
            </a:r>
            <a:r>
              <a:rPr lang="en-US" i="1">
                <a:solidFill>
                  <a:srgbClr val="FFFF00"/>
                </a:solidFill>
                <a:latin typeface="Times New Roman" pitchFamily="18" charset="0"/>
                <a:cs typeface="Times New Roman" pitchFamily="18" charset="0"/>
                <a:sym typeface="Symbol"/>
              </a:rPr>
              <a:t></a:t>
            </a:r>
            <a:r>
              <a:rPr lang="en-US" baseline="-25000">
                <a:solidFill>
                  <a:srgbClr val="FFFF00"/>
                </a:solidFill>
                <a:latin typeface="Times New Roman" pitchFamily="18" charset="0"/>
                <a:cs typeface="Times New Roman" pitchFamily="18" charset="0"/>
                <a:sym typeface="Symbol"/>
              </a:rPr>
              <a:t>0</a:t>
            </a:r>
            <a:r>
              <a:rPr lang="en-US" i="1">
                <a:solidFill>
                  <a:srgbClr val="FFFF00"/>
                </a:solidFill>
                <a:latin typeface="Times New Roman" pitchFamily="18" charset="0"/>
                <a:cs typeface="Times New Roman" pitchFamily="18" charset="0"/>
                <a:sym typeface="Symbol"/>
              </a:rPr>
              <a:t>NIA</a:t>
            </a:r>
            <a:r>
              <a:rPr lang="en-US">
                <a:solidFill>
                  <a:srgbClr val="FFFF00"/>
                </a:solidFill>
                <a:latin typeface="Times New Roman" pitchFamily="18" charset="0"/>
                <a:cs typeface="Times New Roman" pitchFamily="18" charset="0"/>
                <a:sym typeface="Symbol"/>
              </a:rPr>
              <a:t>/</a:t>
            </a:r>
            <a:r>
              <a:rPr lang="en-US" i="1">
                <a:solidFill>
                  <a:srgbClr val="FFFF00"/>
                </a:solidFill>
                <a:latin typeface="Times New Roman" pitchFamily="18" charset="0"/>
                <a:cs typeface="Times New Roman" pitchFamily="18" charset="0"/>
                <a:sym typeface="Symbol"/>
              </a:rPr>
              <a:t>ℓ</a:t>
            </a:r>
            <a:r>
              <a:rPr lang="en-US">
                <a:sym typeface="Symbol"/>
              </a:rPr>
              <a:t>.</a:t>
            </a:r>
          </a:p>
          <a:p>
            <a:r>
              <a:rPr lang="en-US">
                <a:sym typeface="Symbol"/>
              </a:rPr>
              <a:t>This flux goes through </a:t>
            </a:r>
            <a:r>
              <a:rPr lang="en-US">
                <a:solidFill>
                  <a:srgbClr val="FFFF00"/>
                </a:solidFill>
                <a:sym typeface="Symbol"/>
              </a:rPr>
              <a:t>all</a:t>
            </a:r>
            <a:r>
              <a:rPr lang="en-US">
                <a:sym typeface="Symbol"/>
              </a:rPr>
              <a:t> </a:t>
            </a:r>
            <a:r>
              <a:rPr lang="en-US" i="1">
                <a:solidFill>
                  <a:srgbClr val="FFFF00"/>
                </a:solidFill>
                <a:latin typeface="Times New Roman" pitchFamily="18" charset="0"/>
                <a:cs typeface="Times New Roman" pitchFamily="18" charset="0"/>
                <a:sym typeface="Symbol"/>
              </a:rPr>
              <a:t>N</a:t>
            </a:r>
            <a:r>
              <a:rPr lang="en-US">
                <a:sym typeface="Symbol"/>
              </a:rPr>
              <a:t> turns, so the total flux is </a:t>
            </a:r>
            <a:r>
              <a:rPr lang="en-US" i="1">
                <a:solidFill>
                  <a:srgbClr val="FFFF00"/>
                </a:solidFill>
                <a:latin typeface="Times New Roman" pitchFamily="18" charset="0"/>
                <a:cs typeface="Times New Roman" pitchFamily="18" charset="0"/>
                <a:sym typeface="Symbol"/>
              </a:rPr>
              <a:t>N</a:t>
            </a:r>
            <a:r>
              <a:rPr lang="en-US" baseline="-25000">
                <a:solidFill>
                  <a:srgbClr val="FFFF00"/>
                </a:solidFill>
                <a:latin typeface="Times New Roman" pitchFamily="18" charset="0"/>
                <a:cs typeface="Times New Roman" pitchFamily="18" charset="0"/>
                <a:sym typeface="Symbol"/>
              </a:rPr>
              <a:t>B</a:t>
            </a:r>
            <a:r>
              <a:rPr lang="en-US">
                <a:cs typeface="Times New Roman" pitchFamily="18" charset="0"/>
                <a:sym typeface="Symbol"/>
              </a:rPr>
              <a:t>.</a:t>
            </a:r>
          </a:p>
          <a:p>
            <a:r>
              <a:rPr lang="en-US">
                <a:cs typeface="Times New Roman" pitchFamily="18" charset="0"/>
                <a:sym typeface="Symbol"/>
              </a:rPr>
              <a:t>Hence </a:t>
            </a:r>
            <a:r>
              <a:rPr lang="en-US">
                <a:solidFill>
                  <a:srgbClr val="FFFF00"/>
                </a:solidFill>
                <a:cs typeface="Times New Roman" pitchFamily="18" charset="0"/>
                <a:sym typeface="Symbol"/>
              </a:rPr>
              <a:t>emf from changing </a:t>
            </a:r>
            <a:r>
              <a:rPr lang="en-US" i="1">
                <a:solidFill>
                  <a:srgbClr val="FFFF00"/>
                </a:solidFill>
                <a:latin typeface="Times New Roman" pitchFamily="18" charset="0"/>
                <a:cs typeface="Times New Roman" pitchFamily="18" charset="0"/>
                <a:sym typeface="Symbol"/>
              </a:rPr>
              <a:t>I</a:t>
            </a:r>
            <a:r>
              <a:rPr lang="en-US">
                <a:solidFill>
                  <a:srgbClr val="FFFF00"/>
                </a:solidFill>
                <a:cs typeface="Times New Roman" pitchFamily="18" charset="0"/>
                <a:sym typeface="Symbol"/>
              </a:rPr>
              <a:t> is</a:t>
            </a:r>
            <a:r>
              <a:rPr lang="en-US">
                <a:cs typeface="Times New Roman" pitchFamily="18" charset="0"/>
                <a:sym typeface="Symbol"/>
              </a:rPr>
              <a:t>:</a:t>
            </a:r>
          </a:p>
        </p:txBody>
      </p:sp>
      <p:sp>
        <p:nvSpPr>
          <p:cNvPr id="4" name="Content Placeholder 3"/>
          <p:cNvSpPr>
            <a:spLocks noGrp="1"/>
          </p:cNvSpPr>
          <p:nvPr>
            <p:ph sz="half" idx="2"/>
          </p:nvPr>
        </p:nvSpPr>
        <p:spPr>
          <a:xfrm>
            <a:off x="5486400" y="1600200"/>
            <a:ext cx="3657600" cy="4525963"/>
          </a:xfrm>
        </p:spPr>
        <p:txBody>
          <a:bodyPr>
            <a:normAutofit/>
          </a:bodyPr>
          <a:lstStyle/>
          <a:p>
            <a:r>
              <a:rPr lang="en-US">
                <a:solidFill>
                  <a:schemeClr val="bg2">
                    <a:lumMod val="50000"/>
                  </a:schemeClr>
                </a:solidFill>
              </a:rPr>
              <a:t>.</a:t>
            </a:r>
          </a:p>
        </p:txBody>
      </p:sp>
      <p:grpSp>
        <p:nvGrpSpPr>
          <p:cNvPr id="5" name="Group 4"/>
          <p:cNvGrpSpPr/>
          <p:nvPr/>
        </p:nvGrpSpPr>
        <p:grpSpPr>
          <a:xfrm>
            <a:off x="6293223" y="3657600"/>
            <a:ext cx="2514600" cy="1295400"/>
            <a:chOff x="838200" y="2590800"/>
            <a:chExt cx="3091241" cy="1600200"/>
          </a:xfrm>
        </p:grpSpPr>
        <p:grpSp>
          <p:nvGrpSpPr>
            <p:cNvPr id="6" name="Group 90"/>
            <p:cNvGrpSpPr/>
            <p:nvPr/>
          </p:nvGrpSpPr>
          <p:grpSpPr>
            <a:xfrm>
              <a:off x="838202" y="2590800"/>
              <a:ext cx="3091239" cy="1028696"/>
              <a:chOff x="838202" y="2590800"/>
              <a:chExt cx="3091239" cy="1028696"/>
            </a:xfrm>
          </p:grpSpPr>
          <p:grpSp>
            <p:nvGrpSpPr>
              <p:cNvPr id="11" name="Group 64"/>
              <p:cNvGrpSpPr/>
              <p:nvPr/>
            </p:nvGrpSpPr>
            <p:grpSpPr>
              <a:xfrm>
                <a:off x="838202" y="2590800"/>
                <a:ext cx="3048001" cy="152400"/>
                <a:chOff x="990602" y="2590800"/>
                <a:chExt cx="4712576" cy="233083"/>
              </a:xfrm>
            </p:grpSpPr>
            <p:grpSp>
              <p:nvGrpSpPr>
                <p:cNvPr id="24" name="Group 22"/>
                <p:cNvGrpSpPr/>
                <p:nvPr/>
              </p:nvGrpSpPr>
              <p:grpSpPr>
                <a:xfrm>
                  <a:off x="990602" y="2590800"/>
                  <a:ext cx="3048003" cy="228600"/>
                  <a:chOff x="3505200" y="533400"/>
                  <a:chExt cx="4875039" cy="304808"/>
                </a:xfrm>
              </p:grpSpPr>
              <p:grpSp>
                <p:nvGrpSpPr>
                  <p:cNvPr id="35" name="Group 129"/>
                  <p:cNvGrpSpPr/>
                  <p:nvPr/>
                </p:nvGrpSpPr>
                <p:grpSpPr>
                  <a:xfrm>
                    <a:off x="3505200" y="533400"/>
                    <a:ext cx="2131839" cy="304808"/>
                    <a:chOff x="3506961" y="1447792"/>
                    <a:chExt cx="2131839" cy="304808"/>
                  </a:xfrm>
                </p:grpSpPr>
                <p:grpSp>
                  <p:nvGrpSpPr>
                    <p:cNvPr id="46" name="Group 130"/>
                    <p:cNvGrpSpPr/>
                    <p:nvPr/>
                  </p:nvGrpSpPr>
                  <p:grpSpPr>
                    <a:xfrm>
                      <a:off x="3506961" y="1447792"/>
                      <a:ext cx="304800" cy="304800"/>
                      <a:chOff x="3502198" y="1524000"/>
                      <a:chExt cx="304800" cy="304800"/>
                    </a:xfrm>
                  </p:grpSpPr>
                  <p:cxnSp>
                    <p:nvCxnSpPr>
                      <p:cNvPr id="53" name="Straight Connector 52"/>
                      <p:cNvCxnSpPr/>
                      <p:nvPr/>
                    </p:nvCxnSpPr>
                    <p:spPr>
                      <a:xfrm rot="2700000">
                        <a:off x="3505200" y="1676400"/>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42"/>
                      <p:cNvCxnSpPr/>
                      <p:nvPr/>
                    </p:nvCxnSpPr>
                    <p:spPr>
                      <a:xfrm rot="8100000">
                        <a:off x="3502198" y="1669868"/>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7" name="Group 131"/>
                    <p:cNvGrpSpPr/>
                    <p:nvPr/>
                  </p:nvGrpSpPr>
                  <p:grpSpPr>
                    <a:xfrm>
                      <a:off x="4419600" y="1447800"/>
                      <a:ext cx="304800" cy="304800"/>
                      <a:chOff x="3502198" y="1524000"/>
                      <a:chExt cx="304800" cy="304800"/>
                    </a:xfrm>
                  </p:grpSpPr>
                  <p:cxnSp>
                    <p:nvCxnSpPr>
                      <p:cNvPr id="51" name="Straight Connector 50"/>
                      <p:cNvCxnSpPr/>
                      <p:nvPr/>
                    </p:nvCxnSpPr>
                    <p:spPr>
                      <a:xfrm rot="2700000">
                        <a:off x="3505200" y="1676400"/>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8100000">
                        <a:off x="3502198" y="1669868"/>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8" name="Group 132"/>
                    <p:cNvGrpSpPr/>
                    <p:nvPr/>
                  </p:nvGrpSpPr>
                  <p:grpSpPr>
                    <a:xfrm>
                      <a:off x="5334000" y="1447800"/>
                      <a:ext cx="304800" cy="304800"/>
                      <a:chOff x="3502198" y="1524000"/>
                      <a:chExt cx="304800" cy="304800"/>
                    </a:xfrm>
                  </p:grpSpPr>
                  <p:cxnSp>
                    <p:nvCxnSpPr>
                      <p:cNvPr id="49" name="Straight Connector 48"/>
                      <p:cNvCxnSpPr/>
                      <p:nvPr/>
                    </p:nvCxnSpPr>
                    <p:spPr>
                      <a:xfrm rot="2700000">
                        <a:off x="3505200" y="1676400"/>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8100000">
                        <a:off x="3502198" y="1669868"/>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36" name="Group 139"/>
                  <p:cNvGrpSpPr/>
                  <p:nvPr/>
                </p:nvGrpSpPr>
                <p:grpSpPr>
                  <a:xfrm>
                    <a:off x="6248400" y="533400"/>
                    <a:ext cx="2131839" cy="304808"/>
                    <a:chOff x="3506961" y="1447792"/>
                    <a:chExt cx="2131839" cy="304808"/>
                  </a:xfrm>
                </p:grpSpPr>
                <p:grpSp>
                  <p:nvGrpSpPr>
                    <p:cNvPr id="37" name="Group 140"/>
                    <p:cNvGrpSpPr/>
                    <p:nvPr/>
                  </p:nvGrpSpPr>
                  <p:grpSpPr>
                    <a:xfrm>
                      <a:off x="3506961" y="1447792"/>
                      <a:ext cx="304800" cy="304800"/>
                      <a:chOff x="3502198" y="1524000"/>
                      <a:chExt cx="304800" cy="304800"/>
                    </a:xfrm>
                  </p:grpSpPr>
                  <p:cxnSp>
                    <p:nvCxnSpPr>
                      <p:cNvPr id="44" name="Straight Connector 32"/>
                      <p:cNvCxnSpPr/>
                      <p:nvPr/>
                    </p:nvCxnSpPr>
                    <p:spPr>
                      <a:xfrm rot="2700000">
                        <a:off x="3505200" y="1676400"/>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33"/>
                      <p:cNvCxnSpPr/>
                      <p:nvPr/>
                    </p:nvCxnSpPr>
                    <p:spPr>
                      <a:xfrm rot="8100000">
                        <a:off x="3502198" y="1669868"/>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8" name="Group 141"/>
                    <p:cNvGrpSpPr/>
                    <p:nvPr/>
                  </p:nvGrpSpPr>
                  <p:grpSpPr>
                    <a:xfrm>
                      <a:off x="4419600" y="1447800"/>
                      <a:ext cx="304800" cy="304800"/>
                      <a:chOff x="3502198" y="1524000"/>
                      <a:chExt cx="304800" cy="304800"/>
                    </a:xfrm>
                  </p:grpSpPr>
                  <p:cxnSp>
                    <p:nvCxnSpPr>
                      <p:cNvPr id="42" name="Straight Connector 41"/>
                      <p:cNvCxnSpPr/>
                      <p:nvPr/>
                    </p:nvCxnSpPr>
                    <p:spPr>
                      <a:xfrm rot="2700000">
                        <a:off x="3505200" y="1676400"/>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31"/>
                      <p:cNvCxnSpPr/>
                      <p:nvPr/>
                    </p:nvCxnSpPr>
                    <p:spPr>
                      <a:xfrm rot="8100000">
                        <a:off x="3502198" y="1669868"/>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9" name="Group 142"/>
                    <p:cNvGrpSpPr/>
                    <p:nvPr/>
                  </p:nvGrpSpPr>
                  <p:grpSpPr>
                    <a:xfrm>
                      <a:off x="5334000" y="1447800"/>
                      <a:ext cx="304800" cy="304800"/>
                      <a:chOff x="3502198" y="1524000"/>
                      <a:chExt cx="304800" cy="304800"/>
                    </a:xfrm>
                  </p:grpSpPr>
                  <p:cxnSp>
                    <p:nvCxnSpPr>
                      <p:cNvPr id="40" name="Straight Connector 39"/>
                      <p:cNvCxnSpPr/>
                      <p:nvPr/>
                    </p:nvCxnSpPr>
                    <p:spPr>
                      <a:xfrm rot="2700000">
                        <a:off x="3505200" y="1676400"/>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8100000">
                        <a:off x="3502198" y="1669868"/>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25" name="Group 129"/>
                <p:cNvGrpSpPr/>
                <p:nvPr/>
              </p:nvGrpSpPr>
              <p:grpSpPr>
                <a:xfrm>
                  <a:off x="4370296" y="2595283"/>
                  <a:ext cx="1332882" cy="228600"/>
                  <a:chOff x="3506961" y="1447792"/>
                  <a:chExt cx="2131839" cy="304808"/>
                </a:xfrm>
              </p:grpSpPr>
              <p:grpSp>
                <p:nvGrpSpPr>
                  <p:cNvPr id="26" name="Group 130"/>
                  <p:cNvGrpSpPr/>
                  <p:nvPr/>
                </p:nvGrpSpPr>
                <p:grpSpPr>
                  <a:xfrm>
                    <a:off x="3506961" y="1447792"/>
                    <a:ext cx="304800" cy="304800"/>
                    <a:chOff x="3502198" y="1524000"/>
                    <a:chExt cx="304800" cy="304800"/>
                  </a:xfrm>
                </p:grpSpPr>
                <p:cxnSp>
                  <p:nvCxnSpPr>
                    <p:cNvPr id="33" name="Straight Connector 32"/>
                    <p:cNvCxnSpPr/>
                    <p:nvPr/>
                  </p:nvCxnSpPr>
                  <p:spPr>
                    <a:xfrm rot="2700000">
                      <a:off x="3505200" y="1676400"/>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8100000">
                      <a:off x="3502198" y="1669868"/>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 name="Group 131"/>
                  <p:cNvGrpSpPr/>
                  <p:nvPr/>
                </p:nvGrpSpPr>
                <p:grpSpPr>
                  <a:xfrm>
                    <a:off x="4419600" y="1447800"/>
                    <a:ext cx="304800" cy="304800"/>
                    <a:chOff x="3502198" y="1524000"/>
                    <a:chExt cx="304800" cy="304800"/>
                  </a:xfrm>
                </p:grpSpPr>
                <p:cxnSp>
                  <p:nvCxnSpPr>
                    <p:cNvPr id="31" name="Straight Connector 30"/>
                    <p:cNvCxnSpPr/>
                    <p:nvPr/>
                  </p:nvCxnSpPr>
                  <p:spPr>
                    <a:xfrm rot="2700000">
                      <a:off x="3505200" y="1676400"/>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8100000">
                      <a:off x="3502198" y="1669868"/>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8" name="Group 132"/>
                  <p:cNvGrpSpPr/>
                  <p:nvPr/>
                </p:nvGrpSpPr>
                <p:grpSpPr>
                  <a:xfrm>
                    <a:off x="5334000" y="1447800"/>
                    <a:ext cx="304800" cy="304800"/>
                    <a:chOff x="3502198" y="1524000"/>
                    <a:chExt cx="304800" cy="304800"/>
                  </a:xfrm>
                </p:grpSpPr>
                <p:cxnSp>
                  <p:nvCxnSpPr>
                    <p:cNvPr id="29" name="Straight Connector 28"/>
                    <p:cNvCxnSpPr/>
                    <p:nvPr/>
                  </p:nvCxnSpPr>
                  <p:spPr>
                    <a:xfrm rot="2700000">
                      <a:off x="3505200" y="1676400"/>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8100000">
                      <a:off x="3502198" y="1669868"/>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12" name="Group 79"/>
              <p:cNvGrpSpPr/>
              <p:nvPr/>
            </p:nvGrpSpPr>
            <p:grpSpPr>
              <a:xfrm>
                <a:off x="842963" y="3467096"/>
                <a:ext cx="881441" cy="152400"/>
                <a:chOff x="842963" y="3467096"/>
                <a:chExt cx="881441" cy="152400"/>
              </a:xfrm>
            </p:grpSpPr>
            <p:sp>
              <p:nvSpPr>
                <p:cNvPr id="21" name="Oval 20"/>
                <p:cNvSpPr/>
                <p:nvPr/>
              </p:nvSpPr>
              <p:spPr>
                <a:xfrm>
                  <a:off x="842963" y="3467096"/>
                  <a:ext cx="146823"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1217194" y="3467096"/>
                  <a:ext cx="146823"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577581" y="3467096"/>
                  <a:ext cx="146823"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80"/>
              <p:cNvGrpSpPr/>
              <p:nvPr/>
            </p:nvGrpSpPr>
            <p:grpSpPr>
              <a:xfrm>
                <a:off x="1938333" y="3462341"/>
                <a:ext cx="881441" cy="152400"/>
                <a:chOff x="842963" y="3467096"/>
                <a:chExt cx="881441" cy="152400"/>
              </a:xfrm>
            </p:grpSpPr>
            <p:sp>
              <p:nvSpPr>
                <p:cNvPr id="18" name="Oval 17"/>
                <p:cNvSpPr/>
                <p:nvPr/>
              </p:nvSpPr>
              <p:spPr>
                <a:xfrm>
                  <a:off x="842963" y="3467096"/>
                  <a:ext cx="146823"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1217194" y="3467096"/>
                  <a:ext cx="146823"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577581" y="3467096"/>
                  <a:ext cx="146823"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84"/>
              <p:cNvGrpSpPr/>
              <p:nvPr/>
            </p:nvGrpSpPr>
            <p:grpSpPr>
              <a:xfrm>
                <a:off x="3048000" y="3467096"/>
                <a:ext cx="881441" cy="152400"/>
                <a:chOff x="842963" y="3467096"/>
                <a:chExt cx="881441" cy="152400"/>
              </a:xfrm>
            </p:grpSpPr>
            <p:sp>
              <p:nvSpPr>
                <p:cNvPr id="15" name="Oval 14"/>
                <p:cNvSpPr/>
                <p:nvPr/>
              </p:nvSpPr>
              <p:spPr>
                <a:xfrm>
                  <a:off x="842963" y="3467096"/>
                  <a:ext cx="146823"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217194" y="3467096"/>
                  <a:ext cx="146823"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577581" y="3467096"/>
                  <a:ext cx="146823"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 name="Rectangle 6"/>
            <p:cNvSpPr/>
            <p:nvPr/>
          </p:nvSpPr>
          <p:spPr>
            <a:xfrm>
              <a:off x="1524000" y="3200400"/>
              <a:ext cx="1752600" cy="9906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rot="10800000">
              <a:off x="838200" y="3351211"/>
              <a:ext cx="2971800" cy="1588"/>
            </a:xfrm>
            <a:prstGeom prst="straightConnector1">
              <a:avLst/>
            </a:prstGeom>
            <a:ln w="28575">
              <a:solidFill>
                <a:schemeClr val="bg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0800000">
              <a:off x="838201" y="3124200"/>
              <a:ext cx="2971800" cy="1588"/>
            </a:xfrm>
            <a:prstGeom prst="straightConnector1">
              <a:avLst/>
            </a:prstGeom>
            <a:ln w="28575">
              <a:solidFill>
                <a:schemeClr val="bg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0800000">
              <a:off x="838201" y="2895600"/>
              <a:ext cx="2971800" cy="1588"/>
            </a:xfrm>
            <a:prstGeom prst="straightConnector1">
              <a:avLst/>
            </a:prstGeom>
            <a:ln w="28575">
              <a:solidFill>
                <a:schemeClr val="bg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grpSp>
      <p:pic>
        <p:nvPicPr>
          <p:cNvPr id="55" name="Picture 2">
            <a:hlinkClick r:id="rId4"/>
          </p:cNvPr>
          <p:cNvPicPr>
            <a:picLocks noChangeAspect="1" noChangeArrowheads="1"/>
          </p:cNvPicPr>
          <p:nvPr/>
        </p:nvPicPr>
        <p:blipFill>
          <a:blip r:embed="rId5" cstate="print"/>
          <a:srcRect/>
          <a:stretch>
            <a:fillRect/>
          </a:stretch>
        </p:blipFill>
        <p:spPr bwMode="auto">
          <a:xfrm>
            <a:off x="5831541" y="1828800"/>
            <a:ext cx="3048000" cy="1082040"/>
          </a:xfrm>
          <a:prstGeom prst="rect">
            <a:avLst/>
          </a:prstGeom>
          <a:noFill/>
          <a:ln w="9525">
            <a:noFill/>
            <a:miter lim="800000"/>
            <a:headEnd/>
            <a:tailEnd/>
          </a:ln>
        </p:spPr>
      </p:pic>
      <p:graphicFrame>
        <p:nvGraphicFramePr>
          <p:cNvPr id="59" name="Object 58"/>
          <p:cNvGraphicFramePr>
            <a:graphicFrameLocks noChangeAspect="1"/>
          </p:cNvGraphicFramePr>
          <p:nvPr/>
        </p:nvGraphicFramePr>
        <p:xfrm>
          <a:off x="685800" y="5486400"/>
          <a:ext cx="3962400" cy="914400"/>
        </p:xfrm>
        <a:graphic>
          <a:graphicData uri="http://schemas.openxmlformats.org/presentationml/2006/ole">
            <mc:AlternateContent xmlns:mc="http://schemas.openxmlformats.org/markup-compatibility/2006">
              <mc:Choice xmlns:v="urn:schemas-microsoft-com:vml" Requires="v">
                <p:oleObj spid="_x0000_s166936" name="Equation" r:id="rId6" imgW="1815840" imgH="419040" progId="Equation.DSMT4">
                  <p:embed/>
                </p:oleObj>
              </mc:Choice>
              <mc:Fallback>
                <p:oleObj name="Equation" r:id="rId6" imgW="1815840" imgH="41904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 y="5486400"/>
                        <a:ext cx="3962400"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0" name="Rectangle 59"/>
          <p:cNvSpPr/>
          <p:nvPr/>
        </p:nvSpPr>
        <p:spPr>
          <a:xfrm>
            <a:off x="533400" y="5410200"/>
            <a:ext cx="4343400" cy="1143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Arrow Connector 61"/>
          <p:cNvCxnSpPr/>
          <p:nvPr/>
        </p:nvCxnSpPr>
        <p:spPr>
          <a:xfrm>
            <a:off x="5105400" y="3352800"/>
            <a:ext cx="762000" cy="3048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6051176" y="5562600"/>
            <a:ext cx="2743200" cy="707886"/>
          </a:xfrm>
          <a:prstGeom prst="rect">
            <a:avLst/>
          </a:prstGeom>
          <a:noFill/>
          <a:ln w="28575">
            <a:solidFill>
              <a:srgbClr val="FF0000"/>
            </a:solidFill>
          </a:ln>
        </p:spPr>
        <p:txBody>
          <a:bodyPr wrap="square" rtlCol="0">
            <a:spAutoFit/>
          </a:bodyPr>
          <a:lstStyle/>
          <a:p>
            <a:r>
              <a:rPr lang="en-US" sz="2000" i="1">
                <a:solidFill>
                  <a:srgbClr val="FFFF00"/>
                </a:solidFill>
                <a:latin typeface="Times New Roman" pitchFamily="18" charset="0"/>
                <a:cs typeface="Times New Roman" pitchFamily="18" charset="0"/>
              </a:rPr>
              <a:t>N</a:t>
            </a:r>
            <a:r>
              <a:rPr lang="en-US" sz="2000"/>
              <a:t> turns total in length </a:t>
            </a:r>
            <a:r>
              <a:rPr lang="en-US" sz="2000" i="1">
                <a:solidFill>
                  <a:srgbClr val="FFFF00"/>
                </a:solidFill>
                <a:latin typeface="Times New Roman" pitchFamily="18" charset="0"/>
                <a:cs typeface="Times New Roman" pitchFamily="18" charset="0"/>
              </a:rPr>
              <a:t>ℓ</a:t>
            </a:r>
            <a:r>
              <a:rPr lang="en-US" sz="2000"/>
              <a:t>:  </a:t>
            </a:r>
            <a:r>
              <a:rPr lang="en-US" sz="2000" i="1">
                <a:solidFill>
                  <a:srgbClr val="FFFF00"/>
                </a:solidFill>
                <a:latin typeface="Times New Roman" pitchFamily="18" charset="0"/>
                <a:cs typeface="Times New Roman" pitchFamily="18" charset="0"/>
              </a:rPr>
              <a:t>N</a:t>
            </a:r>
            <a:r>
              <a:rPr lang="en-US" sz="2000">
                <a:solidFill>
                  <a:srgbClr val="FFFF00"/>
                </a:solidFill>
              </a:rPr>
              <a:t>/</a:t>
            </a:r>
            <a:r>
              <a:rPr lang="en-US" sz="2000" i="1">
                <a:solidFill>
                  <a:srgbClr val="FFFF00"/>
                </a:solidFill>
                <a:latin typeface="Times New Roman" pitchFamily="18" charset="0"/>
                <a:cs typeface="Times New Roman" pitchFamily="18" charset="0"/>
              </a:rPr>
              <a:t>ℓ</a:t>
            </a:r>
            <a:r>
              <a:rPr lang="en-US" sz="2000"/>
              <a:t> = </a:t>
            </a:r>
            <a:r>
              <a:rPr lang="en-US" sz="2000" i="1">
                <a:solidFill>
                  <a:srgbClr val="FFFF00"/>
                </a:solidFill>
                <a:latin typeface="Times New Roman" pitchFamily="18" charset="0"/>
                <a:cs typeface="Times New Roman" pitchFamily="18" charset="0"/>
              </a:rPr>
              <a:t>n</a:t>
            </a:r>
            <a:r>
              <a:rPr lang="en-US" sz="2000"/>
              <a:t> turns per meter.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a:solidFill>
                  <a:srgbClr val="FFFF00"/>
                </a:solidFill>
              </a:rPr>
              <a:t>Definition of Self-Inductance</a:t>
            </a:r>
          </a:p>
        </p:txBody>
      </p:sp>
      <p:sp>
        <p:nvSpPr>
          <p:cNvPr id="3" name="Content Placeholder 2"/>
          <p:cNvSpPr>
            <a:spLocks noGrp="1"/>
          </p:cNvSpPr>
          <p:nvPr>
            <p:ph idx="1"/>
          </p:nvPr>
        </p:nvSpPr>
        <p:spPr>
          <a:xfrm>
            <a:off x="457200" y="1447800"/>
            <a:ext cx="8229600" cy="5181600"/>
          </a:xfrm>
        </p:spPr>
        <p:txBody>
          <a:bodyPr/>
          <a:lstStyle/>
          <a:p>
            <a:r>
              <a:rPr lang="en-US" sz="2800" dirty="0"/>
              <a:t>For any shape conductor, when the current changes there is an induced </a:t>
            </a:r>
            <a:r>
              <a:rPr lang="en-US" sz="2800" dirty="0" err="1"/>
              <a:t>emf</a:t>
            </a:r>
            <a:r>
              <a:rPr lang="en-US" sz="2800" dirty="0"/>
              <a:t> </a:t>
            </a:r>
            <a:r>
              <a:rPr lang="en-US" sz="2800" dirty="0">
                <a:solidFill>
                  <a:srgbClr val="FFFF00"/>
                </a:solidFill>
                <a:latin typeface="Vladimir Script"/>
              </a:rPr>
              <a:t>E </a:t>
            </a:r>
            <a:r>
              <a:rPr lang="en-US" sz="2800" dirty="0">
                <a:latin typeface="Vladimir Script"/>
              </a:rPr>
              <a:t> </a:t>
            </a:r>
            <a:r>
              <a:rPr lang="en-US" sz="2800" dirty="0"/>
              <a:t>opposing the change, and </a:t>
            </a:r>
            <a:r>
              <a:rPr lang="en-US" sz="2800" dirty="0">
                <a:solidFill>
                  <a:srgbClr val="FFFF00"/>
                </a:solidFill>
                <a:latin typeface="Vladimir Script"/>
              </a:rPr>
              <a:t>E</a:t>
            </a:r>
            <a:r>
              <a:rPr lang="en-US" sz="2800" dirty="0"/>
              <a:t>  is proportional to the rate of change of current. </a:t>
            </a:r>
          </a:p>
          <a:p>
            <a:r>
              <a:rPr lang="en-US" sz="2800" dirty="0"/>
              <a:t>The self-inductance </a:t>
            </a:r>
            <a:r>
              <a:rPr lang="en-US" sz="2800" i="1" dirty="0">
                <a:solidFill>
                  <a:srgbClr val="FFFF00"/>
                </a:solidFill>
                <a:latin typeface="Times New Roman" pitchFamily="18" charset="0"/>
                <a:cs typeface="Times New Roman" pitchFamily="18" charset="0"/>
              </a:rPr>
              <a:t>L</a:t>
            </a:r>
            <a:r>
              <a:rPr lang="en-US" sz="2800" dirty="0"/>
              <a:t> is </a:t>
            </a:r>
            <a:r>
              <a:rPr lang="en-US" sz="2800" dirty="0">
                <a:solidFill>
                  <a:srgbClr val="FFFF00"/>
                </a:solidFill>
              </a:rPr>
              <a:t>defined</a:t>
            </a:r>
            <a:r>
              <a:rPr lang="en-US" sz="2800" dirty="0"/>
              <a:t> by:</a:t>
            </a:r>
          </a:p>
          <a:p>
            <a:endParaRPr lang="en-US" sz="2800" dirty="0"/>
          </a:p>
          <a:p>
            <a:endParaRPr lang="en-US" sz="2800" dirty="0"/>
          </a:p>
          <a:p>
            <a:endParaRPr lang="en-US" sz="2800" dirty="0"/>
          </a:p>
          <a:p>
            <a:r>
              <a:rPr lang="en-US" sz="2800" dirty="0"/>
              <a:t>and symbolized by:  </a:t>
            </a:r>
          </a:p>
          <a:p>
            <a:endParaRPr lang="en-US" sz="2800" dirty="0"/>
          </a:p>
          <a:p>
            <a:r>
              <a:rPr lang="en-US" sz="2800" u="sng" dirty="0">
                <a:solidFill>
                  <a:srgbClr val="FFFF00"/>
                </a:solidFill>
              </a:rPr>
              <a:t>Unit</a:t>
            </a:r>
            <a:r>
              <a:rPr lang="en-US" sz="2800" dirty="0"/>
              <a:t>:  for </a:t>
            </a:r>
            <a:r>
              <a:rPr lang="en-US" sz="2800" dirty="0">
                <a:solidFill>
                  <a:srgbClr val="FFFF00"/>
                </a:solidFill>
                <a:latin typeface="Vladimir Script" pitchFamily="66" charset="0"/>
              </a:rPr>
              <a:t>E</a:t>
            </a:r>
            <a:r>
              <a:rPr lang="en-US" sz="2800" dirty="0">
                <a:solidFill>
                  <a:srgbClr val="FFFF00"/>
                </a:solidFill>
              </a:rPr>
              <a:t> </a:t>
            </a:r>
            <a:r>
              <a:rPr lang="en-US" sz="2800" dirty="0"/>
              <a:t> in volts, </a:t>
            </a:r>
            <a:r>
              <a:rPr lang="en-US" sz="2800" i="1" dirty="0">
                <a:solidFill>
                  <a:srgbClr val="FFFF00"/>
                </a:solidFill>
                <a:latin typeface="Times New Roman" pitchFamily="18" charset="0"/>
                <a:cs typeface="Times New Roman" pitchFamily="18" charset="0"/>
              </a:rPr>
              <a:t>I</a:t>
            </a:r>
            <a:r>
              <a:rPr lang="en-US" sz="2800" dirty="0"/>
              <a:t> in amps </a:t>
            </a:r>
            <a:r>
              <a:rPr lang="en-US" sz="2800" i="1" dirty="0">
                <a:solidFill>
                  <a:srgbClr val="FFFF00"/>
                </a:solidFill>
                <a:latin typeface="Times New Roman" pitchFamily="18" charset="0"/>
                <a:cs typeface="Times New Roman" pitchFamily="18" charset="0"/>
              </a:rPr>
              <a:t>L</a:t>
            </a:r>
            <a:r>
              <a:rPr lang="en-US" sz="2800" dirty="0"/>
              <a:t> is in </a:t>
            </a:r>
            <a:r>
              <a:rPr lang="en-US" sz="2800" u="sng" dirty="0">
                <a:solidFill>
                  <a:srgbClr val="FFFF00"/>
                </a:solidFill>
              </a:rPr>
              <a:t>henrys</a:t>
            </a:r>
            <a:r>
              <a:rPr lang="en-US" sz="2800" dirty="0"/>
              <a:t> (H).</a:t>
            </a:r>
          </a:p>
          <a:p>
            <a:endParaRPr lang="en-US" dirty="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3634754" y="3429000"/>
          <a:ext cx="2004046" cy="1129553"/>
        </p:xfrm>
        <a:graphic>
          <a:graphicData uri="http://schemas.openxmlformats.org/presentationml/2006/ole">
            <mc:AlternateContent xmlns:mc="http://schemas.openxmlformats.org/markup-compatibility/2006">
              <mc:Choice xmlns:v="urn:schemas-microsoft-com:vml" Requires="v">
                <p:oleObj spid="_x0000_s198679" name="Equation" r:id="rId4" imgW="698400" imgH="393480" progId="Equation.DSMT4">
                  <p:embed/>
                </p:oleObj>
              </mc:Choice>
              <mc:Fallback>
                <p:oleObj name="Equation" r:id="rId4" imgW="698400" imgH="39348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4754" y="3429000"/>
                        <a:ext cx="2004046" cy="112955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nvSpPr>
        <p:spPr>
          <a:xfrm>
            <a:off x="3527612" y="3429000"/>
            <a:ext cx="2209800" cy="1143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29"/>
          <p:cNvGrpSpPr/>
          <p:nvPr/>
        </p:nvGrpSpPr>
        <p:grpSpPr>
          <a:xfrm>
            <a:off x="4114800" y="4912659"/>
            <a:ext cx="2895600" cy="421341"/>
            <a:chOff x="1277470" y="4226859"/>
            <a:chExt cx="7561730" cy="2030060"/>
          </a:xfrm>
        </p:grpSpPr>
        <p:sp>
          <p:nvSpPr>
            <p:cNvPr id="7" name="Freeform 6"/>
            <p:cNvSpPr/>
            <p:nvPr/>
          </p:nvSpPr>
          <p:spPr>
            <a:xfrm>
              <a:off x="1277470" y="4231341"/>
              <a:ext cx="2290763" cy="2025578"/>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9635 h 1964147"/>
                <a:gd name="connsiteX1" fmla="*/ 204579 w 1418239"/>
                <a:gd name="connsiteY1" fmla="*/ 86875 h 1964147"/>
                <a:gd name="connsiteX2" fmla="*/ 1033834 w 1418239"/>
                <a:gd name="connsiteY2" fmla="*/ 151777 h 1964147"/>
                <a:gd name="connsiteX3" fmla="*/ 1391345 w 1418239"/>
                <a:gd name="connsiteY3" fmla="*/ 997539 h 1964147"/>
                <a:gd name="connsiteX4" fmla="*/ 995551 w 1418239"/>
                <a:gd name="connsiteY4" fmla="*/ 1964147 h 1964147"/>
                <a:gd name="connsiteX5" fmla="*/ 689227 w 1418239"/>
                <a:gd name="connsiteY5" fmla="*/ 973547 h 1964147"/>
                <a:gd name="connsiteX6" fmla="*/ 995551 w 1418239"/>
                <a:gd name="connsiteY6" fmla="*/ 211546 h 1964147"/>
                <a:gd name="connsiteX0" fmla="*/ 0 w 1742219"/>
                <a:gd name="connsiteY0" fmla="*/ 1103048 h 2025579"/>
                <a:gd name="connsiteX1" fmla="*/ 528559 w 1742219"/>
                <a:gd name="connsiteY1" fmla="*/ 148307 h 2025579"/>
                <a:gd name="connsiteX2" fmla="*/ 1357814 w 1742219"/>
                <a:gd name="connsiteY2" fmla="*/ 213209 h 2025579"/>
                <a:gd name="connsiteX3" fmla="*/ 1715325 w 1742219"/>
                <a:gd name="connsiteY3" fmla="*/ 1058971 h 2025579"/>
                <a:gd name="connsiteX4" fmla="*/ 1319531 w 1742219"/>
                <a:gd name="connsiteY4" fmla="*/ 2025579 h 2025579"/>
                <a:gd name="connsiteX5" fmla="*/ 1013207 w 1742219"/>
                <a:gd name="connsiteY5" fmla="*/ 1034979 h 2025579"/>
                <a:gd name="connsiteX6" fmla="*/ 1319531 w 1742219"/>
                <a:gd name="connsiteY6" fmla="*/ 272978 h 2025579"/>
                <a:gd name="connsiteX0" fmla="*/ 0 w 1742219"/>
                <a:gd name="connsiteY0" fmla="*/ 1077647 h 2000178"/>
                <a:gd name="connsiteX1" fmla="*/ 102108 w 1742219"/>
                <a:gd name="connsiteY1" fmla="*/ 925247 h 2000178"/>
                <a:gd name="connsiteX2" fmla="*/ 528559 w 1742219"/>
                <a:gd name="connsiteY2" fmla="*/ 122906 h 2000178"/>
                <a:gd name="connsiteX3" fmla="*/ 1357814 w 1742219"/>
                <a:gd name="connsiteY3" fmla="*/ 187808 h 2000178"/>
                <a:gd name="connsiteX4" fmla="*/ 1715325 w 1742219"/>
                <a:gd name="connsiteY4" fmla="*/ 1033570 h 2000178"/>
                <a:gd name="connsiteX5" fmla="*/ 1319531 w 1742219"/>
                <a:gd name="connsiteY5" fmla="*/ 2000178 h 2000178"/>
                <a:gd name="connsiteX6" fmla="*/ 1013207 w 1742219"/>
                <a:gd name="connsiteY6" fmla="*/ 1009578 h 2000178"/>
                <a:gd name="connsiteX7" fmla="*/ 1319531 w 1742219"/>
                <a:gd name="connsiteY7" fmla="*/ 247577 h 2000178"/>
                <a:gd name="connsiteX0" fmla="*/ 0 w 1742219"/>
                <a:gd name="connsiteY0" fmla="*/ 1067188 h 1989719"/>
                <a:gd name="connsiteX1" fmla="*/ 102108 w 1742219"/>
                <a:gd name="connsiteY1" fmla="*/ 914788 h 1989719"/>
                <a:gd name="connsiteX2" fmla="*/ 186197 w 1742219"/>
                <a:gd name="connsiteY2" fmla="*/ 852034 h 1989719"/>
                <a:gd name="connsiteX3" fmla="*/ 528559 w 1742219"/>
                <a:gd name="connsiteY3" fmla="*/ 112447 h 1989719"/>
                <a:gd name="connsiteX4" fmla="*/ 1357814 w 1742219"/>
                <a:gd name="connsiteY4" fmla="*/ 177349 h 1989719"/>
                <a:gd name="connsiteX5" fmla="*/ 1715325 w 1742219"/>
                <a:gd name="connsiteY5" fmla="*/ 1023111 h 1989719"/>
                <a:gd name="connsiteX6" fmla="*/ 1319531 w 1742219"/>
                <a:gd name="connsiteY6" fmla="*/ 1989719 h 1989719"/>
                <a:gd name="connsiteX7" fmla="*/ 1013207 w 1742219"/>
                <a:gd name="connsiteY7" fmla="*/ 999119 h 1989719"/>
                <a:gd name="connsiteX8" fmla="*/ 1319531 w 1742219"/>
                <a:gd name="connsiteY8" fmla="*/ 237118 h 1989719"/>
                <a:gd name="connsiteX0" fmla="*/ 1344422 w 3086641"/>
                <a:gd name="connsiteY0" fmla="*/ 1067188 h 1989719"/>
                <a:gd name="connsiteX1" fmla="*/ 17018 w 3086641"/>
                <a:gd name="connsiteY1" fmla="*/ 1067187 h 1989719"/>
                <a:gd name="connsiteX2" fmla="*/ 1446530 w 3086641"/>
                <a:gd name="connsiteY2" fmla="*/ 914788 h 1989719"/>
                <a:gd name="connsiteX3" fmla="*/ 1530619 w 3086641"/>
                <a:gd name="connsiteY3" fmla="*/ 852034 h 1989719"/>
                <a:gd name="connsiteX4" fmla="*/ 1872981 w 3086641"/>
                <a:gd name="connsiteY4" fmla="*/ 112447 h 1989719"/>
                <a:gd name="connsiteX5" fmla="*/ 2702236 w 3086641"/>
                <a:gd name="connsiteY5" fmla="*/ 177349 h 1989719"/>
                <a:gd name="connsiteX6" fmla="*/ 3059747 w 3086641"/>
                <a:gd name="connsiteY6" fmla="*/ 1023111 h 1989719"/>
                <a:gd name="connsiteX7" fmla="*/ 2663953 w 3086641"/>
                <a:gd name="connsiteY7" fmla="*/ 1989719 h 1989719"/>
                <a:gd name="connsiteX8" fmla="*/ 2357629 w 3086641"/>
                <a:gd name="connsiteY8" fmla="*/ 999119 h 1989719"/>
                <a:gd name="connsiteX9" fmla="*/ 2663953 w 3086641"/>
                <a:gd name="connsiteY9" fmla="*/ 237118 h 1989719"/>
                <a:gd name="connsiteX0" fmla="*/ 1344422 w 3086641"/>
                <a:gd name="connsiteY0" fmla="*/ 1067187 h 1989719"/>
                <a:gd name="connsiteX1" fmla="*/ 17018 w 3086641"/>
                <a:gd name="connsiteY1" fmla="*/ 1067187 h 1989719"/>
                <a:gd name="connsiteX2" fmla="*/ 1446530 w 3086641"/>
                <a:gd name="connsiteY2" fmla="*/ 914788 h 1989719"/>
                <a:gd name="connsiteX3" fmla="*/ 1530619 w 3086641"/>
                <a:gd name="connsiteY3" fmla="*/ 852034 h 1989719"/>
                <a:gd name="connsiteX4" fmla="*/ 1872981 w 3086641"/>
                <a:gd name="connsiteY4" fmla="*/ 112447 h 1989719"/>
                <a:gd name="connsiteX5" fmla="*/ 2702236 w 3086641"/>
                <a:gd name="connsiteY5" fmla="*/ 177349 h 1989719"/>
                <a:gd name="connsiteX6" fmla="*/ 3059747 w 3086641"/>
                <a:gd name="connsiteY6" fmla="*/ 1023111 h 1989719"/>
                <a:gd name="connsiteX7" fmla="*/ 2663953 w 3086641"/>
                <a:gd name="connsiteY7" fmla="*/ 1989719 h 1989719"/>
                <a:gd name="connsiteX8" fmla="*/ 2357629 w 3086641"/>
                <a:gd name="connsiteY8" fmla="*/ 999119 h 1989719"/>
                <a:gd name="connsiteX9" fmla="*/ 2663953 w 3086641"/>
                <a:gd name="connsiteY9" fmla="*/ 237118 h 1989719"/>
                <a:gd name="connsiteX0" fmla="*/ 0 w 3069623"/>
                <a:gd name="connsiteY0" fmla="*/ 1067187 h 1989719"/>
                <a:gd name="connsiteX1" fmla="*/ 1429512 w 3069623"/>
                <a:gd name="connsiteY1" fmla="*/ 914788 h 1989719"/>
                <a:gd name="connsiteX2" fmla="*/ 1513601 w 3069623"/>
                <a:gd name="connsiteY2" fmla="*/ 852034 h 1989719"/>
                <a:gd name="connsiteX3" fmla="*/ 1855963 w 3069623"/>
                <a:gd name="connsiteY3" fmla="*/ 112447 h 1989719"/>
                <a:gd name="connsiteX4" fmla="*/ 2685218 w 3069623"/>
                <a:gd name="connsiteY4" fmla="*/ 177349 h 1989719"/>
                <a:gd name="connsiteX5" fmla="*/ 3042729 w 3069623"/>
                <a:gd name="connsiteY5" fmla="*/ 1023111 h 1989719"/>
                <a:gd name="connsiteX6" fmla="*/ 2646935 w 3069623"/>
                <a:gd name="connsiteY6" fmla="*/ 1989719 h 1989719"/>
                <a:gd name="connsiteX7" fmla="*/ 2340611 w 3069623"/>
                <a:gd name="connsiteY7" fmla="*/ 999119 h 1989719"/>
                <a:gd name="connsiteX8" fmla="*/ 2646935 w 3069623"/>
                <a:gd name="connsiteY8" fmla="*/ 237118 h 1989719"/>
                <a:gd name="connsiteX0" fmla="*/ 0 w 3069623"/>
                <a:gd name="connsiteY0" fmla="*/ 1067187 h 1989719"/>
                <a:gd name="connsiteX1" fmla="*/ 1513601 w 3069623"/>
                <a:gd name="connsiteY1" fmla="*/ 852034 h 1989719"/>
                <a:gd name="connsiteX2" fmla="*/ 1855963 w 3069623"/>
                <a:gd name="connsiteY2" fmla="*/ 112447 h 1989719"/>
                <a:gd name="connsiteX3" fmla="*/ 2685218 w 3069623"/>
                <a:gd name="connsiteY3" fmla="*/ 177349 h 1989719"/>
                <a:gd name="connsiteX4" fmla="*/ 3042729 w 3069623"/>
                <a:gd name="connsiteY4" fmla="*/ 1023111 h 1989719"/>
                <a:gd name="connsiteX5" fmla="*/ 2646935 w 3069623"/>
                <a:gd name="connsiteY5" fmla="*/ 1989719 h 1989719"/>
                <a:gd name="connsiteX6" fmla="*/ 2340611 w 3069623"/>
                <a:gd name="connsiteY6" fmla="*/ 999119 h 1989719"/>
                <a:gd name="connsiteX7" fmla="*/ 2646935 w 3069623"/>
                <a:gd name="connsiteY7" fmla="*/ 237118 h 1989719"/>
                <a:gd name="connsiteX0" fmla="*/ 0 w 3069623"/>
                <a:gd name="connsiteY0" fmla="*/ 1090346 h 2012878"/>
                <a:gd name="connsiteX1" fmla="*/ 1225296 w 3069623"/>
                <a:gd name="connsiteY1" fmla="*/ 1014146 h 2012878"/>
                <a:gd name="connsiteX2" fmla="*/ 1855963 w 3069623"/>
                <a:gd name="connsiteY2" fmla="*/ 135606 h 2012878"/>
                <a:gd name="connsiteX3" fmla="*/ 2685218 w 3069623"/>
                <a:gd name="connsiteY3" fmla="*/ 200508 h 2012878"/>
                <a:gd name="connsiteX4" fmla="*/ 3042729 w 3069623"/>
                <a:gd name="connsiteY4" fmla="*/ 1046270 h 2012878"/>
                <a:gd name="connsiteX5" fmla="*/ 2646935 w 3069623"/>
                <a:gd name="connsiteY5" fmla="*/ 2012878 h 2012878"/>
                <a:gd name="connsiteX6" fmla="*/ 2340611 w 3069623"/>
                <a:gd name="connsiteY6" fmla="*/ 1022278 h 2012878"/>
                <a:gd name="connsiteX7" fmla="*/ 2646935 w 3069623"/>
                <a:gd name="connsiteY7" fmla="*/ 260277 h 2012878"/>
                <a:gd name="connsiteX0" fmla="*/ 0 w 3069623"/>
                <a:gd name="connsiteY0" fmla="*/ 1090346 h 2012878"/>
                <a:gd name="connsiteX1" fmla="*/ 612648 w 3069623"/>
                <a:gd name="connsiteY1" fmla="*/ 1090346 h 2012878"/>
                <a:gd name="connsiteX2" fmla="*/ 1225296 w 3069623"/>
                <a:gd name="connsiteY2" fmla="*/ 1014146 h 2012878"/>
                <a:gd name="connsiteX3" fmla="*/ 1855963 w 3069623"/>
                <a:gd name="connsiteY3" fmla="*/ 135606 h 2012878"/>
                <a:gd name="connsiteX4" fmla="*/ 2685218 w 3069623"/>
                <a:gd name="connsiteY4" fmla="*/ 200508 h 2012878"/>
                <a:gd name="connsiteX5" fmla="*/ 3042729 w 3069623"/>
                <a:gd name="connsiteY5" fmla="*/ 1046270 h 2012878"/>
                <a:gd name="connsiteX6" fmla="*/ 2646935 w 3069623"/>
                <a:gd name="connsiteY6" fmla="*/ 2012878 h 2012878"/>
                <a:gd name="connsiteX7" fmla="*/ 2340611 w 3069623"/>
                <a:gd name="connsiteY7" fmla="*/ 1022278 h 2012878"/>
                <a:gd name="connsiteX8" fmla="*/ 2646935 w 3069623"/>
                <a:gd name="connsiteY8" fmla="*/ 260277 h 2012878"/>
                <a:gd name="connsiteX0" fmla="*/ 0 w 3069623"/>
                <a:gd name="connsiteY0" fmla="*/ 1090346 h 2012878"/>
                <a:gd name="connsiteX1" fmla="*/ 1225296 w 3069623"/>
                <a:gd name="connsiteY1" fmla="*/ 1014146 h 2012878"/>
                <a:gd name="connsiteX2" fmla="*/ 1855963 w 3069623"/>
                <a:gd name="connsiteY2" fmla="*/ 135606 h 2012878"/>
                <a:gd name="connsiteX3" fmla="*/ 2685218 w 3069623"/>
                <a:gd name="connsiteY3" fmla="*/ 200508 h 2012878"/>
                <a:gd name="connsiteX4" fmla="*/ 3042729 w 3069623"/>
                <a:gd name="connsiteY4" fmla="*/ 1046270 h 2012878"/>
                <a:gd name="connsiteX5" fmla="*/ 2646935 w 3069623"/>
                <a:gd name="connsiteY5" fmla="*/ 2012878 h 2012878"/>
                <a:gd name="connsiteX6" fmla="*/ 2340611 w 3069623"/>
                <a:gd name="connsiteY6" fmla="*/ 1022278 h 2012878"/>
                <a:gd name="connsiteX7" fmla="*/ 2646935 w 3069623"/>
                <a:gd name="connsiteY7" fmla="*/ 260277 h 2012878"/>
                <a:gd name="connsiteX0" fmla="*/ 0 w 3069623"/>
                <a:gd name="connsiteY0" fmla="*/ 1090346 h 2012878"/>
                <a:gd name="connsiteX1" fmla="*/ 1225296 w 3069623"/>
                <a:gd name="connsiteY1" fmla="*/ 1014146 h 2012878"/>
                <a:gd name="connsiteX2" fmla="*/ 1855963 w 3069623"/>
                <a:gd name="connsiteY2" fmla="*/ 135606 h 2012878"/>
                <a:gd name="connsiteX3" fmla="*/ 2685218 w 3069623"/>
                <a:gd name="connsiteY3" fmla="*/ 200508 h 2012878"/>
                <a:gd name="connsiteX4" fmla="*/ 3042729 w 3069623"/>
                <a:gd name="connsiteY4" fmla="*/ 1046270 h 2012878"/>
                <a:gd name="connsiteX5" fmla="*/ 2646935 w 3069623"/>
                <a:gd name="connsiteY5" fmla="*/ 2012878 h 2012878"/>
                <a:gd name="connsiteX6" fmla="*/ 2340611 w 3069623"/>
                <a:gd name="connsiteY6" fmla="*/ 1022278 h 2012878"/>
                <a:gd name="connsiteX7" fmla="*/ 2646935 w 3069623"/>
                <a:gd name="connsiteY7" fmla="*/ 260277 h 2012878"/>
                <a:gd name="connsiteX0" fmla="*/ 0 w 3069623"/>
                <a:gd name="connsiteY0" fmla="*/ 1103046 h 2025578"/>
                <a:gd name="connsiteX1" fmla="*/ 1225296 w 3069623"/>
                <a:gd name="connsiteY1" fmla="*/ 1103046 h 2025578"/>
                <a:gd name="connsiteX2" fmla="*/ 1855963 w 3069623"/>
                <a:gd name="connsiteY2" fmla="*/ 148306 h 2025578"/>
                <a:gd name="connsiteX3" fmla="*/ 2685218 w 3069623"/>
                <a:gd name="connsiteY3" fmla="*/ 213208 h 2025578"/>
                <a:gd name="connsiteX4" fmla="*/ 3042729 w 3069623"/>
                <a:gd name="connsiteY4" fmla="*/ 1058970 h 2025578"/>
                <a:gd name="connsiteX5" fmla="*/ 2646935 w 3069623"/>
                <a:gd name="connsiteY5" fmla="*/ 2025578 h 2025578"/>
                <a:gd name="connsiteX6" fmla="*/ 2340611 w 3069623"/>
                <a:gd name="connsiteY6" fmla="*/ 1034978 h 2025578"/>
                <a:gd name="connsiteX7" fmla="*/ 2646935 w 3069623"/>
                <a:gd name="connsiteY7" fmla="*/ 272977 h 2025578"/>
                <a:gd name="connsiteX0" fmla="*/ 0 w 3069623"/>
                <a:gd name="connsiteY0" fmla="*/ 1103046 h 2025578"/>
                <a:gd name="connsiteX1" fmla="*/ 1225296 w 3069623"/>
                <a:gd name="connsiteY1" fmla="*/ 1103046 h 2025578"/>
                <a:gd name="connsiteX2" fmla="*/ 1855963 w 3069623"/>
                <a:gd name="connsiteY2" fmla="*/ 148306 h 2025578"/>
                <a:gd name="connsiteX3" fmla="*/ 2685218 w 3069623"/>
                <a:gd name="connsiteY3" fmla="*/ 213208 h 2025578"/>
                <a:gd name="connsiteX4" fmla="*/ 3042729 w 3069623"/>
                <a:gd name="connsiteY4" fmla="*/ 1058970 h 2025578"/>
                <a:gd name="connsiteX5" fmla="*/ 2646935 w 3069623"/>
                <a:gd name="connsiteY5" fmla="*/ 2025578 h 2025578"/>
                <a:gd name="connsiteX6" fmla="*/ 2340611 w 3069623"/>
                <a:gd name="connsiteY6" fmla="*/ 1034978 h 2025578"/>
                <a:gd name="connsiteX7" fmla="*/ 2646935 w 3069623"/>
                <a:gd name="connsiteY7" fmla="*/ 272977 h 2025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9623" h="2025578">
                  <a:moveTo>
                    <a:pt x="0" y="1103046"/>
                  </a:moveTo>
                  <a:lnTo>
                    <a:pt x="1225296" y="1103046"/>
                  </a:lnTo>
                  <a:cubicBezTo>
                    <a:pt x="1390471" y="692911"/>
                    <a:pt x="1612643" y="296612"/>
                    <a:pt x="1855963" y="148306"/>
                  </a:cubicBezTo>
                  <a:cubicBezTo>
                    <a:pt x="2099283" y="0"/>
                    <a:pt x="2487424" y="61431"/>
                    <a:pt x="2685218" y="213208"/>
                  </a:cubicBezTo>
                  <a:cubicBezTo>
                    <a:pt x="2929697" y="391383"/>
                    <a:pt x="3007992" y="493634"/>
                    <a:pt x="3042729" y="1058970"/>
                  </a:cubicBezTo>
                  <a:cubicBezTo>
                    <a:pt x="3069623" y="1334635"/>
                    <a:pt x="2903303" y="2016987"/>
                    <a:pt x="2646935" y="2025578"/>
                  </a:cubicBezTo>
                  <a:cubicBezTo>
                    <a:pt x="2354711" y="2005875"/>
                    <a:pt x="2339398" y="1312325"/>
                    <a:pt x="2340611" y="1034978"/>
                  </a:cubicBezTo>
                  <a:cubicBezTo>
                    <a:pt x="2346662" y="876932"/>
                    <a:pt x="2342742" y="536617"/>
                    <a:pt x="2646935" y="272977"/>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Freeform 7"/>
            <p:cNvSpPr/>
            <p:nvPr/>
          </p:nvSpPr>
          <p:spPr>
            <a:xfrm>
              <a:off x="6714013" y="4226859"/>
              <a:ext cx="2125187" cy="1044388"/>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1009807 w 1418239"/>
                <a:gd name="connsiteY5" fmla="*/ 206188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0" fmla="*/ 0 w 3104119"/>
                <a:gd name="connsiteY0" fmla="*/ 146161 h 1269730"/>
                <a:gd name="connsiteX1" fmla="*/ 1033834 w 3104119"/>
                <a:gd name="connsiteY1" fmla="*/ 148303 h 1269730"/>
                <a:gd name="connsiteX2" fmla="*/ 1391345 w 3104119"/>
                <a:gd name="connsiteY2" fmla="*/ 994065 h 1269730"/>
                <a:gd name="connsiteX3" fmla="*/ 2847751 w 3104119"/>
                <a:gd name="connsiteY3" fmla="*/ 1044388 h 1269730"/>
                <a:gd name="connsiteX0" fmla="*/ 0 w 2847751"/>
                <a:gd name="connsiteY0" fmla="*/ 146161 h 1044388"/>
                <a:gd name="connsiteX1" fmla="*/ 1033834 w 2847751"/>
                <a:gd name="connsiteY1" fmla="*/ 148303 h 1044388"/>
                <a:gd name="connsiteX2" fmla="*/ 1391345 w 2847751"/>
                <a:gd name="connsiteY2" fmla="*/ 994065 h 1044388"/>
                <a:gd name="connsiteX3" fmla="*/ 2847751 w 2847751"/>
                <a:gd name="connsiteY3" fmla="*/ 1044388 h 1044388"/>
                <a:gd name="connsiteX0" fmla="*/ 0 w 2847751"/>
                <a:gd name="connsiteY0" fmla="*/ 146161 h 1044388"/>
                <a:gd name="connsiteX1" fmla="*/ 1033834 w 2847751"/>
                <a:gd name="connsiteY1" fmla="*/ 148303 h 1044388"/>
                <a:gd name="connsiteX2" fmla="*/ 1418239 w 2847751"/>
                <a:gd name="connsiteY2" fmla="*/ 1044388 h 1044388"/>
                <a:gd name="connsiteX3" fmla="*/ 2847751 w 2847751"/>
                <a:gd name="connsiteY3" fmla="*/ 1044388 h 1044388"/>
              </a:gdLst>
              <a:ahLst/>
              <a:cxnLst>
                <a:cxn ang="0">
                  <a:pos x="connsiteX0" y="connsiteY0"/>
                </a:cxn>
                <a:cxn ang="0">
                  <a:pos x="connsiteX1" y="connsiteY1"/>
                </a:cxn>
                <a:cxn ang="0">
                  <a:pos x="connsiteX2" y="connsiteY2"/>
                </a:cxn>
                <a:cxn ang="0">
                  <a:pos x="connsiteX3" y="connsiteY3"/>
                </a:cxn>
              </a:cxnLst>
              <a:rect l="l" t="t" r="r" b="b"/>
              <a:pathLst>
                <a:path w="2847751" h="1044388">
                  <a:moveTo>
                    <a:pt x="0" y="146161"/>
                  </a:moveTo>
                  <a:cubicBezTo>
                    <a:pt x="310581" y="0"/>
                    <a:pt x="787051" y="9973"/>
                    <a:pt x="1033834" y="148303"/>
                  </a:cubicBezTo>
                  <a:cubicBezTo>
                    <a:pt x="1278313" y="326478"/>
                    <a:pt x="1383502" y="479052"/>
                    <a:pt x="1418239" y="1044388"/>
                  </a:cubicBezTo>
                  <a:lnTo>
                    <a:pt x="2847751" y="1044388"/>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9" name="Group 19"/>
            <p:cNvGrpSpPr/>
            <p:nvPr/>
          </p:nvGrpSpPr>
          <p:grpSpPr>
            <a:xfrm>
              <a:off x="3352800" y="4267200"/>
              <a:ext cx="1891824" cy="1966919"/>
              <a:chOff x="4133852" y="2376481"/>
              <a:chExt cx="1891824" cy="1966919"/>
            </a:xfrm>
          </p:grpSpPr>
          <p:sp>
            <p:nvSpPr>
              <p:cNvPr id="13" name="Freeform 12"/>
              <p:cNvSpPr/>
              <p:nvPr/>
            </p:nvSpPr>
            <p:spPr>
              <a:xfrm>
                <a:off x="4133852" y="2382727"/>
                <a:ext cx="1058387" cy="1960673"/>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8239" h="1960673">
                    <a:moveTo>
                      <a:pt x="0" y="146161"/>
                    </a:moveTo>
                    <a:cubicBezTo>
                      <a:pt x="310581" y="0"/>
                      <a:pt x="787051" y="9973"/>
                      <a:pt x="1033834" y="148303"/>
                    </a:cubicBezTo>
                    <a:cubicBezTo>
                      <a:pt x="1278313" y="326478"/>
                      <a:pt x="1356608" y="428729"/>
                      <a:pt x="1391345" y="994065"/>
                    </a:cubicBezTo>
                    <a:cubicBezTo>
                      <a:pt x="1418239" y="1269730"/>
                      <a:pt x="1251919" y="1952082"/>
                      <a:pt x="995551" y="1960673"/>
                    </a:cubicBezTo>
                    <a:cubicBezTo>
                      <a:pt x="703327" y="1940970"/>
                      <a:pt x="688014" y="1247420"/>
                      <a:pt x="689227" y="970073"/>
                    </a:cubicBezTo>
                    <a:cubicBezTo>
                      <a:pt x="695278" y="812027"/>
                      <a:pt x="691358" y="471712"/>
                      <a:pt x="995551" y="208072"/>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4967289" y="2376481"/>
                <a:ext cx="1058387" cy="1960673"/>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8239" h="1960673">
                    <a:moveTo>
                      <a:pt x="0" y="146161"/>
                    </a:moveTo>
                    <a:cubicBezTo>
                      <a:pt x="310581" y="0"/>
                      <a:pt x="787051" y="9973"/>
                      <a:pt x="1033834" y="148303"/>
                    </a:cubicBezTo>
                    <a:cubicBezTo>
                      <a:pt x="1278313" y="326478"/>
                      <a:pt x="1356608" y="428729"/>
                      <a:pt x="1391345" y="994065"/>
                    </a:cubicBezTo>
                    <a:cubicBezTo>
                      <a:pt x="1418239" y="1269730"/>
                      <a:pt x="1251919" y="1952082"/>
                      <a:pt x="995551" y="1960673"/>
                    </a:cubicBezTo>
                    <a:cubicBezTo>
                      <a:pt x="703327" y="1940970"/>
                      <a:pt x="688014" y="1247420"/>
                      <a:pt x="689227" y="970073"/>
                    </a:cubicBezTo>
                    <a:cubicBezTo>
                      <a:pt x="695278" y="812027"/>
                      <a:pt x="691358" y="471712"/>
                      <a:pt x="995551" y="208072"/>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 name="Group 22"/>
            <p:cNvGrpSpPr/>
            <p:nvPr/>
          </p:nvGrpSpPr>
          <p:grpSpPr>
            <a:xfrm>
              <a:off x="5038165" y="4240306"/>
              <a:ext cx="1891824" cy="1966919"/>
              <a:chOff x="4133852" y="2376481"/>
              <a:chExt cx="1891824" cy="1966919"/>
            </a:xfrm>
          </p:grpSpPr>
          <p:sp>
            <p:nvSpPr>
              <p:cNvPr id="11" name="Freeform 10"/>
              <p:cNvSpPr/>
              <p:nvPr/>
            </p:nvSpPr>
            <p:spPr>
              <a:xfrm>
                <a:off x="4133852" y="2382727"/>
                <a:ext cx="1058387" cy="1960673"/>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8239" h="1960673">
                    <a:moveTo>
                      <a:pt x="0" y="146161"/>
                    </a:moveTo>
                    <a:cubicBezTo>
                      <a:pt x="310581" y="0"/>
                      <a:pt x="787051" y="9973"/>
                      <a:pt x="1033834" y="148303"/>
                    </a:cubicBezTo>
                    <a:cubicBezTo>
                      <a:pt x="1278313" y="326478"/>
                      <a:pt x="1356608" y="428729"/>
                      <a:pt x="1391345" y="994065"/>
                    </a:cubicBezTo>
                    <a:cubicBezTo>
                      <a:pt x="1418239" y="1269730"/>
                      <a:pt x="1251919" y="1952082"/>
                      <a:pt x="995551" y="1960673"/>
                    </a:cubicBezTo>
                    <a:cubicBezTo>
                      <a:pt x="703327" y="1940970"/>
                      <a:pt x="688014" y="1247420"/>
                      <a:pt x="689227" y="970073"/>
                    </a:cubicBezTo>
                    <a:cubicBezTo>
                      <a:pt x="695278" y="812027"/>
                      <a:pt x="691358" y="471712"/>
                      <a:pt x="995551" y="208072"/>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4967289" y="2376481"/>
                <a:ext cx="1058387" cy="1960673"/>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8239" h="1960673">
                    <a:moveTo>
                      <a:pt x="0" y="146161"/>
                    </a:moveTo>
                    <a:cubicBezTo>
                      <a:pt x="310581" y="0"/>
                      <a:pt x="787051" y="9973"/>
                      <a:pt x="1033834" y="148303"/>
                    </a:cubicBezTo>
                    <a:cubicBezTo>
                      <a:pt x="1278313" y="326478"/>
                      <a:pt x="1356608" y="428729"/>
                      <a:pt x="1391345" y="994065"/>
                    </a:cubicBezTo>
                    <a:cubicBezTo>
                      <a:pt x="1418239" y="1269730"/>
                      <a:pt x="1251919" y="1952082"/>
                      <a:pt x="995551" y="1960673"/>
                    </a:cubicBezTo>
                    <a:cubicBezTo>
                      <a:pt x="703327" y="1940970"/>
                      <a:pt x="688014" y="1247420"/>
                      <a:pt x="689227" y="970073"/>
                    </a:cubicBezTo>
                    <a:cubicBezTo>
                      <a:pt x="695278" y="812027"/>
                      <a:pt x="691358" y="471712"/>
                      <a:pt x="995551" y="208072"/>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FFFF00"/>
                </a:solidFill>
              </a:rPr>
              <a:t>Mutual Inductance</a:t>
            </a:r>
          </a:p>
        </p:txBody>
      </p:sp>
      <p:sp>
        <p:nvSpPr>
          <p:cNvPr id="3" name="Content Placeholder 2"/>
          <p:cNvSpPr>
            <a:spLocks noGrp="1"/>
          </p:cNvSpPr>
          <p:nvPr>
            <p:ph sz="half" idx="1"/>
          </p:nvPr>
        </p:nvSpPr>
        <p:spPr>
          <a:xfrm>
            <a:off x="304800" y="1447800"/>
            <a:ext cx="4876800" cy="5181600"/>
          </a:xfrm>
        </p:spPr>
        <p:txBody>
          <a:bodyPr/>
          <a:lstStyle/>
          <a:p>
            <a:r>
              <a:rPr lang="en-US"/>
              <a:t>We’ve already met mutual inductance: when the current </a:t>
            </a:r>
            <a:r>
              <a:rPr lang="en-US" i="1">
                <a:solidFill>
                  <a:srgbClr val="FFFF00"/>
                </a:solidFill>
                <a:latin typeface="Times New Roman" pitchFamily="18" charset="0"/>
                <a:cs typeface="Times New Roman" pitchFamily="18" charset="0"/>
              </a:rPr>
              <a:t>I</a:t>
            </a:r>
            <a:r>
              <a:rPr lang="en-US" baseline="-25000">
                <a:solidFill>
                  <a:srgbClr val="FFFF00"/>
                </a:solidFill>
              </a:rPr>
              <a:t>1</a:t>
            </a:r>
            <a:r>
              <a:rPr lang="en-US"/>
              <a:t> in </a:t>
            </a:r>
            <a:r>
              <a:rPr lang="en-US">
                <a:solidFill>
                  <a:srgbClr val="FFFF00"/>
                </a:solidFill>
              </a:rPr>
              <a:t>coil 1</a:t>
            </a:r>
            <a:r>
              <a:rPr lang="en-US"/>
              <a:t> changes, it gives rise to an emf </a:t>
            </a:r>
            <a:r>
              <a:rPr lang="en-US">
                <a:solidFill>
                  <a:srgbClr val="FFFF00"/>
                </a:solidFill>
                <a:latin typeface="Vladimir Script" pitchFamily="66" charset="0"/>
              </a:rPr>
              <a:t>E </a:t>
            </a:r>
            <a:r>
              <a:rPr lang="en-US" baseline="-25000">
                <a:solidFill>
                  <a:srgbClr val="FFFF00"/>
                </a:solidFill>
              </a:rPr>
              <a:t>2</a:t>
            </a:r>
            <a:r>
              <a:rPr lang="en-US">
                <a:solidFill>
                  <a:srgbClr val="FFFF00"/>
                </a:solidFill>
              </a:rPr>
              <a:t> </a:t>
            </a:r>
            <a:r>
              <a:rPr lang="en-US"/>
              <a:t>in </a:t>
            </a:r>
            <a:r>
              <a:rPr lang="en-US">
                <a:solidFill>
                  <a:srgbClr val="FFFF00"/>
                </a:solidFill>
              </a:rPr>
              <a:t>coil 2</a:t>
            </a:r>
            <a:r>
              <a:rPr lang="en-US"/>
              <a:t>.</a:t>
            </a:r>
          </a:p>
          <a:p>
            <a:r>
              <a:rPr lang="en-US"/>
              <a:t>The mutual inductance </a:t>
            </a:r>
            <a:r>
              <a:rPr lang="en-US" i="1">
                <a:solidFill>
                  <a:srgbClr val="FFFF00"/>
                </a:solidFill>
                <a:latin typeface="Times New Roman" pitchFamily="18" charset="0"/>
                <a:cs typeface="Times New Roman" pitchFamily="18" charset="0"/>
              </a:rPr>
              <a:t>M</a:t>
            </a:r>
            <a:r>
              <a:rPr lang="en-US" baseline="-25000">
                <a:solidFill>
                  <a:srgbClr val="FFFF00"/>
                </a:solidFill>
              </a:rPr>
              <a:t>21</a:t>
            </a:r>
            <a:r>
              <a:rPr lang="en-US"/>
              <a:t> is defined by: </a:t>
            </a:r>
          </a:p>
          <a:p>
            <a:pPr>
              <a:buNone/>
            </a:pPr>
            <a:r>
              <a:rPr lang="en-US"/>
              <a:t>     where         is the magnetic flux through a </a:t>
            </a:r>
            <a:r>
              <a:rPr lang="en-US">
                <a:solidFill>
                  <a:srgbClr val="FFFF00"/>
                </a:solidFill>
              </a:rPr>
              <a:t>single loop  </a:t>
            </a:r>
            <a:r>
              <a:rPr lang="en-US"/>
              <a:t>of </a:t>
            </a:r>
            <a:r>
              <a:rPr lang="en-US">
                <a:solidFill>
                  <a:srgbClr val="FFFF00"/>
                </a:solidFill>
              </a:rPr>
              <a:t>coil 2</a:t>
            </a:r>
            <a:r>
              <a:rPr lang="en-US"/>
              <a:t> from current </a:t>
            </a:r>
            <a:r>
              <a:rPr lang="en-US" i="1">
                <a:solidFill>
                  <a:srgbClr val="FFFF00"/>
                </a:solidFill>
                <a:latin typeface="Times New Roman" pitchFamily="18" charset="0"/>
                <a:cs typeface="Times New Roman" pitchFamily="18" charset="0"/>
              </a:rPr>
              <a:t>I</a:t>
            </a:r>
            <a:r>
              <a:rPr lang="en-US" baseline="-25000">
                <a:solidFill>
                  <a:srgbClr val="FFFF00"/>
                </a:solidFill>
              </a:rPr>
              <a:t>1</a:t>
            </a:r>
            <a:r>
              <a:rPr lang="en-US"/>
              <a:t> in </a:t>
            </a:r>
            <a:r>
              <a:rPr lang="en-US">
                <a:solidFill>
                  <a:srgbClr val="FFFF00"/>
                </a:solidFill>
              </a:rPr>
              <a:t>coil 1</a:t>
            </a:r>
            <a:r>
              <a:rPr lang="en-US"/>
              <a:t>. </a:t>
            </a:r>
          </a:p>
        </p:txBody>
      </p:sp>
      <p:sp>
        <p:nvSpPr>
          <p:cNvPr id="4" name="Content Placeholder 3"/>
          <p:cNvSpPr>
            <a:spLocks noGrp="1"/>
          </p:cNvSpPr>
          <p:nvPr>
            <p:ph sz="half" idx="2"/>
          </p:nvPr>
        </p:nvSpPr>
        <p:spPr>
          <a:xfrm>
            <a:off x="5486400" y="1600200"/>
            <a:ext cx="3200400" cy="4525963"/>
          </a:xfrm>
        </p:spPr>
        <p:txBody>
          <a:bodyPr/>
          <a:lstStyle/>
          <a:p>
            <a:r>
              <a:rPr lang="en-US">
                <a:solidFill>
                  <a:schemeClr val="bg2">
                    <a:lumMod val="50000"/>
                  </a:schemeClr>
                </a:solidFill>
              </a:rPr>
              <a:t>.</a:t>
            </a:r>
          </a:p>
        </p:txBody>
      </p:sp>
      <p:grpSp>
        <p:nvGrpSpPr>
          <p:cNvPr id="5" name="Group 4"/>
          <p:cNvGrpSpPr/>
          <p:nvPr/>
        </p:nvGrpSpPr>
        <p:grpSpPr>
          <a:xfrm>
            <a:off x="5912222" y="2362200"/>
            <a:ext cx="1066800" cy="1981200"/>
            <a:chOff x="1219200" y="4375222"/>
            <a:chExt cx="3962400" cy="2254178"/>
          </a:xfrm>
        </p:grpSpPr>
        <p:grpSp>
          <p:nvGrpSpPr>
            <p:cNvPr id="6" name="Group 10"/>
            <p:cNvGrpSpPr/>
            <p:nvPr/>
          </p:nvGrpSpPr>
          <p:grpSpPr>
            <a:xfrm>
              <a:off x="2429164" y="4433881"/>
              <a:ext cx="1891824" cy="1966919"/>
              <a:chOff x="4133852" y="2376481"/>
              <a:chExt cx="1891824" cy="1966919"/>
            </a:xfrm>
          </p:grpSpPr>
          <p:sp>
            <p:nvSpPr>
              <p:cNvPr id="9" name="Freeform 8"/>
              <p:cNvSpPr/>
              <p:nvPr/>
            </p:nvSpPr>
            <p:spPr>
              <a:xfrm>
                <a:off x="4133852" y="2382727"/>
                <a:ext cx="1058387" cy="1960673"/>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8239" h="1960673">
                    <a:moveTo>
                      <a:pt x="0" y="146161"/>
                    </a:moveTo>
                    <a:cubicBezTo>
                      <a:pt x="310581" y="0"/>
                      <a:pt x="787051" y="9973"/>
                      <a:pt x="1033834" y="148303"/>
                    </a:cubicBezTo>
                    <a:cubicBezTo>
                      <a:pt x="1278313" y="326478"/>
                      <a:pt x="1356608" y="428729"/>
                      <a:pt x="1391345" y="994065"/>
                    </a:cubicBezTo>
                    <a:cubicBezTo>
                      <a:pt x="1418239" y="1269730"/>
                      <a:pt x="1251919" y="1952082"/>
                      <a:pt x="995551" y="1960673"/>
                    </a:cubicBezTo>
                    <a:cubicBezTo>
                      <a:pt x="703327" y="1940970"/>
                      <a:pt x="688014" y="1247420"/>
                      <a:pt x="689227" y="970073"/>
                    </a:cubicBezTo>
                    <a:cubicBezTo>
                      <a:pt x="695278" y="812027"/>
                      <a:pt x="691358" y="471712"/>
                      <a:pt x="995551" y="208072"/>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4967289" y="2376481"/>
                <a:ext cx="1058387" cy="1960673"/>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8239" h="1960673">
                    <a:moveTo>
                      <a:pt x="0" y="146161"/>
                    </a:moveTo>
                    <a:cubicBezTo>
                      <a:pt x="310581" y="0"/>
                      <a:pt x="787051" y="9973"/>
                      <a:pt x="1033834" y="148303"/>
                    </a:cubicBezTo>
                    <a:cubicBezTo>
                      <a:pt x="1278313" y="326478"/>
                      <a:pt x="1356608" y="428729"/>
                      <a:pt x="1391345" y="994065"/>
                    </a:cubicBezTo>
                    <a:cubicBezTo>
                      <a:pt x="1418239" y="1269730"/>
                      <a:pt x="1251919" y="1952082"/>
                      <a:pt x="995551" y="1960673"/>
                    </a:cubicBezTo>
                    <a:cubicBezTo>
                      <a:pt x="703327" y="1940970"/>
                      <a:pt x="688014" y="1247420"/>
                      <a:pt x="689227" y="970073"/>
                    </a:cubicBezTo>
                    <a:cubicBezTo>
                      <a:pt x="695278" y="812027"/>
                      <a:pt x="691358" y="471712"/>
                      <a:pt x="995551" y="208072"/>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7" name="Freeform 6"/>
            <p:cNvSpPr/>
            <p:nvPr/>
          </p:nvSpPr>
          <p:spPr>
            <a:xfrm>
              <a:off x="4114800" y="4442012"/>
              <a:ext cx="1066800" cy="2187388"/>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1009807 w 1418239"/>
                <a:gd name="connsiteY5" fmla="*/ 206188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0" fmla="*/ 0 w 3104119"/>
                <a:gd name="connsiteY0" fmla="*/ 146161 h 1269730"/>
                <a:gd name="connsiteX1" fmla="*/ 1033834 w 3104119"/>
                <a:gd name="connsiteY1" fmla="*/ 148303 h 1269730"/>
                <a:gd name="connsiteX2" fmla="*/ 1391345 w 3104119"/>
                <a:gd name="connsiteY2" fmla="*/ 994065 h 1269730"/>
                <a:gd name="connsiteX3" fmla="*/ 2847751 w 3104119"/>
                <a:gd name="connsiteY3" fmla="*/ 1044388 h 1269730"/>
                <a:gd name="connsiteX0" fmla="*/ 0 w 2847751"/>
                <a:gd name="connsiteY0" fmla="*/ 146161 h 1044388"/>
                <a:gd name="connsiteX1" fmla="*/ 1033834 w 2847751"/>
                <a:gd name="connsiteY1" fmla="*/ 148303 h 1044388"/>
                <a:gd name="connsiteX2" fmla="*/ 1391345 w 2847751"/>
                <a:gd name="connsiteY2" fmla="*/ 994065 h 1044388"/>
                <a:gd name="connsiteX3" fmla="*/ 2847751 w 2847751"/>
                <a:gd name="connsiteY3" fmla="*/ 1044388 h 1044388"/>
                <a:gd name="connsiteX0" fmla="*/ 0 w 2847751"/>
                <a:gd name="connsiteY0" fmla="*/ 146161 h 1044388"/>
                <a:gd name="connsiteX1" fmla="*/ 1033834 w 2847751"/>
                <a:gd name="connsiteY1" fmla="*/ 148303 h 1044388"/>
                <a:gd name="connsiteX2" fmla="*/ 1418239 w 2847751"/>
                <a:gd name="connsiteY2" fmla="*/ 1044388 h 1044388"/>
                <a:gd name="connsiteX3" fmla="*/ 2847751 w 2847751"/>
                <a:gd name="connsiteY3" fmla="*/ 1044388 h 1044388"/>
                <a:gd name="connsiteX0" fmla="*/ 0 w 1429512"/>
                <a:gd name="connsiteY0" fmla="*/ 146161 h 2415988"/>
                <a:gd name="connsiteX1" fmla="*/ 1033834 w 1429512"/>
                <a:gd name="connsiteY1" fmla="*/ 148303 h 2415988"/>
                <a:gd name="connsiteX2" fmla="*/ 1418239 w 1429512"/>
                <a:gd name="connsiteY2" fmla="*/ 1044388 h 2415988"/>
                <a:gd name="connsiteX3" fmla="*/ 1429512 w 1429512"/>
                <a:gd name="connsiteY3" fmla="*/ 2415988 h 2415988"/>
                <a:gd name="connsiteX0" fmla="*/ 0 w 1429512"/>
                <a:gd name="connsiteY0" fmla="*/ 146161 h 2415988"/>
                <a:gd name="connsiteX1" fmla="*/ 1033834 w 1429512"/>
                <a:gd name="connsiteY1" fmla="*/ 148303 h 2415988"/>
                <a:gd name="connsiteX2" fmla="*/ 1418239 w 1429512"/>
                <a:gd name="connsiteY2" fmla="*/ 1044388 h 2415988"/>
                <a:gd name="connsiteX3" fmla="*/ 1429512 w 1429512"/>
                <a:gd name="connsiteY3" fmla="*/ 2415988 h 2415988"/>
                <a:gd name="connsiteX0" fmla="*/ 0 w 1429512"/>
                <a:gd name="connsiteY0" fmla="*/ 146161 h 2187388"/>
                <a:gd name="connsiteX1" fmla="*/ 1033834 w 1429512"/>
                <a:gd name="connsiteY1" fmla="*/ 148303 h 2187388"/>
                <a:gd name="connsiteX2" fmla="*/ 1418239 w 1429512"/>
                <a:gd name="connsiteY2" fmla="*/ 1044388 h 2187388"/>
                <a:gd name="connsiteX3" fmla="*/ 1429512 w 1429512"/>
                <a:gd name="connsiteY3" fmla="*/ 2187388 h 2187388"/>
              </a:gdLst>
              <a:ahLst/>
              <a:cxnLst>
                <a:cxn ang="0">
                  <a:pos x="connsiteX0" y="connsiteY0"/>
                </a:cxn>
                <a:cxn ang="0">
                  <a:pos x="connsiteX1" y="connsiteY1"/>
                </a:cxn>
                <a:cxn ang="0">
                  <a:pos x="connsiteX2" y="connsiteY2"/>
                </a:cxn>
                <a:cxn ang="0">
                  <a:pos x="connsiteX3" y="connsiteY3"/>
                </a:cxn>
              </a:cxnLst>
              <a:rect l="l" t="t" r="r" b="b"/>
              <a:pathLst>
                <a:path w="1429512" h="2187388">
                  <a:moveTo>
                    <a:pt x="0" y="146161"/>
                  </a:moveTo>
                  <a:cubicBezTo>
                    <a:pt x="310581" y="0"/>
                    <a:pt x="787051" y="9973"/>
                    <a:pt x="1033834" y="148303"/>
                  </a:cubicBezTo>
                  <a:cubicBezTo>
                    <a:pt x="1278313" y="326478"/>
                    <a:pt x="1383502" y="479052"/>
                    <a:pt x="1418239" y="1044388"/>
                  </a:cubicBezTo>
                  <a:cubicBezTo>
                    <a:pt x="1421997" y="1501588"/>
                    <a:pt x="1425754" y="1730188"/>
                    <a:pt x="1429512" y="2187388"/>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Freeform 7"/>
            <p:cNvSpPr/>
            <p:nvPr/>
          </p:nvSpPr>
          <p:spPr>
            <a:xfrm>
              <a:off x="1219200" y="4375222"/>
              <a:ext cx="1385047" cy="2254178"/>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9635 h 1964147"/>
                <a:gd name="connsiteX1" fmla="*/ 204579 w 1418239"/>
                <a:gd name="connsiteY1" fmla="*/ 86875 h 1964147"/>
                <a:gd name="connsiteX2" fmla="*/ 1033834 w 1418239"/>
                <a:gd name="connsiteY2" fmla="*/ 151777 h 1964147"/>
                <a:gd name="connsiteX3" fmla="*/ 1391345 w 1418239"/>
                <a:gd name="connsiteY3" fmla="*/ 997539 h 1964147"/>
                <a:gd name="connsiteX4" fmla="*/ 995551 w 1418239"/>
                <a:gd name="connsiteY4" fmla="*/ 1964147 h 1964147"/>
                <a:gd name="connsiteX5" fmla="*/ 689227 w 1418239"/>
                <a:gd name="connsiteY5" fmla="*/ 973547 h 1964147"/>
                <a:gd name="connsiteX6" fmla="*/ 995551 w 1418239"/>
                <a:gd name="connsiteY6" fmla="*/ 211546 h 1964147"/>
                <a:gd name="connsiteX0" fmla="*/ 0 w 1742219"/>
                <a:gd name="connsiteY0" fmla="*/ 1103048 h 2025579"/>
                <a:gd name="connsiteX1" fmla="*/ 528559 w 1742219"/>
                <a:gd name="connsiteY1" fmla="*/ 148307 h 2025579"/>
                <a:gd name="connsiteX2" fmla="*/ 1357814 w 1742219"/>
                <a:gd name="connsiteY2" fmla="*/ 213209 h 2025579"/>
                <a:gd name="connsiteX3" fmla="*/ 1715325 w 1742219"/>
                <a:gd name="connsiteY3" fmla="*/ 1058971 h 2025579"/>
                <a:gd name="connsiteX4" fmla="*/ 1319531 w 1742219"/>
                <a:gd name="connsiteY4" fmla="*/ 2025579 h 2025579"/>
                <a:gd name="connsiteX5" fmla="*/ 1013207 w 1742219"/>
                <a:gd name="connsiteY5" fmla="*/ 1034979 h 2025579"/>
                <a:gd name="connsiteX6" fmla="*/ 1319531 w 1742219"/>
                <a:gd name="connsiteY6" fmla="*/ 272978 h 2025579"/>
                <a:gd name="connsiteX0" fmla="*/ 0 w 1742219"/>
                <a:gd name="connsiteY0" fmla="*/ 1077647 h 2000178"/>
                <a:gd name="connsiteX1" fmla="*/ 102108 w 1742219"/>
                <a:gd name="connsiteY1" fmla="*/ 925247 h 2000178"/>
                <a:gd name="connsiteX2" fmla="*/ 528559 w 1742219"/>
                <a:gd name="connsiteY2" fmla="*/ 122906 h 2000178"/>
                <a:gd name="connsiteX3" fmla="*/ 1357814 w 1742219"/>
                <a:gd name="connsiteY3" fmla="*/ 187808 h 2000178"/>
                <a:gd name="connsiteX4" fmla="*/ 1715325 w 1742219"/>
                <a:gd name="connsiteY4" fmla="*/ 1033570 h 2000178"/>
                <a:gd name="connsiteX5" fmla="*/ 1319531 w 1742219"/>
                <a:gd name="connsiteY5" fmla="*/ 2000178 h 2000178"/>
                <a:gd name="connsiteX6" fmla="*/ 1013207 w 1742219"/>
                <a:gd name="connsiteY6" fmla="*/ 1009578 h 2000178"/>
                <a:gd name="connsiteX7" fmla="*/ 1319531 w 1742219"/>
                <a:gd name="connsiteY7" fmla="*/ 247577 h 2000178"/>
                <a:gd name="connsiteX0" fmla="*/ 0 w 1742219"/>
                <a:gd name="connsiteY0" fmla="*/ 1067188 h 1989719"/>
                <a:gd name="connsiteX1" fmla="*/ 102108 w 1742219"/>
                <a:gd name="connsiteY1" fmla="*/ 914788 h 1989719"/>
                <a:gd name="connsiteX2" fmla="*/ 186197 w 1742219"/>
                <a:gd name="connsiteY2" fmla="*/ 852034 h 1989719"/>
                <a:gd name="connsiteX3" fmla="*/ 528559 w 1742219"/>
                <a:gd name="connsiteY3" fmla="*/ 112447 h 1989719"/>
                <a:gd name="connsiteX4" fmla="*/ 1357814 w 1742219"/>
                <a:gd name="connsiteY4" fmla="*/ 177349 h 1989719"/>
                <a:gd name="connsiteX5" fmla="*/ 1715325 w 1742219"/>
                <a:gd name="connsiteY5" fmla="*/ 1023111 h 1989719"/>
                <a:gd name="connsiteX6" fmla="*/ 1319531 w 1742219"/>
                <a:gd name="connsiteY6" fmla="*/ 1989719 h 1989719"/>
                <a:gd name="connsiteX7" fmla="*/ 1013207 w 1742219"/>
                <a:gd name="connsiteY7" fmla="*/ 999119 h 1989719"/>
                <a:gd name="connsiteX8" fmla="*/ 1319531 w 1742219"/>
                <a:gd name="connsiteY8" fmla="*/ 237118 h 1989719"/>
                <a:gd name="connsiteX0" fmla="*/ 1344422 w 3086641"/>
                <a:gd name="connsiteY0" fmla="*/ 1067188 h 1989719"/>
                <a:gd name="connsiteX1" fmla="*/ 17018 w 3086641"/>
                <a:gd name="connsiteY1" fmla="*/ 1067187 h 1989719"/>
                <a:gd name="connsiteX2" fmla="*/ 1446530 w 3086641"/>
                <a:gd name="connsiteY2" fmla="*/ 914788 h 1989719"/>
                <a:gd name="connsiteX3" fmla="*/ 1530619 w 3086641"/>
                <a:gd name="connsiteY3" fmla="*/ 852034 h 1989719"/>
                <a:gd name="connsiteX4" fmla="*/ 1872981 w 3086641"/>
                <a:gd name="connsiteY4" fmla="*/ 112447 h 1989719"/>
                <a:gd name="connsiteX5" fmla="*/ 2702236 w 3086641"/>
                <a:gd name="connsiteY5" fmla="*/ 177349 h 1989719"/>
                <a:gd name="connsiteX6" fmla="*/ 3059747 w 3086641"/>
                <a:gd name="connsiteY6" fmla="*/ 1023111 h 1989719"/>
                <a:gd name="connsiteX7" fmla="*/ 2663953 w 3086641"/>
                <a:gd name="connsiteY7" fmla="*/ 1989719 h 1989719"/>
                <a:gd name="connsiteX8" fmla="*/ 2357629 w 3086641"/>
                <a:gd name="connsiteY8" fmla="*/ 999119 h 1989719"/>
                <a:gd name="connsiteX9" fmla="*/ 2663953 w 3086641"/>
                <a:gd name="connsiteY9" fmla="*/ 237118 h 1989719"/>
                <a:gd name="connsiteX0" fmla="*/ 1344422 w 3086641"/>
                <a:gd name="connsiteY0" fmla="*/ 1067187 h 1989719"/>
                <a:gd name="connsiteX1" fmla="*/ 17018 w 3086641"/>
                <a:gd name="connsiteY1" fmla="*/ 1067187 h 1989719"/>
                <a:gd name="connsiteX2" fmla="*/ 1446530 w 3086641"/>
                <a:gd name="connsiteY2" fmla="*/ 914788 h 1989719"/>
                <a:gd name="connsiteX3" fmla="*/ 1530619 w 3086641"/>
                <a:gd name="connsiteY3" fmla="*/ 852034 h 1989719"/>
                <a:gd name="connsiteX4" fmla="*/ 1872981 w 3086641"/>
                <a:gd name="connsiteY4" fmla="*/ 112447 h 1989719"/>
                <a:gd name="connsiteX5" fmla="*/ 2702236 w 3086641"/>
                <a:gd name="connsiteY5" fmla="*/ 177349 h 1989719"/>
                <a:gd name="connsiteX6" fmla="*/ 3059747 w 3086641"/>
                <a:gd name="connsiteY6" fmla="*/ 1023111 h 1989719"/>
                <a:gd name="connsiteX7" fmla="*/ 2663953 w 3086641"/>
                <a:gd name="connsiteY7" fmla="*/ 1989719 h 1989719"/>
                <a:gd name="connsiteX8" fmla="*/ 2357629 w 3086641"/>
                <a:gd name="connsiteY8" fmla="*/ 999119 h 1989719"/>
                <a:gd name="connsiteX9" fmla="*/ 2663953 w 3086641"/>
                <a:gd name="connsiteY9" fmla="*/ 237118 h 1989719"/>
                <a:gd name="connsiteX0" fmla="*/ 0 w 3069623"/>
                <a:gd name="connsiteY0" fmla="*/ 1067187 h 1989719"/>
                <a:gd name="connsiteX1" fmla="*/ 1429512 w 3069623"/>
                <a:gd name="connsiteY1" fmla="*/ 914788 h 1989719"/>
                <a:gd name="connsiteX2" fmla="*/ 1513601 w 3069623"/>
                <a:gd name="connsiteY2" fmla="*/ 852034 h 1989719"/>
                <a:gd name="connsiteX3" fmla="*/ 1855963 w 3069623"/>
                <a:gd name="connsiteY3" fmla="*/ 112447 h 1989719"/>
                <a:gd name="connsiteX4" fmla="*/ 2685218 w 3069623"/>
                <a:gd name="connsiteY4" fmla="*/ 177349 h 1989719"/>
                <a:gd name="connsiteX5" fmla="*/ 3042729 w 3069623"/>
                <a:gd name="connsiteY5" fmla="*/ 1023111 h 1989719"/>
                <a:gd name="connsiteX6" fmla="*/ 2646935 w 3069623"/>
                <a:gd name="connsiteY6" fmla="*/ 1989719 h 1989719"/>
                <a:gd name="connsiteX7" fmla="*/ 2340611 w 3069623"/>
                <a:gd name="connsiteY7" fmla="*/ 999119 h 1989719"/>
                <a:gd name="connsiteX8" fmla="*/ 2646935 w 3069623"/>
                <a:gd name="connsiteY8" fmla="*/ 237118 h 1989719"/>
                <a:gd name="connsiteX0" fmla="*/ 0 w 3069623"/>
                <a:gd name="connsiteY0" fmla="*/ 1067187 h 1989719"/>
                <a:gd name="connsiteX1" fmla="*/ 1513601 w 3069623"/>
                <a:gd name="connsiteY1" fmla="*/ 852034 h 1989719"/>
                <a:gd name="connsiteX2" fmla="*/ 1855963 w 3069623"/>
                <a:gd name="connsiteY2" fmla="*/ 112447 h 1989719"/>
                <a:gd name="connsiteX3" fmla="*/ 2685218 w 3069623"/>
                <a:gd name="connsiteY3" fmla="*/ 177349 h 1989719"/>
                <a:gd name="connsiteX4" fmla="*/ 3042729 w 3069623"/>
                <a:gd name="connsiteY4" fmla="*/ 1023111 h 1989719"/>
                <a:gd name="connsiteX5" fmla="*/ 2646935 w 3069623"/>
                <a:gd name="connsiteY5" fmla="*/ 1989719 h 1989719"/>
                <a:gd name="connsiteX6" fmla="*/ 2340611 w 3069623"/>
                <a:gd name="connsiteY6" fmla="*/ 999119 h 1989719"/>
                <a:gd name="connsiteX7" fmla="*/ 2646935 w 3069623"/>
                <a:gd name="connsiteY7" fmla="*/ 237118 h 1989719"/>
                <a:gd name="connsiteX0" fmla="*/ 0 w 3069623"/>
                <a:gd name="connsiteY0" fmla="*/ 1090346 h 2012878"/>
                <a:gd name="connsiteX1" fmla="*/ 1225296 w 3069623"/>
                <a:gd name="connsiteY1" fmla="*/ 1014146 h 2012878"/>
                <a:gd name="connsiteX2" fmla="*/ 1855963 w 3069623"/>
                <a:gd name="connsiteY2" fmla="*/ 135606 h 2012878"/>
                <a:gd name="connsiteX3" fmla="*/ 2685218 w 3069623"/>
                <a:gd name="connsiteY3" fmla="*/ 200508 h 2012878"/>
                <a:gd name="connsiteX4" fmla="*/ 3042729 w 3069623"/>
                <a:gd name="connsiteY4" fmla="*/ 1046270 h 2012878"/>
                <a:gd name="connsiteX5" fmla="*/ 2646935 w 3069623"/>
                <a:gd name="connsiteY5" fmla="*/ 2012878 h 2012878"/>
                <a:gd name="connsiteX6" fmla="*/ 2340611 w 3069623"/>
                <a:gd name="connsiteY6" fmla="*/ 1022278 h 2012878"/>
                <a:gd name="connsiteX7" fmla="*/ 2646935 w 3069623"/>
                <a:gd name="connsiteY7" fmla="*/ 260277 h 2012878"/>
                <a:gd name="connsiteX0" fmla="*/ 0 w 3069623"/>
                <a:gd name="connsiteY0" fmla="*/ 1090346 h 2012878"/>
                <a:gd name="connsiteX1" fmla="*/ 612648 w 3069623"/>
                <a:gd name="connsiteY1" fmla="*/ 1090346 h 2012878"/>
                <a:gd name="connsiteX2" fmla="*/ 1225296 w 3069623"/>
                <a:gd name="connsiteY2" fmla="*/ 1014146 h 2012878"/>
                <a:gd name="connsiteX3" fmla="*/ 1855963 w 3069623"/>
                <a:gd name="connsiteY3" fmla="*/ 135606 h 2012878"/>
                <a:gd name="connsiteX4" fmla="*/ 2685218 w 3069623"/>
                <a:gd name="connsiteY4" fmla="*/ 200508 h 2012878"/>
                <a:gd name="connsiteX5" fmla="*/ 3042729 w 3069623"/>
                <a:gd name="connsiteY5" fmla="*/ 1046270 h 2012878"/>
                <a:gd name="connsiteX6" fmla="*/ 2646935 w 3069623"/>
                <a:gd name="connsiteY6" fmla="*/ 2012878 h 2012878"/>
                <a:gd name="connsiteX7" fmla="*/ 2340611 w 3069623"/>
                <a:gd name="connsiteY7" fmla="*/ 1022278 h 2012878"/>
                <a:gd name="connsiteX8" fmla="*/ 2646935 w 3069623"/>
                <a:gd name="connsiteY8" fmla="*/ 260277 h 2012878"/>
                <a:gd name="connsiteX0" fmla="*/ 0 w 3069623"/>
                <a:gd name="connsiteY0" fmla="*/ 1090346 h 2012878"/>
                <a:gd name="connsiteX1" fmla="*/ 1225296 w 3069623"/>
                <a:gd name="connsiteY1" fmla="*/ 1014146 h 2012878"/>
                <a:gd name="connsiteX2" fmla="*/ 1855963 w 3069623"/>
                <a:gd name="connsiteY2" fmla="*/ 135606 h 2012878"/>
                <a:gd name="connsiteX3" fmla="*/ 2685218 w 3069623"/>
                <a:gd name="connsiteY3" fmla="*/ 200508 h 2012878"/>
                <a:gd name="connsiteX4" fmla="*/ 3042729 w 3069623"/>
                <a:gd name="connsiteY4" fmla="*/ 1046270 h 2012878"/>
                <a:gd name="connsiteX5" fmla="*/ 2646935 w 3069623"/>
                <a:gd name="connsiteY5" fmla="*/ 2012878 h 2012878"/>
                <a:gd name="connsiteX6" fmla="*/ 2340611 w 3069623"/>
                <a:gd name="connsiteY6" fmla="*/ 1022278 h 2012878"/>
                <a:gd name="connsiteX7" fmla="*/ 2646935 w 3069623"/>
                <a:gd name="connsiteY7" fmla="*/ 260277 h 2012878"/>
                <a:gd name="connsiteX0" fmla="*/ 0 w 3069623"/>
                <a:gd name="connsiteY0" fmla="*/ 1090346 h 2012878"/>
                <a:gd name="connsiteX1" fmla="*/ 1225296 w 3069623"/>
                <a:gd name="connsiteY1" fmla="*/ 1014146 h 2012878"/>
                <a:gd name="connsiteX2" fmla="*/ 1855963 w 3069623"/>
                <a:gd name="connsiteY2" fmla="*/ 135606 h 2012878"/>
                <a:gd name="connsiteX3" fmla="*/ 2685218 w 3069623"/>
                <a:gd name="connsiteY3" fmla="*/ 200508 h 2012878"/>
                <a:gd name="connsiteX4" fmla="*/ 3042729 w 3069623"/>
                <a:gd name="connsiteY4" fmla="*/ 1046270 h 2012878"/>
                <a:gd name="connsiteX5" fmla="*/ 2646935 w 3069623"/>
                <a:gd name="connsiteY5" fmla="*/ 2012878 h 2012878"/>
                <a:gd name="connsiteX6" fmla="*/ 2340611 w 3069623"/>
                <a:gd name="connsiteY6" fmla="*/ 1022278 h 2012878"/>
                <a:gd name="connsiteX7" fmla="*/ 2646935 w 3069623"/>
                <a:gd name="connsiteY7" fmla="*/ 260277 h 2012878"/>
                <a:gd name="connsiteX0" fmla="*/ 0 w 3069623"/>
                <a:gd name="connsiteY0" fmla="*/ 1103046 h 2025578"/>
                <a:gd name="connsiteX1" fmla="*/ 1225296 w 3069623"/>
                <a:gd name="connsiteY1" fmla="*/ 1103046 h 2025578"/>
                <a:gd name="connsiteX2" fmla="*/ 1855963 w 3069623"/>
                <a:gd name="connsiteY2" fmla="*/ 148306 h 2025578"/>
                <a:gd name="connsiteX3" fmla="*/ 2685218 w 3069623"/>
                <a:gd name="connsiteY3" fmla="*/ 213208 h 2025578"/>
                <a:gd name="connsiteX4" fmla="*/ 3042729 w 3069623"/>
                <a:gd name="connsiteY4" fmla="*/ 1058970 h 2025578"/>
                <a:gd name="connsiteX5" fmla="*/ 2646935 w 3069623"/>
                <a:gd name="connsiteY5" fmla="*/ 2025578 h 2025578"/>
                <a:gd name="connsiteX6" fmla="*/ 2340611 w 3069623"/>
                <a:gd name="connsiteY6" fmla="*/ 1034978 h 2025578"/>
                <a:gd name="connsiteX7" fmla="*/ 2646935 w 3069623"/>
                <a:gd name="connsiteY7" fmla="*/ 272977 h 2025578"/>
                <a:gd name="connsiteX0" fmla="*/ 0 w 3069623"/>
                <a:gd name="connsiteY0" fmla="*/ 1103046 h 2025578"/>
                <a:gd name="connsiteX1" fmla="*/ 1225296 w 3069623"/>
                <a:gd name="connsiteY1" fmla="*/ 1103046 h 2025578"/>
                <a:gd name="connsiteX2" fmla="*/ 1855963 w 3069623"/>
                <a:gd name="connsiteY2" fmla="*/ 148306 h 2025578"/>
                <a:gd name="connsiteX3" fmla="*/ 2685218 w 3069623"/>
                <a:gd name="connsiteY3" fmla="*/ 213208 h 2025578"/>
                <a:gd name="connsiteX4" fmla="*/ 3042729 w 3069623"/>
                <a:gd name="connsiteY4" fmla="*/ 1058970 h 2025578"/>
                <a:gd name="connsiteX5" fmla="*/ 2646935 w 3069623"/>
                <a:gd name="connsiteY5" fmla="*/ 2025578 h 2025578"/>
                <a:gd name="connsiteX6" fmla="*/ 2340611 w 3069623"/>
                <a:gd name="connsiteY6" fmla="*/ 1034978 h 2025578"/>
                <a:gd name="connsiteX7" fmla="*/ 2646935 w 3069623"/>
                <a:gd name="connsiteY7" fmla="*/ 272977 h 2025578"/>
                <a:gd name="connsiteX0" fmla="*/ 0 w 1855963"/>
                <a:gd name="connsiteY0" fmla="*/ 2254178 h 2254178"/>
                <a:gd name="connsiteX1" fmla="*/ 11636 w 1855963"/>
                <a:gd name="connsiteY1" fmla="*/ 1103046 h 2254178"/>
                <a:gd name="connsiteX2" fmla="*/ 642303 w 1855963"/>
                <a:gd name="connsiteY2" fmla="*/ 148306 h 2254178"/>
                <a:gd name="connsiteX3" fmla="*/ 1471558 w 1855963"/>
                <a:gd name="connsiteY3" fmla="*/ 213208 h 2254178"/>
                <a:gd name="connsiteX4" fmla="*/ 1829069 w 1855963"/>
                <a:gd name="connsiteY4" fmla="*/ 1058970 h 2254178"/>
                <a:gd name="connsiteX5" fmla="*/ 1433275 w 1855963"/>
                <a:gd name="connsiteY5" fmla="*/ 2025578 h 2254178"/>
                <a:gd name="connsiteX6" fmla="*/ 1126951 w 1855963"/>
                <a:gd name="connsiteY6" fmla="*/ 1034978 h 2254178"/>
                <a:gd name="connsiteX7" fmla="*/ 1433275 w 1855963"/>
                <a:gd name="connsiteY7" fmla="*/ 272977 h 2254178"/>
                <a:gd name="connsiteX0" fmla="*/ 0 w 1855963"/>
                <a:gd name="connsiteY0" fmla="*/ 2254178 h 2254178"/>
                <a:gd name="connsiteX1" fmla="*/ 11636 w 1855963"/>
                <a:gd name="connsiteY1" fmla="*/ 1103046 h 2254178"/>
                <a:gd name="connsiteX2" fmla="*/ 642303 w 1855963"/>
                <a:gd name="connsiteY2" fmla="*/ 148306 h 2254178"/>
                <a:gd name="connsiteX3" fmla="*/ 1471558 w 1855963"/>
                <a:gd name="connsiteY3" fmla="*/ 213208 h 2254178"/>
                <a:gd name="connsiteX4" fmla="*/ 1829069 w 1855963"/>
                <a:gd name="connsiteY4" fmla="*/ 1058970 h 2254178"/>
                <a:gd name="connsiteX5" fmla="*/ 1433275 w 1855963"/>
                <a:gd name="connsiteY5" fmla="*/ 2025578 h 2254178"/>
                <a:gd name="connsiteX6" fmla="*/ 1126951 w 1855963"/>
                <a:gd name="connsiteY6" fmla="*/ 1034978 h 2254178"/>
                <a:gd name="connsiteX7" fmla="*/ 1433275 w 1855963"/>
                <a:gd name="connsiteY7" fmla="*/ 272977 h 2254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5963" h="2254178">
                  <a:moveTo>
                    <a:pt x="0" y="2254178"/>
                  </a:moveTo>
                  <a:lnTo>
                    <a:pt x="11636" y="1103046"/>
                  </a:lnTo>
                  <a:cubicBezTo>
                    <a:pt x="68698" y="657052"/>
                    <a:pt x="398983" y="296612"/>
                    <a:pt x="642303" y="148306"/>
                  </a:cubicBezTo>
                  <a:cubicBezTo>
                    <a:pt x="885623" y="0"/>
                    <a:pt x="1273764" y="61431"/>
                    <a:pt x="1471558" y="213208"/>
                  </a:cubicBezTo>
                  <a:cubicBezTo>
                    <a:pt x="1716037" y="391383"/>
                    <a:pt x="1794332" y="493634"/>
                    <a:pt x="1829069" y="1058970"/>
                  </a:cubicBezTo>
                  <a:cubicBezTo>
                    <a:pt x="1855963" y="1334635"/>
                    <a:pt x="1689643" y="2016987"/>
                    <a:pt x="1433275" y="2025578"/>
                  </a:cubicBezTo>
                  <a:cubicBezTo>
                    <a:pt x="1141051" y="2005875"/>
                    <a:pt x="1125738" y="1312325"/>
                    <a:pt x="1126951" y="1034978"/>
                  </a:cubicBezTo>
                  <a:cubicBezTo>
                    <a:pt x="1133002" y="876932"/>
                    <a:pt x="1129082" y="536617"/>
                    <a:pt x="1433275" y="272977"/>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5" name="Group 44"/>
          <p:cNvGrpSpPr/>
          <p:nvPr/>
        </p:nvGrpSpPr>
        <p:grpSpPr>
          <a:xfrm>
            <a:off x="7539317" y="2362200"/>
            <a:ext cx="987152" cy="1981200"/>
            <a:chOff x="7391400" y="2362200"/>
            <a:chExt cx="987152" cy="1981200"/>
          </a:xfrm>
        </p:grpSpPr>
        <p:sp>
          <p:nvSpPr>
            <p:cNvPr id="15" name="Freeform 14"/>
            <p:cNvSpPr/>
            <p:nvPr/>
          </p:nvSpPr>
          <p:spPr>
            <a:xfrm>
              <a:off x="7763697" y="2419245"/>
              <a:ext cx="325658" cy="1723238"/>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8239" h="1960673">
                  <a:moveTo>
                    <a:pt x="0" y="146161"/>
                  </a:moveTo>
                  <a:cubicBezTo>
                    <a:pt x="310581" y="0"/>
                    <a:pt x="787051" y="9973"/>
                    <a:pt x="1033834" y="148303"/>
                  </a:cubicBezTo>
                  <a:cubicBezTo>
                    <a:pt x="1278313" y="326478"/>
                    <a:pt x="1356608" y="428729"/>
                    <a:pt x="1391345" y="994065"/>
                  </a:cubicBezTo>
                  <a:cubicBezTo>
                    <a:pt x="1418239" y="1269730"/>
                    <a:pt x="1251919" y="1952082"/>
                    <a:pt x="995551" y="1960673"/>
                  </a:cubicBezTo>
                  <a:cubicBezTo>
                    <a:pt x="703327" y="1940970"/>
                    <a:pt x="688014" y="1247420"/>
                    <a:pt x="689227" y="970073"/>
                  </a:cubicBezTo>
                  <a:cubicBezTo>
                    <a:pt x="695278" y="812027"/>
                    <a:pt x="691358" y="471712"/>
                    <a:pt x="995551" y="208072"/>
                  </a:cubicBezTo>
                </a:path>
              </a:pathLst>
            </a:custGeom>
            <a:ln w="28575">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8050306" y="2420902"/>
              <a:ext cx="328246" cy="1922498"/>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1009807 w 1418239"/>
                <a:gd name="connsiteY5" fmla="*/ 206188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0" fmla="*/ 0 w 3104119"/>
                <a:gd name="connsiteY0" fmla="*/ 146161 h 1269730"/>
                <a:gd name="connsiteX1" fmla="*/ 1033834 w 3104119"/>
                <a:gd name="connsiteY1" fmla="*/ 148303 h 1269730"/>
                <a:gd name="connsiteX2" fmla="*/ 1391345 w 3104119"/>
                <a:gd name="connsiteY2" fmla="*/ 994065 h 1269730"/>
                <a:gd name="connsiteX3" fmla="*/ 2847751 w 3104119"/>
                <a:gd name="connsiteY3" fmla="*/ 1044388 h 1269730"/>
                <a:gd name="connsiteX0" fmla="*/ 0 w 2847751"/>
                <a:gd name="connsiteY0" fmla="*/ 146161 h 1044388"/>
                <a:gd name="connsiteX1" fmla="*/ 1033834 w 2847751"/>
                <a:gd name="connsiteY1" fmla="*/ 148303 h 1044388"/>
                <a:gd name="connsiteX2" fmla="*/ 1391345 w 2847751"/>
                <a:gd name="connsiteY2" fmla="*/ 994065 h 1044388"/>
                <a:gd name="connsiteX3" fmla="*/ 2847751 w 2847751"/>
                <a:gd name="connsiteY3" fmla="*/ 1044388 h 1044388"/>
                <a:gd name="connsiteX0" fmla="*/ 0 w 2847751"/>
                <a:gd name="connsiteY0" fmla="*/ 146161 h 1044388"/>
                <a:gd name="connsiteX1" fmla="*/ 1033834 w 2847751"/>
                <a:gd name="connsiteY1" fmla="*/ 148303 h 1044388"/>
                <a:gd name="connsiteX2" fmla="*/ 1418239 w 2847751"/>
                <a:gd name="connsiteY2" fmla="*/ 1044388 h 1044388"/>
                <a:gd name="connsiteX3" fmla="*/ 2847751 w 2847751"/>
                <a:gd name="connsiteY3" fmla="*/ 1044388 h 1044388"/>
                <a:gd name="connsiteX0" fmla="*/ 0 w 1429512"/>
                <a:gd name="connsiteY0" fmla="*/ 146161 h 2415988"/>
                <a:gd name="connsiteX1" fmla="*/ 1033834 w 1429512"/>
                <a:gd name="connsiteY1" fmla="*/ 148303 h 2415988"/>
                <a:gd name="connsiteX2" fmla="*/ 1418239 w 1429512"/>
                <a:gd name="connsiteY2" fmla="*/ 1044388 h 2415988"/>
                <a:gd name="connsiteX3" fmla="*/ 1429512 w 1429512"/>
                <a:gd name="connsiteY3" fmla="*/ 2415988 h 2415988"/>
                <a:gd name="connsiteX0" fmla="*/ 0 w 1429512"/>
                <a:gd name="connsiteY0" fmla="*/ 146161 h 2415988"/>
                <a:gd name="connsiteX1" fmla="*/ 1033834 w 1429512"/>
                <a:gd name="connsiteY1" fmla="*/ 148303 h 2415988"/>
                <a:gd name="connsiteX2" fmla="*/ 1418239 w 1429512"/>
                <a:gd name="connsiteY2" fmla="*/ 1044388 h 2415988"/>
                <a:gd name="connsiteX3" fmla="*/ 1429512 w 1429512"/>
                <a:gd name="connsiteY3" fmla="*/ 2415988 h 2415988"/>
                <a:gd name="connsiteX0" fmla="*/ 0 w 1429512"/>
                <a:gd name="connsiteY0" fmla="*/ 146161 h 2187388"/>
                <a:gd name="connsiteX1" fmla="*/ 1033834 w 1429512"/>
                <a:gd name="connsiteY1" fmla="*/ 148303 h 2187388"/>
                <a:gd name="connsiteX2" fmla="*/ 1418239 w 1429512"/>
                <a:gd name="connsiteY2" fmla="*/ 1044388 h 2187388"/>
                <a:gd name="connsiteX3" fmla="*/ 1429512 w 1429512"/>
                <a:gd name="connsiteY3" fmla="*/ 2187388 h 2187388"/>
              </a:gdLst>
              <a:ahLst/>
              <a:cxnLst>
                <a:cxn ang="0">
                  <a:pos x="connsiteX0" y="connsiteY0"/>
                </a:cxn>
                <a:cxn ang="0">
                  <a:pos x="connsiteX1" y="connsiteY1"/>
                </a:cxn>
                <a:cxn ang="0">
                  <a:pos x="connsiteX2" y="connsiteY2"/>
                </a:cxn>
                <a:cxn ang="0">
                  <a:pos x="connsiteX3" y="connsiteY3"/>
                </a:cxn>
              </a:cxnLst>
              <a:rect l="l" t="t" r="r" b="b"/>
              <a:pathLst>
                <a:path w="1429512" h="2187388">
                  <a:moveTo>
                    <a:pt x="0" y="146161"/>
                  </a:moveTo>
                  <a:cubicBezTo>
                    <a:pt x="310581" y="0"/>
                    <a:pt x="787051" y="9973"/>
                    <a:pt x="1033834" y="148303"/>
                  </a:cubicBezTo>
                  <a:cubicBezTo>
                    <a:pt x="1278313" y="326478"/>
                    <a:pt x="1383502" y="479052"/>
                    <a:pt x="1418239" y="1044388"/>
                  </a:cubicBezTo>
                  <a:cubicBezTo>
                    <a:pt x="1421997" y="1501588"/>
                    <a:pt x="1425754" y="1730188"/>
                    <a:pt x="1429512" y="2187388"/>
                  </a:cubicBezTo>
                </a:path>
              </a:pathLst>
            </a:custGeom>
            <a:ln w="28575">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7391400" y="2362200"/>
              <a:ext cx="426168" cy="1981200"/>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9635 h 1964147"/>
                <a:gd name="connsiteX1" fmla="*/ 204579 w 1418239"/>
                <a:gd name="connsiteY1" fmla="*/ 86875 h 1964147"/>
                <a:gd name="connsiteX2" fmla="*/ 1033834 w 1418239"/>
                <a:gd name="connsiteY2" fmla="*/ 151777 h 1964147"/>
                <a:gd name="connsiteX3" fmla="*/ 1391345 w 1418239"/>
                <a:gd name="connsiteY3" fmla="*/ 997539 h 1964147"/>
                <a:gd name="connsiteX4" fmla="*/ 995551 w 1418239"/>
                <a:gd name="connsiteY4" fmla="*/ 1964147 h 1964147"/>
                <a:gd name="connsiteX5" fmla="*/ 689227 w 1418239"/>
                <a:gd name="connsiteY5" fmla="*/ 973547 h 1964147"/>
                <a:gd name="connsiteX6" fmla="*/ 995551 w 1418239"/>
                <a:gd name="connsiteY6" fmla="*/ 211546 h 1964147"/>
                <a:gd name="connsiteX0" fmla="*/ 0 w 1742219"/>
                <a:gd name="connsiteY0" fmla="*/ 1103048 h 2025579"/>
                <a:gd name="connsiteX1" fmla="*/ 528559 w 1742219"/>
                <a:gd name="connsiteY1" fmla="*/ 148307 h 2025579"/>
                <a:gd name="connsiteX2" fmla="*/ 1357814 w 1742219"/>
                <a:gd name="connsiteY2" fmla="*/ 213209 h 2025579"/>
                <a:gd name="connsiteX3" fmla="*/ 1715325 w 1742219"/>
                <a:gd name="connsiteY3" fmla="*/ 1058971 h 2025579"/>
                <a:gd name="connsiteX4" fmla="*/ 1319531 w 1742219"/>
                <a:gd name="connsiteY4" fmla="*/ 2025579 h 2025579"/>
                <a:gd name="connsiteX5" fmla="*/ 1013207 w 1742219"/>
                <a:gd name="connsiteY5" fmla="*/ 1034979 h 2025579"/>
                <a:gd name="connsiteX6" fmla="*/ 1319531 w 1742219"/>
                <a:gd name="connsiteY6" fmla="*/ 272978 h 2025579"/>
                <a:gd name="connsiteX0" fmla="*/ 0 w 1742219"/>
                <a:gd name="connsiteY0" fmla="*/ 1077647 h 2000178"/>
                <a:gd name="connsiteX1" fmla="*/ 102108 w 1742219"/>
                <a:gd name="connsiteY1" fmla="*/ 925247 h 2000178"/>
                <a:gd name="connsiteX2" fmla="*/ 528559 w 1742219"/>
                <a:gd name="connsiteY2" fmla="*/ 122906 h 2000178"/>
                <a:gd name="connsiteX3" fmla="*/ 1357814 w 1742219"/>
                <a:gd name="connsiteY3" fmla="*/ 187808 h 2000178"/>
                <a:gd name="connsiteX4" fmla="*/ 1715325 w 1742219"/>
                <a:gd name="connsiteY4" fmla="*/ 1033570 h 2000178"/>
                <a:gd name="connsiteX5" fmla="*/ 1319531 w 1742219"/>
                <a:gd name="connsiteY5" fmla="*/ 2000178 h 2000178"/>
                <a:gd name="connsiteX6" fmla="*/ 1013207 w 1742219"/>
                <a:gd name="connsiteY6" fmla="*/ 1009578 h 2000178"/>
                <a:gd name="connsiteX7" fmla="*/ 1319531 w 1742219"/>
                <a:gd name="connsiteY7" fmla="*/ 247577 h 2000178"/>
                <a:gd name="connsiteX0" fmla="*/ 0 w 1742219"/>
                <a:gd name="connsiteY0" fmla="*/ 1067188 h 1989719"/>
                <a:gd name="connsiteX1" fmla="*/ 102108 w 1742219"/>
                <a:gd name="connsiteY1" fmla="*/ 914788 h 1989719"/>
                <a:gd name="connsiteX2" fmla="*/ 186197 w 1742219"/>
                <a:gd name="connsiteY2" fmla="*/ 852034 h 1989719"/>
                <a:gd name="connsiteX3" fmla="*/ 528559 w 1742219"/>
                <a:gd name="connsiteY3" fmla="*/ 112447 h 1989719"/>
                <a:gd name="connsiteX4" fmla="*/ 1357814 w 1742219"/>
                <a:gd name="connsiteY4" fmla="*/ 177349 h 1989719"/>
                <a:gd name="connsiteX5" fmla="*/ 1715325 w 1742219"/>
                <a:gd name="connsiteY5" fmla="*/ 1023111 h 1989719"/>
                <a:gd name="connsiteX6" fmla="*/ 1319531 w 1742219"/>
                <a:gd name="connsiteY6" fmla="*/ 1989719 h 1989719"/>
                <a:gd name="connsiteX7" fmla="*/ 1013207 w 1742219"/>
                <a:gd name="connsiteY7" fmla="*/ 999119 h 1989719"/>
                <a:gd name="connsiteX8" fmla="*/ 1319531 w 1742219"/>
                <a:gd name="connsiteY8" fmla="*/ 237118 h 1989719"/>
                <a:gd name="connsiteX0" fmla="*/ 1344422 w 3086641"/>
                <a:gd name="connsiteY0" fmla="*/ 1067188 h 1989719"/>
                <a:gd name="connsiteX1" fmla="*/ 17018 w 3086641"/>
                <a:gd name="connsiteY1" fmla="*/ 1067187 h 1989719"/>
                <a:gd name="connsiteX2" fmla="*/ 1446530 w 3086641"/>
                <a:gd name="connsiteY2" fmla="*/ 914788 h 1989719"/>
                <a:gd name="connsiteX3" fmla="*/ 1530619 w 3086641"/>
                <a:gd name="connsiteY3" fmla="*/ 852034 h 1989719"/>
                <a:gd name="connsiteX4" fmla="*/ 1872981 w 3086641"/>
                <a:gd name="connsiteY4" fmla="*/ 112447 h 1989719"/>
                <a:gd name="connsiteX5" fmla="*/ 2702236 w 3086641"/>
                <a:gd name="connsiteY5" fmla="*/ 177349 h 1989719"/>
                <a:gd name="connsiteX6" fmla="*/ 3059747 w 3086641"/>
                <a:gd name="connsiteY6" fmla="*/ 1023111 h 1989719"/>
                <a:gd name="connsiteX7" fmla="*/ 2663953 w 3086641"/>
                <a:gd name="connsiteY7" fmla="*/ 1989719 h 1989719"/>
                <a:gd name="connsiteX8" fmla="*/ 2357629 w 3086641"/>
                <a:gd name="connsiteY8" fmla="*/ 999119 h 1989719"/>
                <a:gd name="connsiteX9" fmla="*/ 2663953 w 3086641"/>
                <a:gd name="connsiteY9" fmla="*/ 237118 h 1989719"/>
                <a:gd name="connsiteX0" fmla="*/ 1344422 w 3086641"/>
                <a:gd name="connsiteY0" fmla="*/ 1067187 h 1989719"/>
                <a:gd name="connsiteX1" fmla="*/ 17018 w 3086641"/>
                <a:gd name="connsiteY1" fmla="*/ 1067187 h 1989719"/>
                <a:gd name="connsiteX2" fmla="*/ 1446530 w 3086641"/>
                <a:gd name="connsiteY2" fmla="*/ 914788 h 1989719"/>
                <a:gd name="connsiteX3" fmla="*/ 1530619 w 3086641"/>
                <a:gd name="connsiteY3" fmla="*/ 852034 h 1989719"/>
                <a:gd name="connsiteX4" fmla="*/ 1872981 w 3086641"/>
                <a:gd name="connsiteY4" fmla="*/ 112447 h 1989719"/>
                <a:gd name="connsiteX5" fmla="*/ 2702236 w 3086641"/>
                <a:gd name="connsiteY5" fmla="*/ 177349 h 1989719"/>
                <a:gd name="connsiteX6" fmla="*/ 3059747 w 3086641"/>
                <a:gd name="connsiteY6" fmla="*/ 1023111 h 1989719"/>
                <a:gd name="connsiteX7" fmla="*/ 2663953 w 3086641"/>
                <a:gd name="connsiteY7" fmla="*/ 1989719 h 1989719"/>
                <a:gd name="connsiteX8" fmla="*/ 2357629 w 3086641"/>
                <a:gd name="connsiteY8" fmla="*/ 999119 h 1989719"/>
                <a:gd name="connsiteX9" fmla="*/ 2663953 w 3086641"/>
                <a:gd name="connsiteY9" fmla="*/ 237118 h 1989719"/>
                <a:gd name="connsiteX0" fmla="*/ 0 w 3069623"/>
                <a:gd name="connsiteY0" fmla="*/ 1067187 h 1989719"/>
                <a:gd name="connsiteX1" fmla="*/ 1429512 w 3069623"/>
                <a:gd name="connsiteY1" fmla="*/ 914788 h 1989719"/>
                <a:gd name="connsiteX2" fmla="*/ 1513601 w 3069623"/>
                <a:gd name="connsiteY2" fmla="*/ 852034 h 1989719"/>
                <a:gd name="connsiteX3" fmla="*/ 1855963 w 3069623"/>
                <a:gd name="connsiteY3" fmla="*/ 112447 h 1989719"/>
                <a:gd name="connsiteX4" fmla="*/ 2685218 w 3069623"/>
                <a:gd name="connsiteY4" fmla="*/ 177349 h 1989719"/>
                <a:gd name="connsiteX5" fmla="*/ 3042729 w 3069623"/>
                <a:gd name="connsiteY5" fmla="*/ 1023111 h 1989719"/>
                <a:gd name="connsiteX6" fmla="*/ 2646935 w 3069623"/>
                <a:gd name="connsiteY6" fmla="*/ 1989719 h 1989719"/>
                <a:gd name="connsiteX7" fmla="*/ 2340611 w 3069623"/>
                <a:gd name="connsiteY7" fmla="*/ 999119 h 1989719"/>
                <a:gd name="connsiteX8" fmla="*/ 2646935 w 3069623"/>
                <a:gd name="connsiteY8" fmla="*/ 237118 h 1989719"/>
                <a:gd name="connsiteX0" fmla="*/ 0 w 3069623"/>
                <a:gd name="connsiteY0" fmla="*/ 1067187 h 1989719"/>
                <a:gd name="connsiteX1" fmla="*/ 1513601 w 3069623"/>
                <a:gd name="connsiteY1" fmla="*/ 852034 h 1989719"/>
                <a:gd name="connsiteX2" fmla="*/ 1855963 w 3069623"/>
                <a:gd name="connsiteY2" fmla="*/ 112447 h 1989719"/>
                <a:gd name="connsiteX3" fmla="*/ 2685218 w 3069623"/>
                <a:gd name="connsiteY3" fmla="*/ 177349 h 1989719"/>
                <a:gd name="connsiteX4" fmla="*/ 3042729 w 3069623"/>
                <a:gd name="connsiteY4" fmla="*/ 1023111 h 1989719"/>
                <a:gd name="connsiteX5" fmla="*/ 2646935 w 3069623"/>
                <a:gd name="connsiteY5" fmla="*/ 1989719 h 1989719"/>
                <a:gd name="connsiteX6" fmla="*/ 2340611 w 3069623"/>
                <a:gd name="connsiteY6" fmla="*/ 999119 h 1989719"/>
                <a:gd name="connsiteX7" fmla="*/ 2646935 w 3069623"/>
                <a:gd name="connsiteY7" fmla="*/ 237118 h 1989719"/>
                <a:gd name="connsiteX0" fmla="*/ 0 w 3069623"/>
                <a:gd name="connsiteY0" fmla="*/ 1090346 h 2012878"/>
                <a:gd name="connsiteX1" fmla="*/ 1225296 w 3069623"/>
                <a:gd name="connsiteY1" fmla="*/ 1014146 h 2012878"/>
                <a:gd name="connsiteX2" fmla="*/ 1855963 w 3069623"/>
                <a:gd name="connsiteY2" fmla="*/ 135606 h 2012878"/>
                <a:gd name="connsiteX3" fmla="*/ 2685218 w 3069623"/>
                <a:gd name="connsiteY3" fmla="*/ 200508 h 2012878"/>
                <a:gd name="connsiteX4" fmla="*/ 3042729 w 3069623"/>
                <a:gd name="connsiteY4" fmla="*/ 1046270 h 2012878"/>
                <a:gd name="connsiteX5" fmla="*/ 2646935 w 3069623"/>
                <a:gd name="connsiteY5" fmla="*/ 2012878 h 2012878"/>
                <a:gd name="connsiteX6" fmla="*/ 2340611 w 3069623"/>
                <a:gd name="connsiteY6" fmla="*/ 1022278 h 2012878"/>
                <a:gd name="connsiteX7" fmla="*/ 2646935 w 3069623"/>
                <a:gd name="connsiteY7" fmla="*/ 260277 h 2012878"/>
                <a:gd name="connsiteX0" fmla="*/ 0 w 3069623"/>
                <a:gd name="connsiteY0" fmla="*/ 1090346 h 2012878"/>
                <a:gd name="connsiteX1" fmla="*/ 612648 w 3069623"/>
                <a:gd name="connsiteY1" fmla="*/ 1090346 h 2012878"/>
                <a:gd name="connsiteX2" fmla="*/ 1225296 w 3069623"/>
                <a:gd name="connsiteY2" fmla="*/ 1014146 h 2012878"/>
                <a:gd name="connsiteX3" fmla="*/ 1855963 w 3069623"/>
                <a:gd name="connsiteY3" fmla="*/ 135606 h 2012878"/>
                <a:gd name="connsiteX4" fmla="*/ 2685218 w 3069623"/>
                <a:gd name="connsiteY4" fmla="*/ 200508 h 2012878"/>
                <a:gd name="connsiteX5" fmla="*/ 3042729 w 3069623"/>
                <a:gd name="connsiteY5" fmla="*/ 1046270 h 2012878"/>
                <a:gd name="connsiteX6" fmla="*/ 2646935 w 3069623"/>
                <a:gd name="connsiteY6" fmla="*/ 2012878 h 2012878"/>
                <a:gd name="connsiteX7" fmla="*/ 2340611 w 3069623"/>
                <a:gd name="connsiteY7" fmla="*/ 1022278 h 2012878"/>
                <a:gd name="connsiteX8" fmla="*/ 2646935 w 3069623"/>
                <a:gd name="connsiteY8" fmla="*/ 260277 h 2012878"/>
                <a:gd name="connsiteX0" fmla="*/ 0 w 3069623"/>
                <a:gd name="connsiteY0" fmla="*/ 1090346 h 2012878"/>
                <a:gd name="connsiteX1" fmla="*/ 1225296 w 3069623"/>
                <a:gd name="connsiteY1" fmla="*/ 1014146 h 2012878"/>
                <a:gd name="connsiteX2" fmla="*/ 1855963 w 3069623"/>
                <a:gd name="connsiteY2" fmla="*/ 135606 h 2012878"/>
                <a:gd name="connsiteX3" fmla="*/ 2685218 w 3069623"/>
                <a:gd name="connsiteY3" fmla="*/ 200508 h 2012878"/>
                <a:gd name="connsiteX4" fmla="*/ 3042729 w 3069623"/>
                <a:gd name="connsiteY4" fmla="*/ 1046270 h 2012878"/>
                <a:gd name="connsiteX5" fmla="*/ 2646935 w 3069623"/>
                <a:gd name="connsiteY5" fmla="*/ 2012878 h 2012878"/>
                <a:gd name="connsiteX6" fmla="*/ 2340611 w 3069623"/>
                <a:gd name="connsiteY6" fmla="*/ 1022278 h 2012878"/>
                <a:gd name="connsiteX7" fmla="*/ 2646935 w 3069623"/>
                <a:gd name="connsiteY7" fmla="*/ 260277 h 2012878"/>
                <a:gd name="connsiteX0" fmla="*/ 0 w 3069623"/>
                <a:gd name="connsiteY0" fmla="*/ 1090346 h 2012878"/>
                <a:gd name="connsiteX1" fmla="*/ 1225296 w 3069623"/>
                <a:gd name="connsiteY1" fmla="*/ 1014146 h 2012878"/>
                <a:gd name="connsiteX2" fmla="*/ 1855963 w 3069623"/>
                <a:gd name="connsiteY2" fmla="*/ 135606 h 2012878"/>
                <a:gd name="connsiteX3" fmla="*/ 2685218 w 3069623"/>
                <a:gd name="connsiteY3" fmla="*/ 200508 h 2012878"/>
                <a:gd name="connsiteX4" fmla="*/ 3042729 w 3069623"/>
                <a:gd name="connsiteY4" fmla="*/ 1046270 h 2012878"/>
                <a:gd name="connsiteX5" fmla="*/ 2646935 w 3069623"/>
                <a:gd name="connsiteY5" fmla="*/ 2012878 h 2012878"/>
                <a:gd name="connsiteX6" fmla="*/ 2340611 w 3069623"/>
                <a:gd name="connsiteY6" fmla="*/ 1022278 h 2012878"/>
                <a:gd name="connsiteX7" fmla="*/ 2646935 w 3069623"/>
                <a:gd name="connsiteY7" fmla="*/ 260277 h 2012878"/>
                <a:gd name="connsiteX0" fmla="*/ 0 w 3069623"/>
                <a:gd name="connsiteY0" fmla="*/ 1103046 h 2025578"/>
                <a:gd name="connsiteX1" fmla="*/ 1225296 w 3069623"/>
                <a:gd name="connsiteY1" fmla="*/ 1103046 h 2025578"/>
                <a:gd name="connsiteX2" fmla="*/ 1855963 w 3069623"/>
                <a:gd name="connsiteY2" fmla="*/ 148306 h 2025578"/>
                <a:gd name="connsiteX3" fmla="*/ 2685218 w 3069623"/>
                <a:gd name="connsiteY3" fmla="*/ 213208 h 2025578"/>
                <a:gd name="connsiteX4" fmla="*/ 3042729 w 3069623"/>
                <a:gd name="connsiteY4" fmla="*/ 1058970 h 2025578"/>
                <a:gd name="connsiteX5" fmla="*/ 2646935 w 3069623"/>
                <a:gd name="connsiteY5" fmla="*/ 2025578 h 2025578"/>
                <a:gd name="connsiteX6" fmla="*/ 2340611 w 3069623"/>
                <a:gd name="connsiteY6" fmla="*/ 1034978 h 2025578"/>
                <a:gd name="connsiteX7" fmla="*/ 2646935 w 3069623"/>
                <a:gd name="connsiteY7" fmla="*/ 272977 h 2025578"/>
                <a:gd name="connsiteX0" fmla="*/ 0 w 3069623"/>
                <a:gd name="connsiteY0" fmla="*/ 1103046 h 2025578"/>
                <a:gd name="connsiteX1" fmla="*/ 1225296 w 3069623"/>
                <a:gd name="connsiteY1" fmla="*/ 1103046 h 2025578"/>
                <a:gd name="connsiteX2" fmla="*/ 1855963 w 3069623"/>
                <a:gd name="connsiteY2" fmla="*/ 148306 h 2025578"/>
                <a:gd name="connsiteX3" fmla="*/ 2685218 w 3069623"/>
                <a:gd name="connsiteY3" fmla="*/ 213208 h 2025578"/>
                <a:gd name="connsiteX4" fmla="*/ 3042729 w 3069623"/>
                <a:gd name="connsiteY4" fmla="*/ 1058970 h 2025578"/>
                <a:gd name="connsiteX5" fmla="*/ 2646935 w 3069623"/>
                <a:gd name="connsiteY5" fmla="*/ 2025578 h 2025578"/>
                <a:gd name="connsiteX6" fmla="*/ 2340611 w 3069623"/>
                <a:gd name="connsiteY6" fmla="*/ 1034978 h 2025578"/>
                <a:gd name="connsiteX7" fmla="*/ 2646935 w 3069623"/>
                <a:gd name="connsiteY7" fmla="*/ 272977 h 2025578"/>
                <a:gd name="connsiteX0" fmla="*/ 0 w 1855963"/>
                <a:gd name="connsiteY0" fmla="*/ 2254178 h 2254178"/>
                <a:gd name="connsiteX1" fmla="*/ 11636 w 1855963"/>
                <a:gd name="connsiteY1" fmla="*/ 1103046 h 2254178"/>
                <a:gd name="connsiteX2" fmla="*/ 642303 w 1855963"/>
                <a:gd name="connsiteY2" fmla="*/ 148306 h 2254178"/>
                <a:gd name="connsiteX3" fmla="*/ 1471558 w 1855963"/>
                <a:gd name="connsiteY3" fmla="*/ 213208 h 2254178"/>
                <a:gd name="connsiteX4" fmla="*/ 1829069 w 1855963"/>
                <a:gd name="connsiteY4" fmla="*/ 1058970 h 2254178"/>
                <a:gd name="connsiteX5" fmla="*/ 1433275 w 1855963"/>
                <a:gd name="connsiteY5" fmla="*/ 2025578 h 2254178"/>
                <a:gd name="connsiteX6" fmla="*/ 1126951 w 1855963"/>
                <a:gd name="connsiteY6" fmla="*/ 1034978 h 2254178"/>
                <a:gd name="connsiteX7" fmla="*/ 1433275 w 1855963"/>
                <a:gd name="connsiteY7" fmla="*/ 272977 h 2254178"/>
                <a:gd name="connsiteX0" fmla="*/ 0 w 1855963"/>
                <a:gd name="connsiteY0" fmla="*/ 2254178 h 2254178"/>
                <a:gd name="connsiteX1" fmla="*/ 11636 w 1855963"/>
                <a:gd name="connsiteY1" fmla="*/ 1103046 h 2254178"/>
                <a:gd name="connsiteX2" fmla="*/ 642303 w 1855963"/>
                <a:gd name="connsiteY2" fmla="*/ 148306 h 2254178"/>
                <a:gd name="connsiteX3" fmla="*/ 1471558 w 1855963"/>
                <a:gd name="connsiteY3" fmla="*/ 213208 h 2254178"/>
                <a:gd name="connsiteX4" fmla="*/ 1829069 w 1855963"/>
                <a:gd name="connsiteY4" fmla="*/ 1058970 h 2254178"/>
                <a:gd name="connsiteX5" fmla="*/ 1433275 w 1855963"/>
                <a:gd name="connsiteY5" fmla="*/ 2025578 h 2254178"/>
                <a:gd name="connsiteX6" fmla="*/ 1126951 w 1855963"/>
                <a:gd name="connsiteY6" fmla="*/ 1034978 h 2254178"/>
                <a:gd name="connsiteX7" fmla="*/ 1433275 w 1855963"/>
                <a:gd name="connsiteY7" fmla="*/ 272977 h 2254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5963" h="2254178">
                  <a:moveTo>
                    <a:pt x="0" y="2254178"/>
                  </a:moveTo>
                  <a:lnTo>
                    <a:pt x="11636" y="1103046"/>
                  </a:lnTo>
                  <a:cubicBezTo>
                    <a:pt x="68698" y="657052"/>
                    <a:pt x="398983" y="296612"/>
                    <a:pt x="642303" y="148306"/>
                  </a:cubicBezTo>
                  <a:cubicBezTo>
                    <a:pt x="885623" y="0"/>
                    <a:pt x="1273764" y="61431"/>
                    <a:pt x="1471558" y="213208"/>
                  </a:cubicBezTo>
                  <a:cubicBezTo>
                    <a:pt x="1716037" y="391383"/>
                    <a:pt x="1794332" y="493634"/>
                    <a:pt x="1829069" y="1058970"/>
                  </a:cubicBezTo>
                  <a:cubicBezTo>
                    <a:pt x="1855963" y="1334635"/>
                    <a:pt x="1689643" y="2016987"/>
                    <a:pt x="1433275" y="2025578"/>
                  </a:cubicBezTo>
                  <a:cubicBezTo>
                    <a:pt x="1141051" y="2005875"/>
                    <a:pt x="1125738" y="1312325"/>
                    <a:pt x="1126951" y="1034978"/>
                  </a:cubicBezTo>
                  <a:cubicBezTo>
                    <a:pt x="1133002" y="876932"/>
                    <a:pt x="1129082" y="536617"/>
                    <a:pt x="1433275" y="272977"/>
                  </a:cubicBezTo>
                </a:path>
              </a:pathLst>
            </a:custGeom>
            <a:ln w="28575">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 name="Group 17"/>
          <p:cNvGrpSpPr/>
          <p:nvPr/>
        </p:nvGrpSpPr>
        <p:grpSpPr>
          <a:xfrm>
            <a:off x="5822576" y="4724400"/>
            <a:ext cx="2971800" cy="1676400"/>
            <a:chOff x="1676400" y="3886200"/>
            <a:chExt cx="3505200" cy="1981200"/>
          </a:xfrm>
        </p:grpSpPr>
        <p:grpSp>
          <p:nvGrpSpPr>
            <p:cNvPr id="19" name="Group 56"/>
            <p:cNvGrpSpPr/>
            <p:nvPr/>
          </p:nvGrpSpPr>
          <p:grpSpPr>
            <a:xfrm>
              <a:off x="1676400" y="4648198"/>
              <a:ext cx="3505200" cy="914400"/>
              <a:chOff x="1676400" y="4648200"/>
              <a:chExt cx="3505200" cy="1981200"/>
            </a:xfrm>
          </p:grpSpPr>
          <p:grpSp>
            <p:nvGrpSpPr>
              <p:cNvPr id="26" name="Group 10"/>
              <p:cNvGrpSpPr/>
              <p:nvPr/>
            </p:nvGrpSpPr>
            <p:grpSpPr>
              <a:xfrm>
                <a:off x="4122971" y="4699755"/>
                <a:ext cx="727625" cy="1728728"/>
                <a:chOff x="4133852" y="2376481"/>
                <a:chExt cx="1891824" cy="1966919"/>
              </a:xfrm>
            </p:grpSpPr>
            <p:sp>
              <p:nvSpPr>
                <p:cNvPr id="38" name="Freeform 37"/>
                <p:cNvSpPr/>
                <p:nvPr/>
              </p:nvSpPr>
              <p:spPr>
                <a:xfrm>
                  <a:off x="4133852" y="2382727"/>
                  <a:ext cx="1058387" cy="1960673"/>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8239" h="1960673">
                      <a:moveTo>
                        <a:pt x="0" y="146161"/>
                      </a:moveTo>
                      <a:cubicBezTo>
                        <a:pt x="310581" y="0"/>
                        <a:pt x="787051" y="9973"/>
                        <a:pt x="1033834" y="148303"/>
                      </a:cubicBezTo>
                      <a:cubicBezTo>
                        <a:pt x="1278313" y="326478"/>
                        <a:pt x="1356608" y="428729"/>
                        <a:pt x="1391345" y="994065"/>
                      </a:cubicBezTo>
                      <a:cubicBezTo>
                        <a:pt x="1418239" y="1269730"/>
                        <a:pt x="1251919" y="1952082"/>
                        <a:pt x="995551" y="1960673"/>
                      </a:cubicBezTo>
                      <a:cubicBezTo>
                        <a:pt x="703327" y="1940970"/>
                        <a:pt x="688014" y="1247420"/>
                        <a:pt x="689227" y="970073"/>
                      </a:cubicBezTo>
                      <a:cubicBezTo>
                        <a:pt x="695278" y="812027"/>
                        <a:pt x="691358" y="471712"/>
                        <a:pt x="995551" y="208072"/>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Freeform 12"/>
                <p:cNvSpPr/>
                <p:nvPr/>
              </p:nvSpPr>
              <p:spPr>
                <a:xfrm>
                  <a:off x="4967289" y="2376481"/>
                  <a:ext cx="1058387" cy="1960673"/>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8239" h="1960673">
                      <a:moveTo>
                        <a:pt x="0" y="146161"/>
                      </a:moveTo>
                      <a:cubicBezTo>
                        <a:pt x="310581" y="0"/>
                        <a:pt x="787051" y="9973"/>
                        <a:pt x="1033834" y="148303"/>
                      </a:cubicBezTo>
                      <a:cubicBezTo>
                        <a:pt x="1278313" y="326478"/>
                        <a:pt x="1356608" y="428729"/>
                        <a:pt x="1391345" y="994065"/>
                      </a:cubicBezTo>
                      <a:cubicBezTo>
                        <a:pt x="1418239" y="1269730"/>
                        <a:pt x="1251919" y="1952082"/>
                        <a:pt x="995551" y="1960673"/>
                      </a:cubicBezTo>
                      <a:cubicBezTo>
                        <a:pt x="703327" y="1940970"/>
                        <a:pt x="688014" y="1247420"/>
                        <a:pt x="689227" y="970073"/>
                      </a:cubicBezTo>
                      <a:cubicBezTo>
                        <a:pt x="695278" y="812027"/>
                        <a:pt x="691358" y="471712"/>
                        <a:pt x="995551" y="208072"/>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7" name="Freeform 26"/>
              <p:cNvSpPr/>
              <p:nvPr/>
            </p:nvSpPr>
            <p:spPr>
              <a:xfrm>
                <a:off x="4771292" y="4706902"/>
                <a:ext cx="410308" cy="1922498"/>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1009807 w 1418239"/>
                  <a:gd name="connsiteY5" fmla="*/ 206188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0" fmla="*/ 0 w 3104119"/>
                  <a:gd name="connsiteY0" fmla="*/ 146161 h 1269730"/>
                  <a:gd name="connsiteX1" fmla="*/ 1033834 w 3104119"/>
                  <a:gd name="connsiteY1" fmla="*/ 148303 h 1269730"/>
                  <a:gd name="connsiteX2" fmla="*/ 1391345 w 3104119"/>
                  <a:gd name="connsiteY2" fmla="*/ 994065 h 1269730"/>
                  <a:gd name="connsiteX3" fmla="*/ 2847751 w 3104119"/>
                  <a:gd name="connsiteY3" fmla="*/ 1044388 h 1269730"/>
                  <a:gd name="connsiteX0" fmla="*/ 0 w 2847751"/>
                  <a:gd name="connsiteY0" fmla="*/ 146161 h 1044388"/>
                  <a:gd name="connsiteX1" fmla="*/ 1033834 w 2847751"/>
                  <a:gd name="connsiteY1" fmla="*/ 148303 h 1044388"/>
                  <a:gd name="connsiteX2" fmla="*/ 1391345 w 2847751"/>
                  <a:gd name="connsiteY2" fmla="*/ 994065 h 1044388"/>
                  <a:gd name="connsiteX3" fmla="*/ 2847751 w 2847751"/>
                  <a:gd name="connsiteY3" fmla="*/ 1044388 h 1044388"/>
                  <a:gd name="connsiteX0" fmla="*/ 0 w 2847751"/>
                  <a:gd name="connsiteY0" fmla="*/ 146161 h 1044388"/>
                  <a:gd name="connsiteX1" fmla="*/ 1033834 w 2847751"/>
                  <a:gd name="connsiteY1" fmla="*/ 148303 h 1044388"/>
                  <a:gd name="connsiteX2" fmla="*/ 1418239 w 2847751"/>
                  <a:gd name="connsiteY2" fmla="*/ 1044388 h 1044388"/>
                  <a:gd name="connsiteX3" fmla="*/ 2847751 w 2847751"/>
                  <a:gd name="connsiteY3" fmla="*/ 1044388 h 1044388"/>
                  <a:gd name="connsiteX0" fmla="*/ 0 w 1429512"/>
                  <a:gd name="connsiteY0" fmla="*/ 146161 h 2415988"/>
                  <a:gd name="connsiteX1" fmla="*/ 1033834 w 1429512"/>
                  <a:gd name="connsiteY1" fmla="*/ 148303 h 2415988"/>
                  <a:gd name="connsiteX2" fmla="*/ 1418239 w 1429512"/>
                  <a:gd name="connsiteY2" fmla="*/ 1044388 h 2415988"/>
                  <a:gd name="connsiteX3" fmla="*/ 1429512 w 1429512"/>
                  <a:gd name="connsiteY3" fmla="*/ 2415988 h 2415988"/>
                  <a:gd name="connsiteX0" fmla="*/ 0 w 1429512"/>
                  <a:gd name="connsiteY0" fmla="*/ 146161 h 2415988"/>
                  <a:gd name="connsiteX1" fmla="*/ 1033834 w 1429512"/>
                  <a:gd name="connsiteY1" fmla="*/ 148303 h 2415988"/>
                  <a:gd name="connsiteX2" fmla="*/ 1418239 w 1429512"/>
                  <a:gd name="connsiteY2" fmla="*/ 1044388 h 2415988"/>
                  <a:gd name="connsiteX3" fmla="*/ 1429512 w 1429512"/>
                  <a:gd name="connsiteY3" fmla="*/ 2415988 h 2415988"/>
                  <a:gd name="connsiteX0" fmla="*/ 0 w 1429512"/>
                  <a:gd name="connsiteY0" fmla="*/ 146161 h 2187388"/>
                  <a:gd name="connsiteX1" fmla="*/ 1033834 w 1429512"/>
                  <a:gd name="connsiteY1" fmla="*/ 148303 h 2187388"/>
                  <a:gd name="connsiteX2" fmla="*/ 1418239 w 1429512"/>
                  <a:gd name="connsiteY2" fmla="*/ 1044388 h 2187388"/>
                  <a:gd name="connsiteX3" fmla="*/ 1429512 w 1429512"/>
                  <a:gd name="connsiteY3" fmla="*/ 2187388 h 2187388"/>
                </a:gdLst>
                <a:ahLst/>
                <a:cxnLst>
                  <a:cxn ang="0">
                    <a:pos x="connsiteX0" y="connsiteY0"/>
                  </a:cxn>
                  <a:cxn ang="0">
                    <a:pos x="connsiteX1" y="connsiteY1"/>
                  </a:cxn>
                  <a:cxn ang="0">
                    <a:pos x="connsiteX2" y="connsiteY2"/>
                  </a:cxn>
                  <a:cxn ang="0">
                    <a:pos x="connsiteX3" y="connsiteY3"/>
                  </a:cxn>
                </a:cxnLst>
                <a:rect l="l" t="t" r="r" b="b"/>
                <a:pathLst>
                  <a:path w="1429512" h="2187388">
                    <a:moveTo>
                      <a:pt x="0" y="146161"/>
                    </a:moveTo>
                    <a:cubicBezTo>
                      <a:pt x="310581" y="0"/>
                      <a:pt x="787051" y="9973"/>
                      <a:pt x="1033834" y="148303"/>
                    </a:cubicBezTo>
                    <a:cubicBezTo>
                      <a:pt x="1278313" y="326478"/>
                      <a:pt x="1383502" y="479052"/>
                      <a:pt x="1418239" y="1044388"/>
                    </a:cubicBezTo>
                    <a:cubicBezTo>
                      <a:pt x="1421997" y="1501588"/>
                      <a:pt x="1425754" y="1730188"/>
                      <a:pt x="1429512" y="2187388"/>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27"/>
              <p:cNvSpPr/>
              <p:nvPr/>
            </p:nvSpPr>
            <p:spPr>
              <a:xfrm>
                <a:off x="1676400" y="4648200"/>
                <a:ext cx="532710" cy="1981200"/>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9635 h 1964147"/>
                  <a:gd name="connsiteX1" fmla="*/ 204579 w 1418239"/>
                  <a:gd name="connsiteY1" fmla="*/ 86875 h 1964147"/>
                  <a:gd name="connsiteX2" fmla="*/ 1033834 w 1418239"/>
                  <a:gd name="connsiteY2" fmla="*/ 151777 h 1964147"/>
                  <a:gd name="connsiteX3" fmla="*/ 1391345 w 1418239"/>
                  <a:gd name="connsiteY3" fmla="*/ 997539 h 1964147"/>
                  <a:gd name="connsiteX4" fmla="*/ 995551 w 1418239"/>
                  <a:gd name="connsiteY4" fmla="*/ 1964147 h 1964147"/>
                  <a:gd name="connsiteX5" fmla="*/ 689227 w 1418239"/>
                  <a:gd name="connsiteY5" fmla="*/ 973547 h 1964147"/>
                  <a:gd name="connsiteX6" fmla="*/ 995551 w 1418239"/>
                  <a:gd name="connsiteY6" fmla="*/ 211546 h 1964147"/>
                  <a:gd name="connsiteX0" fmla="*/ 0 w 1742219"/>
                  <a:gd name="connsiteY0" fmla="*/ 1103048 h 2025579"/>
                  <a:gd name="connsiteX1" fmla="*/ 528559 w 1742219"/>
                  <a:gd name="connsiteY1" fmla="*/ 148307 h 2025579"/>
                  <a:gd name="connsiteX2" fmla="*/ 1357814 w 1742219"/>
                  <a:gd name="connsiteY2" fmla="*/ 213209 h 2025579"/>
                  <a:gd name="connsiteX3" fmla="*/ 1715325 w 1742219"/>
                  <a:gd name="connsiteY3" fmla="*/ 1058971 h 2025579"/>
                  <a:gd name="connsiteX4" fmla="*/ 1319531 w 1742219"/>
                  <a:gd name="connsiteY4" fmla="*/ 2025579 h 2025579"/>
                  <a:gd name="connsiteX5" fmla="*/ 1013207 w 1742219"/>
                  <a:gd name="connsiteY5" fmla="*/ 1034979 h 2025579"/>
                  <a:gd name="connsiteX6" fmla="*/ 1319531 w 1742219"/>
                  <a:gd name="connsiteY6" fmla="*/ 272978 h 2025579"/>
                  <a:gd name="connsiteX0" fmla="*/ 0 w 1742219"/>
                  <a:gd name="connsiteY0" fmla="*/ 1077647 h 2000178"/>
                  <a:gd name="connsiteX1" fmla="*/ 102108 w 1742219"/>
                  <a:gd name="connsiteY1" fmla="*/ 925247 h 2000178"/>
                  <a:gd name="connsiteX2" fmla="*/ 528559 w 1742219"/>
                  <a:gd name="connsiteY2" fmla="*/ 122906 h 2000178"/>
                  <a:gd name="connsiteX3" fmla="*/ 1357814 w 1742219"/>
                  <a:gd name="connsiteY3" fmla="*/ 187808 h 2000178"/>
                  <a:gd name="connsiteX4" fmla="*/ 1715325 w 1742219"/>
                  <a:gd name="connsiteY4" fmla="*/ 1033570 h 2000178"/>
                  <a:gd name="connsiteX5" fmla="*/ 1319531 w 1742219"/>
                  <a:gd name="connsiteY5" fmla="*/ 2000178 h 2000178"/>
                  <a:gd name="connsiteX6" fmla="*/ 1013207 w 1742219"/>
                  <a:gd name="connsiteY6" fmla="*/ 1009578 h 2000178"/>
                  <a:gd name="connsiteX7" fmla="*/ 1319531 w 1742219"/>
                  <a:gd name="connsiteY7" fmla="*/ 247577 h 2000178"/>
                  <a:gd name="connsiteX0" fmla="*/ 0 w 1742219"/>
                  <a:gd name="connsiteY0" fmla="*/ 1067188 h 1989719"/>
                  <a:gd name="connsiteX1" fmla="*/ 102108 w 1742219"/>
                  <a:gd name="connsiteY1" fmla="*/ 914788 h 1989719"/>
                  <a:gd name="connsiteX2" fmla="*/ 186197 w 1742219"/>
                  <a:gd name="connsiteY2" fmla="*/ 852034 h 1989719"/>
                  <a:gd name="connsiteX3" fmla="*/ 528559 w 1742219"/>
                  <a:gd name="connsiteY3" fmla="*/ 112447 h 1989719"/>
                  <a:gd name="connsiteX4" fmla="*/ 1357814 w 1742219"/>
                  <a:gd name="connsiteY4" fmla="*/ 177349 h 1989719"/>
                  <a:gd name="connsiteX5" fmla="*/ 1715325 w 1742219"/>
                  <a:gd name="connsiteY5" fmla="*/ 1023111 h 1989719"/>
                  <a:gd name="connsiteX6" fmla="*/ 1319531 w 1742219"/>
                  <a:gd name="connsiteY6" fmla="*/ 1989719 h 1989719"/>
                  <a:gd name="connsiteX7" fmla="*/ 1013207 w 1742219"/>
                  <a:gd name="connsiteY7" fmla="*/ 999119 h 1989719"/>
                  <a:gd name="connsiteX8" fmla="*/ 1319531 w 1742219"/>
                  <a:gd name="connsiteY8" fmla="*/ 237118 h 1989719"/>
                  <a:gd name="connsiteX0" fmla="*/ 1344422 w 3086641"/>
                  <a:gd name="connsiteY0" fmla="*/ 1067188 h 1989719"/>
                  <a:gd name="connsiteX1" fmla="*/ 17018 w 3086641"/>
                  <a:gd name="connsiteY1" fmla="*/ 1067187 h 1989719"/>
                  <a:gd name="connsiteX2" fmla="*/ 1446530 w 3086641"/>
                  <a:gd name="connsiteY2" fmla="*/ 914788 h 1989719"/>
                  <a:gd name="connsiteX3" fmla="*/ 1530619 w 3086641"/>
                  <a:gd name="connsiteY3" fmla="*/ 852034 h 1989719"/>
                  <a:gd name="connsiteX4" fmla="*/ 1872981 w 3086641"/>
                  <a:gd name="connsiteY4" fmla="*/ 112447 h 1989719"/>
                  <a:gd name="connsiteX5" fmla="*/ 2702236 w 3086641"/>
                  <a:gd name="connsiteY5" fmla="*/ 177349 h 1989719"/>
                  <a:gd name="connsiteX6" fmla="*/ 3059747 w 3086641"/>
                  <a:gd name="connsiteY6" fmla="*/ 1023111 h 1989719"/>
                  <a:gd name="connsiteX7" fmla="*/ 2663953 w 3086641"/>
                  <a:gd name="connsiteY7" fmla="*/ 1989719 h 1989719"/>
                  <a:gd name="connsiteX8" fmla="*/ 2357629 w 3086641"/>
                  <a:gd name="connsiteY8" fmla="*/ 999119 h 1989719"/>
                  <a:gd name="connsiteX9" fmla="*/ 2663953 w 3086641"/>
                  <a:gd name="connsiteY9" fmla="*/ 237118 h 1989719"/>
                  <a:gd name="connsiteX0" fmla="*/ 1344422 w 3086641"/>
                  <a:gd name="connsiteY0" fmla="*/ 1067187 h 1989719"/>
                  <a:gd name="connsiteX1" fmla="*/ 17018 w 3086641"/>
                  <a:gd name="connsiteY1" fmla="*/ 1067187 h 1989719"/>
                  <a:gd name="connsiteX2" fmla="*/ 1446530 w 3086641"/>
                  <a:gd name="connsiteY2" fmla="*/ 914788 h 1989719"/>
                  <a:gd name="connsiteX3" fmla="*/ 1530619 w 3086641"/>
                  <a:gd name="connsiteY3" fmla="*/ 852034 h 1989719"/>
                  <a:gd name="connsiteX4" fmla="*/ 1872981 w 3086641"/>
                  <a:gd name="connsiteY4" fmla="*/ 112447 h 1989719"/>
                  <a:gd name="connsiteX5" fmla="*/ 2702236 w 3086641"/>
                  <a:gd name="connsiteY5" fmla="*/ 177349 h 1989719"/>
                  <a:gd name="connsiteX6" fmla="*/ 3059747 w 3086641"/>
                  <a:gd name="connsiteY6" fmla="*/ 1023111 h 1989719"/>
                  <a:gd name="connsiteX7" fmla="*/ 2663953 w 3086641"/>
                  <a:gd name="connsiteY7" fmla="*/ 1989719 h 1989719"/>
                  <a:gd name="connsiteX8" fmla="*/ 2357629 w 3086641"/>
                  <a:gd name="connsiteY8" fmla="*/ 999119 h 1989719"/>
                  <a:gd name="connsiteX9" fmla="*/ 2663953 w 3086641"/>
                  <a:gd name="connsiteY9" fmla="*/ 237118 h 1989719"/>
                  <a:gd name="connsiteX0" fmla="*/ 0 w 3069623"/>
                  <a:gd name="connsiteY0" fmla="*/ 1067187 h 1989719"/>
                  <a:gd name="connsiteX1" fmla="*/ 1429512 w 3069623"/>
                  <a:gd name="connsiteY1" fmla="*/ 914788 h 1989719"/>
                  <a:gd name="connsiteX2" fmla="*/ 1513601 w 3069623"/>
                  <a:gd name="connsiteY2" fmla="*/ 852034 h 1989719"/>
                  <a:gd name="connsiteX3" fmla="*/ 1855963 w 3069623"/>
                  <a:gd name="connsiteY3" fmla="*/ 112447 h 1989719"/>
                  <a:gd name="connsiteX4" fmla="*/ 2685218 w 3069623"/>
                  <a:gd name="connsiteY4" fmla="*/ 177349 h 1989719"/>
                  <a:gd name="connsiteX5" fmla="*/ 3042729 w 3069623"/>
                  <a:gd name="connsiteY5" fmla="*/ 1023111 h 1989719"/>
                  <a:gd name="connsiteX6" fmla="*/ 2646935 w 3069623"/>
                  <a:gd name="connsiteY6" fmla="*/ 1989719 h 1989719"/>
                  <a:gd name="connsiteX7" fmla="*/ 2340611 w 3069623"/>
                  <a:gd name="connsiteY7" fmla="*/ 999119 h 1989719"/>
                  <a:gd name="connsiteX8" fmla="*/ 2646935 w 3069623"/>
                  <a:gd name="connsiteY8" fmla="*/ 237118 h 1989719"/>
                  <a:gd name="connsiteX0" fmla="*/ 0 w 3069623"/>
                  <a:gd name="connsiteY0" fmla="*/ 1067187 h 1989719"/>
                  <a:gd name="connsiteX1" fmla="*/ 1513601 w 3069623"/>
                  <a:gd name="connsiteY1" fmla="*/ 852034 h 1989719"/>
                  <a:gd name="connsiteX2" fmla="*/ 1855963 w 3069623"/>
                  <a:gd name="connsiteY2" fmla="*/ 112447 h 1989719"/>
                  <a:gd name="connsiteX3" fmla="*/ 2685218 w 3069623"/>
                  <a:gd name="connsiteY3" fmla="*/ 177349 h 1989719"/>
                  <a:gd name="connsiteX4" fmla="*/ 3042729 w 3069623"/>
                  <a:gd name="connsiteY4" fmla="*/ 1023111 h 1989719"/>
                  <a:gd name="connsiteX5" fmla="*/ 2646935 w 3069623"/>
                  <a:gd name="connsiteY5" fmla="*/ 1989719 h 1989719"/>
                  <a:gd name="connsiteX6" fmla="*/ 2340611 w 3069623"/>
                  <a:gd name="connsiteY6" fmla="*/ 999119 h 1989719"/>
                  <a:gd name="connsiteX7" fmla="*/ 2646935 w 3069623"/>
                  <a:gd name="connsiteY7" fmla="*/ 237118 h 1989719"/>
                  <a:gd name="connsiteX0" fmla="*/ 0 w 3069623"/>
                  <a:gd name="connsiteY0" fmla="*/ 1090346 h 2012878"/>
                  <a:gd name="connsiteX1" fmla="*/ 1225296 w 3069623"/>
                  <a:gd name="connsiteY1" fmla="*/ 1014146 h 2012878"/>
                  <a:gd name="connsiteX2" fmla="*/ 1855963 w 3069623"/>
                  <a:gd name="connsiteY2" fmla="*/ 135606 h 2012878"/>
                  <a:gd name="connsiteX3" fmla="*/ 2685218 w 3069623"/>
                  <a:gd name="connsiteY3" fmla="*/ 200508 h 2012878"/>
                  <a:gd name="connsiteX4" fmla="*/ 3042729 w 3069623"/>
                  <a:gd name="connsiteY4" fmla="*/ 1046270 h 2012878"/>
                  <a:gd name="connsiteX5" fmla="*/ 2646935 w 3069623"/>
                  <a:gd name="connsiteY5" fmla="*/ 2012878 h 2012878"/>
                  <a:gd name="connsiteX6" fmla="*/ 2340611 w 3069623"/>
                  <a:gd name="connsiteY6" fmla="*/ 1022278 h 2012878"/>
                  <a:gd name="connsiteX7" fmla="*/ 2646935 w 3069623"/>
                  <a:gd name="connsiteY7" fmla="*/ 260277 h 2012878"/>
                  <a:gd name="connsiteX0" fmla="*/ 0 w 3069623"/>
                  <a:gd name="connsiteY0" fmla="*/ 1090346 h 2012878"/>
                  <a:gd name="connsiteX1" fmla="*/ 612648 w 3069623"/>
                  <a:gd name="connsiteY1" fmla="*/ 1090346 h 2012878"/>
                  <a:gd name="connsiteX2" fmla="*/ 1225296 w 3069623"/>
                  <a:gd name="connsiteY2" fmla="*/ 1014146 h 2012878"/>
                  <a:gd name="connsiteX3" fmla="*/ 1855963 w 3069623"/>
                  <a:gd name="connsiteY3" fmla="*/ 135606 h 2012878"/>
                  <a:gd name="connsiteX4" fmla="*/ 2685218 w 3069623"/>
                  <a:gd name="connsiteY4" fmla="*/ 200508 h 2012878"/>
                  <a:gd name="connsiteX5" fmla="*/ 3042729 w 3069623"/>
                  <a:gd name="connsiteY5" fmla="*/ 1046270 h 2012878"/>
                  <a:gd name="connsiteX6" fmla="*/ 2646935 w 3069623"/>
                  <a:gd name="connsiteY6" fmla="*/ 2012878 h 2012878"/>
                  <a:gd name="connsiteX7" fmla="*/ 2340611 w 3069623"/>
                  <a:gd name="connsiteY7" fmla="*/ 1022278 h 2012878"/>
                  <a:gd name="connsiteX8" fmla="*/ 2646935 w 3069623"/>
                  <a:gd name="connsiteY8" fmla="*/ 260277 h 2012878"/>
                  <a:gd name="connsiteX0" fmla="*/ 0 w 3069623"/>
                  <a:gd name="connsiteY0" fmla="*/ 1090346 h 2012878"/>
                  <a:gd name="connsiteX1" fmla="*/ 1225296 w 3069623"/>
                  <a:gd name="connsiteY1" fmla="*/ 1014146 h 2012878"/>
                  <a:gd name="connsiteX2" fmla="*/ 1855963 w 3069623"/>
                  <a:gd name="connsiteY2" fmla="*/ 135606 h 2012878"/>
                  <a:gd name="connsiteX3" fmla="*/ 2685218 w 3069623"/>
                  <a:gd name="connsiteY3" fmla="*/ 200508 h 2012878"/>
                  <a:gd name="connsiteX4" fmla="*/ 3042729 w 3069623"/>
                  <a:gd name="connsiteY4" fmla="*/ 1046270 h 2012878"/>
                  <a:gd name="connsiteX5" fmla="*/ 2646935 w 3069623"/>
                  <a:gd name="connsiteY5" fmla="*/ 2012878 h 2012878"/>
                  <a:gd name="connsiteX6" fmla="*/ 2340611 w 3069623"/>
                  <a:gd name="connsiteY6" fmla="*/ 1022278 h 2012878"/>
                  <a:gd name="connsiteX7" fmla="*/ 2646935 w 3069623"/>
                  <a:gd name="connsiteY7" fmla="*/ 260277 h 2012878"/>
                  <a:gd name="connsiteX0" fmla="*/ 0 w 3069623"/>
                  <a:gd name="connsiteY0" fmla="*/ 1090346 h 2012878"/>
                  <a:gd name="connsiteX1" fmla="*/ 1225296 w 3069623"/>
                  <a:gd name="connsiteY1" fmla="*/ 1014146 h 2012878"/>
                  <a:gd name="connsiteX2" fmla="*/ 1855963 w 3069623"/>
                  <a:gd name="connsiteY2" fmla="*/ 135606 h 2012878"/>
                  <a:gd name="connsiteX3" fmla="*/ 2685218 w 3069623"/>
                  <a:gd name="connsiteY3" fmla="*/ 200508 h 2012878"/>
                  <a:gd name="connsiteX4" fmla="*/ 3042729 w 3069623"/>
                  <a:gd name="connsiteY4" fmla="*/ 1046270 h 2012878"/>
                  <a:gd name="connsiteX5" fmla="*/ 2646935 w 3069623"/>
                  <a:gd name="connsiteY5" fmla="*/ 2012878 h 2012878"/>
                  <a:gd name="connsiteX6" fmla="*/ 2340611 w 3069623"/>
                  <a:gd name="connsiteY6" fmla="*/ 1022278 h 2012878"/>
                  <a:gd name="connsiteX7" fmla="*/ 2646935 w 3069623"/>
                  <a:gd name="connsiteY7" fmla="*/ 260277 h 2012878"/>
                  <a:gd name="connsiteX0" fmla="*/ 0 w 3069623"/>
                  <a:gd name="connsiteY0" fmla="*/ 1103046 h 2025578"/>
                  <a:gd name="connsiteX1" fmla="*/ 1225296 w 3069623"/>
                  <a:gd name="connsiteY1" fmla="*/ 1103046 h 2025578"/>
                  <a:gd name="connsiteX2" fmla="*/ 1855963 w 3069623"/>
                  <a:gd name="connsiteY2" fmla="*/ 148306 h 2025578"/>
                  <a:gd name="connsiteX3" fmla="*/ 2685218 w 3069623"/>
                  <a:gd name="connsiteY3" fmla="*/ 213208 h 2025578"/>
                  <a:gd name="connsiteX4" fmla="*/ 3042729 w 3069623"/>
                  <a:gd name="connsiteY4" fmla="*/ 1058970 h 2025578"/>
                  <a:gd name="connsiteX5" fmla="*/ 2646935 w 3069623"/>
                  <a:gd name="connsiteY5" fmla="*/ 2025578 h 2025578"/>
                  <a:gd name="connsiteX6" fmla="*/ 2340611 w 3069623"/>
                  <a:gd name="connsiteY6" fmla="*/ 1034978 h 2025578"/>
                  <a:gd name="connsiteX7" fmla="*/ 2646935 w 3069623"/>
                  <a:gd name="connsiteY7" fmla="*/ 272977 h 2025578"/>
                  <a:gd name="connsiteX0" fmla="*/ 0 w 3069623"/>
                  <a:gd name="connsiteY0" fmla="*/ 1103046 h 2025578"/>
                  <a:gd name="connsiteX1" fmla="*/ 1225296 w 3069623"/>
                  <a:gd name="connsiteY1" fmla="*/ 1103046 h 2025578"/>
                  <a:gd name="connsiteX2" fmla="*/ 1855963 w 3069623"/>
                  <a:gd name="connsiteY2" fmla="*/ 148306 h 2025578"/>
                  <a:gd name="connsiteX3" fmla="*/ 2685218 w 3069623"/>
                  <a:gd name="connsiteY3" fmla="*/ 213208 h 2025578"/>
                  <a:gd name="connsiteX4" fmla="*/ 3042729 w 3069623"/>
                  <a:gd name="connsiteY4" fmla="*/ 1058970 h 2025578"/>
                  <a:gd name="connsiteX5" fmla="*/ 2646935 w 3069623"/>
                  <a:gd name="connsiteY5" fmla="*/ 2025578 h 2025578"/>
                  <a:gd name="connsiteX6" fmla="*/ 2340611 w 3069623"/>
                  <a:gd name="connsiteY6" fmla="*/ 1034978 h 2025578"/>
                  <a:gd name="connsiteX7" fmla="*/ 2646935 w 3069623"/>
                  <a:gd name="connsiteY7" fmla="*/ 272977 h 2025578"/>
                  <a:gd name="connsiteX0" fmla="*/ 0 w 1855963"/>
                  <a:gd name="connsiteY0" fmla="*/ 2254178 h 2254178"/>
                  <a:gd name="connsiteX1" fmla="*/ 11636 w 1855963"/>
                  <a:gd name="connsiteY1" fmla="*/ 1103046 h 2254178"/>
                  <a:gd name="connsiteX2" fmla="*/ 642303 w 1855963"/>
                  <a:gd name="connsiteY2" fmla="*/ 148306 h 2254178"/>
                  <a:gd name="connsiteX3" fmla="*/ 1471558 w 1855963"/>
                  <a:gd name="connsiteY3" fmla="*/ 213208 h 2254178"/>
                  <a:gd name="connsiteX4" fmla="*/ 1829069 w 1855963"/>
                  <a:gd name="connsiteY4" fmla="*/ 1058970 h 2254178"/>
                  <a:gd name="connsiteX5" fmla="*/ 1433275 w 1855963"/>
                  <a:gd name="connsiteY5" fmla="*/ 2025578 h 2254178"/>
                  <a:gd name="connsiteX6" fmla="*/ 1126951 w 1855963"/>
                  <a:gd name="connsiteY6" fmla="*/ 1034978 h 2254178"/>
                  <a:gd name="connsiteX7" fmla="*/ 1433275 w 1855963"/>
                  <a:gd name="connsiteY7" fmla="*/ 272977 h 2254178"/>
                  <a:gd name="connsiteX0" fmla="*/ 0 w 1855963"/>
                  <a:gd name="connsiteY0" fmla="*/ 2254178 h 2254178"/>
                  <a:gd name="connsiteX1" fmla="*/ 11636 w 1855963"/>
                  <a:gd name="connsiteY1" fmla="*/ 1103046 h 2254178"/>
                  <a:gd name="connsiteX2" fmla="*/ 642303 w 1855963"/>
                  <a:gd name="connsiteY2" fmla="*/ 148306 h 2254178"/>
                  <a:gd name="connsiteX3" fmla="*/ 1471558 w 1855963"/>
                  <a:gd name="connsiteY3" fmla="*/ 213208 h 2254178"/>
                  <a:gd name="connsiteX4" fmla="*/ 1829069 w 1855963"/>
                  <a:gd name="connsiteY4" fmla="*/ 1058970 h 2254178"/>
                  <a:gd name="connsiteX5" fmla="*/ 1433275 w 1855963"/>
                  <a:gd name="connsiteY5" fmla="*/ 2025578 h 2254178"/>
                  <a:gd name="connsiteX6" fmla="*/ 1126951 w 1855963"/>
                  <a:gd name="connsiteY6" fmla="*/ 1034978 h 2254178"/>
                  <a:gd name="connsiteX7" fmla="*/ 1433275 w 1855963"/>
                  <a:gd name="connsiteY7" fmla="*/ 272977 h 2254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5963" h="2254178">
                    <a:moveTo>
                      <a:pt x="0" y="2254178"/>
                    </a:moveTo>
                    <a:lnTo>
                      <a:pt x="11636" y="1103046"/>
                    </a:lnTo>
                    <a:cubicBezTo>
                      <a:pt x="68698" y="657052"/>
                      <a:pt x="398983" y="296612"/>
                      <a:pt x="642303" y="148306"/>
                    </a:cubicBezTo>
                    <a:cubicBezTo>
                      <a:pt x="885623" y="0"/>
                      <a:pt x="1273764" y="61431"/>
                      <a:pt x="1471558" y="213208"/>
                    </a:cubicBezTo>
                    <a:cubicBezTo>
                      <a:pt x="1716037" y="391383"/>
                      <a:pt x="1794332" y="493634"/>
                      <a:pt x="1829069" y="1058970"/>
                    </a:cubicBezTo>
                    <a:cubicBezTo>
                      <a:pt x="1855963" y="1334635"/>
                      <a:pt x="1689643" y="2016987"/>
                      <a:pt x="1433275" y="2025578"/>
                    </a:cubicBezTo>
                    <a:cubicBezTo>
                      <a:pt x="1141051" y="2005875"/>
                      <a:pt x="1125738" y="1312325"/>
                      <a:pt x="1126951" y="1034978"/>
                    </a:cubicBezTo>
                    <a:cubicBezTo>
                      <a:pt x="1133002" y="876932"/>
                      <a:pt x="1129082" y="536617"/>
                      <a:pt x="1433275" y="272977"/>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9" name="Group 10"/>
              <p:cNvGrpSpPr/>
              <p:nvPr/>
            </p:nvGrpSpPr>
            <p:grpSpPr>
              <a:xfrm>
                <a:off x="3505200" y="4707931"/>
                <a:ext cx="727625" cy="1728728"/>
                <a:chOff x="4133852" y="2376481"/>
                <a:chExt cx="1891824" cy="1966919"/>
              </a:xfrm>
            </p:grpSpPr>
            <p:sp>
              <p:nvSpPr>
                <p:cNvPr id="36" name="Freeform 35"/>
                <p:cNvSpPr/>
                <p:nvPr/>
              </p:nvSpPr>
              <p:spPr>
                <a:xfrm>
                  <a:off x="4133852" y="2382727"/>
                  <a:ext cx="1058387" cy="1960673"/>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8239" h="1960673">
                      <a:moveTo>
                        <a:pt x="0" y="146161"/>
                      </a:moveTo>
                      <a:cubicBezTo>
                        <a:pt x="310581" y="0"/>
                        <a:pt x="787051" y="9973"/>
                        <a:pt x="1033834" y="148303"/>
                      </a:cubicBezTo>
                      <a:cubicBezTo>
                        <a:pt x="1278313" y="326478"/>
                        <a:pt x="1356608" y="428729"/>
                        <a:pt x="1391345" y="994065"/>
                      </a:cubicBezTo>
                      <a:cubicBezTo>
                        <a:pt x="1418239" y="1269730"/>
                        <a:pt x="1251919" y="1952082"/>
                        <a:pt x="995551" y="1960673"/>
                      </a:cubicBezTo>
                      <a:cubicBezTo>
                        <a:pt x="703327" y="1940970"/>
                        <a:pt x="688014" y="1247420"/>
                        <a:pt x="689227" y="970073"/>
                      </a:cubicBezTo>
                      <a:cubicBezTo>
                        <a:pt x="695278" y="812027"/>
                        <a:pt x="691358" y="471712"/>
                        <a:pt x="995551" y="208072"/>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Freeform 36"/>
                <p:cNvSpPr/>
                <p:nvPr/>
              </p:nvSpPr>
              <p:spPr>
                <a:xfrm>
                  <a:off x="4967289" y="2376481"/>
                  <a:ext cx="1058387" cy="1960673"/>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8239" h="1960673">
                      <a:moveTo>
                        <a:pt x="0" y="146161"/>
                      </a:moveTo>
                      <a:cubicBezTo>
                        <a:pt x="310581" y="0"/>
                        <a:pt x="787051" y="9973"/>
                        <a:pt x="1033834" y="148303"/>
                      </a:cubicBezTo>
                      <a:cubicBezTo>
                        <a:pt x="1278313" y="326478"/>
                        <a:pt x="1356608" y="428729"/>
                        <a:pt x="1391345" y="994065"/>
                      </a:cubicBezTo>
                      <a:cubicBezTo>
                        <a:pt x="1418239" y="1269730"/>
                        <a:pt x="1251919" y="1952082"/>
                        <a:pt x="995551" y="1960673"/>
                      </a:cubicBezTo>
                      <a:cubicBezTo>
                        <a:pt x="703327" y="1940970"/>
                        <a:pt x="688014" y="1247420"/>
                        <a:pt x="689227" y="970073"/>
                      </a:cubicBezTo>
                      <a:cubicBezTo>
                        <a:pt x="695278" y="812027"/>
                        <a:pt x="691358" y="471712"/>
                        <a:pt x="995551" y="208072"/>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0" name="Group 10"/>
              <p:cNvGrpSpPr/>
              <p:nvPr/>
            </p:nvGrpSpPr>
            <p:grpSpPr>
              <a:xfrm>
                <a:off x="2133600" y="4701988"/>
                <a:ext cx="727625" cy="1728728"/>
                <a:chOff x="4133852" y="2376481"/>
                <a:chExt cx="1891824" cy="1966919"/>
              </a:xfrm>
            </p:grpSpPr>
            <p:sp>
              <p:nvSpPr>
                <p:cNvPr id="34" name="Freeform 33"/>
                <p:cNvSpPr/>
                <p:nvPr/>
              </p:nvSpPr>
              <p:spPr>
                <a:xfrm>
                  <a:off x="4133852" y="2382727"/>
                  <a:ext cx="1058387" cy="1960673"/>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8239" h="1960673">
                      <a:moveTo>
                        <a:pt x="0" y="146161"/>
                      </a:moveTo>
                      <a:cubicBezTo>
                        <a:pt x="310581" y="0"/>
                        <a:pt x="787051" y="9973"/>
                        <a:pt x="1033834" y="148303"/>
                      </a:cubicBezTo>
                      <a:cubicBezTo>
                        <a:pt x="1278313" y="326478"/>
                        <a:pt x="1356608" y="428729"/>
                        <a:pt x="1391345" y="994065"/>
                      </a:cubicBezTo>
                      <a:cubicBezTo>
                        <a:pt x="1418239" y="1269730"/>
                        <a:pt x="1251919" y="1952082"/>
                        <a:pt x="995551" y="1960673"/>
                      </a:cubicBezTo>
                      <a:cubicBezTo>
                        <a:pt x="703327" y="1940970"/>
                        <a:pt x="688014" y="1247420"/>
                        <a:pt x="689227" y="970073"/>
                      </a:cubicBezTo>
                      <a:cubicBezTo>
                        <a:pt x="695278" y="812027"/>
                        <a:pt x="691358" y="471712"/>
                        <a:pt x="995551" y="208072"/>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Freeform 34"/>
                <p:cNvSpPr/>
                <p:nvPr/>
              </p:nvSpPr>
              <p:spPr>
                <a:xfrm>
                  <a:off x="4967289" y="2376481"/>
                  <a:ext cx="1058387" cy="1960673"/>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8239" h="1960673">
                      <a:moveTo>
                        <a:pt x="0" y="146161"/>
                      </a:moveTo>
                      <a:cubicBezTo>
                        <a:pt x="310581" y="0"/>
                        <a:pt x="787051" y="9973"/>
                        <a:pt x="1033834" y="148303"/>
                      </a:cubicBezTo>
                      <a:cubicBezTo>
                        <a:pt x="1278313" y="326478"/>
                        <a:pt x="1356608" y="428729"/>
                        <a:pt x="1391345" y="994065"/>
                      </a:cubicBezTo>
                      <a:cubicBezTo>
                        <a:pt x="1418239" y="1269730"/>
                        <a:pt x="1251919" y="1952082"/>
                        <a:pt x="995551" y="1960673"/>
                      </a:cubicBezTo>
                      <a:cubicBezTo>
                        <a:pt x="703327" y="1940970"/>
                        <a:pt x="688014" y="1247420"/>
                        <a:pt x="689227" y="970073"/>
                      </a:cubicBezTo>
                      <a:cubicBezTo>
                        <a:pt x="695278" y="812027"/>
                        <a:pt x="691358" y="471712"/>
                        <a:pt x="995551" y="208072"/>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1" name="Group 10"/>
              <p:cNvGrpSpPr/>
              <p:nvPr/>
            </p:nvGrpSpPr>
            <p:grpSpPr>
              <a:xfrm>
                <a:off x="2819400" y="4701988"/>
                <a:ext cx="727625" cy="1728728"/>
                <a:chOff x="4133852" y="2376481"/>
                <a:chExt cx="1891824" cy="1966919"/>
              </a:xfrm>
            </p:grpSpPr>
            <p:sp>
              <p:nvSpPr>
                <p:cNvPr id="32" name="Freeform 31"/>
                <p:cNvSpPr/>
                <p:nvPr/>
              </p:nvSpPr>
              <p:spPr>
                <a:xfrm>
                  <a:off x="4133852" y="2382727"/>
                  <a:ext cx="1058387" cy="1960673"/>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8239" h="1960673">
                      <a:moveTo>
                        <a:pt x="0" y="146161"/>
                      </a:moveTo>
                      <a:cubicBezTo>
                        <a:pt x="310581" y="0"/>
                        <a:pt x="787051" y="9973"/>
                        <a:pt x="1033834" y="148303"/>
                      </a:cubicBezTo>
                      <a:cubicBezTo>
                        <a:pt x="1278313" y="326478"/>
                        <a:pt x="1356608" y="428729"/>
                        <a:pt x="1391345" y="994065"/>
                      </a:cubicBezTo>
                      <a:cubicBezTo>
                        <a:pt x="1418239" y="1269730"/>
                        <a:pt x="1251919" y="1952082"/>
                        <a:pt x="995551" y="1960673"/>
                      </a:cubicBezTo>
                      <a:cubicBezTo>
                        <a:pt x="703327" y="1940970"/>
                        <a:pt x="688014" y="1247420"/>
                        <a:pt x="689227" y="970073"/>
                      </a:cubicBezTo>
                      <a:cubicBezTo>
                        <a:pt x="695278" y="812027"/>
                        <a:pt x="691358" y="471712"/>
                        <a:pt x="995551" y="208072"/>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Freeform 32"/>
                <p:cNvSpPr/>
                <p:nvPr/>
              </p:nvSpPr>
              <p:spPr>
                <a:xfrm>
                  <a:off x="4967289" y="2376481"/>
                  <a:ext cx="1058387" cy="1960673"/>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8239" h="1960673">
                      <a:moveTo>
                        <a:pt x="0" y="146161"/>
                      </a:moveTo>
                      <a:cubicBezTo>
                        <a:pt x="310581" y="0"/>
                        <a:pt x="787051" y="9973"/>
                        <a:pt x="1033834" y="148303"/>
                      </a:cubicBezTo>
                      <a:cubicBezTo>
                        <a:pt x="1278313" y="326478"/>
                        <a:pt x="1356608" y="428729"/>
                        <a:pt x="1391345" y="994065"/>
                      </a:cubicBezTo>
                      <a:cubicBezTo>
                        <a:pt x="1418239" y="1269730"/>
                        <a:pt x="1251919" y="1952082"/>
                        <a:pt x="995551" y="1960673"/>
                      </a:cubicBezTo>
                      <a:cubicBezTo>
                        <a:pt x="703327" y="1940970"/>
                        <a:pt x="688014" y="1247420"/>
                        <a:pt x="689227" y="970073"/>
                      </a:cubicBezTo>
                      <a:cubicBezTo>
                        <a:pt x="695278" y="812027"/>
                        <a:pt x="691358" y="471712"/>
                        <a:pt x="995551" y="208072"/>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20" name="Group 57"/>
            <p:cNvGrpSpPr/>
            <p:nvPr/>
          </p:nvGrpSpPr>
          <p:grpSpPr>
            <a:xfrm flipV="1">
              <a:off x="2667000" y="3886200"/>
              <a:ext cx="1524001" cy="1981200"/>
              <a:chOff x="1219200" y="4375222"/>
              <a:chExt cx="3962400" cy="2254178"/>
            </a:xfrm>
          </p:grpSpPr>
          <p:grpSp>
            <p:nvGrpSpPr>
              <p:cNvPr id="21" name="Group 10"/>
              <p:cNvGrpSpPr/>
              <p:nvPr/>
            </p:nvGrpSpPr>
            <p:grpSpPr>
              <a:xfrm>
                <a:off x="2429164" y="4433881"/>
                <a:ext cx="1891824" cy="1966919"/>
                <a:chOff x="4133852" y="2376481"/>
                <a:chExt cx="1891824" cy="1966919"/>
              </a:xfrm>
            </p:grpSpPr>
            <p:sp>
              <p:nvSpPr>
                <p:cNvPr id="24" name="Freeform 23"/>
                <p:cNvSpPr/>
                <p:nvPr/>
              </p:nvSpPr>
              <p:spPr>
                <a:xfrm>
                  <a:off x="4133852" y="2382727"/>
                  <a:ext cx="1058387" cy="1960673"/>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8239" h="1960673">
                      <a:moveTo>
                        <a:pt x="0" y="146161"/>
                      </a:moveTo>
                      <a:cubicBezTo>
                        <a:pt x="310581" y="0"/>
                        <a:pt x="787051" y="9973"/>
                        <a:pt x="1033834" y="148303"/>
                      </a:cubicBezTo>
                      <a:cubicBezTo>
                        <a:pt x="1278313" y="326478"/>
                        <a:pt x="1356608" y="428729"/>
                        <a:pt x="1391345" y="994065"/>
                      </a:cubicBezTo>
                      <a:cubicBezTo>
                        <a:pt x="1418239" y="1269730"/>
                        <a:pt x="1251919" y="1952082"/>
                        <a:pt x="995551" y="1960673"/>
                      </a:cubicBezTo>
                      <a:cubicBezTo>
                        <a:pt x="703327" y="1940970"/>
                        <a:pt x="688014" y="1247420"/>
                        <a:pt x="689227" y="970073"/>
                      </a:cubicBezTo>
                      <a:cubicBezTo>
                        <a:pt x="695278" y="812027"/>
                        <a:pt x="691358" y="471712"/>
                        <a:pt x="995551" y="208072"/>
                      </a:cubicBezTo>
                    </a:path>
                  </a:pathLst>
                </a:custGeom>
                <a:ln w="5715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Freeform 24"/>
                <p:cNvSpPr/>
                <p:nvPr/>
              </p:nvSpPr>
              <p:spPr>
                <a:xfrm>
                  <a:off x="4967289" y="2376481"/>
                  <a:ext cx="1058387" cy="1960673"/>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8239" h="1960673">
                      <a:moveTo>
                        <a:pt x="0" y="146161"/>
                      </a:moveTo>
                      <a:cubicBezTo>
                        <a:pt x="310581" y="0"/>
                        <a:pt x="787051" y="9973"/>
                        <a:pt x="1033834" y="148303"/>
                      </a:cubicBezTo>
                      <a:cubicBezTo>
                        <a:pt x="1278313" y="326478"/>
                        <a:pt x="1356608" y="428729"/>
                        <a:pt x="1391345" y="994065"/>
                      </a:cubicBezTo>
                      <a:cubicBezTo>
                        <a:pt x="1418239" y="1269730"/>
                        <a:pt x="1251919" y="1952082"/>
                        <a:pt x="995551" y="1960673"/>
                      </a:cubicBezTo>
                      <a:cubicBezTo>
                        <a:pt x="703327" y="1940970"/>
                        <a:pt x="688014" y="1247420"/>
                        <a:pt x="689227" y="970073"/>
                      </a:cubicBezTo>
                      <a:cubicBezTo>
                        <a:pt x="695278" y="812027"/>
                        <a:pt x="691358" y="471712"/>
                        <a:pt x="995551" y="208072"/>
                      </a:cubicBezTo>
                    </a:path>
                  </a:pathLst>
                </a:custGeom>
                <a:ln w="5715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2" name="Freeform 21"/>
              <p:cNvSpPr/>
              <p:nvPr/>
            </p:nvSpPr>
            <p:spPr>
              <a:xfrm>
                <a:off x="4114800" y="4442012"/>
                <a:ext cx="1066800" cy="2187388"/>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1009807 w 1418239"/>
                  <a:gd name="connsiteY5" fmla="*/ 206188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0" fmla="*/ 0 w 3104119"/>
                  <a:gd name="connsiteY0" fmla="*/ 146161 h 1269730"/>
                  <a:gd name="connsiteX1" fmla="*/ 1033834 w 3104119"/>
                  <a:gd name="connsiteY1" fmla="*/ 148303 h 1269730"/>
                  <a:gd name="connsiteX2" fmla="*/ 1391345 w 3104119"/>
                  <a:gd name="connsiteY2" fmla="*/ 994065 h 1269730"/>
                  <a:gd name="connsiteX3" fmla="*/ 2847751 w 3104119"/>
                  <a:gd name="connsiteY3" fmla="*/ 1044388 h 1269730"/>
                  <a:gd name="connsiteX0" fmla="*/ 0 w 2847751"/>
                  <a:gd name="connsiteY0" fmla="*/ 146161 h 1044388"/>
                  <a:gd name="connsiteX1" fmla="*/ 1033834 w 2847751"/>
                  <a:gd name="connsiteY1" fmla="*/ 148303 h 1044388"/>
                  <a:gd name="connsiteX2" fmla="*/ 1391345 w 2847751"/>
                  <a:gd name="connsiteY2" fmla="*/ 994065 h 1044388"/>
                  <a:gd name="connsiteX3" fmla="*/ 2847751 w 2847751"/>
                  <a:gd name="connsiteY3" fmla="*/ 1044388 h 1044388"/>
                  <a:gd name="connsiteX0" fmla="*/ 0 w 2847751"/>
                  <a:gd name="connsiteY0" fmla="*/ 146161 h 1044388"/>
                  <a:gd name="connsiteX1" fmla="*/ 1033834 w 2847751"/>
                  <a:gd name="connsiteY1" fmla="*/ 148303 h 1044388"/>
                  <a:gd name="connsiteX2" fmla="*/ 1418239 w 2847751"/>
                  <a:gd name="connsiteY2" fmla="*/ 1044388 h 1044388"/>
                  <a:gd name="connsiteX3" fmla="*/ 2847751 w 2847751"/>
                  <a:gd name="connsiteY3" fmla="*/ 1044388 h 1044388"/>
                  <a:gd name="connsiteX0" fmla="*/ 0 w 1429512"/>
                  <a:gd name="connsiteY0" fmla="*/ 146161 h 2415988"/>
                  <a:gd name="connsiteX1" fmla="*/ 1033834 w 1429512"/>
                  <a:gd name="connsiteY1" fmla="*/ 148303 h 2415988"/>
                  <a:gd name="connsiteX2" fmla="*/ 1418239 w 1429512"/>
                  <a:gd name="connsiteY2" fmla="*/ 1044388 h 2415988"/>
                  <a:gd name="connsiteX3" fmla="*/ 1429512 w 1429512"/>
                  <a:gd name="connsiteY3" fmla="*/ 2415988 h 2415988"/>
                  <a:gd name="connsiteX0" fmla="*/ 0 w 1429512"/>
                  <a:gd name="connsiteY0" fmla="*/ 146161 h 2415988"/>
                  <a:gd name="connsiteX1" fmla="*/ 1033834 w 1429512"/>
                  <a:gd name="connsiteY1" fmla="*/ 148303 h 2415988"/>
                  <a:gd name="connsiteX2" fmla="*/ 1418239 w 1429512"/>
                  <a:gd name="connsiteY2" fmla="*/ 1044388 h 2415988"/>
                  <a:gd name="connsiteX3" fmla="*/ 1429512 w 1429512"/>
                  <a:gd name="connsiteY3" fmla="*/ 2415988 h 2415988"/>
                  <a:gd name="connsiteX0" fmla="*/ 0 w 1429512"/>
                  <a:gd name="connsiteY0" fmla="*/ 146161 h 2187388"/>
                  <a:gd name="connsiteX1" fmla="*/ 1033834 w 1429512"/>
                  <a:gd name="connsiteY1" fmla="*/ 148303 h 2187388"/>
                  <a:gd name="connsiteX2" fmla="*/ 1418239 w 1429512"/>
                  <a:gd name="connsiteY2" fmla="*/ 1044388 h 2187388"/>
                  <a:gd name="connsiteX3" fmla="*/ 1429512 w 1429512"/>
                  <a:gd name="connsiteY3" fmla="*/ 2187388 h 2187388"/>
                </a:gdLst>
                <a:ahLst/>
                <a:cxnLst>
                  <a:cxn ang="0">
                    <a:pos x="connsiteX0" y="connsiteY0"/>
                  </a:cxn>
                  <a:cxn ang="0">
                    <a:pos x="connsiteX1" y="connsiteY1"/>
                  </a:cxn>
                  <a:cxn ang="0">
                    <a:pos x="connsiteX2" y="connsiteY2"/>
                  </a:cxn>
                  <a:cxn ang="0">
                    <a:pos x="connsiteX3" y="connsiteY3"/>
                  </a:cxn>
                </a:cxnLst>
                <a:rect l="l" t="t" r="r" b="b"/>
                <a:pathLst>
                  <a:path w="1429512" h="2187388">
                    <a:moveTo>
                      <a:pt x="0" y="146161"/>
                    </a:moveTo>
                    <a:cubicBezTo>
                      <a:pt x="310581" y="0"/>
                      <a:pt x="787051" y="9973"/>
                      <a:pt x="1033834" y="148303"/>
                    </a:cubicBezTo>
                    <a:cubicBezTo>
                      <a:pt x="1278313" y="326478"/>
                      <a:pt x="1383502" y="479052"/>
                      <a:pt x="1418239" y="1044388"/>
                    </a:cubicBezTo>
                    <a:cubicBezTo>
                      <a:pt x="1421997" y="1501588"/>
                      <a:pt x="1425754" y="1730188"/>
                      <a:pt x="1429512" y="2187388"/>
                    </a:cubicBezTo>
                  </a:path>
                </a:pathLst>
              </a:custGeom>
              <a:ln w="5715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Freeform 22"/>
              <p:cNvSpPr/>
              <p:nvPr/>
            </p:nvSpPr>
            <p:spPr>
              <a:xfrm>
                <a:off x="1219200" y="4375222"/>
                <a:ext cx="1385047" cy="2254178"/>
              </a:xfrm>
              <a:custGeom>
                <a:avLst/>
                <a:gdLst>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68188 w 1089211"/>
                  <a:gd name="connsiteY5" fmla="*/ 1506070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790700"/>
                  <a:gd name="connsiteX1" fmla="*/ 188258 w 1089211"/>
                  <a:gd name="connsiteY1" fmla="*/ 201705 h 1790700"/>
                  <a:gd name="connsiteX2" fmla="*/ 632011 w 1089211"/>
                  <a:gd name="connsiteY2" fmla="*/ 53788 h 1790700"/>
                  <a:gd name="connsiteX3" fmla="*/ 1021976 w 1089211"/>
                  <a:gd name="connsiteY3" fmla="*/ 524435 h 1790700"/>
                  <a:gd name="connsiteX4" fmla="*/ 1035423 w 1089211"/>
                  <a:gd name="connsiteY4" fmla="*/ 914399 h 1790700"/>
                  <a:gd name="connsiteX5" fmla="*/ 945776 w 1089211"/>
                  <a:gd name="connsiteY5" fmla="*/ 1519517 h 1790700"/>
                  <a:gd name="connsiteX6" fmla="*/ 793376 w 1089211"/>
                  <a:gd name="connsiteY6" fmla="*/ 1707776 h 1790700"/>
                  <a:gd name="connsiteX7" fmla="*/ 403411 w 1089211"/>
                  <a:gd name="connsiteY7" fmla="*/ 1734670 h 1790700"/>
                  <a:gd name="connsiteX8" fmla="*/ 295835 w 1089211"/>
                  <a:gd name="connsiteY8" fmla="*/ 1371599 h 1790700"/>
                  <a:gd name="connsiteX9" fmla="*/ 363070 w 1089211"/>
                  <a:gd name="connsiteY9" fmla="*/ 726141 h 1790700"/>
                  <a:gd name="connsiteX10" fmla="*/ 443752 w 1089211"/>
                  <a:gd name="connsiteY10" fmla="*/ 497541 h 1790700"/>
                  <a:gd name="connsiteX11" fmla="*/ 685800 w 1089211"/>
                  <a:gd name="connsiteY11" fmla="*/ 215152 h 1790700"/>
                  <a:gd name="connsiteX12" fmla="*/ 685800 w 1089211"/>
                  <a:gd name="connsiteY12" fmla="*/ 215152 h 1790700"/>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363070 w 1089211"/>
                  <a:gd name="connsiteY8" fmla="*/ 726141 h 1844488"/>
                  <a:gd name="connsiteX9" fmla="*/ 443752 w 1089211"/>
                  <a:gd name="connsiteY9" fmla="*/ 497541 h 1844488"/>
                  <a:gd name="connsiteX10" fmla="*/ 685800 w 1089211"/>
                  <a:gd name="connsiteY10" fmla="*/ 215152 h 1844488"/>
                  <a:gd name="connsiteX11" fmla="*/ 685800 w 1089211"/>
                  <a:gd name="connsiteY11" fmla="*/ 215152 h 1844488"/>
                  <a:gd name="connsiteX0" fmla="*/ 0 w 1089211"/>
                  <a:gd name="connsiteY0" fmla="*/ 658905 h 1844488"/>
                  <a:gd name="connsiteX1" fmla="*/ 188258 w 1089211"/>
                  <a:gd name="connsiteY1" fmla="*/ 201705 h 1844488"/>
                  <a:gd name="connsiteX2" fmla="*/ 632011 w 1089211"/>
                  <a:gd name="connsiteY2" fmla="*/ 53788 h 1844488"/>
                  <a:gd name="connsiteX3" fmla="*/ 1021976 w 1089211"/>
                  <a:gd name="connsiteY3" fmla="*/ 524435 h 1844488"/>
                  <a:gd name="connsiteX4" fmla="*/ 1035423 w 1089211"/>
                  <a:gd name="connsiteY4" fmla="*/ 914399 h 1844488"/>
                  <a:gd name="connsiteX5" fmla="*/ 793376 w 1089211"/>
                  <a:gd name="connsiteY5" fmla="*/ 1707776 h 1844488"/>
                  <a:gd name="connsiteX6" fmla="*/ 403411 w 1089211"/>
                  <a:gd name="connsiteY6" fmla="*/ 1734670 h 1844488"/>
                  <a:gd name="connsiteX7" fmla="*/ 295835 w 1089211"/>
                  <a:gd name="connsiteY7" fmla="*/ 1371599 h 1844488"/>
                  <a:gd name="connsiteX8" fmla="*/ 443752 w 1089211"/>
                  <a:gd name="connsiteY8" fmla="*/ 497541 h 1844488"/>
                  <a:gd name="connsiteX9" fmla="*/ 685800 w 1089211"/>
                  <a:gd name="connsiteY9" fmla="*/ 215152 h 1844488"/>
                  <a:gd name="connsiteX10" fmla="*/ 685800 w 1089211"/>
                  <a:gd name="connsiteY10" fmla="*/ 215152 h 1844488"/>
                  <a:gd name="connsiteX0" fmla="*/ 0 w 1136276"/>
                  <a:gd name="connsiteY0" fmla="*/ 658905 h 1819835"/>
                  <a:gd name="connsiteX1" fmla="*/ 188258 w 1136276"/>
                  <a:gd name="connsiteY1" fmla="*/ 201705 h 1819835"/>
                  <a:gd name="connsiteX2" fmla="*/ 632011 w 1136276"/>
                  <a:gd name="connsiteY2" fmla="*/ 53788 h 1819835"/>
                  <a:gd name="connsiteX3" fmla="*/ 1021976 w 1136276"/>
                  <a:gd name="connsiteY3" fmla="*/ 524435 h 1819835"/>
                  <a:gd name="connsiteX4" fmla="*/ 1098176 w 1136276"/>
                  <a:gd name="connsiteY4" fmla="*/ 1062317 h 1819835"/>
                  <a:gd name="connsiteX5" fmla="*/ 793376 w 1136276"/>
                  <a:gd name="connsiteY5" fmla="*/ 1707776 h 1819835"/>
                  <a:gd name="connsiteX6" fmla="*/ 403411 w 1136276"/>
                  <a:gd name="connsiteY6" fmla="*/ 1734670 h 1819835"/>
                  <a:gd name="connsiteX7" fmla="*/ 295835 w 1136276"/>
                  <a:gd name="connsiteY7" fmla="*/ 1371599 h 1819835"/>
                  <a:gd name="connsiteX8" fmla="*/ 443752 w 1136276"/>
                  <a:gd name="connsiteY8" fmla="*/ 497541 h 1819835"/>
                  <a:gd name="connsiteX9" fmla="*/ 685800 w 1136276"/>
                  <a:gd name="connsiteY9" fmla="*/ 215152 h 1819835"/>
                  <a:gd name="connsiteX10" fmla="*/ 685800 w 1136276"/>
                  <a:gd name="connsiteY10" fmla="*/ 215152 h 1819835"/>
                  <a:gd name="connsiteX0" fmla="*/ 0 w 1136276"/>
                  <a:gd name="connsiteY0" fmla="*/ 659652 h 1820582"/>
                  <a:gd name="connsiteX1" fmla="*/ 188258 w 1136276"/>
                  <a:gd name="connsiteY1" fmla="*/ 202452 h 1820582"/>
                  <a:gd name="connsiteX2" fmla="*/ 632011 w 1136276"/>
                  <a:gd name="connsiteY2" fmla="*/ 54535 h 1820582"/>
                  <a:gd name="connsiteX3" fmla="*/ 1021975 w 1136276"/>
                  <a:gd name="connsiteY3" fmla="*/ 529665 h 1820582"/>
                  <a:gd name="connsiteX4" fmla="*/ 1098176 w 1136276"/>
                  <a:gd name="connsiteY4" fmla="*/ 1063064 h 1820582"/>
                  <a:gd name="connsiteX5" fmla="*/ 793376 w 1136276"/>
                  <a:gd name="connsiteY5" fmla="*/ 1708523 h 1820582"/>
                  <a:gd name="connsiteX6" fmla="*/ 403411 w 1136276"/>
                  <a:gd name="connsiteY6" fmla="*/ 1735417 h 1820582"/>
                  <a:gd name="connsiteX7" fmla="*/ 295835 w 1136276"/>
                  <a:gd name="connsiteY7" fmla="*/ 1372346 h 1820582"/>
                  <a:gd name="connsiteX8" fmla="*/ 443752 w 1136276"/>
                  <a:gd name="connsiteY8" fmla="*/ 498288 h 1820582"/>
                  <a:gd name="connsiteX9" fmla="*/ 685800 w 1136276"/>
                  <a:gd name="connsiteY9" fmla="*/ 215899 h 1820582"/>
                  <a:gd name="connsiteX10" fmla="*/ 685800 w 1136276"/>
                  <a:gd name="connsiteY10" fmla="*/ 215899 h 1820582"/>
                  <a:gd name="connsiteX0" fmla="*/ 0 w 1125070"/>
                  <a:gd name="connsiteY0" fmla="*/ 748552 h 1909482"/>
                  <a:gd name="connsiteX1" fmla="*/ 188258 w 1125070"/>
                  <a:gd name="connsiteY1" fmla="*/ 291352 h 1909482"/>
                  <a:gd name="connsiteX2" fmla="*/ 632011 w 1125070"/>
                  <a:gd name="connsiteY2" fmla="*/ 143435 h 1909482"/>
                  <a:gd name="connsiteX3" fmla="*/ 1098176 w 1125070"/>
                  <a:gd name="connsiteY3" fmla="*/ 1151964 h 1909482"/>
                  <a:gd name="connsiteX4" fmla="*/ 793376 w 1125070"/>
                  <a:gd name="connsiteY4" fmla="*/ 1797423 h 1909482"/>
                  <a:gd name="connsiteX5" fmla="*/ 403411 w 1125070"/>
                  <a:gd name="connsiteY5" fmla="*/ 1824317 h 1909482"/>
                  <a:gd name="connsiteX6" fmla="*/ 295835 w 1125070"/>
                  <a:gd name="connsiteY6" fmla="*/ 1461246 h 1909482"/>
                  <a:gd name="connsiteX7" fmla="*/ 443752 w 1125070"/>
                  <a:gd name="connsiteY7" fmla="*/ 587188 h 1909482"/>
                  <a:gd name="connsiteX8" fmla="*/ 685800 w 1125070"/>
                  <a:gd name="connsiteY8" fmla="*/ 304799 h 1909482"/>
                  <a:gd name="connsiteX9" fmla="*/ 685800 w 1125070"/>
                  <a:gd name="connsiteY9" fmla="*/ 304799 h 1909482"/>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43752 w 1125070"/>
                  <a:gd name="connsiteY6" fmla="*/ 587188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412375 w 1125070"/>
                  <a:gd name="connsiteY6" fmla="*/ 542365 h 1848970"/>
                  <a:gd name="connsiteX7" fmla="*/ 685800 w 1125070"/>
                  <a:gd name="connsiteY7" fmla="*/ 304799 h 1848970"/>
                  <a:gd name="connsiteX8" fmla="*/ 685800 w 1125070"/>
                  <a:gd name="connsiteY8"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748552 h 1848970"/>
                  <a:gd name="connsiteX1" fmla="*/ 188258 w 1125070"/>
                  <a:gd name="connsiteY1" fmla="*/ 291352 h 1848970"/>
                  <a:gd name="connsiteX2" fmla="*/ 632011 w 1125070"/>
                  <a:gd name="connsiteY2" fmla="*/ 143435 h 1848970"/>
                  <a:gd name="connsiteX3" fmla="*/ 1098176 w 1125070"/>
                  <a:gd name="connsiteY3" fmla="*/ 1151964 h 1848970"/>
                  <a:gd name="connsiteX4" fmla="*/ 793376 w 1125070"/>
                  <a:gd name="connsiteY4" fmla="*/ 1797423 h 1848970"/>
                  <a:gd name="connsiteX5" fmla="*/ 295835 w 1125070"/>
                  <a:gd name="connsiteY5" fmla="*/ 1461246 h 1848970"/>
                  <a:gd name="connsiteX6" fmla="*/ 685800 w 1125070"/>
                  <a:gd name="connsiteY6" fmla="*/ 304799 h 1848970"/>
                  <a:gd name="connsiteX7" fmla="*/ 685800 w 1125070"/>
                  <a:gd name="connsiteY7" fmla="*/ 304799 h 1848970"/>
                  <a:gd name="connsiteX0" fmla="*/ 0 w 1125070"/>
                  <a:gd name="connsiteY0" fmla="*/ 806822 h 1907240"/>
                  <a:gd name="connsiteX1" fmla="*/ 188258 w 1125070"/>
                  <a:gd name="connsiteY1" fmla="*/ 349622 h 1907240"/>
                  <a:gd name="connsiteX2" fmla="*/ 640975 w 1125070"/>
                  <a:gd name="connsiteY2" fmla="*/ 143435 h 1907240"/>
                  <a:gd name="connsiteX3" fmla="*/ 1098176 w 1125070"/>
                  <a:gd name="connsiteY3" fmla="*/ 1210234 h 1907240"/>
                  <a:gd name="connsiteX4" fmla="*/ 793376 w 1125070"/>
                  <a:gd name="connsiteY4" fmla="*/ 1855693 h 1907240"/>
                  <a:gd name="connsiteX5" fmla="*/ 295835 w 1125070"/>
                  <a:gd name="connsiteY5" fmla="*/ 1519516 h 1907240"/>
                  <a:gd name="connsiteX6" fmla="*/ 685800 w 1125070"/>
                  <a:gd name="connsiteY6" fmla="*/ 363069 h 1907240"/>
                  <a:gd name="connsiteX7" fmla="*/ 685800 w 1125070"/>
                  <a:gd name="connsiteY7" fmla="*/ 363069 h 1907240"/>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25070"/>
                  <a:gd name="connsiteY0" fmla="*/ 838198 h 1938616"/>
                  <a:gd name="connsiteX1" fmla="*/ 188258 w 1125070"/>
                  <a:gd name="connsiteY1" fmla="*/ 380998 h 1938616"/>
                  <a:gd name="connsiteX2" fmla="*/ 640975 w 1125070"/>
                  <a:gd name="connsiteY2" fmla="*/ 174811 h 1938616"/>
                  <a:gd name="connsiteX3" fmla="*/ 1098176 w 1125070"/>
                  <a:gd name="connsiteY3" fmla="*/ 1241610 h 1938616"/>
                  <a:gd name="connsiteX4" fmla="*/ 793376 w 1125070"/>
                  <a:gd name="connsiteY4" fmla="*/ 1887069 h 1938616"/>
                  <a:gd name="connsiteX5" fmla="*/ 295835 w 1125070"/>
                  <a:gd name="connsiteY5" fmla="*/ 1550892 h 1938616"/>
                  <a:gd name="connsiteX6" fmla="*/ 685800 w 1125070"/>
                  <a:gd name="connsiteY6" fmla="*/ 394445 h 1938616"/>
                  <a:gd name="connsiteX7" fmla="*/ 685800 w 1125070"/>
                  <a:gd name="connsiteY7" fmla="*/ 394445 h 1938616"/>
                  <a:gd name="connsiteX0" fmla="*/ 0 w 1137769"/>
                  <a:gd name="connsiteY0" fmla="*/ 990598 h 2091016"/>
                  <a:gd name="connsiteX1" fmla="*/ 188258 w 1137769"/>
                  <a:gd name="connsiteY1" fmla="*/ 533398 h 2091016"/>
                  <a:gd name="connsiteX2" fmla="*/ 717175 w 1137769"/>
                  <a:gd name="connsiteY2" fmla="*/ 174811 h 2091016"/>
                  <a:gd name="connsiteX3" fmla="*/ 1098176 w 1137769"/>
                  <a:gd name="connsiteY3" fmla="*/ 1394010 h 2091016"/>
                  <a:gd name="connsiteX4" fmla="*/ 793376 w 1137769"/>
                  <a:gd name="connsiteY4" fmla="*/ 2039469 h 2091016"/>
                  <a:gd name="connsiteX5" fmla="*/ 295835 w 1137769"/>
                  <a:gd name="connsiteY5" fmla="*/ 1703292 h 2091016"/>
                  <a:gd name="connsiteX6" fmla="*/ 685800 w 1137769"/>
                  <a:gd name="connsiteY6" fmla="*/ 546845 h 2091016"/>
                  <a:gd name="connsiteX7" fmla="*/ 685800 w 1137769"/>
                  <a:gd name="connsiteY7" fmla="*/ 546845 h 2091016"/>
                  <a:gd name="connsiteX0" fmla="*/ 0 w 1137769"/>
                  <a:gd name="connsiteY0" fmla="*/ 990598 h 2052169"/>
                  <a:gd name="connsiteX1" fmla="*/ 188258 w 1137769"/>
                  <a:gd name="connsiteY1" fmla="*/ 533398 h 2052169"/>
                  <a:gd name="connsiteX2" fmla="*/ 717175 w 1137769"/>
                  <a:gd name="connsiteY2" fmla="*/ 174811 h 2052169"/>
                  <a:gd name="connsiteX3" fmla="*/ 1098176 w 1137769"/>
                  <a:gd name="connsiteY3" fmla="*/ 1394010 h 2052169"/>
                  <a:gd name="connsiteX4" fmla="*/ 793376 w 1137769"/>
                  <a:gd name="connsiteY4" fmla="*/ 2039469 h 2052169"/>
                  <a:gd name="connsiteX5" fmla="*/ 412375 w 1137769"/>
                  <a:gd name="connsiteY5" fmla="*/ 1317811 h 2052169"/>
                  <a:gd name="connsiteX6" fmla="*/ 685800 w 1137769"/>
                  <a:gd name="connsiteY6" fmla="*/ 546845 h 2052169"/>
                  <a:gd name="connsiteX7" fmla="*/ 685800 w 1137769"/>
                  <a:gd name="connsiteY7" fmla="*/ 546845 h 2052169"/>
                  <a:gd name="connsiteX0" fmla="*/ 0 w 1137769"/>
                  <a:gd name="connsiteY0" fmla="*/ 990598 h 2062628"/>
                  <a:gd name="connsiteX1" fmla="*/ 188258 w 1137769"/>
                  <a:gd name="connsiteY1" fmla="*/ 533398 h 2062628"/>
                  <a:gd name="connsiteX2" fmla="*/ 717175 w 1137769"/>
                  <a:gd name="connsiteY2" fmla="*/ 174811 h 2062628"/>
                  <a:gd name="connsiteX3" fmla="*/ 1098176 w 1137769"/>
                  <a:gd name="connsiteY3" fmla="*/ 1394010 h 2062628"/>
                  <a:gd name="connsiteX4" fmla="*/ 793376 w 1137769"/>
                  <a:gd name="connsiteY4" fmla="*/ 2039469 h 2062628"/>
                  <a:gd name="connsiteX5" fmla="*/ 412375 w 1137769"/>
                  <a:gd name="connsiteY5" fmla="*/ 1317811 h 2062628"/>
                  <a:gd name="connsiteX6" fmla="*/ 685800 w 1137769"/>
                  <a:gd name="connsiteY6" fmla="*/ 546845 h 2062628"/>
                  <a:gd name="connsiteX7" fmla="*/ 685800 w 1137769"/>
                  <a:gd name="connsiteY7" fmla="*/ 546845 h 20626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685800 w 1137769"/>
                  <a:gd name="connsiteY7" fmla="*/ 546845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685800 w 1137769"/>
                  <a:gd name="connsiteY6" fmla="*/ 546845 h 2088028"/>
                  <a:gd name="connsiteX7" fmla="*/ 869575 w 1137769"/>
                  <a:gd name="connsiteY7"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869575 w 1137769"/>
                  <a:gd name="connsiteY6" fmla="*/ 3272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93375 w 1137769"/>
                  <a:gd name="connsiteY6" fmla="*/ 251011 h 2088028"/>
                  <a:gd name="connsiteX0" fmla="*/ 0 w 1137769"/>
                  <a:gd name="connsiteY0" fmla="*/ 990598 h 2088028"/>
                  <a:gd name="connsiteX1" fmla="*/ 188258 w 1137769"/>
                  <a:gd name="connsiteY1" fmla="*/ 533398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990598 h 2088028"/>
                  <a:gd name="connsiteX1" fmla="*/ 183775 w 1137769"/>
                  <a:gd name="connsiteY1" fmla="*/ 555811 h 2088028"/>
                  <a:gd name="connsiteX2" fmla="*/ 717175 w 1137769"/>
                  <a:gd name="connsiteY2" fmla="*/ 174811 h 2088028"/>
                  <a:gd name="connsiteX3" fmla="*/ 1098176 w 1137769"/>
                  <a:gd name="connsiteY3" fmla="*/ 1394010 h 2088028"/>
                  <a:gd name="connsiteX4" fmla="*/ 793376 w 1137769"/>
                  <a:gd name="connsiteY4" fmla="*/ 2039469 h 2088028"/>
                  <a:gd name="connsiteX5" fmla="*/ 412375 w 1137769"/>
                  <a:gd name="connsiteY5" fmla="*/ 1317811 h 2088028"/>
                  <a:gd name="connsiteX6" fmla="*/ 717175 w 1137769"/>
                  <a:gd name="connsiteY6" fmla="*/ 403411 h 2088028"/>
                  <a:gd name="connsiteX0" fmla="*/ 0 w 1137769"/>
                  <a:gd name="connsiteY0" fmla="*/ 883022 h 1980452"/>
                  <a:gd name="connsiteX1" fmla="*/ 717175 w 1137769"/>
                  <a:gd name="connsiteY1" fmla="*/ 67235 h 1980452"/>
                  <a:gd name="connsiteX2" fmla="*/ 1098176 w 1137769"/>
                  <a:gd name="connsiteY2" fmla="*/ 1286434 h 1980452"/>
                  <a:gd name="connsiteX3" fmla="*/ 793376 w 1137769"/>
                  <a:gd name="connsiteY3" fmla="*/ 1931893 h 1980452"/>
                  <a:gd name="connsiteX4" fmla="*/ 412375 w 1137769"/>
                  <a:gd name="connsiteY4" fmla="*/ 1210235 h 1980452"/>
                  <a:gd name="connsiteX5" fmla="*/ 717175 w 1137769"/>
                  <a:gd name="connsiteY5" fmla="*/ 295835 h 1980452"/>
                  <a:gd name="connsiteX0" fmla="*/ 0 w 1137769"/>
                  <a:gd name="connsiteY0" fmla="*/ 815787 h 1913217"/>
                  <a:gd name="connsiteX1" fmla="*/ 717175 w 1137769"/>
                  <a:gd name="connsiteY1" fmla="*/ 0 h 1913217"/>
                  <a:gd name="connsiteX2" fmla="*/ 1098176 w 1137769"/>
                  <a:gd name="connsiteY2" fmla="*/ 1219199 h 1913217"/>
                  <a:gd name="connsiteX3" fmla="*/ 793376 w 1137769"/>
                  <a:gd name="connsiteY3" fmla="*/ 1864658 h 1913217"/>
                  <a:gd name="connsiteX4" fmla="*/ 412375 w 1137769"/>
                  <a:gd name="connsiteY4" fmla="*/ 1143000 h 1913217"/>
                  <a:gd name="connsiteX5" fmla="*/ 717175 w 1137769"/>
                  <a:gd name="connsiteY5" fmla="*/ 228600 h 1913217"/>
                  <a:gd name="connsiteX0" fmla="*/ 0 w 1125070"/>
                  <a:gd name="connsiteY0" fmla="*/ 815787 h 1913217"/>
                  <a:gd name="connsiteX1" fmla="*/ 717175 w 1125070"/>
                  <a:gd name="connsiteY1" fmla="*/ 0 h 1913217"/>
                  <a:gd name="connsiteX2" fmla="*/ 1098176 w 1125070"/>
                  <a:gd name="connsiteY2" fmla="*/ 1219199 h 1913217"/>
                  <a:gd name="connsiteX3" fmla="*/ 793376 w 1125070"/>
                  <a:gd name="connsiteY3" fmla="*/ 1864658 h 1913217"/>
                  <a:gd name="connsiteX4" fmla="*/ 412375 w 1125070"/>
                  <a:gd name="connsiteY4" fmla="*/ 1143000 h 1913217"/>
                  <a:gd name="connsiteX5" fmla="*/ 717175 w 1125070"/>
                  <a:gd name="connsiteY5" fmla="*/ 228600 h 1913217"/>
                  <a:gd name="connsiteX0" fmla="*/ 0 w 1142532"/>
                  <a:gd name="connsiteY0" fmla="*/ 856688 h 1954118"/>
                  <a:gd name="connsiteX1" fmla="*/ 717175 w 1142532"/>
                  <a:gd name="connsiteY1" fmla="*/ 40901 h 1954118"/>
                  <a:gd name="connsiteX2" fmla="*/ 1098176 w 1142532"/>
                  <a:gd name="connsiteY2" fmla="*/ 1260100 h 1954118"/>
                  <a:gd name="connsiteX3" fmla="*/ 793376 w 1142532"/>
                  <a:gd name="connsiteY3" fmla="*/ 1905559 h 1954118"/>
                  <a:gd name="connsiteX4" fmla="*/ 412375 w 1142532"/>
                  <a:gd name="connsiteY4" fmla="*/ 1183901 h 1954118"/>
                  <a:gd name="connsiteX5" fmla="*/ 717175 w 1142532"/>
                  <a:gd name="connsiteY5" fmla="*/ 269501 h 1954118"/>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125070"/>
                  <a:gd name="connsiteY0" fmla="*/ 842400 h 1939830"/>
                  <a:gd name="connsiteX1" fmla="*/ 717175 w 1125070"/>
                  <a:gd name="connsiteY1" fmla="*/ 26613 h 1939830"/>
                  <a:gd name="connsiteX2" fmla="*/ 1098176 w 1125070"/>
                  <a:gd name="connsiteY2" fmla="*/ 1245812 h 1939830"/>
                  <a:gd name="connsiteX3" fmla="*/ 793376 w 1125070"/>
                  <a:gd name="connsiteY3" fmla="*/ 1891271 h 1939830"/>
                  <a:gd name="connsiteX4" fmla="*/ 412375 w 1125070"/>
                  <a:gd name="connsiteY4" fmla="*/ 1169613 h 1939830"/>
                  <a:gd name="connsiteX5" fmla="*/ 717175 w 1125070"/>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42400 h 1939830"/>
                  <a:gd name="connsiteX1" fmla="*/ 717175 w 1201269"/>
                  <a:gd name="connsiteY1" fmla="*/ 26613 h 1939830"/>
                  <a:gd name="connsiteX2" fmla="*/ 1174375 w 1201269"/>
                  <a:gd name="connsiteY2" fmla="*/ 941013 h 1939830"/>
                  <a:gd name="connsiteX3" fmla="*/ 793376 w 1201269"/>
                  <a:gd name="connsiteY3" fmla="*/ 1891271 h 1939830"/>
                  <a:gd name="connsiteX4" fmla="*/ 412375 w 1201269"/>
                  <a:gd name="connsiteY4" fmla="*/ 1169613 h 1939830"/>
                  <a:gd name="connsiteX5" fmla="*/ 717175 w 1201269"/>
                  <a:gd name="connsiteY5" fmla="*/ 255213 h 1939830"/>
                  <a:gd name="connsiteX0" fmla="*/ 0 w 1201269"/>
                  <a:gd name="connsiteY0" fmla="*/ 815787 h 1913217"/>
                  <a:gd name="connsiteX1" fmla="*/ 717175 w 1201269"/>
                  <a:gd name="connsiteY1" fmla="*/ 0 h 1913217"/>
                  <a:gd name="connsiteX2" fmla="*/ 1174375 w 1201269"/>
                  <a:gd name="connsiteY2" fmla="*/ 914400 h 1913217"/>
                  <a:gd name="connsiteX3" fmla="*/ 793376 w 1201269"/>
                  <a:gd name="connsiteY3" fmla="*/ 1864658 h 1913217"/>
                  <a:gd name="connsiteX4" fmla="*/ 412375 w 1201269"/>
                  <a:gd name="connsiteY4" fmla="*/ 1143000 h 1913217"/>
                  <a:gd name="connsiteX5" fmla="*/ 717175 w 1201269"/>
                  <a:gd name="connsiteY5" fmla="*/ 228600 h 1913217"/>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17175 w 1201269"/>
                  <a:gd name="connsiteY5" fmla="*/ 2361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12375 w 1201269"/>
                  <a:gd name="connsiteY4" fmla="*/ 1150563 h 1920780"/>
                  <a:gd name="connsiteX5" fmla="*/ 793375 w 1201269"/>
                  <a:gd name="connsiteY5" fmla="*/ 83763 h 1920780"/>
                  <a:gd name="connsiteX0" fmla="*/ 0 w 1201269"/>
                  <a:gd name="connsiteY0" fmla="*/ 823350 h 1920780"/>
                  <a:gd name="connsiteX1" fmla="*/ 717175 w 1201269"/>
                  <a:gd name="connsiteY1" fmla="*/ 7563 h 1920780"/>
                  <a:gd name="connsiteX2" fmla="*/ 1174375 w 1201269"/>
                  <a:gd name="connsiteY2" fmla="*/ 921963 h 1920780"/>
                  <a:gd name="connsiteX3" fmla="*/ 793376 w 1201269"/>
                  <a:gd name="connsiteY3" fmla="*/ 1872221 h 1920780"/>
                  <a:gd name="connsiteX4" fmla="*/ 488575 w 1201269"/>
                  <a:gd name="connsiteY4" fmla="*/ 1150563 h 1920780"/>
                  <a:gd name="connsiteX5" fmla="*/ 793375 w 1201269"/>
                  <a:gd name="connsiteY5" fmla="*/ 83763 h 1920780"/>
                  <a:gd name="connsiteX0" fmla="*/ 17421 w 1218690"/>
                  <a:gd name="connsiteY0" fmla="*/ 833716 h 1931146"/>
                  <a:gd name="connsiteX1" fmla="*/ 119529 w 1218690"/>
                  <a:gd name="connsiteY1" fmla="*/ 238966 h 1931146"/>
                  <a:gd name="connsiteX2" fmla="*/ 734596 w 1218690"/>
                  <a:gd name="connsiteY2" fmla="*/ 17929 h 1931146"/>
                  <a:gd name="connsiteX3" fmla="*/ 1191796 w 1218690"/>
                  <a:gd name="connsiteY3" fmla="*/ 932329 h 1931146"/>
                  <a:gd name="connsiteX4" fmla="*/ 810797 w 1218690"/>
                  <a:gd name="connsiteY4" fmla="*/ 1882587 h 1931146"/>
                  <a:gd name="connsiteX5" fmla="*/ 505996 w 1218690"/>
                  <a:gd name="connsiteY5" fmla="*/ 1160929 h 1931146"/>
                  <a:gd name="connsiteX6" fmla="*/ 810796 w 1218690"/>
                  <a:gd name="connsiteY6" fmla="*/ 94129 h 1931146"/>
                  <a:gd name="connsiteX0" fmla="*/ 221234 w 1422503"/>
                  <a:gd name="connsiteY0" fmla="*/ 833716 h 1931146"/>
                  <a:gd name="connsiteX1" fmla="*/ 17018 w 1422503"/>
                  <a:gd name="connsiteY1" fmla="*/ 238966 h 1931146"/>
                  <a:gd name="connsiteX2" fmla="*/ 323342 w 1422503"/>
                  <a:gd name="connsiteY2" fmla="*/ 238966 h 1931146"/>
                  <a:gd name="connsiteX3" fmla="*/ 938409 w 1422503"/>
                  <a:gd name="connsiteY3" fmla="*/ 17929 h 1931146"/>
                  <a:gd name="connsiteX4" fmla="*/ 1395609 w 1422503"/>
                  <a:gd name="connsiteY4" fmla="*/ 932329 h 1931146"/>
                  <a:gd name="connsiteX5" fmla="*/ 1014610 w 1422503"/>
                  <a:gd name="connsiteY5" fmla="*/ 1882587 h 1931146"/>
                  <a:gd name="connsiteX6" fmla="*/ 709809 w 1422503"/>
                  <a:gd name="connsiteY6" fmla="*/ 1160929 h 1931146"/>
                  <a:gd name="connsiteX7" fmla="*/ 1014609 w 1422503"/>
                  <a:gd name="connsiteY7" fmla="*/ 94129 h 1931146"/>
                  <a:gd name="connsiteX0" fmla="*/ 221234 w 1422503"/>
                  <a:gd name="connsiteY0" fmla="*/ 860189 h 1957619"/>
                  <a:gd name="connsiteX1" fmla="*/ 17018 w 1422503"/>
                  <a:gd name="connsiteY1" fmla="*/ 265439 h 1957619"/>
                  <a:gd name="connsiteX2" fmla="*/ 323343 w 1422503"/>
                  <a:gd name="connsiteY2" fmla="*/ 36839 h 1957619"/>
                  <a:gd name="connsiteX3" fmla="*/ 938409 w 1422503"/>
                  <a:gd name="connsiteY3" fmla="*/ 44402 h 1957619"/>
                  <a:gd name="connsiteX4" fmla="*/ 1395609 w 1422503"/>
                  <a:gd name="connsiteY4" fmla="*/ 958802 h 1957619"/>
                  <a:gd name="connsiteX5" fmla="*/ 1014610 w 1422503"/>
                  <a:gd name="connsiteY5" fmla="*/ 1909060 h 1957619"/>
                  <a:gd name="connsiteX6" fmla="*/ 709809 w 1422503"/>
                  <a:gd name="connsiteY6" fmla="*/ 1187402 h 1957619"/>
                  <a:gd name="connsiteX7" fmla="*/ 1014609 w 1422503"/>
                  <a:gd name="connsiteY7" fmla="*/ 120602 h 1957619"/>
                  <a:gd name="connsiteX0" fmla="*/ 221233 w 1422502"/>
                  <a:gd name="connsiteY0" fmla="*/ 860190 h 1957620"/>
                  <a:gd name="connsiteX1" fmla="*/ 17018 w 1422502"/>
                  <a:gd name="connsiteY1" fmla="*/ 265441 h 1957620"/>
                  <a:gd name="connsiteX2" fmla="*/ 323342 w 1422502"/>
                  <a:gd name="connsiteY2" fmla="*/ 36840 h 1957620"/>
                  <a:gd name="connsiteX3" fmla="*/ 938408 w 1422502"/>
                  <a:gd name="connsiteY3" fmla="*/ 44403 h 1957620"/>
                  <a:gd name="connsiteX4" fmla="*/ 1395608 w 1422502"/>
                  <a:gd name="connsiteY4" fmla="*/ 958803 h 1957620"/>
                  <a:gd name="connsiteX5" fmla="*/ 1014609 w 1422502"/>
                  <a:gd name="connsiteY5" fmla="*/ 1909061 h 1957620"/>
                  <a:gd name="connsiteX6" fmla="*/ 709808 w 1422502"/>
                  <a:gd name="connsiteY6" fmla="*/ 1187403 h 1957620"/>
                  <a:gd name="connsiteX7" fmla="*/ 1014608 w 1422502"/>
                  <a:gd name="connsiteY7" fmla="*/ 120603 h 1957620"/>
                  <a:gd name="connsiteX0" fmla="*/ 17420 w 1218689"/>
                  <a:gd name="connsiteY0" fmla="*/ 860190 h 1957620"/>
                  <a:gd name="connsiteX1" fmla="*/ 119529 w 1218689"/>
                  <a:gd name="connsiteY1" fmla="*/ 36840 h 1957620"/>
                  <a:gd name="connsiteX2" fmla="*/ 734595 w 1218689"/>
                  <a:gd name="connsiteY2" fmla="*/ 44403 h 1957620"/>
                  <a:gd name="connsiteX3" fmla="*/ 1191795 w 1218689"/>
                  <a:gd name="connsiteY3" fmla="*/ 958803 h 1957620"/>
                  <a:gd name="connsiteX4" fmla="*/ 810796 w 1218689"/>
                  <a:gd name="connsiteY4" fmla="*/ 1909061 h 1957620"/>
                  <a:gd name="connsiteX5" fmla="*/ 505995 w 1218689"/>
                  <a:gd name="connsiteY5" fmla="*/ 1187403 h 1957620"/>
                  <a:gd name="connsiteX6" fmla="*/ 810795 w 1218689"/>
                  <a:gd name="connsiteY6" fmla="*/ 120603 h 1957620"/>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17421 w 1218690"/>
                  <a:gd name="connsiteY0" fmla="*/ 860189 h 1957619"/>
                  <a:gd name="connsiteX1" fmla="*/ 119529 w 1218690"/>
                  <a:gd name="connsiteY1" fmla="*/ 36840 h 1957619"/>
                  <a:gd name="connsiteX2" fmla="*/ 734596 w 1218690"/>
                  <a:gd name="connsiteY2" fmla="*/ 44402 h 1957619"/>
                  <a:gd name="connsiteX3" fmla="*/ 1191796 w 1218690"/>
                  <a:gd name="connsiteY3" fmla="*/ 958802 h 1957619"/>
                  <a:gd name="connsiteX4" fmla="*/ 810797 w 1218690"/>
                  <a:gd name="connsiteY4" fmla="*/ 1909060 h 1957619"/>
                  <a:gd name="connsiteX5" fmla="*/ 505996 w 1218690"/>
                  <a:gd name="connsiteY5" fmla="*/ 1187402 h 1957619"/>
                  <a:gd name="connsiteX6" fmla="*/ 810796 w 1218690"/>
                  <a:gd name="connsiteY6" fmla="*/ 120602 h 1957619"/>
                  <a:gd name="connsiteX0" fmla="*/ 0 w 1201269"/>
                  <a:gd name="connsiteY0" fmla="*/ 832223 h 1929653"/>
                  <a:gd name="connsiteX1" fmla="*/ 717175 w 1201269"/>
                  <a:gd name="connsiteY1" fmla="*/ 16436 h 1929653"/>
                  <a:gd name="connsiteX2" fmla="*/ 1174375 w 1201269"/>
                  <a:gd name="connsiteY2" fmla="*/ 930836 h 1929653"/>
                  <a:gd name="connsiteX3" fmla="*/ 793376 w 1201269"/>
                  <a:gd name="connsiteY3" fmla="*/ 1881094 h 1929653"/>
                  <a:gd name="connsiteX4" fmla="*/ 488575 w 1201269"/>
                  <a:gd name="connsiteY4" fmla="*/ 1159436 h 1929653"/>
                  <a:gd name="connsiteX5" fmla="*/ 793375 w 1201269"/>
                  <a:gd name="connsiteY5" fmla="*/ 92636 h 1929653"/>
                  <a:gd name="connsiteX0" fmla="*/ 0 w 1405485"/>
                  <a:gd name="connsiteY0" fmla="*/ 169956 h 2014535"/>
                  <a:gd name="connsiteX1" fmla="*/ 921391 w 1405485"/>
                  <a:gd name="connsiteY1" fmla="*/ 101318 h 2014535"/>
                  <a:gd name="connsiteX2" fmla="*/ 1378591 w 1405485"/>
                  <a:gd name="connsiteY2" fmla="*/ 1015718 h 2014535"/>
                  <a:gd name="connsiteX3" fmla="*/ 997592 w 1405485"/>
                  <a:gd name="connsiteY3" fmla="*/ 1965976 h 2014535"/>
                  <a:gd name="connsiteX4" fmla="*/ 692791 w 1405485"/>
                  <a:gd name="connsiteY4" fmla="*/ 1244318 h 2014535"/>
                  <a:gd name="connsiteX5" fmla="*/ 997591 w 1405485"/>
                  <a:gd name="connsiteY5" fmla="*/ 177518 h 2014535"/>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208899 h 2053478"/>
                  <a:gd name="connsiteX1" fmla="*/ 921391 w 1405485"/>
                  <a:gd name="connsiteY1" fmla="*/ 140261 h 2053478"/>
                  <a:gd name="connsiteX2" fmla="*/ 1378591 w 1405485"/>
                  <a:gd name="connsiteY2" fmla="*/ 1054661 h 2053478"/>
                  <a:gd name="connsiteX3" fmla="*/ 997592 w 1405485"/>
                  <a:gd name="connsiteY3" fmla="*/ 2004919 h 2053478"/>
                  <a:gd name="connsiteX4" fmla="*/ 692791 w 1405485"/>
                  <a:gd name="connsiteY4" fmla="*/ 1283261 h 2053478"/>
                  <a:gd name="connsiteX5" fmla="*/ 997591 w 1405485"/>
                  <a:gd name="connsiteY5" fmla="*/ 216461 h 2053478"/>
                  <a:gd name="connsiteX0" fmla="*/ 0 w 1405485"/>
                  <a:gd name="connsiteY0" fmla="*/ 179481 h 2024060"/>
                  <a:gd name="connsiteX1" fmla="*/ 921391 w 1405485"/>
                  <a:gd name="connsiteY1" fmla="*/ 110843 h 2024060"/>
                  <a:gd name="connsiteX2" fmla="*/ 1378591 w 1405485"/>
                  <a:gd name="connsiteY2" fmla="*/ 1025243 h 2024060"/>
                  <a:gd name="connsiteX3" fmla="*/ 997592 w 1405485"/>
                  <a:gd name="connsiteY3" fmla="*/ 1975501 h 2024060"/>
                  <a:gd name="connsiteX4" fmla="*/ 692791 w 1405485"/>
                  <a:gd name="connsiteY4" fmla="*/ 1253843 h 2024060"/>
                  <a:gd name="connsiteX5" fmla="*/ 997591 w 1405485"/>
                  <a:gd name="connsiteY5" fmla="*/ 187043 h 2024060"/>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97591 w 1405485"/>
                  <a:gd name="connsiteY5" fmla="*/ 168836 h 2005853"/>
                  <a:gd name="connsiteX0" fmla="*/ 0 w 1405485"/>
                  <a:gd name="connsiteY0" fmla="*/ 161274 h 2005853"/>
                  <a:gd name="connsiteX1" fmla="*/ 921391 w 1405485"/>
                  <a:gd name="connsiteY1" fmla="*/ 92636 h 2005853"/>
                  <a:gd name="connsiteX2" fmla="*/ 1378591 w 1405485"/>
                  <a:gd name="connsiteY2" fmla="*/ 1007036 h 2005853"/>
                  <a:gd name="connsiteX3" fmla="*/ 997592 w 1405485"/>
                  <a:gd name="connsiteY3" fmla="*/ 1957294 h 2005853"/>
                  <a:gd name="connsiteX4" fmla="*/ 692791 w 1405485"/>
                  <a:gd name="connsiteY4" fmla="*/ 1235636 h 2005853"/>
                  <a:gd name="connsiteX5" fmla="*/ 918972 w 1405485"/>
                  <a:gd name="connsiteY5" fmla="*/ 237474 h 2005853"/>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141381 h 1985960"/>
                  <a:gd name="connsiteX1" fmla="*/ 1021080 w 1405485"/>
                  <a:gd name="connsiteY1" fmla="*/ 141381 h 1985960"/>
                  <a:gd name="connsiteX2" fmla="*/ 1378591 w 1405485"/>
                  <a:gd name="connsiteY2" fmla="*/ 987143 h 1985960"/>
                  <a:gd name="connsiteX3" fmla="*/ 997592 w 1405485"/>
                  <a:gd name="connsiteY3" fmla="*/ 1937401 h 1985960"/>
                  <a:gd name="connsiteX4" fmla="*/ 692791 w 1405485"/>
                  <a:gd name="connsiteY4" fmla="*/ 1215743 h 1985960"/>
                  <a:gd name="connsiteX5" fmla="*/ 918972 w 1405485"/>
                  <a:gd name="connsiteY5" fmla="*/ 217581 h 1985960"/>
                  <a:gd name="connsiteX0" fmla="*/ 0 w 1405485"/>
                  <a:gd name="connsiteY0" fmla="*/ 211698 h 2056277"/>
                  <a:gd name="connsiteX1" fmla="*/ 1021080 w 1405485"/>
                  <a:gd name="connsiteY1" fmla="*/ 211698 h 2056277"/>
                  <a:gd name="connsiteX2" fmla="*/ 1378591 w 1405485"/>
                  <a:gd name="connsiteY2" fmla="*/ 1057460 h 2056277"/>
                  <a:gd name="connsiteX3" fmla="*/ 997592 w 1405485"/>
                  <a:gd name="connsiteY3" fmla="*/ 2007718 h 2056277"/>
                  <a:gd name="connsiteX4" fmla="*/ 692791 w 1405485"/>
                  <a:gd name="connsiteY4" fmla="*/ 1286060 h 2056277"/>
                  <a:gd name="connsiteX5" fmla="*/ 918972 w 1405485"/>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794899 w 1507593"/>
                  <a:gd name="connsiteY4" fmla="*/ 1286060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7077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816864 w 1507593"/>
                  <a:gd name="connsiteY5" fmla="*/ 838200 h 2056277"/>
                  <a:gd name="connsiteX6" fmla="*/ 1021080 w 1507593"/>
                  <a:gd name="connsiteY6"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021080 w 1507593"/>
                  <a:gd name="connsiteY5" fmla="*/ 287898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0 w 1507593"/>
                  <a:gd name="connsiteY0" fmla="*/ 227477 h 2056277"/>
                  <a:gd name="connsiteX1" fmla="*/ 1123188 w 1507593"/>
                  <a:gd name="connsiteY1" fmla="*/ 211698 h 2056277"/>
                  <a:gd name="connsiteX2" fmla="*/ 1480699 w 1507593"/>
                  <a:gd name="connsiteY2" fmla="*/ 1057460 h 2056277"/>
                  <a:gd name="connsiteX3" fmla="*/ 1099700 w 1507593"/>
                  <a:gd name="connsiteY3" fmla="*/ 2007718 h 2056277"/>
                  <a:gd name="connsiteX4" fmla="*/ 816864 w 1507593"/>
                  <a:gd name="connsiteY4" fmla="*/ 1141877 h 2056277"/>
                  <a:gd name="connsiteX5" fmla="*/ 1167865 w 1507593"/>
                  <a:gd name="connsiteY5" fmla="*/ 309555 h 2056277"/>
                  <a:gd name="connsiteX0" fmla="*/ 97844 w 1605437"/>
                  <a:gd name="connsiteY0" fmla="*/ 155509 h 1984309"/>
                  <a:gd name="connsiteX1" fmla="*/ 187198 w 1605437"/>
                  <a:gd name="connsiteY1" fmla="*/ 137588 h 1984309"/>
                  <a:gd name="connsiteX2" fmla="*/ 1221032 w 1605437"/>
                  <a:gd name="connsiteY2" fmla="*/ 139730 h 1984309"/>
                  <a:gd name="connsiteX3" fmla="*/ 1578543 w 1605437"/>
                  <a:gd name="connsiteY3" fmla="*/ 985492 h 1984309"/>
                  <a:gd name="connsiteX4" fmla="*/ 1197544 w 1605437"/>
                  <a:gd name="connsiteY4" fmla="*/ 1935750 h 1984309"/>
                  <a:gd name="connsiteX5" fmla="*/ 914708 w 1605437"/>
                  <a:gd name="connsiteY5" fmla="*/ 1069909 h 1984309"/>
                  <a:gd name="connsiteX6" fmla="*/ 1265709 w 1605437"/>
                  <a:gd name="connsiteY6" fmla="*/ 237587 h 1984309"/>
                  <a:gd name="connsiteX0" fmla="*/ 0 w 1507593"/>
                  <a:gd name="connsiteY0" fmla="*/ 154109 h 1982909"/>
                  <a:gd name="connsiteX1" fmla="*/ 1123188 w 1507593"/>
                  <a:gd name="connsiteY1" fmla="*/ 138330 h 1982909"/>
                  <a:gd name="connsiteX2" fmla="*/ 1480699 w 1507593"/>
                  <a:gd name="connsiteY2" fmla="*/ 984092 h 1982909"/>
                  <a:gd name="connsiteX3" fmla="*/ 1099700 w 1507593"/>
                  <a:gd name="connsiteY3" fmla="*/ 1934350 h 1982909"/>
                  <a:gd name="connsiteX4" fmla="*/ 816864 w 1507593"/>
                  <a:gd name="connsiteY4" fmla="*/ 1068509 h 1982909"/>
                  <a:gd name="connsiteX5" fmla="*/ 1167865 w 1507593"/>
                  <a:gd name="connsiteY5" fmla="*/ 236187 h 1982909"/>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36637 h 1983358"/>
                  <a:gd name="connsiteX1" fmla="*/ 1033834 w 1418239"/>
                  <a:gd name="connsiteY1" fmla="*/ 138779 h 1983358"/>
                  <a:gd name="connsiteX2" fmla="*/ 1391345 w 1418239"/>
                  <a:gd name="connsiteY2" fmla="*/ 984541 h 1983358"/>
                  <a:gd name="connsiteX3" fmla="*/ 1010346 w 1418239"/>
                  <a:gd name="connsiteY3" fmla="*/ 1934799 h 1983358"/>
                  <a:gd name="connsiteX4" fmla="*/ 727510 w 1418239"/>
                  <a:gd name="connsiteY4" fmla="*/ 1068958 h 1983358"/>
                  <a:gd name="connsiteX5" fmla="*/ 1078511 w 1418239"/>
                  <a:gd name="connsiteY5" fmla="*/ 236636 h 1983358"/>
                  <a:gd name="connsiteX0" fmla="*/ 0 w 1418239"/>
                  <a:gd name="connsiteY0" fmla="*/ 136188 h 1982909"/>
                  <a:gd name="connsiteX1" fmla="*/ 1033834 w 1418239"/>
                  <a:gd name="connsiteY1" fmla="*/ 138330 h 1982909"/>
                  <a:gd name="connsiteX2" fmla="*/ 1391345 w 1418239"/>
                  <a:gd name="connsiteY2" fmla="*/ 984092 h 1982909"/>
                  <a:gd name="connsiteX3" fmla="*/ 1010346 w 1418239"/>
                  <a:gd name="connsiteY3" fmla="*/ 1934350 h 1982909"/>
                  <a:gd name="connsiteX4" fmla="*/ 727510 w 1418239"/>
                  <a:gd name="connsiteY4" fmla="*/ 1068509 h 1982909"/>
                  <a:gd name="connsiteX5" fmla="*/ 1078511 w 1418239"/>
                  <a:gd name="connsiteY5" fmla="*/ 236187 h 1982909"/>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1078511 w 1418239"/>
                  <a:gd name="connsiteY5" fmla="*/ 246160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27510 w 1418239"/>
                  <a:gd name="connsiteY4" fmla="*/ 107848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92882"/>
                  <a:gd name="connsiteX1" fmla="*/ 1033834 w 1418239"/>
                  <a:gd name="connsiteY1" fmla="*/ 148303 h 1992882"/>
                  <a:gd name="connsiteX2" fmla="*/ 1391345 w 1418239"/>
                  <a:gd name="connsiteY2" fmla="*/ 994065 h 1992882"/>
                  <a:gd name="connsiteX3" fmla="*/ 1010346 w 1418239"/>
                  <a:gd name="connsiteY3" fmla="*/ 1944323 h 1992882"/>
                  <a:gd name="connsiteX4" fmla="*/ 791335 w 1418239"/>
                  <a:gd name="connsiteY4" fmla="*/ 1122472 h 1992882"/>
                  <a:gd name="connsiteX5" fmla="*/ 995551 w 1418239"/>
                  <a:gd name="connsiteY5" fmla="*/ 208072 h 19928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67482"/>
                  <a:gd name="connsiteX1" fmla="*/ 1033834 w 1418239"/>
                  <a:gd name="connsiteY1" fmla="*/ 148303 h 1967482"/>
                  <a:gd name="connsiteX2" fmla="*/ 1391345 w 1418239"/>
                  <a:gd name="connsiteY2" fmla="*/ 994065 h 1967482"/>
                  <a:gd name="connsiteX3" fmla="*/ 1010346 w 1418239"/>
                  <a:gd name="connsiteY3" fmla="*/ 1944323 h 1967482"/>
                  <a:gd name="connsiteX4" fmla="*/ 791335 w 1418239"/>
                  <a:gd name="connsiteY4" fmla="*/ 1122472 h 1967482"/>
                  <a:gd name="connsiteX5" fmla="*/ 995551 w 1418239"/>
                  <a:gd name="connsiteY5" fmla="*/ 208072 h 1967482"/>
                  <a:gd name="connsiteX0" fmla="*/ 0 w 1418239"/>
                  <a:gd name="connsiteY0" fmla="*/ 146161 h 1948432"/>
                  <a:gd name="connsiteX1" fmla="*/ 1033834 w 1418239"/>
                  <a:gd name="connsiteY1" fmla="*/ 148303 h 1948432"/>
                  <a:gd name="connsiteX2" fmla="*/ 1391345 w 1418239"/>
                  <a:gd name="connsiteY2" fmla="*/ 994065 h 1948432"/>
                  <a:gd name="connsiteX3" fmla="*/ 1010346 w 1418239"/>
                  <a:gd name="connsiteY3" fmla="*/ 1944323 h 1948432"/>
                  <a:gd name="connsiteX4" fmla="*/ 791335 w 1418239"/>
                  <a:gd name="connsiteY4" fmla="*/ 1122472 h 1948432"/>
                  <a:gd name="connsiteX5" fmla="*/ 995551 w 1418239"/>
                  <a:gd name="connsiteY5" fmla="*/ 208072 h 1948432"/>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122472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10462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791335 w 1418239"/>
                  <a:gd name="connsiteY4" fmla="*/ 970073 h 1944323"/>
                  <a:gd name="connsiteX5" fmla="*/ 995551 w 1418239"/>
                  <a:gd name="connsiteY5" fmla="*/ 208072 h 1944323"/>
                  <a:gd name="connsiteX0" fmla="*/ 0 w 1418239"/>
                  <a:gd name="connsiteY0" fmla="*/ 146161 h 1944323"/>
                  <a:gd name="connsiteX1" fmla="*/ 1033834 w 1418239"/>
                  <a:gd name="connsiteY1" fmla="*/ 148303 h 1944323"/>
                  <a:gd name="connsiteX2" fmla="*/ 1391345 w 1418239"/>
                  <a:gd name="connsiteY2" fmla="*/ 994065 h 1944323"/>
                  <a:gd name="connsiteX3" fmla="*/ 1010346 w 1418239"/>
                  <a:gd name="connsiteY3" fmla="*/ 1944323 h 1944323"/>
                  <a:gd name="connsiteX4" fmla="*/ 689227 w 1418239"/>
                  <a:gd name="connsiteY4" fmla="*/ 970073 h 1944323"/>
                  <a:gd name="connsiteX5" fmla="*/ 995551 w 1418239"/>
                  <a:gd name="connsiteY5" fmla="*/ 208072 h 194432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6161 h 1960673"/>
                  <a:gd name="connsiteX1" fmla="*/ 1033834 w 1418239"/>
                  <a:gd name="connsiteY1" fmla="*/ 148303 h 1960673"/>
                  <a:gd name="connsiteX2" fmla="*/ 1391345 w 1418239"/>
                  <a:gd name="connsiteY2" fmla="*/ 994065 h 1960673"/>
                  <a:gd name="connsiteX3" fmla="*/ 995551 w 1418239"/>
                  <a:gd name="connsiteY3" fmla="*/ 1960673 h 1960673"/>
                  <a:gd name="connsiteX4" fmla="*/ 689227 w 1418239"/>
                  <a:gd name="connsiteY4" fmla="*/ 970073 h 1960673"/>
                  <a:gd name="connsiteX5" fmla="*/ 995551 w 1418239"/>
                  <a:gd name="connsiteY5" fmla="*/ 208072 h 1960673"/>
                  <a:gd name="connsiteX0" fmla="*/ 0 w 1418239"/>
                  <a:gd name="connsiteY0" fmla="*/ 149635 h 1964147"/>
                  <a:gd name="connsiteX1" fmla="*/ 204579 w 1418239"/>
                  <a:gd name="connsiteY1" fmla="*/ 86875 h 1964147"/>
                  <a:gd name="connsiteX2" fmla="*/ 1033834 w 1418239"/>
                  <a:gd name="connsiteY2" fmla="*/ 151777 h 1964147"/>
                  <a:gd name="connsiteX3" fmla="*/ 1391345 w 1418239"/>
                  <a:gd name="connsiteY3" fmla="*/ 997539 h 1964147"/>
                  <a:gd name="connsiteX4" fmla="*/ 995551 w 1418239"/>
                  <a:gd name="connsiteY4" fmla="*/ 1964147 h 1964147"/>
                  <a:gd name="connsiteX5" fmla="*/ 689227 w 1418239"/>
                  <a:gd name="connsiteY5" fmla="*/ 973547 h 1964147"/>
                  <a:gd name="connsiteX6" fmla="*/ 995551 w 1418239"/>
                  <a:gd name="connsiteY6" fmla="*/ 211546 h 1964147"/>
                  <a:gd name="connsiteX0" fmla="*/ 0 w 1742219"/>
                  <a:gd name="connsiteY0" fmla="*/ 1103048 h 2025579"/>
                  <a:gd name="connsiteX1" fmla="*/ 528559 w 1742219"/>
                  <a:gd name="connsiteY1" fmla="*/ 148307 h 2025579"/>
                  <a:gd name="connsiteX2" fmla="*/ 1357814 w 1742219"/>
                  <a:gd name="connsiteY2" fmla="*/ 213209 h 2025579"/>
                  <a:gd name="connsiteX3" fmla="*/ 1715325 w 1742219"/>
                  <a:gd name="connsiteY3" fmla="*/ 1058971 h 2025579"/>
                  <a:gd name="connsiteX4" fmla="*/ 1319531 w 1742219"/>
                  <a:gd name="connsiteY4" fmla="*/ 2025579 h 2025579"/>
                  <a:gd name="connsiteX5" fmla="*/ 1013207 w 1742219"/>
                  <a:gd name="connsiteY5" fmla="*/ 1034979 h 2025579"/>
                  <a:gd name="connsiteX6" fmla="*/ 1319531 w 1742219"/>
                  <a:gd name="connsiteY6" fmla="*/ 272978 h 2025579"/>
                  <a:gd name="connsiteX0" fmla="*/ 0 w 1742219"/>
                  <a:gd name="connsiteY0" fmla="*/ 1077647 h 2000178"/>
                  <a:gd name="connsiteX1" fmla="*/ 102108 w 1742219"/>
                  <a:gd name="connsiteY1" fmla="*/ 925247 h 2000178"/>
                  <a:gd name="connsiteX2" fmla="*/ 528559 w 1742219"/>
                  <a:gd name="connsiteY2" fmla="*/ 122906 h 2000178"/>
                  <a:gd name="connsiteX3" fmla="*/ 1357814 w 1742219"/>
                  <a:gd name="connsiteY3" fmla="*/ 187808 h 2000178"/>
                  <a:gd name="connsiteX4" fmla="*/ 1715325 w 1742219"/>
                  <a:gd name="connsiteY4" fmla="*/ 1033570 h 2000178"/>
                  <a:gd name="connsiteX5" fmla="*/ 1319531 w 1742219"/>
                  <a:gd name="connsiteY5" fmla="*/ 2000178 h 2000178"/>
                  <a:gd name="connsiteX6" fmla="*/ 1013207 w 1742219"/>
                  <a:gd name="connsiteY6" fmla="*/ 1009578 h 2000178"/>
                  <a:gd name="connsiteX7" fmla="*/ 1319531 w 1742219"/>
                  <a:gd name="connsiteY7" fmla="*/ 247577 h 2000178"/>
                  <a:gd name="connsiteX0" fmla="*/ 0 w 1742219"/>
                  <a:gd name="connsiteY0" fmla="*/ 1067188 h 1989719"/>
                  <a:gd name="connsiteX1" fmla="*/ 102108 w 1742219"/>
                  <a:gd name="connsiteY1" fmla="*/ 914788 h 1989719"/>
                  <a:gd name="connsiteX2" fmla="*/ 186197 w 1742219"/>
                  <a:gd name="connsiteY2" fmla="*/ 852034 h 1989719"/>
                  <a:gd name="connsiteX3" fmla="*/ 528559 w 1742219"/>
                  <a:gd name="connsiteY3" fmla="*/ 112447 h 1989719"/>
                  <a:gd name="connsiteX4" fmla="*/ 1357814 w 1742219"/>
                  <a:gd name="connsiteY4" fmla="*/ 177349 h 1989719"/>
                  <a:gd name="connsiteX5" fmla="*/ 1715325 w 1742219"/>
                  <a:gd name="connsiteY5" fmla="*/ 1023111 h 1989719"/>
                  <a:gd name="connsiteX6" fmla="*/ 1319531 w 1742219"/>
                  <a:gd name="connsiteY6" fmla="*/ 1989719 h 1989719"/>
                  <a:gd name="connsiteX7" fmla="*/ 1013207 w 1742219"/>
                  <a:gd name="connsiteY7" fmla="*/ 999119 h 1989719"/>
                  <a:gd name="connsiteX8" fmla="*/ 1319531 w 1742219"/>
                  <a:gd name="connsiteY8" fmla="*/ 237118 h 1989719"/>
                  <a:gd name="connsiteX0" fmla="*/ 1344422 w 3086641"/>
                  <a:gd name="connsiteY0" fmla="*/ 1067188 h 1989719"/>
                  <a:gd name="connsiteX1" fmla="*/ 17018 w 3086641"/>
                  <a:gd name="connsiteY1" fmla="*/ 1067187 h 1989719"/>
                  <a:gd name="connsiteX2" fmla="*/ 1446530 w 3086641"/>
                  <a:gd name="connsiteY2" fmla="*/ 914788 h 1989719"/>
                  <a:gd name="connsiteX3" fmla="*/ 1530619 w 3086641"/>
                  <a:gd name="connsiteY3" fmla="*/ 852034 h 1989719"/>
                  <a:gd name="connsiteX4" fmla="*/ 1872981 w 3086641"/>
                  <a:gd name="connsiteY4" fmla="*/ 112447 h 1989719"/>
                  <a:gd name="connsiteX5" fmla="*/ 2702236 w 3086641"/>
                  <a:gd name="connsiteY5" fmla="*/ 177349 h 1989719"/>
                  <a:gd name="connsiteX6" fmla="*/ 3059747 w 3086641"/>
                  <a:gd name="connsiteY6" fmla="*/ 1023111 h 1989719"/>
                  <a:gd name="connsiteX7" fmla="*/ 2663953 w 3086641"/>
                  <a:gd name="connsiteY7" fmla="*/ 1989719 h 1989719"/>
                  <a:gd name="connsiteX8" fmla="*/ 2357629 w 3086641"/>
                  <a:gd name="connsiteY8" fmla="*/ 999119 h 1989719"/>
                  <a:gd name="connsiteX9" fmla="*/ 2663953 w 3086641"/>
                  <a:gd name="connsiteY9" fmla="*/ 237118 h 1989719"/>
                  <a:gd name="connsiteX0" fmla="*/ 1344422 w 3086641"/>
                  <a:gd name="connsiteY0" fmla="*/ 1067187 h 1989719"/>
                  <a:gd name="connsiteX1" fmla="*/ 17018 w 3086641"/>
                  <a:gd name="connsiteY1" fmla="*/ 1067187 h 1989719"/>
                  <a:gd name="connsiteX2" fmla="*/ 1446530 w 3086641"/>
                  <a:gd name="connsiteY2" fmla="*/ 914788 h 1989719"/>
                  <a:gd name="connsiteX3" fmla="*/ 1530619 w 3086641"/>
                  <a:gd name="connsiteY3" fmla="*/ 852034 h 1989719"/>
                  <a:gd name="connsiteX4" fmla="*/ 1872981 w 3086641"/>
                  <a:gd name="connsiteY4" fmla="*/ 112447 h 1989719"/>
                  <a:gd name="connsiteX5" fmla="*/ 2702236 w 3086641"/>
                  <a:gd name="connsiteY5" fmla="*/ 177349 h 1989719"/>
                  <a:gd name="connsiteX6" fmla="*/ 3059747 w 3086641"/>
                  <a:gd name="connsiteY6" fmla="*/ 1023111 h 1989719"/>
                  <a:gd name="connsiteX7" fmla="*/ 2663953 w 3086641"/>
                  <a:gd name="connsiteY7" fmla="*/ 1989719 h 1989719"/>
                  <a:gd name="connsiteX8" fmla="*/ 2357629 w 3086641"/>
                  <a:gd name="connsiteY8" fmla="*/ 999119 h 1989719"/>
                  <a:gd name="connsiteX9" fmla="*/ 2663953 w 3086641"/>
                  <a:gd name="connsiteY9" fmla="*/ 237118 h 1989719"/>
                  <a:gd name="connsiteX0" fmla="*/ 0 w 3069623"/>
                  <a:gd name="connsiteY0" fmla="*/ 1067187 h 1989719"/>
                  <a:gd name="connsiteX1" fmla="*/ 1429512 w 3069623"/>
                  <a:gd name="connsiteY1" fmla="*/ 914788 h 1989719"/>
                  <a:gd name="connsiteX2" fmla="*/ 1513601 w 3069623"/>
                  <a:gd name="connsiteY2" fmla="*/ 852034 h 1989719"/>
                  <a:gd name="connsiteX3" fmla="*/ 1855963 w 3069623"/>
                  <a:gd name="connsiteY3" fmla="*/ 112447 h 1989719"/>
                  <a:gd name="connsiteX4" fmla="*/ 2685218 w 3069623"/>
                  <a:gd name="connsiteY4" fmla="*/ 177349 h 1989719"/>
                  <a:gd name="connsiteX5" fmla="*/ 3042729 w 3069623"/>
                  <a:gd name="connsiteY5" fmla="*/ 1023111 h 1989719"/>
                  <a:gd name="connsiteX6" fmla="*/ 2646935 w 3069623"/>
                  <a:gd name="connsiteY6" fmla="*/ 1989719 h 1989719"/>
                  <a:gd name="connsiteX7" fmla="*/ 2340611 w 3069623"/>
                  <a:gd name="connsiteY7" fmla="*/ 999119 h 1989719"/>
                  <a:gd name="connsiteX8" fmla="*/ 2646935 w 3069623"/>
                  <a:gd name="connsiteY8" fmla="*/ 237118 h 1989719"/>
                  <a:gd name="connsiteX0" fmla="*/ 0 w 3069623"/>
                  <a:gd name="connsiteY0" fmla="*/ 1067187 h 1989719"/>
                  <a:gd name="connsiteX1" fmla="*/ 1513601 w 3069623"/>
                  <a:gd name="connsiteY1" fmla="*/ 852034 h 1989719"/>
                  <a:gd name="connsiteX2" fmla="*/ 1855963 w 3069623"/>
                  <a:gd name="connsiteY2" fmla="*/ 112447 h 1989719"/>
                  <a:gd name="connsiteX3" fmla="*/ 2685218 w 3069623"/>
                  <a:gd name="connsiteY3" fmla="*/ 177349 h 1989719"/>
                  <a:gd name="connsiteX4" fmla="*/ 3042729 w 3069623"/>
                  <a:gd name="connsiteY4" fmla="*/ 1023111 h 1989719"/>
                  <a:gd name="connsiteX5" fmla="*/ 2646935 w 3069623"/>
                  <a:gd name="connsiteY5" fmla="*/ 1989719 h 1989719"/>
                  <a:gd name="connsiteX6" fmla="*/ 2340611 w 3069623"/>
                  <a:gd name="connsiteY6" fmla="*/ 999119 h 1989719"/>
                  <a:gd name="connsiteX7" fmla="*/ 2646935 w 3069623"/>
                  <a:gd name="connsiteY7" fmla="*/ 237118 h 1989719"/>
                  <a:gd name="connsiteX0" fmla="*/ 0 w 3069623"/>
                  <a:gd name="connsiteY0" fmla="*/ 1090346 h 2012878"/>
                  <a:gd name="connsiteX1" fmla="*/ 1225296 w 3069623"/>
                  <a:gd name="connsiteY1" fmla="*/ 1014146 h 2012878"/>
                  <a:gd name="connsiteX2" fmla="*/ 1855963 w 3069623"/>
                  <a:gd name="connsiteY2" fmla="*/ 135606 h 2012878"/>
                  <a:gd name="connsiteX3" fmla="*/ 2685218 w 3069623"/>
                  <a:gd name="connsiteY3" fmla="*/ 200508 h 2012878"/>
                  <a:gd name="connsiteX4" fmla="*/ 3042729 w 3069623"/>
                  <a:gd name="connsiteY4" fmla="*/ 1046270 h 2012878"/>
                  <a:gd name="connsiteX5" fmla="*/ 2646935 w 3069623"/>
                  <a:gd name="connsiteY5" fmla="*/ 2012878 h 2012878"/>
                  <a:gd name="connsiteX6" fmla="*/ 2340611 w 3069623"/>
                  <a:gd name="connsiteY6" fmla="*/ 1022278 h 2012878"/>
                  <a:gd name="connsiteX7" fmla="*/ 2646935 w 3069623"/>
                  <a:gd name="connsiteY7" fmla="*/ 260277 h 2012878"/>
                  <a:gd name="connsiteX0" fmla="*/ 0 w 3069623"/>
                  <a:gd name="connsiteY0" fmla="*/ 1090346 h 2012878"/>
                  <a:gd name="connsiteX1" fmla="*/ 612648 w 3069623"/>
                  <a:gd name="connsiteY1" fmla="*/ 1090346 h 2012878"/>
                  <a:gd name="connsiteX2" fmla="*/ 1225296 w 3069623"/>
                  <a:gd name="connsiteY2" fmla="*/ 1014146 h 2012878"/>
                  <a:gd name="connsiteX3" fmla="*/ 1855963 w 3069623"/>
                  <a:gd name="connsiteY3" fmla="*/ 135606 h 2012878"/>
                  <a:gd name="connsiteX4" fmla="*/ 2685218 w 3069623"/>
                  <a:gd name="connsiteY4" fmla="*/ 200508 h 2012878"/>
                  <a:gd name="connsiteX5" fmla="*/ 3042729 w 3069623"/>
                  <a:gd name="connsiteY5" fmla="*/ 1046270 h 2012878"/>
                  <a:gd name="connsiteX6" fmla="*/ 2646935 w 3069623"/>
                  <a:gd name="connsiteY6" fmla="*/ 2012878 h 2012878"/>
                  <a:gd name="connsiteX7" fmla="*/ 2340611 w 3069623"/>
                  <a:gd name="connsiteY7" fmla="*/ 1022278 h 2012878"/>
                  <a:gd name="connsiteX8" fmla="*/ 2646935 w 3069623"/>
                  <a:gd name="connsiteY8" fmla="*/ 260277 h 2012878"/>
                  <a:gd name="connsiteX0" fmla="*/ 0 w 3069623"/>
                  <a:gd name="connsiteY0" fmla="*/ 1090346 h 2012878"/>
                  <a:gd name="connsiteX1" fmla="*/ 1225296 w 3069623"/>
                  <a:gd name="connsiteY1" fmla="*/ 1014146 h 2012878"/>
                  <a:gd name="connsiteX2" fmla="*/ 1855963 w 3069623"/>
                  <a:gd name="connsiteY2" fmla="*/ 135606 h 2012878"/>
                  <a:gd name="connsiteX3" fmla="*/ 2685218 w 3069623"/>
                  <a:gd name="connsiteY3" fmla="*/ 200508 h 2012878"/>
                  <a:gd name="connsiteX4" fmla="*/ 3042729 w 3069623"/>
                  <a:gd name="connsiteY4" fmla="*/ 1046270 h 2012878"/>
                  <a:gd name="connsiteX5" fmla="*/ 2646935 w 3069623"/>
                  <a:gd name="connsiteY5" fmla="*/ 2012878 h 2012878"/>
                  <a:gd name="connsiteX6" fmla="*/ 2340611 w 3069623"/>
                  <a:gd name="connsiteY6" fmla="*/ 1022278 h 2012878"/>
                  <a:gd name="connsiteX7" fmla="*/ 2646935 w 3069623"/>
                  <a:gd name="connsiteY7" fmla="*/ 260277 h 2012878"/>
                  <a:gd name="connsiteX0" fmla="*/ 0 w 3069623"/>
                  <a:gd name="connsiteY0" fmla="*/ 1090346 h 2012878"/>
                  <a:gd name="connsiteX1" fmla="*/ 1225296 w 3069623"/>
                  <a:gd name="connsiteY1" fmla="*/ 1014146 h 2012878"/>
                  <a:gd name="connsiteX2" fmla="*/ 1855963 w 3069623"/>
                  <a:gd name="connsiteY2" fmla="*/ 135606 h 2012878"/>
                  <a:gd name="connsiteX3" fmla="*/ 2685218 w 3069623"/>
                  <a:gd name="connsiteY3" fmla="*/ 200508 h 2012878"/>
                  <a:gd name="connsiteX4" fmla="*/ 3042729 w 3069623"/>
                  <a:gd name="connsiteY4" fmla="*/ 1046270 h 2012878"/>
                  <a:gd name="connsiteX5" fmla="*/ 2646935 w 3069623"/>
                  <a:gd name="connsiteY5" fmla="*/ 2012878 h 2012878"/>
                  <a:gd name="connsiteX6" fmla="*/ 2340611 w 3069623"/>
                  <a:gd name="connsiteY6" fmla="*/ 1022278 h 2012878"/>
                  <a:gd name="connsiteX7" fmla="*/ 2646935 w 3069623"/>
                  <a:gd name="connsiteY7" fmla="*/ 260277 h 2012878"/>
                  <a:gd name="connsiteX0" fmla="*/ 0 w 3069623"/>
                  <a:gd name="connsiteY0" fmla="*/ 1103046 h 2025578"/>
                  <a:gd name="connsiteX1" fmla="*/ 1225296 w 3069623"/>
                  <a:gd name="connsiteY1" fmla="*/ 1103046 h 2025578"/>
                  <a:gd name="connsiteX2" fmla="*/ 1855963 w 3069623"/>
                  <a:gd name="connsiteY2" fmla="*/ 148306 h 2025578"/>
                  <a:gd name="connsiteX3" fmla="*/ 2685218 w 3069623"/>
                  <a:gd name="connsiteY3" fmla="*/ 213208 h 2025578"/>
                  <a:gd name="connsiteX4" fmla="*/ 3042729 w 3069623"/>
                  <a:gd name="connsiteY4" fmla="*/ 1058970 h 2025578"/>
                  <a:gd name="connsiteX5" fmla="*/ 2646935 w 3069623"/>
                  <a:gd name="connsiteY5" fmla="*/ 2025578 h 2025578"/>
                  <a:gd name="connsiteX6" fmla="*/ 2340611 w 3069623"/>
                  <a:gd name="connsiteY6" fmla="*/ 1034978 h 2025578"/>
                  <a:gd name="connsiteX7" fmla="*/ 2646935 w 3069623"/>
                  <a:gd name="connsiteY7" fmla="*/ 272977 h 2025578"/>
                  <a:gd name="connsiteX0" fmla="*/ 0 w 3069623"/>
                  <a:gd name="connsiteY0" fmla="*/ 1103046 h 2025578"/>
                  <a:gd name="connsiteX1" fmla="*/ 1225296 w 3069623"/>
                  <a:gd name="connsiteY1" fmla="*/ 1103046 h 2025578"/>
                  <a:gd name="connsiteX2" fmla="*/ 1855963 w 3069623"/>
                  <a:gd name="connsiteY2" fmla="*/ 148306 h 2025578"/>
                  <a:gd name="connsiteX3" fmla="*/ 2685218 w 3069623"/>
                  <a:gd name="connsiteY3" fmla="*/ 213208 h 2025578"/>
                  <a:gd name="connsiteX4" fmla="*/ 3042729 w 3069623"/>
                  <a:gd name="connsiteY4" fmla="*/ 1058970 h 2025578"/>
                  <a:gd name="connsiteX5" fmla="*/ 2646935 w 3069623"/>
                  <a:gd name="connsiteY5" fmla="*/ 2025578 h 2025578"/>
                  <a:gd name="connsiteX6" fmla="*/ 2340611 w 3069623"/>
                  <a:gd name="connsiteY6" fmla="*/ 1034978 h 2025578"/>
                  <a:gd name="connsiteX7" fmla="*/ 2646935 w 3069623"/>
                  <a:gd name="connsiteY7" fmla="*/ 272977 h 2025578"/>
                  <a:gd name="connsiteX0" fmla="*/ 0 w 1855963"/>
                  <a:gd name="connsiteY0" fmla="*/ 2254178 h 2254178"/>
                  <a:gd name="connsiteX1" fmla="*/ 11636 w 1855963"/>
                  <a:gd name="connsiteY1" fmla="*/ 1103046 h 2254178"/>
                  <a:gd name="connsiteX2" fmla="*/ 642303 w 1855963"/>
                  <a:gd name="connsiteY2" fmla="*/ 148306 h 2254178"/>
                  <a:gd name="connsiteX3" fmla="*/ 1471558 w 1855963"/>
                  <a:gd name="connsiteY3" fmla="*/ 213208 h 2254178"/>
                  <a:gd name="connsiteX4" fmla="*/ 1829069 w 1855963"/>
                  <a:gd name="connsiteY4" fmla="*/ 1058970 h 2254178"/>
                  <a:gd name="connsiteX5" fmla="*/ 1433275 w 1855963"/>
                  <a:gd name="connsiteY5" fmla="*/ 2025578 h 2254178"/>
                  <a:gd name="connsiteX6" fmla="*/ 1126951 w 1855963"/>
                  <a:gd name="connsiteY6" fmla="*/ 1034978 h 2254178"/>
                  <a:gd name="connsiteX7" fmla="*/ 1433275 w 1855963"/>
                  <a:gd name="connsiteY7" fmla="*/ 272977 h 2254178"/>
                  <a:gd name="connsiteX0" fmla="*/ 0 w 1855963"/>
                  <a:gd name="connsiteY0" fmla="*/ 2254178 h 2254178"/>
                  <a:gd name="connsiteX1" fmla="*/ 11636 w 1855963"/>
                  <a:gd name="connsiteY1" fmla="*/ 1103046 h 2254178"/>
                  <a:gd name="connsiteX2" fmla="*/ 642303 w 1855963"/>
                  <a:gd name="connsiteY2" fmla="*/ 148306 h 2254178"/>
                  <a:gd name="connsiteX3" fmla="*/ 1471558 w 1855963"/>
                  <a:gd name="connsiteY3" fmla="*/ 213208 h 2254178"/>
                  <a:gd name="connsiteX4" fmla="*/ 1829069 w 1855963"/>
                  <a:gd name="connsiteY4" fmla="*/ 1058970 h 2254178"/>
                  <a:gd name="connsiteX5" fmla="*/ 1433275 w 1855963"/>
                  <a:gd name="connsiteY5" fmla="*/ 2025578 h 2254178"/>
                  <a:gd name="connsiteX6" fmla="*/ 1126951 w 1855963"/>
                  <a:gd name="connsiteY6" fmla="*/ 1034978 h 2254178"/>
                  <a:gd name="connsiteX7" fmla="*/ 1433275 w 1855963"/>
                  <a:gd name="connsiteY7" fmla="*/ 272977 h 2254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5963" h="2254178">
                    <a:moveTo>
                      <a:pt x="0" y="2254178"/>
                    </a:moveTo>
                    <a:lnTo>
                      <a:pt x="11636" y="1103046"/>
                    </a:lnTo>
                    <a:cubicBezTo>
                      <a:pt x="68698" y="657052"/>
                      <a:pt x="398983" y="296612"/>
                      <a:pt x="642303" y="148306"/>
                    </a:cubicBezTo>
                    <a:cubicBezTo>
                      <a:pt x="885623" y="0"/>
                      <a:pt x="1273764" y="61431"/>
                      <a:pt x="1471558" y="213208"/>
                    </a:cubicBezTo>
                    <a:cubicBezTo>
                      <a:pt x="1716037" y="391383"/>
                      <a:pt x="1794332" y="493634"/>
                      <a:pt x="1829069" y="1058970"/>
                    </a:cubicBezTo>
                    <a:cubicBezTo>
                      <a:pt x="1855963" y="1334635"/>
                      <a:pt x="1689643" y="2016987"/>
                      <a:pt x="1433275" y="2025578"/>
                    </a:cubicBezTo>
                    <a:cubicBezTo>
                      <a:pt x="1141051" y="2005875"/>
                      <a:pt x="1125738" y="1312325"/>
                      <a:pt x="1126951" y="1034978"/>
                    </a:cubicBezTo>
                    <a:cubicBezTo>
                      <a:pt x="1133002" y="876932"/>
                      <a:pt x="1129082" y="536617"/>
                      <a:pt x="1433275" y="272977"/>
                    </a:cubicBezTo>
                  </a:path>
                </a:pathLst>
              </a:custGeom>
              <a:ln w="5715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
        <p:nvSpPr>
          <p:cNvPr id="41" name="TextBox 40"/>
          <p:cNvSpPr txBox="1"/>
          <p:nvPr/>
        </p:nvSpPr>
        <p:spPr>
          <a:xfrm>
            <a:off x="5943600" y="1676400"/>
            <a:ext cx="1066800" cy="707886"/>
          </a:xfrm>
          <a:prstGeom prst="rect">
            <a:avLst/>
          </a:prstGeom>
          <a:noFill/>
        </p:spPr>
        <p:txBody>
          <a:bodyPr wrap="square" rtlCol="0">
            <a:spAutoFit/>
          </a:bodyPr>
          <a:lstStyle/>
          <a:p>
            <a:r>
              <a:rPr lang="en-US" sz="2000">
                <a:solidFill>
                  <a:srgbClr val="FFFF00"/>
                </a:solidFill>
              </a:rPr>
              <a:t>Coil 1: </a:t>
            </a:r>
            <a:r>
              <a:rPr lang="en-US" sz="2000" i="1">
                <a:solidFill>
                  <a:srgbClr val="FFFF00"/>
                </a:solidFill>
                <a:latin typeface="Times New Roman" pitchFamily="18" charset="0"/>
                <a:cs typeface="Times New Roman" pitchFamily="18" charset="0"/>
              </a:rPr>
              <a:t>N</a:t>
            </a:r>
            <a:r>
              <a:rPr lang="en-US" sz="2000" baseline="-25000">
                <a:solidFill>
                  <a:srgbClr val="FFFF00"/>
                </a:solidFill>
              </a:rPr>
              <a:t>1</a:t>
            </a:r>
            <a:r>
              <a:rPr lang="en-US" sz="2000">
                <a:solidFill>
                  <a:srgbClr val="FFFF00"/>
                </a:solidFill>
              </a:rPr>
              <a:t> loops</a:t>
            </a:r>
          </a:p>
        </p:txBody>
      </p:sp>
      <p:sp>
        <p:nvSpPr>
          <p:cNvPr id="42" name="TextBox 41"/>
          <p:cNvSpPr txBox="1"/>
          <p:nvPr/>
        </p:nvSpPr>
        <p:spPr>
          <a:xfrm>
            <a:off x="7978587" y="6015318"/>
            <a:ext cx="1066800" cy="400110"/>
          </a:xfrm>
          <a:prstGeom prst="rect">
            <a:avLst/>
          </a:prstGeom>
          <a:noFill/>
        </p:spPr>
        <p:txBody>
          <a:bodyPr wrap="square" rtlCol="0">
            <a:spAutoFit/>
          </a:bodyPr>
          <a:lstStyle/>
          <a:p>
            <a:r>
              <a:rPr lang="en-US" sz="2000">
                <a:solidFill>
                  <a:srgbClr val="FFFF00"/>
                </a:solidFill>
              </a:rPr>
              <a:t>Coil 1</a:t>
            </a:r>
          </a:p>
        </p:txBody>
      </p:sp>
      <p:sp>
        <p:nvSpPr>
          <p:cNvPr id="43" name="TextBox 42"/>
          <p:cNvSpPr txBox="1"/>
          <p:nvPr/>
        </p:nvSpPr>
        <p:spPr>
          <a:xfrm>
            <a:off x="7494495" y="1658471"/>
            <a:ext cx="1116105" cy="707886"/>
          </a:xfrm>
          <a:prstGeom prst="rect">
            <a:avLst/>
          </a:prstGeom>
          <a:noFill/>
        </p:spPr>
        <p:txBody>
          <a:bodyPr wrap="square" rtlCol="0">
            <a:spAutoFit/>
          </a:bodyPr>
          <a:lstStyle/>
          <a:p>
            <a:r>
              <a:rPr lang="en-US" sz="2000">
                <a:solidFill>
                  <a:srgbClr val="FFFF00"/>
                </a:solidFill>
              </a:rPr>
              <a:t>Coil 2: </a:t>
            </a:r>
            <a:r>
              <a:rPr lang="en-US" sz="2000" i="1">
                <a:solidFill>
                  <a:srgbClr val="FFFF00"/>
                </a:solidFill>
                <a:latin typeface="Times New Roman" pitchFamily="18" charset="0"/>
                <a:cs typeface="Times New Roman" pitchFamily="18" charset="0"/>
              </a:rPr>
              <a:t>N</a:t>
            </a:r>
            <a:r>
              <a:rPr lang="en-US" sz="2000" baseline="-25000">
                <a:solidFill>
                  <a:srgbClr val="FFFF00"/>
                </a:solidFill>
              </a:rPr>
              <a:t>2</a:t>
            </a:r>
            <a:r>
              <a:rPr lang="en-US" sz="2000">
                <a:solidFill>
                  <a:srgbClr val="FFFF00"/>
                </a:solidFill>
              </a:rPr>
              <a:t> loops</a:t>
            </a:r>
          </a:p>
        </p:txBody>
      </p:sp>
      <p:sp>
        <p:nvSpPr>
          <p:cNvPr id="44" name="TextBox 43"/>
          <p:cNvSpPr txBox="1"/>
          <p:nvPr/>
        </p:nvSpPr>
        <p:spPr>
          <a:xfrm>
            <a:off x="7933765" y="4706470"/>
            <a:ext cx="990600" cy="400110"/>
          </a:xfrm>
          <a:prstGeom prst="rect">
            <a:avLst/>
          </a:prstGeom>
          <a:noFill/>
        </p:spPr>
        <p:txBody>
          <a:bodyPr wrap="square" rtlCol="0">
            <a:spAutoFit/>
          </a:bodyPr>
          <a:lstStyle/>
          <a:p>
            <a:r>
              <a:rPr lang="en-US" sz="2000">
                <a:solidFill>
                  <a:srgbClr val="FFFF00"/>
                </a:solidFill>
              </a:rPr>
              <a:t>Coil 2</a:t>
            </a:r>
          </a:p>
        </p:txBody>
      </p:sp>
      <p:graphicFrame>
        <p:nvGraphicFramePr>
          <p:cNvPr id="46" name="Object 45"/>
          <p:cNvGraphicFramePr>
            <a:graphicFrameLocks noChangeAspect="1"/>
          </p:cNvGraphicFramePr>
          <p:nvPr/>
        </p:nvGraphicFramePr>
        <p:xfrm>
          <a:off x="2447365" y="3671047"/>
          <a:ext cx="2440643" cy="542365"/>
        </p:xfrm>
        <a:graphic>
          <a:graphicData uri="http://schemas.openxmlformats.org/presentationml/2006/ole">
            <mc:AlternateContent xmlns:mc="http://schemas.openxmlformats.org/markup-compatibility/2006">
              <mc:Choice xmlns:v="urn:schemas-microsoft-com:vml" Requires="v">
                <p:oleObj spid="_x0000_s200772" name="Equation" r:id="rId4" imgW="1028520" imgH="228600" progId="Equation.DSMT4">
                  <p:embed/>
                </p:oleObj>
              </mc:Choice>
              <mc:Fallback>
                <p:oleObj name="Equation" r:id="rId4" imgW="1028520" imgH="228600" progId="Equation.DSMT4">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47365" y="3671047"/>
                        <a:ext cx="2440643" cy="54236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 name="Object 46"/>
          <p:cNvGraphicFramePr>
            <a:graphicFrameLocks noChangeAspect="1"/>
          </p:cNvGraphicFramePr>
          <p:nvPr/>
        </p:nvGraphicFramePr>
        <p:xfrm>
          <a:off x="1779494" y="4222377"/>
          <a:ext cx="647450" cy="582706"/>
        </p:xfrm>
        <a:graphic>
          <a:graphicData uri="http://schemas.openxmlformats.org/presentationml/2006/ole">
            <mc:AlternateContent xmlns:mc="http://schemas.openxmlformats.org/markup-compatibility/2006">
              <mc:Choice xmlns:v="urn:schemas-microsoft-com:vml" Requires="v">
                <p:oleObj spid="_x0000_s200773" name="Equation" r:id="rId6" imgW="253800" imgH="228600" progId="Equation.DSMT4">
                  <p:embed/>
                </p:oleObj>
              </mc:Choice>
              <mc:Fallback>
                <p:oleObj name="Equation" r:id="rId6" imgW="253800" imgH="22860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79494" y="4222377"/>
                        <a:ext cx="647450" cy="5827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 name="Object 47"/>
          <p:cNvGraphicFramePr>
            <a:graphicFrameLocks noChangeAspect="1"/>
          </p:cNvGraphicFramePr>
          <p:nvPr/>
        </p:nvGraphicFramePr>
        <p:xfrm>
          <a:off x="990600" y="5598459"/>
          <a:ext cx="3596148" cy="838200"/>
        </p:xfrm>
        <a:graphic>
          <a:graphicData uri="http://schemas.openxmlformats.org/presentationml/2006/ole">
            <mc:AlternateContent xmlns:mc="http://schemas.openxmlformats.org/markup-compatibility/2006">
              <mc:Choice xmlns:v="urn:schemas-microsoft-com:vml" Requires="v">
                <p:oleObj spid="_x0000_s200774" name="Equation" r:id="rId8" imgW="1688760" imgH="393480" progId="Equation.DSMT4">
                  <p:embed/>
                </p:oleObj>
              </mc:Choice>
              <mc:Fallback>
                <p:oleObj name="Equation" r:id="rId8" imgW="1688760" imgH="393480" progId="Equation.DSMT4">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0600" y="5598459"/>
                        <a:ext cx="3596148"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00"/>
      </a:hlink>
      <a:folHlink>
        <a:srgbClr val="B8CCE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42027</TotalTime>
  <Words>1248</Words>
  <Application>Microsoft Office PowerPoint</Application>
  <PresentationFormat>On-screen Show (4:3)</PresentationFormat>
  <Paragraphs>150</Paragraphs>
  <Slides>20</Slides>
  <Notes>20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7" baseType="lpstr">
      <vt:lpstr>Symbol</vt:lpstr>
      <vt:lpstr>Times New Roman</vt:lpstr>
      <vt:lpstr>Vladimir Script</vt:lpstr>
      <vt:lpstr>Calibri</vt:lpstr>
      <vt:lpstr>Arial</vt:lpstr>
      <vt:lpstr>Office Theme</vt:lpstr>
      <vt:lpstr>Equation</vt:lpstr>
      <vt:lpstr>AC Circuits I</vt:lpstr>
      <vt:lpstr>Today’s Topics</vt:lpstr>
      <vt:lpstr>Faraday’s Law: General Form</vt:lpstr>
      <vt:lpstr>The Betatron</vt:lpstr>
      <vt:lpstr>Clicker Question</vt:lpstr>
      <vt:lpstr>Clicker Answer</vt:lpstr>
      <vt:lpstr>“Self-Inductance” of a Solenoid</vt:lpstr>
      <vt:lpstr>Definition of Self-Inductance</vt:lpstr>
      <vt:lpstr>Mutual Inductance</vt:lpstr>
      <vt:lpstr>Mutual Inductance Symmetry</vt:lpstr>
      <vt:lpstr>Mutual Inductance and Self Inductance</vt:lpstr>
      <vt:lpstr>Energy Stored in an Inductance</vt:lpstr>
      <vt:lpstr>Energy Storage in a Solenoid</vt:lpstr>
      <vt:lpstr>Energy is Stored in Fields!</vt:lpstr>
      <vt:lpstr>Mutual Inductance and Self Inductance</vt:lpstr>
      <vt:lpstr>Clicker Question</vt:lpstr>
      <vt:lpstr>Clicker Question</vt:lpstr>
      <vt:lpstr>Coaxial Cable Inductance</vt:lpstr>
      <vt:lpstr>Coaxial Cable Inductance</vt:lpstr>
      <vt:lpstr>Coaxial Cable Inductance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 Circuits I</dc:title>
  <dc:creator>Michael</dc:creator>
  <cp:lastModifiedBy>Fowler, Michael (mf1i)</cp:lastModifiedBy>
  <cp:revision>650</cp:revision>
  <dcterms:created xsi:type="dcterms:W3CDTF">2010-01-07T20:15:09Z</dcterms:created>
  <dcterms:modified xsi:type="dcterms:W3CDTF">2021-05-05T15:23:01Z</dcterms:modified>
</cp:coreProperties>
</file>