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22" r:id="rId3"/>
    <p:sldId id="336" r:id="rId4"/>
    <p:sldId id="337" r:id="rId5"/>
    <p:sldId id="335" r:id="rId6"/>
    <p:sldId id="339" r:id="rId7"/>
    <p:sldId id="340" r:id="rId8"/>
    <p:sldId id="338" r:id="rId9"/>
    <p:sldId id="341" r:id="rId10"/>
    <p:sldId id="342" r:id="rId11"/>
    <p:sldId id="344" r:id="rId12"/>
    <p:sldId id="343" r:id="rId13"/>
    <p:sldId id="345" r:id="rId14"/>
    <p:sldId id="34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717"/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64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7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2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2/Van_Allen_radiation_belt.sv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://pluto.space.swri.edu/image/glossary/drift_bounce3.gif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.wmf"/><Relationship Id="rId5" Type="http://schemas.openxmlformats.org/officeDocument/2006/relationships/image" Target="../media/image22.wmf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nstein.stanford.edu/highlights/sb3-102805-earth_magfield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9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5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001000" cy="1676400"/>
          </a:xfrm>
        </p:spPr>
        <p:txBody>
          <a:bodyPr>
            <a:normAutofit/>
          </a:bodyPr>
          <a:lstStyle/>
          <a:p>
            <a:r>
              <a:rPr lang="en-US" dirty="0"/>
              <a:t>Magnetism II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3124200"/>
          </a:xfrm>
        </p:spPr>
        <p:txBody>
          <a:bodyPr>
            <a:normAutofit/>
          </a:bodyPr>
          <a:lstStyle/>
          <a:p>
            <a:endParaRPr lang="en-US" sz="2400" i="1" dirty="0"/>
          </a:p>
          <a:p>
            <a:r>
              <a:rPr lang="en-US" sz="2800" dirty="0"/>
              <a:t>Physics 2415 Lecture 15</a:t>
            </a:r>
          </a:p>
          <a:p>
            <a:endParaRPr lang="en-US" sz="2800" dirty="0"/>
          </a:p>
          <a:p>
            <a:r>
              <a:rPr lang="en-US" sz="2800" dirty="0"/>
              <a:t>Michael Fowler, </a:t>
            </a:r>
            <a:r>
              <a:rPr lang="en-US" sz="2800" dirty="0" err="1"/>
              <a:t>UVa</a:t>
            </a:r>
            <a:endParaRPr lang="en-US" sz="2800" dirty="0"/>
          </a:p>
          <a:p>
            <a:endParaRPr lang="en-US" sz="2800" dirty="0"/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Proton</a:t>
            </a:r>
            <a:r>
              <a:rPr lang="en-US">
                <a:solidFill>
                  <a:srgbClr val="FFFF00"/>
                </a:solidFill>
              </a:rPr>
              <a:t> in a Cyclotron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260" y="1452283"/>
            <a:ext cx="5181600" cy="5029200"/>
          </a:xfrm>
        </p:spPr>
        <p:txBody>
          <a:bodyPr>
            <a:normAutofit lnSpcReduction="10000"/>
          </a:bodyPr>
          <a:lstStyle/>
          <a:p>
            <a:r>
              <a:rPr lang="en-US"/>
              <a:t>The two “D”s are hollow D-shaped metal boxes, open along the straight part.</a:t>
            </a:r>
          </a:p>
          <a:p>
            <a:r>
              <a:rPr lang="en-US"/>
              <a:t>The circling protons go back and forth.</a:t>
            </a:r>
          </a:p>
          <a:p>
            <a:r>
              <a:rPr lang="en-US"/>
              <a:t>The oscillator alternates the relative voltages of the D’s, so as a proton goes from one to the other it is attracted and accelerates, going into a larger, faster circle—but with the </a:t>
            </a:r>
            <a:r>
              <a:rPr lang="en-US">
                <a:solidFill>
                  <a:srgbClr val="FFFF00"/>
                </a:solidFill>
              </a:rPr>
              <a:t>same period</a:t>
            </a:r>
            <a:r>
              <a:rPr lang="en-US"/>
              <a:t>—each time.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85364"/>
            <a:ext cx="30194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63988" y="5764306"/>
            <a:ext cx="34290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If the proton reaches </a:t>
            </a:r>
            <a:r>
              <a:rPr lang="en-US">
                <a:solidFill>
                  <a:srgbClr val="FFFF00"/>
                </a:solidFill>
              </a:rPr>
              <a:t>relativistic</a:t>
            </a:r>
            <a:r>
              <a:rPr lang="en-US"/>
              <a:t> speeds, its mass increases and the circling time changes.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Charged Particle in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5105400"/>
          </a:xfrm>
        </p:spPr>
        <p:txBody>
          <a:bodyPr/>
          <a:lstStyle/>
          <a:p>
            <a:r>
              <a:rPr lang="en-US"/>
              <a:t>If the initial velocity is </a:t>
            </a:r>
            <a:r>
              <a:rPr lang="en-US" i="1"/>
              <a:t>not</a:t>
            </a:r>
            <a:r>
              <a:rPr lang="en-US"/>
              <a:t> perpendicular to the field, the motion in constant field will be circular plus a constant velocity parallel to the field—a helix.</a:t>
            </a:r>
          </a:p>
          <a:p>
            <a:r>
              <a:rPr lang="en-US"/>
              <a:t>If the field is becoming stronger in the direction of motion, the helix gets tighter, and finally reverses. This is a </a:t>
            </a:r>
            <a:r>
              <a:rPr lang="en-US">
                <a:solidFill>
                  <a:srgbClr val="FFFF00"/>
                </a:solidFill>
              </a:rPr>
              <a:t>magnetic mirror</a:t>
            </a:r>
            <a:r>
              <a:rPr lang="en-US"/>
              <a:t>, used to confine plasmas in prototype fusion reactors.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r>
              <a:rPr lang="en-US"/>
              <a:t>.</a:t>
            </a:r>
          </a:p>
        </p:txBody>
      </p:sp>
      <p:pic>
        <p:nvPicPr>
          <p:cNvPr id="7" name="Picture 7" descr="C:\Dokumente und Einstellungen\marsch\Eigene Dateien\IMPRS\Lecture_SS_03\Figure26.tif"/>
          <p:cNvPicPr>
            <a:picLocks noChangeAspect="1" noChangeArrowheads="1"/>
          </p:cNvPicPr>
          <p:nvPr/>
        </p:nvPicPr>
        <p:blipFill>
          <a:blip r:embed="rId3" cstate="print">
            <a:lum bright="-24000" contrast="18000"/>
          </a:blip>
          <a:srcRect/>
          <a:stretch>
            <a:fillRect/>
          </a:stretch>
        </p:blipFill>
        <p:spPr bwMode="auto">
          <a:xfrm>
            <a:off x="5791200" y="3505200"/>
            <a:ext cx="3124200" cy="1770951"/>
          </a:xfrm>
          <a:prstGeom prst="rect">
            <a:avLst/>
          </a:prstGeom>
          <a:noFill/>
        </p:spPr>
      </p:pic>
      <p:pic>
        <p:nvPicPr>
          <p:cNvPr id="8" name="Picture 3" descr="C:\Dokumente und Einstellungen\marsch\Eigene Dateien\IMPRS\Lecture_SS_03\Figure2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902132"/>
            <a:ext cx="3124200" cy="12317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91200" y="5562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slope of the field lines gives a “backward” component to the magnetic force.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Large-Scale Magnetic Confinement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75909"/>
            <a:ext cx="4038600" cy="4525963"/>
          </a:xfrm>
        </p:spPr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van Allen radiation belts </a:t>
            </a:r>
            <a:r>
              <a:rPr lang="en-US"/>
              <a:t>are filled with charged particles moving between two magnetic mirrors created by the Earth’s magnetic field. The outer belt is mostly electrons, the inner one mostly protons.</a:t>
            </a:r>
          </a:p>
        </p:txBody>
      </p:sp>
      <p:pic>
        <p:nvPicPr>
          <p:cNvPr id="73730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484370"/>
            <a:ext cx="4038600" cy="222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1524000"/>
            <a:ext cx="4762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27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Torque on a Current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724400" cy="5029200"/>
          </a:xfrm>
        </p:spPr>
        <p:txBody>
          <a:bodyPr/>
          <a:lstStyle/>
          <a:p>
            <a:r>
              <a:rPr lang="en-US"/>
              <a:t>Take first an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/>
              <a:t>x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/>
              <a:t> rectangular loop, horizontal, in a uniform magnetic field with field lines parallel to the end sides of the loop.</a:t>
            </a:r>
          </a:p>
          <a:p>
            <a:r>
              <a:rPr lang="en-US"/>
              <a:t>The forces on the other sides are vertical as shown, with magnitude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IℓB = IaB</a:t>
            </a:r>
            <a:r>
              <a:rPr lang="en-US"/>
              <a:t>, and torque about the </a:t>
            </a:r>
            <a:r>
              <a:rPr lang="en-US">
                <a:solidFill>
                  <a:srgbClr val="FFFF00"/>
                </a:solidFill>
              </a:rPr>
              <a:t>axis</a:t>
            </a:r>
            <a:r>
              <a:rPr lang="en-US"/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51933" y="1676400"/>
            <a:ext cx="3255296" cy="4964722"/>
            <a:chOff x="2738717" y="1890208"/>
            <a:chExt cx="4351095" cy="6454139"/>
          </a:xfrm>
        </p:grpSpPr>
        <p:grpSp>
          <p:nvGrpSpPr>
            <p:cNvPr id="6" name="Group 13"/>
            <p:cNvGrpSpPr/>
            <p:nvPr/>
          </p:nvGrpSpPr>
          <p:grpSpPr>
            <a:xfrm>
              <a:off x="2899801" y="1890208"/>
              <a:ext cx="4190011" cy="5151120"/>
              <a:chOff x="2738437" y="1894971"/>
              <a:chExt cx="4190011" cy="5151120"/>
            </a:xfrm>
          </p:grpSpPr>
          <p:cxnSp>
            <p:nvCxnSpPr>
              <p:cNvPr id="16" name="Straight Connector 2"/>
              <p:cNvCxnSpPr/>
              <p:nvPr/>
            </p:nvCxnSpPr>
            <p:spPr>
              <a:xfrm rot="5400000" flipH="1" flipV="1">
                <a:off x="2752726" y="2509837"/>
                <a:ext cx="182880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3"/>
              <p:cNvCxnSpPr/>
              <p:nvPr/>
            </p:nvCxnSpPr>
            <p:spPr>
              <a:xfrm rot="5400000" flipH="1" flipV="1">
                <a:off x="4559114" y="2514600"/>
                <a:ext cx="182880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572000" y="2514600"/>
                <a:ext cx="1828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738437" y="4343400"/>
                <a:ext cx="76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10000" y="4343400"/>
                <a:ext cx="76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2747963" y="4338637"/>
                <a:ext cx="762000" cy="76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3052763" y="4338637"/>
                <a:ext cx="762000" cy="762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"/>
              <p:cNvCxnSpPr/>
              <p:nvPr/>
            </p:nvCxnSpPr>
            <p:spPr>
              <a:xfrm rot="5400000" flipH="1" flipV="1">
                <a:off x="5099648" y="2588391"/>
                <a:ext cx="1828800" cy="182880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3"/>
              <p:cNvCxnSpPr/>
              <p:nvPr/>
            </p:nvCxnSpPr>
            <p:spPr>
              <a:xfrm>
                <a:off x="4901938" y="7046091"/>
                <a:ext cx="12222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"/>
              <p:cNvCxnSpPr/>
              <p:nvPr/>
            </p:nvCxnSpPr>
            <p:spPr>
              <a:xfrm rot="5400000" flipH="1" flipV="1">
                <a:off x="2883678" y="2253003"/>
                <a:ext cx="2872739" cy="2949155"/>
              </a:xfrm>
              <a:prstGeom prst="line">
                <a:avLst/>
              </a:prstGeom>
              <a:ln w="28575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590395" y="1894971"/>
                <a:ext cx="1828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2"/>
            <p:cNvGrpSpPr/>
            <p:nvPr/>
          </p:nvGrpSpPr>
          <p:grpSpPr>
            <a:xfrm>
              <a:off x="2738717" y="2339788"/>
              <a:ext cx="4253753" cy="1846730"/>
              <a:chOff x="2738717" y="2339788"/>
              <a:chExt cx="4253753" cy="184673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2752166" y="4164106"/>
                <a:ext cx="4240304" cy="2241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738717" y="3541059"/>
                <a:ext cx="4240304" cy="2241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738717" y="2931459"/>
                <a:ext cx="4240304" cy="2241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2747682" y="2339788"/>
                <a:ext cx="4240304" cy="22412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3823446" y="3124200"/>
              <a:ext cx="3048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H="1" flipV="1">
              <a:off x="5715000" y="3048000"/>
              <a:ext cx="304800" cy="3048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4727435" y="2753612"/>
              <a:ext cx="1600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6200000" flipH="1" flipV="1">
              <a:off x="2894153" y="4358294"/>
              <a:ext cx="1600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 flipV="1">
              <a:off x="2932358" y="7543453"/>
              <a:ext cx="1600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5478619" y="5958494"/>
              <a:ext cx="16002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6096000" y="5334000"/>
            <a:ext cx="1905000" cy="978932"/>
            <a:chOff x="5791200" y="5334000"/>
            <a:chExt cx="1905000" cy="9789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5410200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6678706" y="533400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46259" y="5583831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0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96000" y="59436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end view</a:t>
              </a:r>
            </a:p>
          </p:txBody>
        </p:sp>
      </p:grp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152400" y="5689062"/>
          <a:ext cx="5422900" cy="433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Equation" r:id="rId4" imgW="2222280" imgH="177480" progId="Equation.DSMT4">
                  <p:embed/>
                </p:oleObj>
              </mc:Choice>
              <mc:Fallback>
                <p:oleObj name="Equation" r:id="rId4" imgW="222228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689062"/>
                        <a:ext cx="5422900" cy="433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6508376" y="1313329"/>
            <a:ext cx="2133600" cy="2851957"/>
            <a:chOff x="6508376" y="1313329"/>
            <a:chExt cx="2133600" cy="2851957"/>
          </a:xfrm>
        </p:grpSpPr>
        <p:sp>
          <p:nvSpPr>
            <p:cNvPr id="56" name="TextBox 55"/>
            <p:cNvSpPr txBox="1"/>
            <p:nvPr/>
          </p:nvSpPr>
          <p:spPr>
            <a:xfrm>
              <a:off x="7848600" y="2849596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445187" y="1313329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08376" y="3765176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loop area </a:t>
              </a:r>
              <a:r>
                <a:rPr lang="en-US" sz="2000" i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 = ab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27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Current Loop at an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105400" cy="5257800"/>
          </a:xfrm>
        </p:spPr>
        <p:txBody>
          <a:bodyPr>
            <a:normAutofit/>
          </a:bodyPr>
          <a:lstStyle/>
          <a:p>
            <a:r>
              <a:rPr lang="en-US"/>
              <a:t>The loop has a magnetic field resembling that of a short bar magnet, we define the direction of the loop area    as that of the semi equivalent bar magnet.</a:t>
            </a:r>
          </a:p>
          <a:p>
            <a:r>
              <a:rPr lang="en-US"/>
              <a:t>The torque is</a:t>
            </a:r>
          </a:p>
          <a:p>
            <a:endParaRPr lang="en-US"/>
          </a:p>
          <a:p>
            <a:r>
              <a:rPr lang="en-US"/>
              <a:t>              is the magnetic dipole moment, in exact analogy with the electric                  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28800"/>
            <a:ext cx="3657600" cy="45259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cxnSp>
        <p:nvCxnSpPr>
          <p:cNvPr id="50" name="Straight Connector 3"/>
          <p:cNvCxnSpPr/>
          <p:nvPr/>
        </p:nvCxnSpPr>
        <p:spPr>
          <a:xfrm rot="-1860000">
            <a:off x="6093450" y="4121371"/>
            <a:ext cx="91439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410200" y="3227639"/>
            <a:ext cx="3182469" cy="1420561"/>
            <a:chOff x="5410200" y="381000"/>
            <a:chExt cx="3182469" cy="142056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5420262" y="1784321"/>
              <a:ext cx="3172407" cy="1724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5410200" y="1305054"/>
              <a:ext cx="3172407" cy="1724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5410200" y="836131"/>
              <a:ext cx="3172407" cy="1724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5416907" y="381000"/>
              <a:ext cx="3172407" cy="1724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 rot="16200000" flipH="1" flipV="1">
            <a:off x="5627861" y="5139285"/>
            <a:ext cx="1230923" cy="1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7233733" y="2941209"/>
            <a:ext cx="1230923" cy="1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-1860000">
            <a:off x="6096000" y="4038601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983506" y="396240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172200" y="37338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008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end view</a:t>
            </a: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/>
        </p:nvGraphicFramePr>
        <p:xfrm>
          <a:off x="558800" y="4724400"/>
          <a:ext cx="4318000" cy="554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2" name="Equation" r:id="rId4" imgW="1879560" imgH="241200" progId="Equation.DSMT4">
                  <p:embed/>
                </p:oleObj>
              </mc:Choice>
              <mc:Fallback>
                <p:oleObj name="Equation" r:id="rId4" imgW="187956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724400"/>
                        <a:ext cx="4318000" cy="5545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 rot="16200000" flipV="1">
            <a:off x="6882655" y="4242547"/>
            <a:ext cx="926026" cy="545028"/>
          </a:xfrm>
          <a:prstGeom prst="lin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7341347" y="4136166"/>
          <a:ext cx="292100" cy="40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3"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1347" y="4136166"/>
                        <a:ext cx="292100" cy="408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7599455" y="4854388"/>
          <a:ext cx="984251" cy="53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4" name="Equation" r:id="rId8" imgW="444240" imgH="241200" progId="Equation.DSMT4">
                  <p:embed/>
                </p:oleObj>
              </mc:Choice>
              <mc:Fallback>
                <p:oleObj name="Equation" r:id="rId8" imgW="44424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9455" y="4854388"/>
                        <a:ext cx="984251" cy="534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5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06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23047" y="5253318"/>
          <a:ext cx="984251" cy="534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6" name="Equation" r:id="rId12" imgW="444240" imgH="241200" progId="Equation.DSMT4">
                  <p:embed/>
                </p:oleObj>
              </mc:Choice>
              <mc:Fallback>
                <p:oleObj name="Equation" r:id="rId12" imgW="4442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47" y="5253318"/>
                        <a:ext cx="984251" cy="5343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2259106" y="6066585"/>
          <a:ext cx="14478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7" name="Equation" r:id="rId14" imgW="609480" imgH="241200" progId="Equation.DSMT4">
                  <p:embed/>
                </p:oleObj>
              </mc:Choice>
              <mc:Fallback>
                <p:oleObj name="Equation" r:id="rId14" imgW="60948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106" y="6066585"/>
                        <a:ext cx="14478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821706" y="333399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current out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10200" y="43066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current in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213412" y="2808941"/>
          <a:ext cx="38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8" name="Equation" r:id="rId16" imgW="152280" imgH="203040" progId="Equation.DSMT4">
                  <p:embed/>
                </p:oleObj>
              </mc:Choice>
              <mc:Fallback>
                <p:oleObj name="Equation" r:id="rId16" imgW="152280" imgH="203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412" y="2808941"/>
                        <a:ext cx="381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Today’s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2061884"/>
            <a:ext cx="7772400" cy="4114800"/>
          </a:xfrm>
        </p:spPr>
        <p:txBody>
          <a:bodyPr>
            <a:normAutofit/>
          </a:bodyPr>
          <a:lstStyle/>
          <a:p>
            <a:r>
              <a:rPr lang="en-US"/>
              <a:t>Force on a charged particle moving in a magnetic field</a:t>
            </a:r>
          </a:p>
          <a:p>
            <a:r>
              <a:rPr lang="en-US"/>
              <a:t>Path of a charged particle moving in a magnetic field</a:t>
            </a:r>
          </a:p>
          <a:p>
            <a:r>
              <a:rPr lang="en-US"/>
              <a:t>Torque on a current loop in a magnetic field, magnetic dipole moment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Earth’s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3" y="1752600"/>
            <a:ext cx="4343400" cy="3724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/>
              <a:t>     is approximately that of a bar magnet almost (but not quite) aligned with the axis of rotation. </a:t>
            </a:r>
          </a:p>
          <a:p>
            <a:r>
              <a:rPr lang="en-US">
                <a:solidFill>
                  <a:srgbClr val="FFFF00"/>
                </a:solidFill>
              </a:rPr>
              <a:t>The S pole is under the Arctic</a:t>
            </a:r>
            <a:r>
              <a:rPr lang="en-US"/>
              <a:t>—so a compass N pole points appropriately.</a:t>
            </a: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071" y="1905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4764" y="5334000"/>
            <a:ext cx="446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At the Earth’s surface, the magnetic field is approximately horizontal only near the equator.  The inclination to the horizontal is the </a:t>
            </a:r>
            <a:r>
              <a:rPr lang="en-US">
                <a:solidFill>
                  <a:srgbClr val="FFFF00"/>
                </a:solidFill>
              </a:rPr>
              <a:t>dip angle</a:t>
            </a:r>
            <a:r>
              <a:rPr lang="en-US"/>
              <a:t>:</a:t>
            </a:r>
            <a:r>
              <a:rPr lang="en-US">
                <a:solidFill>
                  <a:srgbClr val="FFFF00"/>
                </a:solidFill>
              </a:rPr>
              <a:t>  </a:t>
            </a:r>
            <a:r>
              <a:rPr lang="en-US"/>
              <a:t>90</a:t>
            </a:r>
            <a:r>
              <a:rPr lang="en-US">
                <a:sym typeface="Symbol"/>
              </a:rPr>
              <a:t> at the magnetic poles.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Force on Straight Wire Carrying Current in Constant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is well established experimentally that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is true for any angle between the wire increment and the constant field direction.  </a:t>
            </a:r>
          </a:p>
          <a:p>
            <a:r>
              <a:rPr lang="en-US" dirty="0"/>
              <a:t>In particular, a wire </a:t>
            </a:r>
            <a:r>
              <a:rPr lang="en-US" dirty="0">
                <a:solidFill>
                  <a:srgbClr val="FFFF00"/>
                </a:solidFill>
              </a:rPr>
              <a:t>parallel</a:t>
            </a:r>
            <a:r>
              <a:rPr lang="en-US" dirty="0"/>
              <a:t> to the field will feel </a:t>
            </a:r>
            <a:r>
              <a:rPr lang="en-US" dirty="0">
                <a:solidFill>
                  <a:srgbClr val="FFFF00"/>
                </a:solidFill>
              </a:rPr>
              <a:t>zero</a:t>
            </a:r>
            <a:r>
              <a:rPr lang="en-US" dirty="0"/>
              <a:t> force.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r>
              <a:rPr lang="en-US" dirty="0"/>
              <a:t>This equation fixes the </a:t>
            </a:r>
            <a:r>
              <a:rPr lang="en-US" dirty="0">
                <a:solidFill>
                  <a:srgbClr val="FFFF00"/>
                </a:solidFill>
              </a:rPr>
              <a:t>unit of magnetic field</a:t>
            </a:r>
            <a:r>
              <a:rPr lang="en-US" dirty="0"/>
              <a:t>: for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/>
              <a:t> in Newtons,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/>
              <a:t> amps, 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/>
              <a:t> is in </a:t>
            </a:r>
            <a:r>
              <a:rPr lang="en-US" u="sng" dirty="0" err="1">
                <a:solidFill>
                  <a:srgbClr val="FFFF00"/>
                </a:solidFill>
              </a:rPr>
              <a:t>Teslas</a:t>
            </a:r>
            <a:r>
              <a:rPr lang="en-US" dirty="0"/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0161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495263"/>
              </p:ext>
            </p:extLst>
          </p:nvPr>
        </p:nvGraphicFramePr>
        <p:xfrm>
          <a:off x="3251200" y="2159000"/>
          <a:ext cx="24034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6" imgW="761760" imgH="215640" progId="Equation.DSMT4">
                  <p:embed/>
                </p:oleObj>
              </mc:Choice>
              <mc:Fallback>
                <p:oleObj name="Equation" r:id="rId6" imgW="76176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2159000"/>
                        <a:ext cx="2403475" cy="681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3753" y="5199529"/>
            <a:ext cx="81534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Force on an Electric Charge Moving in a Magnetic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7" y="1752600"/>
            <a:ext cx="8458200" cy="4876800"/>
          </a:xfrm>
        </p:spPr>
        <p:txBody>
          <a:bodyPr>
            <a:normAutofit/>
          </a:bodyPr>
          <a:lstStyle/>
          <a:p>
            <a:r>
              <a:rPr lang="en-US"/>
              <a:t>We’ve seen that the force on an element of  current in a wire in a magnetic field is:</a:t>
            </a:r>
          </a:p>
          <a:p>
            <a:endParaRPr lang="en-US"/>
          </a:p>
          <a:p>
            <a:r>
              <a:rPr lang="en-US"/>
              <a:t>The current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/>
              <a:t> is a line density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>
                <a:sym typeface="Symbol"/>
              </a:rPr>
              <a:t> C/m of charge moving at speed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en-US">
                <a:sym typeface="Symbol"/>
              </a:rPr>
              <a:t>, where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 = v</a:t>
            </a:r>
            <a:r>
              <a:rPr lang="en-US">
                <a:sym typeface="Symbol"/>
              </a:rPr>
              <a:t>.  Let’s denote the total charge in a particular      by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 = dℓ</a:t>
            </a:r>
            <a:r>
              <a:rPr lang="en-US">
                <a:sym typeface="Symbol"/>
              </a:rPr>
              <a:t>.</a:t>
            </a:r>
          </a:p>
          <a:p>
            <a:r>
              <a:rPr lang="en-US">
                <a:sym typeface="Symbol"/>
              </a:rPr>
              <a:t>Then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Qv = vdℓ = Idℓ</a:t>
            </a:r>
            <a:r>
              <a:rPr lang="en-US">
                <a:sym typeface="Symbol"/>
              </a:rPr>
              <a:t>, and the </a:t>
            </a:r>
            <a:r>
              <a:rPr lang="en-US">
                <a:solidFill>
                  <a:srgbClr val="FFFF00"/>
                </a:solidFill>
                <a:sym typeface="Symbol"/>
              </a:rPr>
              <a:t>force on the current element is seen to be a force on this moving charge</a:t>
            </a:r>
            <a:r>
              <a:rPr lang="en-US">
                <a:sym typeface="Symbol"/>
              </a:rPr>
              <a:t>,                       . 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2016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0161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94530" y="2785878"/>
          <a:ext cx="2362200" cy="60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6" imgW="838080" imgH="215640" progId="Equation.DSMT4">
                  <p:embed/>
                </p:oleObj>
              </mc:Choice>
              <mc:Fallback>
                <p:oleObj name="Equation" r:id="rId6" imgW="83808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530" y="2785878"/>
                        <a:ext cx="2362200" cy="608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5765800" y="4404378"/>
          <a:ext cx="4826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8" imgW="203040" imgH="215640" progId="Equation.DSMT4">
                  <p:embed/>
                </p:oleObj>
              </mc:Choice>
              <mc:Fallback>
                <p:oleObj name="Equation" r:id="rId8" imgW="203040" imgH="215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4404378"/>
                        <a:ext cx="4826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195990"/>
              </p:ext>
            </p:extLst>
          </p:nvPr>
        </p:nvGraphicFramePr>
        <p:xfrm>
          <a:off x="3343275" y="5872163"/>
          <a:ext cx="21605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name="Equation" r:id="rId10" imgW="749160" imgH="241200" progId="Equation.DSMT4">
                  <p:embed/>
                </p:oleObj>
              </mc:Choice>
              <mc:Fallback>
                <p:oleObj name="Equation" r:id="rId10" imgW="74916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5872163"/>
                        <a:ext cx="216058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/>
              <a:t>A charged particle moving through a magnetic field feels a force                    . </a:t>
            </a:r>
          </a:p>
          <a:p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rate at which the magnetic field does work on the particle depends on</a:t>
            </a:r>
            <a:r>
              <a:rPr lang="en-US"/>
              <a:t>:</a:t>
            </a:r>
          </a:p>
          <a:p>
            <a:pPr marL="514350" indent="-514350">
              <a:buAutoNum type="alphaUcPeriod"/>
            </a:pPr>
            <a:r>
              <a:rPr lang="en-US"/>
              <a:t>Only the magnetic field strength and the charge</a:t>
            </a:r>
          </a:p>
          <a:p>
            <a:pPr marL="514350" indent="-514350">
              <a:buAutoNum type="alphaUcPeriod"/>
            </a:pPr>
            <a:r>
              <a:rPr lang="en-US"/>
              <a:t> It depends also on the velocity and angle</a:t>
            </a:r>
          </a:p>
          <a:p>
            <a:pPr marL="514350" indent="-514350">
              <a:buAutoNum type="alphaUcPeriod"/>
            </a:pPr>
            <a:r>
              <a:rPr lang="en-US"/>
              <a:t>None of the above: the work done by the magnetic field is always zero.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78624" y="2048435"/>
          <a:ext cx="1882590" cy="62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624" y="2048435"/>
                        <a:ext cx="1882590" cy="62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charged particle moving through a magnetic field feels a force                    . </a:t>
            </a:r>
          </a:p>
          <a:p>
            <a:r>
              <a:rPr lang="en-US"/>
              <a:t>The </a:t>
            </a:r>
            <a:r>
              <a:rPr lang="en-US">
                <a:solidFill>
                  <a:srgbClr val="FFFF00"/>
                </a:solidFill>
              </a:rPr>
              <a:t>rate at which the magnetic field does work on the particle </a:t>
            </a:r>
            <a:r>
              <a:rPr lang="en-US" u="sng">
                <a:solidFill>
                  <a:srgbClr val="FFFF00"/>
                </a:solidFill>
              </a:rPr>
              <a:t>is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 u="sng">
                <a:solidFill>
                  <a:srgbClr val="FFFF00"/>
                </a:solidFill>
              </a:rPr>
              <a:t>zero</a:t>
            </a:r>
            <a:r>
              <a:rPr lang="en-US"/>
              <a:t>.</a:t>
            </a:r>
          </a:p>
          <a:p>
            <a:r>
              <a:rPr lang="en-US"/>
              <a:t>In a time </a:t>
            </a:r>
            <a:r>
              <a:rPr lang="en-US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/>
              <a:t>, the particle moves               and the work done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since</a:t>
            </a:r>
          </a:p>
          <a:p>
            <a:pPr>
              <a:buNone/>
            </a:pPr>
            <a:endParaRPr lang="en-US" sz="2200"/>
          </a:p>
          <a:p>
            <a:r>
              <a:rPr lang="en-US">
                <a:solidFill>
                  <a:srgbClr val="FF0000"/>
                </a:solidFill>
              </a:rPr>
              <a:t>The force is always perpendicular to the direction of motion, so does no work.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05200" y="1604682"/>
          <a:ext cx="1882590" cy="62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4682"/>
                        <a:ext cx="1882590" cy="627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593977" y="3052483"/>
          <a:ext cx="128643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9" name="Equation" r:id="rId6" imgW="533160" imgH="215640" progId="Equation.DSMT4">
                  <p:embed/>
                </p:oleObj>
              </mc:Choice>
              <mc:Fallback>
                <p:oleObj name="Equation" r:id="rId6" imgW="53316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977" y="3052483"/>
                        <a:ext cx="128643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14800" y="2006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0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066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14600" y="3951919"/>
          <a:ext cx="4953000" cy="54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Equation" r:id="rId10" imgW="2197080" imgH="241200" progId="Equation.DSMT4">
                  <p:embed/>
                </p:oleObj>
              </mc:Choice>
              <mc:Fallback>
                <p:oleObj name="Equation" r:id="rId10" imgW="219708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51919"/>
                        <a:ext cx="4953000" cy="543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41930" y="4468906"/>
          <a:ext cx="1882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2" name="Equation" r:id="rId12" imgW="761760" imgH="215640" progId="Equation.DSMT4">
                  <p:embed/>
                </p:oleObj>
              </mc:Choice>
              <mc:Fallback>
                <p:oleObj name="Equation" r:id="rId12" imgW="761760" imgH="215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930" y="4468906"/>
                        <a:ext cx="18825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Proton</a:t>
            </a:r>
            <a:r>
              <a:rPr lang="en-US">
                <a:solidFill>
                  <a:srgbClr val="FFFF00"/>
                </a:solidFill>
              </a:rPr>
              <a:t> in a Cyclotron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72000"/>
          </a:xfrm>
        </p:spPr>
        <p:txBody>
          <a:bodyPr/>
          <a:lstStyle/>
          <a:p>
            <a:r>
              <a:rPr lang="en-US"/>
              <a:t>A  proton in a uniform magnetic field, with initial velocity perpendicular to the field, will </a:t>
            </a:r>
            <a:r>
              <a:rPr lang="en-US">
                <a:solidFill>
                  <a:srgbClr val="FFFF00"/>
                </a:solidFill>
              </a:rPr>
              <a:t>circle</a:t>
            </a:r>
            <a:r>
              <a:rPr lang="en-US"/>
              <a:t> at constant speed in a plane perpendicular to the field. </a:t>
            </a:r>
          </a:p>
          <a:p>
            <a:r>
              <a:rPr lang="en-US"/>
              <a:t>The equation of motion is</a:t>
            </a:r>
          </a:p>
          <a:p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50540" y="1725706"/>
            <a:ext cx="3370729" cy="4572000"/>
            <a:chOff x="5181600" y="1376084"/>
            <a:chExt cx="3370729" cy="4572000"/>
          </a:xfrm>
        </p:grpSpPr>
        <p:grpSp>
          <p:nvGrpSpPr>
            <p:cNvPr id="6" name="Group 148"/>
            <p:cNvGrpSpPr/>
            <p:nvPr/>
          </p:nvGrpSpPr>
          <p:grpSpPr>
            <a:xfrm>
              <a:off x="5181600" y="1376085"/>
              <a:ext cx="3276599" cy="4571993"/>
              <a:chOff x="5181600" y="1752601"/>
              <a:chExt cx="3276599" cy="4571993"/>
            </a:xfrm>
          </p:grpSpPr>
          <p:grpSp>
            <p:nvGrpSpPr>
              <p:cNvPr id="10" name="Group 1"/>
              <p:cNvGrpSpPr/>
              <p:nvPr/>
            </p:nvGrpSpPr>
            <p:grpSpPr>
              <a:xfrm>
                <a:off x="5181600" y="1752601"/>
                <a:ext cx="3276599" cy="4571993"/>
                <a:chOff x="3505200" y="533400"/>
                <a:chExt cx="4876800" cy="579121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506961" y="1447792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46" name="Group 7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53" name="Straight Connector 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Group 8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51" name="Straight Connector 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Group 11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9" name="Straight Connector 1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3505200" y="23622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37" name="Group 16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4" name="Straight Connector 2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2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 17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2" name="Straight Connector 2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2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Group 18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0" name="Straight Connector 1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2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" name="Group 25"/>
                <p:cNvGrpSpPr/>
                <p:nvPr/>
              </p:nvGrpSpPr>
              <p:grpSpPr>
                <a:xfrm>
                  <a:off x="3505200" y="32766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28" name="Group 26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35" name="Straight Connector 3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3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27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33" name="Straight Connector 3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3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28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31" name="Straight Connector 2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3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" name="Group 37"/>
                <p:cNvGrpSpPr/>
                <p:nvPr/>
              </p:nvGrpSpPr>
              <p:grpSpPr>
                <a:xfrm>
                  <a:off x="6250161" y="14478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19" name="Group 58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" name="Group 59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24" name="Straight Connector 6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60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22" name="Straight Connector 6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6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" name="Group 38"/>
                <p:cNvGrpSpPr/>
                <p:nvPr/>
              </p:nvGrpSpPr>
              <p:grpSpPr>
                <a:xfrm>
                  <a:off x="6248400" y="23622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10" name="Group 49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" name="Group 50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15" name="Straight Connector 5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" name="Group 51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13" name="Straight Connector 5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5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" name="Group 39"/>
                <p:cNvGrpSpPr/>
                <p:nvPr/>
              </p:nvGrpSpPr>
              <p:grpSpPr>
                <a:xfrm>
                  <a:off x="6248400" y="32766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01" name="Group 4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" name="Group 4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06" name="Straight Connector 45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3" name="Group 4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04" name="Straight Connector 4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4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1" name="Group 68"/>
                <p:cNvGrpSpPr/>
                <p:nvPr/>
              </p:nvGrpSpPr>
              <p:grpSpPr>
                <a:xfrm>
                  <a:off x="6250161" y="41910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92" name="Group 89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Group 90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91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2" name="Group 69"/>
                <p:cNvGrpSpPr/>
                <p:nvPr/>
              </p:nvGrpSpPr>
              <p:grpSpPr>
                <a:xfrm>
                  <a:off x="6248400" y="51054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83" name="Group 8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4" name="Group 8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" name="Group 8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Group 70"/>
                <p:cNvGrpSpPr/>
                <p:nvPr/>
              </p:nvGrpSpPr>
              <p:grpSpPr>
                <a:xfrm>
                  <a:off x="6248400" y="60198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74" name="Group 71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" name="Group 72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3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" name="Group 99"/>
                <p:cNvGrpSpPr/>
                <p:nvPr/>
              </p:nvGrpSpPr>
              <p:grpSpPr>
                <a:xfrm>
                  <a:off x="3506961" y="41910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65" name="Group 12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12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7" name="Group 12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" name="Group 100"/>
                <p:cNvGrpSpPr/>
                <p:nvPr/>
              </p:nvGrpSpPr>
              <p:grpSpPr>
                <a:xfrm>
                  <a:off x="3505200" y="51054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56" name="Group 111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7" name="Group 112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" name="Group 113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" name="Group 101"/>
                <p:cNvGrpSpPr/>
                <p:nvPr/>
              </p:nvGrpSpPr>
              <p:grpSpPr>
                <a:xfrm>
                  <a:off x="3505200" y="60198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47" name="Group 102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8" name="Group 103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104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7" name="Group 129"/>
                <p:cNvGrpSpPr/>
                <p:nvPr/>
              </p:nvGrpSpPr>
              <p:grpSpPr>
                <a:xfrm>
                  <a:off x="3505200" y="5334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38" name="Group 13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Group 13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" name="Group 13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" name="Group 139"/>
                <p:cNvGrpSpPr/>
                <p:nvPr/>
              </p:nvGrpSpPr>
              <p:grpSpPr>
                <a:xfrm>
                  <a:off x="6248400" y="5334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29" name="Group 14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36" name="Straight Connector 2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2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14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34" name="Straight Connector 2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2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" name="Group 14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32" name="Straight Connector 1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2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1" name="Oval 10"/>
              <p:cNvSpPr/>
              <p:nvPr/>
            </p:nvSpPr>
            <p:spPr>
              <a:xfrm>
                <a:off x="5526743" y="2250144"/>
                <a:ext cx="2667000" cy="2667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728011" y="2133600"/>
                <a:ext cx="192741" cy="1927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stCxn id="12" idx="2"/>
              </p:cNvCxnSpPr>
              <p:nvPr/>
            </p:nvCxnSpPr>
            <p:spPr>
              <a:xfrm rot="10800000">
                <a:off x="5638801" y="2209801"/>
                <a:ext cx="1089211" cy="2017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2" idx="4"/>
              </p:cNvCxnSpPr>
              <p:nvPr/>
            </p:nvCxnSpPr>
            <p:spPr>
              <a:xfrm rot="16200000" flipH="1">
                <a:off x="6369683" y="2781039"/>
                <a:ext cx="945777" cy="363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477000" y="2248532"/>
            <a:ext cx="387350" cy="47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40" name="Equation" r:id="rId4" imgW="164880" imgH="203040" progId="Equation.DSMT4">
                    <p:embed/>
                  </p:oleObj>
                </mc:Choice>
                <mc:Fallback>
                  <p:oleObj name="Equation" r:id="rId4" imgW="16488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2248532"/>
                          <a:ext cx="387350" cy="47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983194" y="1380565"/>
            <a:ext cx="368300" cy="515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41" name="Equation" r:id="rId6" imgW="126720" imgH="177480" progId="Equation.DSMT4">
                    <p:embed/>
                  </p:oleObj>
                </mc:Choice>
                <mc:Fallback>
                  <p:oleObj name="Equation" r:id="rId6" imgW="12672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194" y="1380565"/>
                          <a:ext cx="368300" cy="515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351929" y="5320553"/>
              <a:ext cx="32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magnetic field perp into screen</a:t>
              </a:r>
            </a:p>
          </p:txBody>
        </p:sp>
      </p:grpSp>
      <p:graphicFrame>
        <p:nvGraphicFramePr>
          <p:cNvPr id="155" name="Object 154"/>
          <p:cNvGraphicFramePr>
            <a:graphicFrameLocks noChangeAspect="1"/>
          </p:cNvGraphicFramePr>
          <p:nvPr/>
        </p:nvGraphicFramePr>
        <p:xfrm>
          <a:off x="2032000" y="4785360"/>
          <a:ext cx="1549400" cy="92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2" name="Equation" r:id="rId8" imgW="698400" imgH="419040" progId="Equation.DSMT4">
                  <p:embed/>
                </p:oleObj>
              </mc:Choice>
              <mc:Fallback>
                <p:oleObj name="Equation" r:id="rId8" imgW="69840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4785360"/>
                        <a:ext cx="1549400" cy="929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Proton</a:t>
            </a:r>
            <a:r>
              <a:rPr lang="en-US">
                <a:solidFill>
                  <a:srgbClr val="FFFF00"/>
                </a:solidFill>
              </a:rPr>
              <a:t> in a Cyclotron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953000"/>
          </a:xfrm>
        </p:spPr>
        <p:txBody>
          <a:bodyPr/>
          <a:lstStyle/>
          <a:p>
            <a:r>
              <a:rPr lang="en-US"/>
              <a:t>The equation of motion is</a:t>
            </a:r>
          </a:p>
          <a:p>
            <a:endParaRPr lang="en-US"/>
          </a:p>
          <a:p>
            <a:pPr>
              <a:buNone/>
            </a:pPr>
            <a:r>
              <a:rPr lang="en-US"/>
              <a:t>    from which the time of one revolution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r>
              <a:rPr lang="en-US"/>
              <a:t>    and this </a:t>
            </a:r>
            <a:r>
              <a:rPr lang="en-US">
                <a:solidFill>
                  <a:srgbClr val="FFFF00"/>
                </a:solidFill>
              </a:rPr>
              <a:t>is </a:t>
            </a:r>
            <a:r>
              <a:rPr lang="en-US" u="sng">
                <a:solidFill>
                  <a:srgbClr val="FFFF00"/>
                </a:solidFill>
              </a:rPr>
              <a:t>independent of  the radius</a:t>
            </a:r>
            <a:r>
              <a:rPr lang="en-US">
                <a:solidFill>
                  <a:srgbClr val="FFFF00"/>
                </a:solidFill>
              </a:rPr>
              <a:t> of the orbit!</a:t>
            </a:r>
          </a:p>
          <a:p>
            <a:r>
              <a:rPr lang="en-US">
                <a:solidFill>
                  <a:srgbClr val="FFFF00"/>
                </a:solidFill>
              </a:rPr>
              <a:t>This independence made the cyclotron accelerator possible.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1212" y="1627094"/>
            <a:ext cx="2971800" cy="4525963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95683" y="1725707"/>
            <a:ext cx="3048000" cy="4065488"/>
            <a:chOff x="5181600" y="1376085"/>
            <a:chExt cx="3302477" cy="4571993"/>
          </a:xfrm>
        </p:grpSpPr>
        <p:grpSp>
          <p:nvGrpSpPr>
            <p:cNvPr id="6" name="Group 148"/>
            <p:cNvGrpSpPr/>
            <p:nvPr/>
          </p:nvGrpSpPr>
          <p:grpSpPr>
            <a:xfrm>
              <a:off x="5181600" y="1376085"/>
              <a:ext cx="3276599" cy="4571993"/>
              <a:chOff x="5181600" y="1752601"/>
              <a:chExt cx="3276599" cy="4571993"/>
            </a:xfrm>
          </p:grpSpPr>
          <p:grpSp>
            <p:nvGrpSpPr>
              <p:cNvPr id="10" name="Group 1"/>
              <p:cNvGrpSpPr/>
              <p:nvPr/>
            </p:nvGrpSpPr>
            <p:grpSpPr>
              <a:xfrm>
                <a:off x="5181600" y="1752601"/>
                <a:ext cx="3276599" cy="4571993"/>
                <a:chOff x="3505200" y="533400"/>
                <a:chExt cx="4876800" cy="579121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506961" y="1447792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6" name="Group 7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53" name="Straight Connector 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7" name="Group 8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51" name="Straight Connector 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11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9" name="Straight Connector 1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9" name="Group 15"/>
                <p:cNvGrpSpPr/>
                <p:nvPr/>
              </p:nvGrpSpPr>
              <p:grpSpPr>
                <a:xfrm>
                  <a:off x="3505200" y="23622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20" name="Group 16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4" name="Straight Connector 2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Connector 2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" name="Group 17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2" name="Straight Connector 2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Connector 2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2" name="Group 18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40" name="Straight Connector 1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2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" name="Group 25"/>
                <p:cNvGrpSpPr/>
                <p:nvPr/>
              </p:nvGrpSpPr>
              <p:grpSpPr>
                <a:xfrm>
                  <a:off x="3505200" y="32766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24" name="Group 26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35" name="Straight Connector 3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3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5" name="Group 27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33" name="Straight Connector 3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3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 28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31" name="Straight Connector 2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2" name="Straight Connector 3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7" name="Group 37"/>
                <p:cNvGrpSpPr/>
                <p:nvPr/>
              </p:nvGrpSpPr>
              <p:grpSpPr>
                <a:xfrm>
                  <a:off x="6250161" y="14478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28" name="Group 58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" name="Group 59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24" name="Straight Connector 6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0" name="Group 60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22" name="Straight Connector 6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6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Group 38"/>
                <p:cNvGrpSpPr/>
                <p:nvPr/>
              </p:nvGrpSpPr>
              <p:grpSpPr>
                <a:xfrm>
                  <a:off x="6248400" y="23622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38" name="Group 49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Group 50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15" name="Straight Connector 5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" name="Group 51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13" name="Straight Connector 5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5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7" name="Group 39"/>
                <p:cNvGrpSpPr/>
                <p:nvPr/>
              </p:nvGrpSpPr>
              <p:grpSpPr>
                <a:xfrm>
                  <a:off x="6248400" y="32766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48" name="Group 4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9" name="Group 4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06" name="Straight Connector 45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6" name="Group 4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104" name="Straight Connector 4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4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7" name="Group 68"/>
                <p:cNvGrpSpPr/>
                <p:nvPr/>
              </p:nvGrpSpPr>
              <p:grpSpPr>
                <a:xfrm>
                  <a:off x="6250161" y="41910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58" name="Group 89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5" name="Group 90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91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7" name="Group 69"/>
                <p:cNvGrpSpPr/>
                <p:nvPr/>
              </p:nvGrpSpPr>
              <p:grpSpPr>
                <a:xfrm>
                  <a:off x="6248400" y="51054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74" name="Group 8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" name="Group 8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8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3" name="Group 70"/>
                <p:cNvGrpSpPr/>
                <p:nvPr/>
              </p:nvGrpSpPr>
              <p:grpSpPr>
                <a:xfrm>
                  <a:off x="6248400" y="60198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84" name="Group 71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5" name="Group 72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Group 73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3" name="Group 99"/>
                <p:cNvGrpSpPr/>
                <p:nvPr/>
              </p:nvGrpSpPr>
              <p:grpSpPr>
                <a:xfrm>
                  <a:off x="3506961" y="41910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94" name="Group 12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1" name="Group 12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2" name="Group 12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03" name="Group 100"/>
                <p:cNvGrpSpPr/>
                <p:nvPr/>
              </p:nvGrpSpPr>
              <p:grpSpPr>
                <a:xfrm>
                  <a:off x="3505200" y="51054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10" name="Group 111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1" name="Group 112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" name="Group 113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9" name="Group 101"/>
                <p:cNvGrpSpPr/>
                <p:nvPr/>
              </p:nvGrpSpPr>
              <p:grpSpPr>
                <a:xfrm>
                  <a:off x="3505200" y="6019808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20" name="Group 102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1" name="Group 103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8" name="Group 104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9" name="Group 129"/>
                <p:cNvGrpSpPr/>
                <p:nvPr/>
              </p:nvGrpSpPr>
              <p:grpSpPr>
                <a:xfrm>
                  <a:off x="3505200" y="5334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30" name="Group 13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 13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 13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9" name="Group 139"/>
                <p:cNvGrpSpPr/>
                <p:nvPr/>
              </p:nvGrpSpPr>
              <p:grpSpPr>
                <a:xfrm>
                  <a:off x="6248400" y="533400"/>
                  <a:ext cx="2131839" cy="304808"/>
                  <a:chOff x="3506961" y="1447792"/>
                  <a:chExt cx="2131839" cy="304808"/>
                </a:xfrm>
              </p:grpSpPr>
              <p:grpSp>
                <p:nvGrpSpPr>
                  <p:cNvPr id="146" name="Group 140"/>
                  <p:cNvGrpSpPr/>
                  <p:nvPr/>
                </p:nvGrpSpPr>
                <p:grpSpPr>
                  <a:xfrm>
                    <a:off x="3506961" y="1447792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36" name="Straight Connector 23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24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Group 141"/>
                  <p:cNvGrpSpPr/>
                  <p:nvPr/>
                </p:nvGrpSpPr>
                <p:grpSpPr>
                  <a:xfrm>
                    <a:off x="44196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34" name="Straight Connector 21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22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Group 142"/>
                  <p:cNvGrpSpPr/>
                  <p:nvPr/>
                </p:nvGrpSpPr>
                <p:grpSpPr>
                  <a:xfrm>
                    <a:off x="5334000" y="1447800"/>
                    <a:ext cx="304800" cy="304800"/>
                    <a:chOff x="3502198" y="1524000"/>
                    <a:chExt cx="304800" cy="304800"/>
                  </a:xfrm>
                </p:grpSpPr>
                <p:cxnSp>
                  <p:nvCxnSpPr>
                    <p:cNvPr id="32" name="Straight Connector 19"/>
                    <p:cNvCxnSpPr/>
                    <p:nvPr/>
                  </p:nvCxnSpPr>
                  <p:spPr>
                    <a:xfrm rot="2700000">
                      <a:off x="3505200" y="1676400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20"/>
                    <p:cNvCxnSpPr/>
                    <p:nvPr/>
                  </p:nvCxnSpPr>
                  <p:spPr>
                    <a:xfrm rot="8100000">
                      <a:off x="3502198" y="1669868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1" name="Oval 10"/>
              <p:cNvSpPr/>
              <p:nvPr/>
            </p:nvSpPr>
            <p:spPr>
              <a:xfrm>
                <a:off x="5526743" y="2250144"/>
                <a:ext cx="2667000" cy="2667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728011" y="2133600"/>
                <a:ext cx="192741" cy="19274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>
                <a:stCxn id="12" idx="2"/>
              </p:cNvCxnSpPr>
              <p:nvPr/>
            </p:nvCxnSpPr>
            <p:spPr>
              <a:xfrm rot="10800000">
                <a:off x="5638801" y="2209801"/>
                <a:ext cx="1089211" cy="2017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12" idx="4"/>
              </p:cNvCxnSpPr>
              <p:nvPr/>
            </p:nvCxnSpPr>
            <p:spPr>
              <a:xfrm rot="16200000" flipH="1">
                <a:off x="6369683" y="2781039"/>
                <a:ext cx="945777" cy="3637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6477000" y="2248532"/>
            <a:ext cx="387350" cy="476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2" name="Equation" r:id="rId4" imgW="164880" imgH="203040" progId="Equation.DSMT4">
                    <p:embed/>
                  </p:oleObj>
                </mc:Choice>
                <mc:Fallback>
                  <p:oleObj name="Equation" r:id="rId4" imgW="16488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2248532"/>
                          <a:ext cx="387350" cy="476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983194" y="1380565"/>
            <a:ext cx="368300" cy="515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3" name="Equation" r:id="rId6" imgW="126720" imgH="177480" progId="Equation.DSMT4">
                    <p:embed/>
                  </p:oleObj>
                </mc:Choice>
                <mc:Fallback>
                  <p:oleObj name="Equation" r:id="rId6" imgW="12672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194" y="1380565"/>
                          <a:ext cx="368300" cy="515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181601" y="5262536"/>
              <a:ext cx="3302476" cy="415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magn field perp into screen</a:t>
              </a:r>
            </a:p>
          </p:txBody>
        </p:sp>
      </p:grpSp>
      <p:graphicFrame>
        <p:nvGraphicFramePr>
          <p:cNvPr id="155" name="Object 154"/>
          <p:cNvGraphicFramePr>
            <a:graphicFrameLocks noChangeAspect="1"/>
          </p:cNvGraphicFramePr>
          <p:nvPr/>
        </p:nvGraphicFramePr>
        <p:xfrm>
          <a:off x="2007197" y="2138362"/>
          <a:ext cx="186630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Equation" r:id="rId8" imgW="838080" imgH="203040" progId="Equation.DSMT4">
                  <p:embed/>
                </p:oleObj>
              </mc:Choice>
              <mc:Fallback>
                <p:oleObj name="Equation" r:id="rId8" imgW="83808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197" y="2138362"/>
                        <a:ext cx="1866303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Object 155"/>
          <p:cNvGraphicFramePr>
            <a:graphicFrameLocks noChangeAspect="1"/>
          </p:cNvGraphicFramePr>
          <p:nvPr/>
        </p:nvGraphicFramePr>
        <p:xfrm>
          <a:off x="1232647" y="3558988"/>
          <a:ext cx="3305099" cy="41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Equation" r:id="rId10" imgW="1409400" imgH="177480" progId="Equation.DSMT4">
                  <p:embed/>
                </p:oleObj>
              </mc:Choice>
              <mc:Fallback>
                <p:oleObj name="Equation" r:id="rId10" imgW="140940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647" y="3558988"/>
                        <a:ext cx="3305099" cy="416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29082</TotalTime>
  <Words>851</Words>
  <Application>Microsoft Office PowerPoint</Application>
  <PresentationFormat>On-screen Show (4:3)</PresentationFormat>
  <Paragraphs>99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 New Roman</vt:lpstr>
      <vt:lpstr>Calibri</vt:lpstr>
      <vt:lpstr>Arial</vt:lpstr>
      <vt:lpstr>Symbol</vt:lpstr>
      <vt:lpstr>Office Theme</vt:lpstr>
      <vt:lpstr>Equation</vt:lpstr>
      <vt:lpstr>MathType 7.0 Equation</vt:lpstr>
      <vt:lpstr>Magnetism II </vt:lpstr>
      <vt:lpstr>Today’s Topics</vt:lpstr>
      <vt:lpstr>Earth’s Magnetic Field</vt:lpstr>
      <vt:lpstr>Force on Straight Wire Carrying Current in Constant Magnetic Field</vt:lpstr>
      <vt:lpstr>Force on an Electric Charge Moving in a Magnetic Field</vt:lpstr>
      <vt:lpstr>Clicker Question</vt:lpstr>
      <vt:lpstr>Clicker Answer</vt:lpstr>
      <vt:lpstr>Proton in a Cyclotron</vt:lpstr>
      <vt:lpstr>Proton in a Cyclotron</vt:lpstr>
      <vt:lpstr>Proton in a Cyclotron</vt:lpstr>
      <vt:lpstr>Charged Particle in Magnetic Field</vt:lpstr>
      <vt:lpstr>Large-Scale Magnetic Confinement</vt:lpstr>
      <vt:lpstr>Torque on a Current Loop</vt:lpstr>
      <vt:lpstr>Current Loop at an 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Magnetism II</dc:title>
  <dc:creator>Michael</dc:creator>
  <cp:lastModifiedBy>Fowler, Michael (mf1i)</cp:lastModifiedBy>
  <cp:revision>480</cp:revision>
  <dcterms:created xsi:type="dcterms:W3CDTF">2010-01-07T20:15:09Z</dcterms:created>
  <dcterms:modified xsi:type="dcterms:W3CDTF">2021-05-04T15:45:19Z</dcterms:modified>
</cp:coreProperties>
</file>