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22" r:id="rId3"/>
    <p:sldId id="352" r:id="rId4"/>
    <p:sldId id="353" r:id="rId5"/>
    <p:sldId id="354" r:id="rId6"/>
    <p:sldId id="355" r:id="rId7"/>
    <p:sldId id="356" r:id="rId8"/>
    <p:sldId id="323" r:id="rId9"/>
    <p:sldId id="347" r:id="rId10"/>
    <p:sldId id="324" r:id="rId11"/>
    <p:sldId id="325" r:id="rId12"/>
    <p:sldId id="349" r:id="rId13"/>
    <p:sldId id="326" r:id="rId14"/>
    <p:sldId id="327" r:id="rId15"/>
    <p:sldId id="328" r:id="rId16"/>
    <p:sldId id="329" r:id="rId17"/>
    <p:sldId id="330" r:id="rId18"/>
    <p:sldId id="331" r:id="rId19"/>
    <p:sldId id="345" r:id="rId20"/>
    <p:sldId id="332" r:id="rId21"/>
    <p:sldId id="346" r:id="rId22"/>
    <p:sldId id="333" r:id="rId23"/>
    <p:sldId id="348" r:id="rId24"/>
    <p:sldId id="334" r:id="rId25"/>
    <p:sldId id="335" r:id="rId26"/>
    <p:sldId id="336" r:id="rId27"/>
    <p:sldId id="337" r:id="rId28"/>
    <p:sldId id="33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4717"/>
    <a:srgbClr val="FF99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864" autoAdjust="0"/>
  </p:normalViewPr>
  <p:slideViewPr>
    <p:cSldViewPr>
      <p:cViewPr varScale="1">
        <p:scale>
          <a:sx n="51" d="100"/>
          <a:sy n="51" d="100"/>
        </p:scale>
        <p:origin x="1387" y="43"/>
      </p:cViewPr>
      <p:guideLst>
        <p:guide orient="horz" pos="2160"/>
        <p:guide pos="2880"/>
      </p:guideLst>
    </p:cSldViewPr>
  </p:slideViewPr>
  <p:outlineViewPr>
    <p:cViewPr>
      <p:scale>
        <a:sx n="33" d="100"/>
        <a:sy n="33" d="100"/>
      </p:scale>
      <p:origin x="0" y="2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B6EB2E-A415-401E-AA4B-3706C1EE3429}" type="datetimeFigureOut">
              <a:rPr lang="en-US" smtClean="0"/>
              <a:pPr/>
              <a:t>5/1/2021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D07F1C-9909-430E-8214-CEE8063BB467}" type="slidenum">
              <a:rPr lang="en-US" smtClean="0"/>
              <a:pPr/>
              <a:t>‹#›</a:t>
            </a:fld>
            <a:endParaRPr lang="en-US"/>
          </a:p>
        </p:txBody>
      </p:sp>
    </p:spTree>
    <p:extLst>
      <p:ext uri="{BB962C8B-B14F-4D97-AF65-F5344CB8AC3E}">
        <p14:creationId xmlns:p14="http://schemas.microsoft.com/office/powerpoint/2010/main" val="352251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D07F1C-9909-430E-8214-CEE8063BB46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D07F1C-9909-430E-8214-CEE8063BB4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31CC83-96C1-406F-A01E-66880A902F31}" type="datetimeFigureOut">
              <a:rPr lang="en-US" smtClean="0"/>
              <a:pPr/>
              <a:t>5/1/2021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31CC83-96C1-406F-A01E-66880A902F31}" type="datetimeFigureOut">
              <a:rPr lang="en-US" smtClean="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1CC83-96C1-406F-A01E-66880A902F31}" type="datetimeFigureOut">
              <a:rPr lang="en-US" smtClean="0"/>
              <a:pPr/>
              <a:t>5/1/2021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31CC83-96C1-406F-A01E-66880A902F31}" type="datetimeFigureOut">
              <a:rPr lang="en-US" smtClean="0"/>
              <a:pPr/>
              <a:t>5/1/2021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1CC83-96C1-406F-A01E-66880A902F31}" type="datetimeFigureOut">
              <a:rPr lang="en-US" smtClean="0"/>
              <a:pPr/>
              <a:t>5/1/2021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31CC83-96C1-406F-A01E-66880A902F31}" type="datetimeFigureOut">
              <a:rPr lang="en-US" smtClean="0"/>
              <a:pPr/>
              <a:t>5/1/2021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28800-5D87-4F20-91D2-B29F9C7BCC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1CC83-96C1-406F-A01E-66880A902F31}" type="datetimeFigureOut">
              <a:rPr lang="en-US" smtClean="0"/>
              <a:pPr/>
              <a:t>5/1/2021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28800-5D87-4F20-91D2-B29F9C7BCC1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9.wmf"/><Relationship Id="rId3" Type="http://schemas.openxmlformats.org/officeDocument/2006/relationships/notesSlide" Target="../notesSlides/notesSlide16.xml"/><Relationship Id="rId7" Type="http://schemas.openxmlformats.org/officeDocument/2006/relationships/image" Target="../media/image6.wmf"/><Relationship Id="rId12"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6.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7.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7.xml"/><Relationship Id="rId7" Type="http://schemas.openxmlformats.org/officeDocument/2006/relationships/image" Target="../media/image10.wmf"/><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6.wmf"/><Relationship Id="rId4" Type="http://schemas.openxmlformats.org/officeDocument/2006/relationships/oleObject" Target="../embeddings/oleObject10.bin"/><Relationship Id="rId9" Type="http://schemas.openxmlformats.org/officeDocument/2006/relationships/image" Target="../media/image11.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vmlDrawing" Target="../drawings/vmlDrawing7.vml"/><Relationship Id="rId5" Type="http://schemas.openxmlformats.org/officeDocument/2006/relationships/image" Target="../media/image12.wmf"/><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24.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3.wmf"/><Relationship Id="rId4" Type="http://schemas.openxmlformats.org/officeDocument/2006/relationships/oleObject" Target="../embeddings/oleObject14.bin"/><Relationship Id="rId9" Type="http://schemas.openxmlformats.org/officeDocument/2006/relationships/image" Target="../media/image15.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6.wmf"/><Relationship Id="rId4" Type="http://schemas.openxmlformats.org/officeDocument/2006/relationships/oleObject" Target="../embeddings/oleObject17.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001000" cy="1676400"/>
          </a:xfrm>
        </p:spPr>
        <p:txBody>
          <a:bodyPr>
            <a:normAutofit/>
          </a:bodyPr>
          <a:lstStyle/>
          <a:p>
            <a:r>
              <a:rPr lang="en-US" dirty="0"/>
              <a:t>Capacitors II</a:t>
            </a:r>
          </a:p>
        </p:txBody>
      </p:sp>
      <p:sp>
        <p:nvSpPr>
          <p:cNvPr id="3" name="Subtitle 2"/>
          <p:cNvSpPr>
            <a:spLocks noGrp="1"/>
          </p:cNvSpPr>
          <p:nvPr>
            <p:ph type="subTitle" idx="1"/>
          </p:nvPr>
        </p:nvSpPr>
        <p:spPr>
          <a:xfrm>
            <a:off x="1295400" y="2590800"/>
            <a:ext cx="6400800" cy="3124200"/>
          </a:xfrm>
        </p:spPr>
        <p:txBody>
          <a:bodyPr>
            <a:normAutofit/>
          </a:bodyPr>
          <a:lstStyle/>
          <a:p>
            <a:endParaRPr lang="en-US" sz="2400" i="1" dirty="0"/>
          </a:p>
          <a:p>
            <a:r>
              <a:rPr lang="en-US" sz="2800" dirty="0"/>
              <a:t>Physics 2415 Lecture 9</a:t>
            </a:r>
          </a:p>
          <a:p>
            <a:endParaRPr lang="en-US" sz="2800" dirty="0"/>
          </a:p>
          <a:p>
            <a:r>
              <a:rPr lang="en-US" sz="2800" dirty="0"/>
              <a:t>Michael Fowler,  </a:t>
            </a:r>
            <a:r>
              <a:rPr lang="en-US" sz="2800" dirty="0" err="1"/>
              <a:t>UVa</a:t>
            </a:r>
            <a:endParaRPr lang="en-US" sz="2800" dirty="0"/>
          </a:p>
          <a:p>
            <a:endParaRPr lang="en-US" sz="2800" dirty="0"/>
          </a:p>
          <a:p>
            <a:endParaRPr lang="en-US"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Energy Stored in a Capacitor</a:t>
            </a:r>
          </a:p>
        </p:txBody>
      </p:sp>
      <p:sp>
        <p:nvSpPr>
          <p:cNvPr id="3" name="Content Placeholder 2"/>
          <p:cNvSpPr>
            <a:spLocks noGrp="1"/>
          </p:cNvSpPr>
          <p:nvPr>
            <p:ph idx="1"/>
          </p:nvPr>
        </p:nvSpPr>
        <p:spPr>
          <a:xfrm>
            <a:off x="4482" y="1600200"/>
            <a:ext cx="9139517" cy="4525963"/>
          </a:xfrm>
        </p:spPr>
        <p:txBody>
          <a:bodyPr/>
          <a:lstStyle/>
          <a:p>
            <a:r>
              <a:rPr lang="en-US"/>
              <a:t>The work needed to place charge in a capacitor is stored as electrostatic potential energy in the capacitor:</a:t>
            </a:r>
          </a:p>
          <a:p>
            <a:endParaRPr lang="en-US"/>
          </a:p>
          <a:p>
            <a:endParaRPr lang="en-US"/>
          </a:p>
          <a:p>
            <a:endParaRPr lang="en-US"/>
          </a:p>
          <a:p>
            <a:endParaRPr lang="en-US"/>
          </a:p>
          <a:p>
            <a:r>
              <a:rPr lang="en-US"/>
              <a:t>We proved the first, the others come from </a:t>
            </a:r>
            <a:r>
              <a:rPr lang="en-US" i="1">
                <a:solidFill>
                  <a:srgbClr val="FFFF00"/>
                </a:solidFill>
                <a:latin typeface="Times New Roman" pitchFamily="18" charset="0"/>
                <a:cs typeface="Times New Roman" pitchFamily="18" charset="0"/>
              </a:rPr>
              <a:t>V = Q/C</a:t>
            </a:r>
            <a:r>
              <a:rPr lang="en-US"/>
              <a:t>.</a:t>
            </a:r>
          </a:p>
          <a:p>
            <a:endParaRPr lang="en-US"/>
          </a:p>
        </p:txBody>
      </p:sp>
      <p:graphicFrame>
        <p:nvGraphicFramePr>
          <p:cNvPr id="4" name="Object 3"/>
          <p:cNvGraphicFramePr>
            <a:graphicFrameLocks noChangeAspect="1"/>
          </p:cNvGraphicFramePr>
          <p:nvPr/>
        </p:nvGraphicFramePr>
        <p:xfrm>
          <a:off x="2599764" y="3632947"/>
          <a:ext cx="3709555" cy="1028700"/>
        </p:xfrm>
        <a:graphic>
          <a:graphicData uri="http://schemas.openxmlformats.org/presentationml/2006/ole">
            <mc:AlternateContent xmlns:mc="http://schemas.openxmlformats.org/markup-compatibility/2006">
              <mc:Choice xmlns:v="urn:schemas-microsoft-com:vml" Requires="v">
                <p:oleObj spid="_x0000_s425997" name="Equation" r:id="rId4" imgW="1511280" imgH="419040" progId="Equation.DSMT4">
                  <p:embed/>
                </p:oleObj>
              </mc:Choice>
              <mc:Fallback>
                <p:oleObj name="Equation" r:id="rId4" imgW="1511280" imgH="419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9764" y="3632947"/>
                        <a:ext cx="3709555" cy="102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2362200" y="3581400"/>
            <a:ext cx="4114800" cy="1143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p:txBody>
          <a:bodyPr/>
          <a:lstStyle/>
          <a:p>
            <a:r>
              <a:rPr lang="en-US"/>
              <a:t>How much work does it take to put charge </a:t>
            </a:r>
            <a:r>
              <a:rPr lang="en-US" i="1">
                <a:latin typeface="Times New Roman" pitchFamily="18" charset="0"/>
                <a:cs typeface="Times New Roman" pitchFamily="18" charset="0"/>
              </a:rPr>
              <a:t>Q</a:t>
            </a:r>
            <a:r>
              <a:rPr lang="en-US"/>
              <a:t> on to a 2mF capacitor compared with putting the  same charge on to a 1mF capacitor?</a:t>
            </a:r>
          </a:p>
          <a:p>
            <a:pPr>
              <a:buNone/>
            </a:pPr>
            <a:endParaRPr lang="en-US"/>
          </a:p>
          <a:p>
            <a:pPr marL="514350" indent="-514350">
              <a:buAutoNum type="alphaUcPeriod"/>
            </a:pPr>
            <a:r>
              <a:rPr lang="en-US"/>
              <a:t>Twice as much</a:t>
            </a:r>
          </a:p>
          <a:p>
            <a:pPr marL="514350" indent="-514350">
              <a:buAutoNum type="alphaUcPeriod"/>
            </a:pPr>
            <a:r>
              <a:rPr lang="en-US"/>
              <a:t>The same</a:t>
            </a:r>
          </a:p>
          <a:p>
            <a:pPr marL="514350" indent="-514350">
              <a:buAutoNum type="alphaUcPeriod"/>
            </a:pPr>
            <a:r>
              <a:rPr lang="en-US"/>
              <a:t>Half as much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Answer</a:t>
            </a:r>
          </a:p>
        </p:txBody>
      </p:sp>
      <p:sp>
        <p:nvSpPr>
          <p:cNvPr id="3" name="Content Placeholder 2"/>
          <p:cNvSpPr>
            <a:spLocks noGrp="1"/>
          </p:cNvSpPr>
          <p:nvPr>
            <p:ph idx="1"/>
          </p:nvPr>
        </p:nvSpPr>
        <p:spPr/>
        <p:txBody>
          <a:bodyPr/>
          <a:lstStyle/>
          <a:p>
            <a:r>
              <a:rPr lang="en-US"/>
              <a:t>How much work does it take to put charge </a:t>
            </a:r>
            <a:r>
              <a:rPr lang="en-US" i="1">
                <a:latin typeface="Times New Roman" pitchFamily="18" charset="0"/>
                <a:cs typeface="Times New Roman" pitchFamily="18" charset="0"/>
              </a:rPr>
              <a:t>Q</a:t>
            </a:r>
            <a:r>
              <a:rPr lang="en-US"/>
              <a:t> on to a 2mF capacitor compared with putting the  same charge on to a 1mF capacitor?</a:t>
            </a:r>
          </a:p>
          <a:p>
            <a:pPr>
              <a:buNone/>
            </a:pPr>
            <a:endParaRPr lang="en-US"/>
          </a:p>
          <a:p>
            <a:pPr marL="514350" indent="-514350"/>
            <a:r>
              <a:rPr lang="en-US" u="sng">
                <a:solidFill>
                  <a:srgbClr val="FFFF00"/>
                </a:solidFill>
              </a:rPr>
              <a:t>Half as much</a:t>
            </a:r>
            <a:r>
              <a:rPr lang="en-US"/>
              <a:t>: the 2mF capacitor is only at half the voltage of the 1mF capacitor if they have the same charge </a:t>
            </a:r>
            <a:r>
              <a:rPr lang="en-US" i="1">
                <a:latin typeface="Times New Roman" pitchFamily="18" charset="0"/>
                <a:cs typeface="Times New Roman" pitchFamily="18" charset="0"/>
              </a:rPr>
              <a:t>q</a:t>
            </a:r>
            <a:r>
              <a:rPr lang="en-US"/>
              <a:t>, so bringing up extra charge </a:t>
            </a:r>
            <a:r>
              <a:rPr lang="en-US" i="1">
                <a:latin typeface="Times New Roman" pitchFamily="18" charset="0"/>
                <a:cs typeface="Times New Roman" pitchFamily="18" charset="0"/>
              </a:rPr>
              <a:t>dq</a:t>
            </a:r>
            <a:r>
              <a:rPr lang="en-US"/>
              <a:t> takes only half the 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Pulling the Plates Apart</a:t>
            </a:r>
          </a:p>
        </p:txBody>
      </p:sp>
      <p:sp>
        <p:nvSpPr>
          <p:cNvPr id="3" name="Content Placeholder 2"/>
          <p:cNvSpPr>
            <a:spLocks noGrp="1"/>
          </p:cNvSpPr>
          <p:nvPr>
            <p:ph sz="half" idx="1"/>
          </p:nvPr>
        </p:nvSpPr>
        <p:spPr>
          <a:xfrm>
            <a:off x="304800" y="1600200"/>
            <a:ext cx="6172200" cy="5029200"/>
          </a:xfrm>
        </p:spPr>
        <p:txBody>
          <a:bodyPr>
            <a:normAutofit lnSpcReduction="10000"/>
          </a:bodyPr>
          <a:lstStyle/>
          <a:p>
            <a:r>
              <a:rPr lang="en-US"/>
              <a:t>Suppose we have charge </a:t>
            </a:r>
            <a:r>
              <a:rPr lang="en-US" i="1">
                <a:solidFill>
                  <a:srgbClr val="FFFF00"/>
                </a:solidFill>
                <a:latin typeface="Times New Roman" pitchFamily="18" charset="0"/>
                <a:cs typeface="Times New Roman" pitchFamily="18" charset="0"/>
              </a:rPr>
              <a:t>Q</a:t>
            </a:r>
            <a:r>
              <a:rPr lang="en-US"/>
              <a:t> on a parallel plate capacitor having area </a:t>
            </a:r>
            <a:r>
              <a:rPr lang="en-US" i="1">
                <a:solidFill>
                  <a:srgbClr val="FFFF00"/>
                </a:solidFill>
                <a:latin typeface="Times New Roman" pitchFamily="18" charset="0"/>
                <a:cs typeface="Times New Roman" pitchFamily="18" charset="0"/>
              </a:rPr>
              <a:t>A</a:t>
            </a:r>
            <a:r>
              <a:rPr lang="en-US"/>
              <a:t> and plate separation </a:t>
            </a:r>
            <a:r>
              <a:rPr lang="en-US" i="1">
                <a:solidFill>
                  <a:srgbClr val="FFFF00"/>
                </a:solidFill>
                <a:latin typeface="Times New Roman" pitchFamily="18" charset="0"/>
                <a:cs typeface="Times New Roman" pitchFamily="18" charset="0"/>
              </a:rPr>
              <a:t>d</a:t>
            </a:r>
            <a:r>
              <a:rPr lang="en-US"/>
              <a:t>.</a:t>
            </a:r>
          </a:p>
          <a:p>
            <a:r>
              <a:rPr lang="en-US"/>
              <a:t>We now pull the plates to a greater distance apart, say </a:t>
            </a:r>
            <a:r>
              <a:rPr lang="en-US">
                <a:solidFill>
                  <a:srgbClr val="FFFF00"/>
                </a:solidFill>
              </a:rPr>
              <a:t>2</a:t>
            </a:r>
            <a:r>
              <a:rPr lang="en-US" i="1">
                <a:solidFill>
                  <a:srgbClr val="FFFF00"/>
                </a:solidFill>
                <a:latin typeface="Times New Roman" pitchFamily="18" charset="0"/>
                <a:cs typeface="Times New Roman" pitchFamily="18" charset="0"/>
              </a:rPr>
              <a:t>d</a:t>
            </a:r>
            <a:r>
              <a:rPr lang="en-US"/>
              <a:t>.</a:t>
            </a:r>
          </a:p>
          <a:p>
            <a:r>
              <a:rPr lang="en-US"/>
              <a:t>Assume first that the </a:t>
            </a:r>
            <a:r>
              <a:rPr lang="en-US">
                <a:solidFill>
                  <a:srgbClr val="FFFF00"/>
                </a:solidFill>
              </a:rPr>
              <a:t>capacitor is disconnected</a:t>
            </a:r>
            <a:r>
              <a:rPr lang="en-US"/>
              <a:t> from the battery, so no charge can flow.</a:t>
            </a:r>
          </a:p>
          <a:p>
            <a:r>
              <a:rPr lang="en-US"/>
              <a:t>Since the plates are oppositely charged, it takes work to pull them apart.</a:t>
            </a:r>
          </a:p>
        </p:txBody>
      </p:sp>
      <p:sp>
        <p:nvSpPr>
          <p:cNvPr id="4" name="Content Placeholder 3"/>
          <p:cNvSpPr>
            <a:spLocks noGrp="1"/>
          </p:cNvSpPr>
          <p:nvPr>
            <p:ph sz="half" idx="2"/>
          </p:nvPr>
        </p:nvSpPr>
        <p:spPr>
          <a:xfrm>
            <a:off x="6553200" y="1600200"/>
            <a:ext cx="2133600" cy="4525963"/>
          </a:xfrm>
        </p:spPr>
        <p:txBody>
          <a:bodyPr>
            <a:normAutofit lnSpcReduction="10000"/>
          </a:bodyPr>
          <a:lstStyle/>
          <a:p>
            <a:r>
              <a:rPr lang="en-US">
                <a:solidFill>
                  <a:schemeClr val="bg2">
                    <a:lumMod val="50000"/>
                  </a:schemeClr>
                </a:solidFill>
              </a:rPr>
              <a:t>a</a:t>
            </a:r>
          </a:p>
        </p:txBody>
      </p:sp>
      <p:grpSp>
        <p:nvGrpSpPr>
          <p:cNvPr id="5" name="Group 13"/>
          <p:cNvGrpSpPr/>
          <p:nvPr/>
        </p:nvGrpSpPr>
        <p:grpSpPr>
          <a:xfrm>
            <a:off x="6781800" y="3733800"/>
            <a:ext cx="2133600" cy="2223638"/>
            <a:chOff x="5791200" y="2604578"/>
            <a:chExt cx="2133600" cy="2223638"/>
          </a:xfrm>
        </p:grpSpPr>
        <p:cxnSp>
          <p:nvCxnSpPr>
            <p:cNvPr id="6" name="Straight Connector 5"/>
            <p:cNvCxnSpPr/>
            <p:nvPr/>
          </p:nvCxnSpPr>
          <p:spPr>
            <a:xfrm rot="15780000" flipV="1">
              <a:off x="6716479" y="4420322"/>
              <a:ext cx="779929" cy="35859"/>
            </a:xfrm>
            <a:prstGeom prst="line">
              <a:avLst/>
            </a:pr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Parallelogram 6"/>
            <p:cNvSpPr/>
            <p:nvPr/>
          </p:nvSpPr>
          <p:spPr>
            <a:xfrm>
              <a:off x="5791200" y="3429000"/>
              <a:ext cx="2133600" cy="762000"/>
            </a:xfrm>
            <a:prstGeom prst="parallelogram">
              <a:avLst>
                <a:gd name="adj" fmla="val 116103"/>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p:cNvSpPr/>
            <p:nvPr/>
          </p:nvSpPr>
          <p:spPr>
            <a:xfrm>
              <a:off x="5791200" y="3048000"/>
              <a:ext cx="2133600" cy="762000"/>
            </a:xfrm>
            <a:prstGeom prst="parallelogram">
              <a:avLst>
                <a:gd name="adj" fmla="val 116103"/>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rot="15780000" flipV="1">
              <a:off x="6396957" y="2958684"/>
              <a:ext cx="748553" cy="40341"/>
            </a:xfrm>
            <a:prstGeom prst="line">
              <a:avLst/>
            </a:pr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rot="15780000" flipV="1">
            <a:off x="7600157" y="3190714"/>
            <a:ext cx="779929" cy="35859"/>
          </a:xfrm>
          <a:prstGeom prst="line">
            <a:avLst/>
          </a:pr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Parallelogram 11"/>
          <p:cNvSpPr/>
          <p:nvPr/>
        </p:nvSpPr>
        <p:spPr>
          <a:xfrm>
            <a:off x="6741459" y="2133600"/>
            <a:ext cx="2133600" cy="762000"/>
          </a:xfrm>
          <a:prstGeom prst="parallelogram">
            <a:avLst>
              <a:gd name="adj" fmla="val 116103"/>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p:nvSpPr>
        <p:spPr>
          <a:xfrm>
            <a:off x="6741459" y="1891222"/>
            <a:ext cx="2133600" cy="762000"/>
          </a:xfrm>
          <a:prstGeom prst="parallelogram">
            <a:avLst>
              <a:gd name="adj" fmla="val 116103"/>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rot="15780000" flipV="1">
            <a:off x="7347216" y="1801906"/>
            <a:ext cx="748553" cy="40341"/>
          </a:xfrm>
          <a:prstGeom prst="line">
            <a:avLst/>
          </a:pr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a:solidFill>
                  <a:srgbClr val="FFFF00"/>
                </a:solidFill>
              </a:rPr>
              <a:t>Field for Two Oppositely Charged Planes</a:t>
            </a:r>
          </a:p>
        </p:txBody>
      </p:sp>
      <p:sp>
        <p:nvSpPr>
          <p:cNvPr id="3" name="Content Placeholder 2"/>
          <p:cNvSpPr>
            <a:spLocks noGrp="1"/>
          </p:cNvSpPr>
          <p:nvPr>
            <p:ph idx="1"/>
          </p:nvPr>
        </p:nvSpPr>
        <p:spPr/>
        <p:txBody>
          <a:bodyPr/>
          <a:lstStyle/>
          <a:p>
            <a:r>
              <a:rPr lang="en-US">
                <a:solidFill>
                  <a:schemeClr val="bg2">
                    <a:lumMod val="50000"/>
                  </a:schemeClr>
                </a:solidFill>
              </a:rPr>
              <a:t>a</a:t>
            </a:r>
          </a:p>
        </p:txBody>
      </p:sp>
      <p:cxnSp>
        <p:nvCxnSpPr>
          <p:cNvPr id="5" name="Straight Connector 4"/>
          <p:cNvCxnSpPr/>
          <p:nvPr/>
        </p:nvCxnSpPr>
        <p:spPr>
          <a:xfrm rot="5400000">
            <a:off x="-316004" y="3583641"/>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 name="Group 17"/>
          <p:cNvGrpSpPr/>
          <p:nvPr/>
        </p:nvGrpSpPr>
        <p:grpSpPr>
          <a:xfrm>
            <a:off x="1636061" y="1945341"/>
            <a:ext cx="1232647" cy="3201988"/>
            <a:chOff x="6790765" y="2514600"/>
            <a:chExt cx="1232647" cy="3201988"/>
          </a:xfrm>
        </p:grpSpPr>
        <p:grpSp>
          <p:nvGrpSpPr>
            <p:cNvPr id="7" name="Group 11"/>
            <p:cNvGrpSpPr/>
            <p:nvPr/>
          </p:nvGrpSpPr>
          <p:grpSpPr>
            <a:xfrm>
              <a:off x="6790765" y="2514600"/>
              <a:ext cx="1232647" cy="2744788"/>
              <a:chOff x="6790765" y="2514600"/>
              <a:chExt cx="1232647" cy="2744788"/>
            </a:xfrm>
          </p:grpSpPr>
          <p:cxnSp>
            <p:nvCxnSpPr>
              <p:cNvPr id="24"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12"/>
            <p:cNvGrpSpPr/>
            <p:nvPr/>
          </p:nvGrpSpPr>
          <p:grpSpPr>
            <a:xfrm>
              <a:off x="6790765" y="2971800"/>
              <a:ext cx="1232647" cy="2744788"/>
              <a:chOff x="6790765" y="2514600"/>
              <a:chExt cx="1232647" cy="2744788"/>
            </a:xfrm>
          </p:grpSpPr>
          <p:cxnSp>
            <p:nvCxnSpPr>
              <p:cNvPr id="20" name="Straight Arrow Connector 19"/>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9" name="Group 18"/>
          <p:cNvGrpSpPr/>
          <p:nvPr/>
        </p:nvGrpSpPr>
        <p:grpSpPr>
          <a:xfrm flipH="1">
            <a:off x="372037" y="1949823"/>
            <a:ext cx="1232647" cy="3201988"/>
            <a:chOff x="6790765" y="2514600"/>
            <a:chExt cx="1232647" cy="3201988"/>
          </a:xfrm>
        </p:grpSpPr>
        <p:grpSp>
          <p:nvGrpSpPr>
            <p:cNvPr id="18" name="Group 19"/>
            <p:cNvGrpSpPr/>
            <p:nvPr/>
          </p:nvGrpSpPr>
          <p:grpSpPr>
            <a:xfrm>
              <a:off x="6790765" y="2514600"/>
              <a:ext cx="1232647" cy="2744788"/>
              <a:chOff x="6790765" y="2514600"/>
              <a:chExt cx="1232647" cy="2744788"/>
            </a:xfrm>
          </p:grpSpPr>
          <p:cxnSp>
            <p:nvCxnSpPr>
              <p:cNvPr id="14" name="Straight Arrow Connector 1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oup 20"/>
            <p:cNvGrpSpPr/>
            <p:nvPr/>
          </p:nvGrpSpPr>
          <p:grpSpPr>
            <a:xfrm>
              <a:off x="6790765" y="2971800"/>
              <a:ext cx="1232647" cy="2744788"/>
              <a:chOff x="6790765" y="2514600"/>
              <a:chExt cx="1232647" cy="2744788"/>
            </a:xfrm>
          </p:grpSpPr>
          <p:cxnSp>
            <p:nvCxnSpPr>
              <p:cNvPr id="10" name="Straight Arrow Connector 9"/>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29" name="Straight Connector 28"/>
          <p:cNvCxnSpPr/>
          <p:nvPr/>
        </p:nvCxnSpPr>
        <p:spPr>
          <a:xfrm rot="5400000">
            <a:off x="3014392" y="3543300"/>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28" name="Group 51"/>
          <p:cNvGrpSpPr/>
          <p:nvPr/>
        </p:nvGrpSpPr>
        <p:grpSpPr>
          <a:xfrm>
            <a:off x="3697951" y="1931894"/>
            <a:ext cx="1250576" cy="3201988"/>
            <a:chOff x="6750424" y="2209800"/>
            <a:chExt cx="1250576" cy="3201988"/>
          </a:xfrm>
        </p:grpSpPr>
        <p:grpSp>
          <p:nvGrpSpPr>
            <p:cNvPr id="30" name="Group 11"/>
            <p:cNvGrpSpPr/>
            <p:nvPr/>
          </p:nvGrpSpPr>
          <p:grpSpPr>
            <a:xfrm>
              <a:off x="6768353" y="2209800"/>
              <a:ext cx="1232647" cy="2744788"/>
              <a:chOff x="6790765" y="2514600"/>
              <a:chExt cx="1232647" cy="2744788"/>
            </a:xfrm>
          </p:grpSpPr>
          <p:cxnSp>
            <p:nvCxnSpPr>
              <p:cNvPr id="48"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1" name="Group 12"/>
            <p:cNvGrpSpPr/>
            <p:nvPr/>
          </p:nvGrpSpPr>
          <p:grpSpPr>
            <a:xfrm>
              <a:off x="6750424" y="2667000"/>
              <a:ext cx="1232647" cy="2744788"/>
              <a:chOff x="6790765" y="2514600"/>
              <a:chExt cx="1232647" cy="2744788"/>
            </a:xfrm>
          </p:grpSpPr>
          <p:cxnSp>
            <p:nvCxnSpPr>
              <p:cNvPr id="44" name="Straight Arrow Connector 4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32" name="Group 52"/>
          <p:cNvGrpSpPr/>
          <p:nvPr/>
        </p:nvGrpSpPr>
        <p:grpSpPr>
          <a:xfrm>
            <a:off x="4984386" y="1909482"/>
            <a:ext cx="1232647" cy="3201988"/>
            <a:chOff x="5486400" y="2214282"/>
            <a:chExt cx="1232647" cy="3201988"/>
          </a:xfrm>
        </p:grpSpPr>
        <p:grpSp>
          <p:nvGrpSpPr>
            <p:cNvPr id="33" name="Group 19"/>
            <p:cNvGrpSpPr/>
            <p:nvPr/>
          </p:nvGrpSpPr>
          <p:grpSpPr>
            <a:xfrm flipH="1">
              <a:off x="5486400" y="2214282"/>
              <a:ext cx="1232647" cy="2744788"/>
              <a:chOff x="6790765" y="2514600"/>
              <a:chExt cx="1232647" cy="2744788"/>
            </a:xfrm>
          </p:grpSpPr>
          <p:cxnSp>
            <p:nvCxnSpPr>
              <p:cNvPr id="38" name="Straight Arrow Connector 3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2" name="Group 20"/>
            <p:cNvGrpSpPr/>
            <p:nvPr/>
          </p:nvGrpSpPr>
          <p:grpSpPr>
            <a:xfrm flipH="1">
              <a:off x="5486400" y="2671482"/>
              <a:ext cx="1232647" cy="2744788"/>
              <a:chOff x="6790765" y="2514600"/>
              <a:chExt cx="1232647" cy="2744788"/>
            </a:xfrm>
          </p:grpSpPr>
          <p:cxnSp>
            <p:nvCxnSpPr>
              <p:cNvPr id="34" name="Straight Arrow Connector 33"/>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
        <p:nvSpPr>
          <p:cNvPr id="55" name="TextBox 54"/>
          <p:cNvSpPr txBox="1"/>
          <p:nvPr/>
        </p:nvSpPr>
        <p:spPr>
          <a:xfrm>
            <a:off x="3007660" y="2783541"/>
            <a:ext cx="685800" cy="1015663"/>
          </a:xfrm>
          <a:prstGeom prst="rect">
            <a:avLst/>
          </a:prstGeom>
          <a:noFill/>
        </p:spPr>
        <p:txBody>
          <a:bodyPr wrap="square" rtlCol="0">
            <a:spAutoFit/>
          </a:bodyPr>
          <a:lstStyle/>
          <a:p>
            <a:r>
              <a:rPr lang="en-US" sz="6000"/>
              <a:t>+</a:t>
            </a:r>
          </a:p>
        </p:txBody>
      </p:sp>
      <p:sp>
        <p:nvSpPr>
          <p:cNvPr id="56" name="TextBox 55"/>
          <p:cNvSpPr txBox="1"/>
          <p:nvPr/>
        </p:nvSpPr>
        <p:spPr>
          <a:xfrm>
            <a:off x="6369426" y="2756647"/>
            <a:ext cx="685800" cy="1015663"/>
          </a:xfrm>
          <a:prstGeom prst="rect">
            <a:avLst/>
          </a:prstGeom>
          <a:noFill/>
        </p:spPr>
        <p:txBody>
          <a:bodyPr wrap="square" rtlCol="0">
            <a:spAutoFit/>
          </a:bodyPr>
          <a:lstStyle/>
          <a:p>
            <a:r>
              <a:rPr lang="en-US" sz="6000"/>
              <a:t>=</a:t>
            </a:r>
          </a:p>
        </p:txBody>
      </p:sp>
      <p:grpSp>
        <p:nvGrpSpPr>
          <p:cNvPr id="43" name="Group 80"/>
          <p:cNvGrpSpPr/>
          <p:nvPr/>
        </p:nvGrpSpPr>
        <p:grpSpPr>
          <a:xfrm>
            <a:off x="7360024" y="1640541"/>
            <a:ext cx="1250576" cy="3890683"/>
            <a:chOff x="7086600" y="1981200"/>
            <a:chExt cx="1250576" cy="3890683"/>
          </a:xfrm>
        </p:grpSpPr>
        <p:grpSp>
          <p:nvGrpSpPr>
            <p:cNvPr id="52" name="Group 56"/>
            <p:cNvGrpSpPr/>
            <p:nvPr/>
          </p:nvGrpSpPr>
          <p:grpSpPr>
            <a:xfrm>
              <a:off x="7086600" y="2362200"/>
              <a:ext cx="1250576" cy="3201988"/>
              <a:chOff x="6750424" y="2209800"/>
              <a:chExt cx="1250576" cy="3201988"/>
            </a:xfrm>
          </p:grpSpPr>
          <p:grpSp>
            <p:nvGrpSpPr>
              <p:cNvPr id="53" name="Group 11"/>
              <p:cNvGrpSpPr/>
              <p:nvPr/>
            </p:nvGrpSpPr>
            <p:grpSpPr>
              <a:xfrm>
                <a:off x="6768353" y="2209800"/>
                <a:ext cx="1232647" cy="2744788"/>
                <a:chOff x="6790765" y="2514600"/>
                <a:chExt cx="1232647" cy="2744788"/>
              </a:xfrm>
            </p:grpSpPr>
            <p:cxnSp>
              <p:nvCxnSpPr>
                <p:cNvPr id="64"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4" name="Group 12"/>
              <p:cNvGrpSpPr/>
              <p:nvPr/>
            </p:nvGrpSpPr>
            <p:grpSpPr>
              <a:xfrm>
                <a:off x="6750424" y="2667000"/>
                <a:ext cx="1232647" cy="2744788"/>
                <a:chOff x="6790765" y="2514600"/>
                <a:chExt cx="1232647" cy="2744788"/>
              </a:xfrm>
            </p:grpSpPr>
            <p:cxnSp>
              <p:nvCxnSpPr>
                <p:cNvPr id="60" name="Straight Arrow Connector 59"/>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68" name="Straight Connector 67"/>
            <p:cNvCxnSpPr/>
            <p:nvPr/>
          </p:nvCxnSpPr>
          <p:spPr>
            <a:xfrm rot="5400000">
              <a:off x="6389594" y="3924300"/>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5161429" y="3928783"/>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57" name="Group 69"/>
            <p:cNvGrpSpPr/>
            <p:nvPr/>
          </p:nvGrpSpPr>
          <p:grpSpPr>
            <a:xfrm>
              <a:off x="7086600" y="2133600"/>
              <a:ext cx="1250576" cy="3201988"/>
              <a:chOff x="6750424" y="2209800"/>
              <a:chExt cx="1250576" cy="3201988"/>
            </a:xfrm>
          </p:grpSpPr>
          <p:grpSp>
            <p:nvGrpSpPr>
              <p:cNvPr id="58" name="Group 11"/>
              <p:cNvGrpSpPr/>
              <p:nvPr/>
            </p:nvGrpSpPr>
            <p:grpSpPr>
              <a:xfrm>
                <a:off x="6768353" y="2209800"/>
                <a:ext cx="1232647" cy="2744788"/>
                <a:chOff x="6790765" y="2514600"/>
                <a:chExt cx="1232647" cy="2744788"/>
              </a:xfrm>
            </p:grpSpPr>
            <p:cxnSp>
              <p:nvCxnSpPr>
                <p:cNvPr id="77"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9" name="Group 12"/>
              <p:cNvGrpSpPr/>
              <p:nvPr/>
            </p:nvGrpSpPr>
            <p:grpSpPr>
              <a:xfrm>
                <a:off x="6750424" y="2667000"/>
                <a:ext cx="1232647" cy="2744788"/>
                <a:chOff x="6790765" y="2514600"/>
                <a:chExt cx="1232647" cy="2744788"/>
              </a:xfrm>
            </p:grpSpPr>
            <p:cxnSp>
              <p:nvCxnSpPr>
                <p:cNvPr id="73" name="Straight Arrow Connector 72"/>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sp>
        <p:nvSpPr>
          <p:cNvPr id="82" name="TextBox 81"/>
          <p:cNvSpPr txBox="1"/>
          <p:nvPr/>
        </p:nvSpPr>
        <p:spPr>
          <a:xfrm>
            <a:off x="457200" y="5813613"/>
            <a:ext cx="8009965" cy="923330"/>
          </a:xfrm>
          <a:prstGeom prst="rect">
            <a:avLst/>
          </a:prstGeom>
          <a:noFill/>
        </p:spPr>
        <p:txBody>
          <a:bodyPr wrap="square" rtlCol="0">
            <a:spAutoFit/>
          </a:bodyPr>
          <a:lstStyle/>
          <a:p>
            <a:r>
              <a:rPr lang="en-US"/>
              <a:t>Superpose the field lines from the negatively charged plate on the parallel positively charged one, and you’ll see the total field is double in the space between the plates, but exactly </a:t>
            </a:r>
            <a:r>
              <a:rPr lang="en-US" u="sng"/>
              <a:t>zero</a:t>
            </a:r>
            <a:r>
              <a:rPr lang="en-US"/>
              <a:t> outside the plates.</a:t>
            </a:r>
          </a:p>
        </p:txBody>
      </p:sp>
      <p:sp>
        <p:nvSpPr>
          <p:cNvPr id="81" name="TextBox 80"/>
          <p:cNvSpPr txBox="1"/>
          <p:nvPr/>
        </p:nvSpPr>
        <p:spPr>
          <a:xfrm>
            <a:off x="26894" y="20633"/>
            <a:ext cx="2667000" cy="369332"/>
          </a:xfrm>
          <a:prstGeom prst="rect">
            <a:avLst/>
          </a:prstGeom>
          <a:noFill/>
        </p:spPr>
        <p:txBody>
          <a:bodyPr wrap="square" rtlCol="0">
            <a:spAutoFit/>
          </a:bodyPr>
          <a:lstStyle/>
          <a:p>
            <a:r>
              <a:rPr lang="en-US" i="1"/>
              <a:t>Reminder from lecture 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Working to Pull the Plates Apart</a:t>
            </a:r>
          </a:p>
        </p:txBody>
      </p:sp>
      <p:sp>
        <p:nvSpPr>
          <p:cNvPr id="3" name="Content Placeholder 2"/>
          <p:cNvSpPr>
            <a:spLocks noGrp="1"/>
          </p:cNvSpPr>
          <p:nvPr>
            <p:ph sz="half" idx="1"/>
          </p:nvPr>
        </p:nvSpPr>
        <p:spPr>
          <a:xfrm>
            <a:off x="457200" y="1600200"/>
            <a:ext cx="5791200" cy="4525963"/>
          </a:xfrm>
        </p:spPr>
        <p:txBody>
          <a:bodyPr/>
          <a:lstStyle/>
          <a:p>
            <a:r>
              <a:rPr lang="en-US"/>
              <a:t>From the last slide, the electric field    </a:t>
            </a:r>
            <a:r>
              <a:rPr lang="en-US" i="1">
                <a:solidFill>
                  <a:srgbClr val="FFFF00"/>
                </a:solidFill>
                <a:latin typeface="Times New Roman" pitchFamily="18" charset="0"/>
                <a:cs typeface="Times New Roman" pitchFamily="18" charset="0"/>
              </a:rPr>
              <a:t>E</a:t>
            </a:r>
            <a:r>
              <a:rPr lang="en-US">
                <a:solidFill>
                  <a:srgbClr val="FFFF00"/>
                </a:solidFill>
              </a:rPr>
              <a:t> = </a:t>
            </a:r>
            <a:r>
              <a:rPr lang="en-US" i="1">
                <a:solidFill>
                  <a:srgbClr val="FFFF00"/>
                </a:solidFill>
                <a:latin typeface="Times New Roman" pitchFamily="18" charset="0"/>
                <a:cs typeface="Times New Roman" pitchFamily="18" charset="0"/>
                <a:sym typeface="Symbol"/>
              </a:rPr>
              <a:t></a:t>
            </a:r>
            <a:r>
              <a:rPr lang="en-US">
                <a:solidFill>
                  <a:srgbClr val="FFFF00"/>
                </a:solidFill>
                <a:sym typeface="Symbol"/>
              </a:rPr>
              <a:t>/</a:t>
            </a:r>
            <a:r>
              <a:rPr lang="en-US" i="1">
                <a:solidFill>
                  <a:srgbClr val="FFFF00"/>
                </a:solidFill>
                <a:latin typeface="Times New Roman" pitchFamily="18" charset="0"/>
                <a:cs typeface="Times New Roman" pitchFamily="18" charset="0"/>
                <a:sym typeface="Symbol"/>
              </a:rPr>
              <a:t></a:t>
            </a:r>
            <a:r>
              <a:rPr lang="en-US" baseline="-25000">
                <a:solidFill>
                  <a:srgbClr val="FFFF00"/>
                </a:solidFill>
                <a:sym typeface="Symbol"/>
              </a:rPr>
              <a:t>0</a:t>
            </a:r>
            <a:r>
              <a:rPr lang="en-US">
                <a:solidFill>
                  <a:srgbClr val="FFFF00"/>
                </a:solidFill>
                <a:sym typeface="Symbol"/>
              </a:rPr>
              <a:t> </a:t>
            </a:r>
            <a:r>
              <a:rPr lang="en-US">
                <a:sym typeface="Symbol"/>
              </a:rPr>
              <a:t>between the plates is </a:t>
            </a:r>
            <a:r>
              <a:rPr lang="en-US" i="1">
                <a:solidFill>
                  <a:srgbClr val="FFFF00"/>
                </a:solidFill>
                <a:latin typeface="Times New Roman" pitchFamily="18" charset="0"/>
                <a:cs typeface="Times New Roman" pitchFamily="18" charset="0"/>
                <a:sym typeface="Symbol"/>
              </a:rPr>
              <a:t></a:t>
            </a:r>
            <a:r>
              <a:rPr lang="en-US">
                <a:solidFill>
                  <a:srgbClr val="FFFF00"/>
                </a:solidFill>
                <a:sym typeface="Symbol"/>
              </a:rPr>
              <a:t>/2</a:t>
            </a:r>
            <a:r>
              <a:rPr lang="en-US" i="1">
                <a:solidFill>
                  <a:srgbClr val="FFFF00"/>
                </a:solidFill>
                <a:latin typeface="Times New Roman" pitchFamily="18" charset="0"/>
                <a:cs typeface="Times New Roman" pitchFamily="18" charset="0"/>
                <a:sym typeface="Symbol"/>
              </a:rPr>
              <a:t></a:t>
            </a:r>
            <a:r>
              <a:rPr lang="en-US" baseline="-25000">
                <a:solidFill>
                  <a:srgbClr val="FFFF00"/>
                </a:solidFill>
                <a:sym typeface="Symbol"/>
              </a:rPr>
              <a:t>0 </a:t>
            </a:r>
            <a:r>
              <a:rPr lang="en-US">
                <a:solidFill>
                  <a:srgbClr val="FFFF00"/>
                </a:solidFill>
                <a:sym typeface="Symbol"/>
              </a:rPr>
              <a:t> from the top plate and </a:t>
            </a:r>
            <a:r>
              <a:rPr lang="en-US" i="1">
                <a:solidFill>
                  <a:srgbClr val="FFFF00"/>
                </a:solidFill>
                <a:latin typeface="Times New Roman" pitchFamily="18" charset="0"/>
                <a:cs typeface="Times New Roman" pitchFamily="18" charset="0"/>
                <a:sym typeface="Symbol"/>
              </a:rPr>
              <a:t></a:t>
            </a:r>
            <a:r>
              <a:rPr lang="en-US">
                <a:solidFill>
                  <a:srgbClr val="FFFF00"/>
                </a:solidFill>
                <a:sym typeface="Symbol"/>
              </a:rPr>
              <a:t>/2</a:t>
            </a:r>
            <a:r>
              <a:rPr lang="en-US" i="1">
                <a:solidFill>
                  <a:srgbClr val="FFFF00"/>
                </a:solidFill>
                <a:latin typeface="Times New Roman" pitchFamily="18" charset="0"/>
                <a:cs typeface="Times New Roman" pitchFamily="18" charset="0"/>
                <a:sym typeface="Symbol"/>
              </a:rPr>
              <a:t></a:t>
            </a:r>
            <a:r>
              <a:rPr lang="en-US" baseline="-25000">
                <a:solidFill>
                  <a:srgbClr val="FFFF00"/>
                </a:solidFill>
                <a:sym typeface="Symbol"/>
              </a:rPr>
              <a:t>0</a:t>
            </a:r>
            <a:r>
              <a:rPr lang="en-US">
                <a:solidFill>
                  <a:srgbClr val="FFFF00"/>
                </a:solidFill>
                <a:sym typeface="Symbol"/>
              </a:rPr>
              <a:t> from the bottom plate.</a:t>
            </a:r>
          </a:p>
          <a:p>
            <a:r>
              <a:rPr lang="en-US">
                <a:sym typeface="Symbol"/>
              </a:rPr>
              <a:t>Therefore, in finding the work done against the electric field in moving the top plate, charge </a:t>
            </a:r>
            <a:r>
              <a:rPr lang="en-US" i="1">
                <a:latin typeface="Times New Roman" pitchFamily="18" charset="0"/>
                <a:cs typeface="Times New Roman" pitchFamily="18" charset="0"/>
                <a:sym typeface="Symbol"/>
              </a:rPr>
              <a:t>Q</a:t>
            </a:r>
            <a:r>
              <a:rPr lang="en-US">
                <a:sym typeface="Symbol"/>
              </a:rPr>
              <a:t>, we can </a:t>
            </a:r>
            <a:r>
              <a:rPr lang="en-US">
                <a:solidFill>
                  <a:srgbClr val="FFFF00"/>
                </a:solidFill>
                <a:sym typeface="Symbol"/>
              </a:rPr>
              <a:t>only count the field from the bottom plate—a charge can’t do work moving in its own field!</a:t>
            </a:r>
            <a:endParaRPr lang="en-US">
              <a:solidFill>
                <a:srgbClr val="FFFF00"/>
              </a:solidFill>
            </a:endParaRPr>
          </a:p>
        </p:txBody>
      </p:sp>
      <p:sp>
        <p:nvSpPr>
          <p:cNvPr id="4" name="Content Placeholder 3"/>
          <p:cNvSpPr>
            <a:spLocks noGrp="1"/>
          </p:cNvSpPr>
          <p:nvPr>
            <p:ph sz="half" idx="2"/>
          </p:nvPr>
        </p:nvSpPr>
        <p:spPr>
          <a:xfrm>
            <a:off x="7010400" y="1600200"/>
            <a:ext cx="1676400" cy="4525963"/>
          </a:xfrm>
        </p:spPr>
        <p:txBody>
          <a:bodyPr/>
          <a:lstStyle/>
          <a:p>
            <a:r>
              <a:rPr lang="en-US">
                <a:solidFill>
                  <a:schemeClr val="bg2">
                    <a:lumMod val="50000"/>
                  </a:schemeClr>
                </a:solidFill>
              </a:rPr>
              <a:t>a</a:t>
            </a:r>
          </a:p>
        </p:txBody>
      </p:sp>
      <p:grpSp>
        <p:nvGrpSpPr>
          <p:cNvPr id="5" name="Group 80"/>
          <p:cNvGrpSpPr/>
          <p:nvPr/>
        </p:nvGrpSpPr>
        <p:grpSpPr>
          <a:xfrm>
            <a:off x="7315200" y="1900517"/>
            <a:ext cx="1250576" cy="3890683"/>
            <a:chOff x="7086600" y="1981200"/>
            <a:chExt cx="1250576" cy="3890683"/>
          </a:xfrm>
        </p:grpSpPr>
        <p:grpSp>
          <p:nvGrpSpPr>
            <p:cNvPr id="6" name="Group 56"/>
            <p:cNvGrpSpPr/>
            <p:nvPr/>
          </p:nvGrpSpPr>
          <p:grpSpPr>
            <a:xfrm>
              <a:off x="7086600" y="2362200"/>
              <a:ext cx="1250576" cy="3201988"/>
              <a:chOff x="6750424" y="2209800"/>
              <a:chExt cx="1250576" cy="3201988"/>
            </a:xfrm>
          </p:grpSpPr>
          <p:grpSp>
            <p:nvGrpSpPr>
              <p:cNvPr id="20" name="Group 11"/>
              <p:cNvGrpSpPr/>
              <p:nvPr/>
            </p:nvGrpSpPr>
            <p:grpSpPr>
              <a:xfrm>
                <a:off x="6768353" y="2209800"/>
                <a:ext cx="1232647" cy="2744788"/>
                <a:chOff x="6790765" y="2514600"/>
                <a:chExt cx="1232647" cy="2744788"/>
              </a:xfrm>
            </p:grpSpPr>
            <p:cxnSp>
              <p:nvCxnSpPr>
                <p:cNvPr id="26"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12"/>
              <p:cNvGrpSpPr/>
              <p:nvPr/>
            </p:nvGrpSpPr>
            <p:grpSpPr>
              <a:xfrm>
                <a:off x="6750424" y="2667000"/>
                <a:ext cx="1232647" cy="2744788"/>
                <a:chOff x="6790765" y="2514600"/>
                <a:chExt cx="1232647" cy="2744788"/>
              </a:xfrm>
            </p:grpSpPr>
            <p:cxnSp>
              <p:nvCxnSpPr>
                <p:cNvPr id="22" name="Straight Arrow Connector 21"/>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7" name="Straight Connector 6"/>
            <p:cNvCxnSpPr/>
            <p:nvPr/>
          </p:nvCxnSpPr>
          <p:spPr>
            <a:xfrm rot="5400000">
              <a:off x="6389594" y="3924300"/>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5161429" y="3928783"/>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9" name="Group 69"/>
            <p:cNvGrpSpPr/>
            <p:nvPr/>
          </p:nvGrpSpPr>
          <p:grpSpPr>
            <a:xfrm>
              <a:off x="7086600" y="2133600"/>
              <a:ext cx="1250576" cy="3201988"/>
              <a:chOff x="6750424" y="2209800"/>
              <a:chExt cx="1250576" cy="3201988"/>
            </a:xfrm>
          </p:grpSpPr>
          <p:grpSp>
            <p:nvGrpSpPr>
              <p:cNvPr id="10" name="Group 11"/>
              <p:cNvGrpSpPr/>
              <p:nvPr/>
            </p:nvGrpSpPr>
            <p:grpSpPr>
              <a:xfrm>
                <a:off x="6768353" y="2209800"/>
                <a:ext cx="1232647" cy="2744788"/>
                <a:chOff x="6790765" y="2514600"/>
                <a:chExt cx="1232647" cy="2744788"/>
              </a:xfrm>
            </p:grpSpPr>
            <p:cxnSp>
              <p:nvCxnSpPr>
                <p:cNvPr id="16"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2"/>
              <p:cNvGrpSpPr/>
              <p:nvPr/>
            </p:nvGrpSpPr>
            <p:grpSpPr>
              <a:xfrm>
                <a:off x="6750424" y="2667000"/>
                <a:ext cx="1232647" cy="2744788"/>
                <a:chOff x="6790765" y="2514600"/>
                <a:chExt cx="1232647" cy="2744788"/>
              </a:xfrm>
            </p:grpSpPr>
            <p:cxnSp>
              <p:nvCxnSpPr>
                <p:cNvPr id="12" name="Straight Arrow Connector 11"/>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721"/>
            <a:ext cx="8229600" cy="1143000"/>
          </a:xfrm>
        </p:spPr>
        <p:txBody>
          <a:bodyPr/>
          <a:lstStyle/>
          <a:p>
            <a:r>
              <a:rPr lang="en-US">
                <a:solidFill>
                  <a:srgbClr val="FFFF00"/>
                </a:solidFill>
              </a:rPr>
              <a:t>Working to Pull the Plates Apart</a:t>
            </a:r>
          </a:p>
        </p:txBody>
      </p:sp>
      <p:sp>
        <p:nvSpPr>
          <p:cNvPr id="3" name="Content Placeholder 2"/>
          <p:cNvSpPr>
            <a:spLocks noGrp="1"/>
          </p:cNvSpPr>
          <p:nvPr>
            <p:ph sz="half" idx="1"/>
          </p:nvPr>
        </p:nvSpPr>
        <p:spPr>
          <a:xfrm>
            <a:off x="228600" y="1317813"/>
            <a:ext cx="6781800" cy="5029200"/>
          </a:xfrm>
        </p:spPr>
        <p:txBody>
          <a:bodyPr>
            <a:normAutofit/>
          </a:bodyPr>
          <a:lstStyle/>
          <a:p>
            <a:r>
              <a:rPr lang="en-US">
                <a:sym typeface="Symbol"/>
              </a:rPr>
              <a:t>Moving the top plate, charge </a:t>
            </a:r>
            <a:r>
              <a:rPr lang="en-US" i="1">
                <a:solidFill>
                  <a:srgbClr val="FFFF00"/>
                </a:solidFill>
                <a:latin typeface="Times New Roman" pitchFamily="18" charset="0"/>
                <a:cs typeface="Times New Roman" pitchFamily="18" charset="0"/>
                <a:sym typeface="Symbol"/>
              </a:rPr>
              <a:t>Q = A</a:t>
            </a:r>
            <a:r>
              <a:rPr lang="en-US">
                <a:sym typeface="Symbol"/>
              </a:rPr>
              <a:t>, a distance </a:t>
            </a:r>
            <a:r>
              <a:rPr lang="en-US" i="1">
                <a:solidFill>
                  <a:srgbClr val="FFFF00"/>
                </a:solidFill>
                <a:latin typeface="Times New Roman" pitchFamily="18" charset="0"/>
                <a:cs typeface="Times New Roman" pitchFamily="18" charset="0"/>
                <a:sym typeface="Symbol"/>
              </a:rPr>
              <a:t>x</a:t>
            </a:r>
            <a:r>
              <a:rPr lang="en-US">
                <a:sym typeface="Symbol"/>
              </a:rPr>
              <a:t> outwards in the electric field </a:t>
            </a:r>
            <a:r>
              <a:rPr lang="en-US" i="1">
                <a:solidFill>
                  <a:srgbClr val="FFFF00"/>
                </a:solidFill>
                <a:latin typeface="Times New Roman" pitchFamily="18" charset="0"/>
                <a:cs typeface="Times New Roman" pitchFamily="18" charset="0"/>
                <a:sym typeface="Symbol"/>
              </a:rPr>
              <a:t></a:t>
            </a:r>
            <a:r>
              <a:rPr lang="en-US">
                <a:solidFill>
                  <a:srgbClr val="FFFF00"/>
                </a:solidFill>
                <a:sym typeface="Symbol"/>
              </a:rPr>
              <a:t>/2</a:t>
            </a:r>
            <a:r>
              <a:rPr lang="en-US" i="1">
                <a:solidFill>
                  <a:srgbClr val="FFFF00"/>
                </a:solidFill>
                <a:latin typeface="Times New Roman" pitchFamily="18" charset="0"/>
                <a:cs typeface="Times New Roman" pitchFamily="18" charset="0"/>
                <a:sym typeface="Symbol"/>
              </a:rPr>
              <a:t></a:t>
            </a:r>
            <a:r>
              <a:rPr lang="en-US" baseline="-25000">
                <a:solidFill>
                  <a:srgbClr val="FFFF00"/>
                </a:solidFill>
                <a:sym typeface="Symbol"/>
              </a:rPr>
              <a:t>0</a:t>
            </a:r>
            <a:r>
              <a:rPr lang="en-US">
                <a:sym typeface="Symbol"/>
              </a:rPr>
              <a:t> from the bottom plate takes work</a:t>
            </a:r>
            <a:endParaRPr lang="en-US" sz="1000">
              <a:sym typeface="Symbol"/>
            </a:endParaRPr>
          </a:p>
          <a:p>
            <a:pPr>
              <a:buNone/>
            </a:pPr>
            <a:endParaRPr lang="en-US">
              <a:sym typeface="Symbol"/>
            </a:endParaRPr>
          </a:p>
          <a:p>
            <a:endParaRPr lang="en-US">
              <a:sym typeface="Symbol"/>
            </a:endParaRPr>
          </a:p>
          <a:p>
            <a:endParaRPr lang="en-US" sz="1600">
              <a:sym typeface="Symbol"/>
            </a:endParaRPr>
          </a:p>
          <a:p>
            <a:r>
              <a:rPr lang="en-US">
                <a:sym typeface="Symbol"/>
              </a:rPr>
              <a:t>Now initially                 , finally</a:t>
            </a:r>
          </a:p>
          <a:p>
            <a:endParaRPr lang="en-US" sz="1000">
              <a:sym typeface="Symbol"/>
            </a:endParaRPr>
          </a:p>
          <a:p>
            <a:endParaRPr lang="en-US" sz="800">
              <a:sym typeface="Symbol"/>
            </a:endParaRPr>
          </a:p>
          <a:p>
            <a:pPr>
              <a:buNone/>
            </a:pPr>
            <a:r>
              <a:rPr lang="en-US">
                <a:sym typeface="Symbol"/>
              </a:rPr>
              <a:t>so </a:t>
            </a:r>
            <a:r>
              <a:rPr lang="en-US">
                <a:solidFill>
                  <a:srgbClr val="FFFF00"/>
                </a:solidFill>
                <a:sym typeface="Symbol"/>
              </a:rPr>
              <a:t>work done = capacitor energy change</a:t>
            </a:r>
            <a:r>
              <a:rPr lang="en-US">
                <a:sym typeface="Symbol"/>
              </a:rPr>
              <a:t>:</a:t>
            </a:r>
          </a:p>
        </p:txBody>
      </p:sp>
      <p:sp>
        <p:nvSpPr>
          <p:cNvPr id="4" name="Content Placeholder 3"/>
          <p:cNvSpPr>
            <a:spLocks noGrp="1"/>
          </p:cNvSpPr>
          <p:nvPr>
            <p:ph sz="half" idx="2"/>
          </p:nvPr>
        </p:nvSpPr>
        <p:spPr>
          <a:xfrm>
            <a:off x="7467600" y="1600200"/>
            <a:ext cx="1676400" cy="4525963"/>
          </a:xfrm>
        </p:spPr>
        <p:txBody>
          <a:bodyPr>
            <a:normAutofit/>
          </a:bodyPr>
          <a:lstStyle/>
          <a:p>
            <a:r>
              <a:rPr lang="en-US">
                <a:solidFill>
                  <a:schemeClr val="bg2">
                    <a:lumMod val="50000"/>
                  </a:schemeClr>
                </a:solidFill>
              </a:rPr>
              <a:t>a</a:t>
            </a:r>
          </a:p>
        </p:txBody>
      </p:sp>
      <p:graphicFrame>
        <p:nvGraphicFramePr>
          <p:cNvPr id="30" name="Object 29"/>
          <p:cNvGraphicFramePr>
            <a:graphicFrameLocks noChangeAspect="1"/>
          </p:cNvGraphicFramePr>
          <p:nvPr/>
        </p:nvGraphicFramePr>
        <p:xfrm>
          <a:off x="739028" y="2707341"/>
          <a:ext cx="5394325" cy="1033463"/>
        </p:xfrm>
        <a:graphic>
          <a:graphicData uri="http://schemas.openxmlformats.org/presentationml/2006/ole">
            <mc:AlternateContent xmlns:mc="http://schemas.openxmlformats.org/markup-compatibility/2006">
              <mc:Choice xmlns:v="urn:schemas-microsoft-com:vml" Requires="v">
                <p:oleObj spid="_x0000_s427066" name="Equation" r:id="rId4" imgW="2387520" imgH="457200" progId="Equation.DSMT4">
                  <p:embed/>
                </p:oleObj>
              </mc:Choice>
              <mc:Fallback>
                <p:oleObj name="Equation" r:id="rId4" imgW="2387520" imgH="457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028" y="2707341"/>
                        <a:ext cx="5394325" cy="1033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30"/>
          <p:cNvGraphicFramePr>
            <a:graphicFrameLocks noChangeAspect="1"/>
          </p:cNvGraphicFramePr>
          <p:nvPr/>
        </p:nvGraphicFramePr>
        <p:xfrm>
          <a:off x="4114800" y="2006600"/>
          <a:ext cx="914400" cy="198438"/>
        </p:xfrm>
        <a:graphic>
          <a:graphicData uri="http://schemas.openxmlformats.org/presentationml/2006/ole">
            <mc:AlternateContent xmlns:mc="http://schemas.openxmlformats.org/markup-compatibility/2006">
              <mc:Choice xmlns:v="urn:schemas-microsoft-com:vml" Requires="v">
                <p:oleObj spid="_x0000_s427067" name="Equation" r:id="rId6" imgW="914400" imgH="198720" progId="Equation.DSMT4">
                  <p:embed/>
                </p:oleObj>
              </mc:Choice>
              <mc:Fallback>
                <p:oleObj name="Equation" r:id="rId6" imgW="914400" imgH="1987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20066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3" name="Content Placeholder 3"/>
          <p:cNvSpPr txBox="1">
            <a:spLocks/>
          </p:cNvSpPr>
          <p:nvPr/>
        </p:nvSpPr>
        <p:spPr>
          <a:xfrm>
            <a:off x="7467600" y="1600200"/>
            <a:ext cx="16764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a:ln>
                  <a:noFill/>
                </a:ln>
                <a:solidFill>
                  <a:schemeClr val="bg2">
                    <a:lumMod val="50000"/>
                  </a:schemeClr>
                </a:solidFill>
                <a:effectLst/>
                <a:uLnTx/>
                <a:uFillTx/>
                <a:latin typeface="+mn-lt"/>
                <a:ea typeface="+mn-ea"/>
                <a:cs typeface="+mn-cs"/>
              </a:rPr>
              <a:t>a</a:t>
            </a:r>
          </a:p>
        </p:txBody>
      </p:sp>
      <p:grpSp>
        <p:nvGrpSpPr>
          <p:cNvPr id="34" name="Group 33"/>
          <p:cNvGrpSpPr/>
          <p:nvPr/>
        </p:nvGrpSpPr>
        <p:grpSpPr>
          <a:xfrm>
            <a:off x="7234518" y="1981200"/>
            <a:ext cx="1631576" cy="3890683"/>
            <a:chOff x="6858000" y="1981200"/>
            <a:chExt cx="1631576" cy="3890683"/>
          </a:xfrm>
        </p:grpSpPr>
        <p:grpSp>
          <p:nvGrpSpPr>
            <p:cNvPr id="35" name="Group 56"/>
            <p:cNvGrpSpPr/>
            <p:nvPr/>
          </p:nvGrpSpPr>
          <p:grpSpPr>
            <a:xfrm>
              <a:off x="6858000" y="2362200"/>
              <a:ext cx="1631576" cy="3201988"/>
              <a:chOff x="6750424" y="2209800"/>
              <a:chExt cx="1250576" cy="3201988"/>
            </a:xfrm>
          </p:grpSpPr>
          <p:grpSp>
            <p:nvGrpSpPr>
              <p:cNvPr id="49" name="Group 11"/>
              <p:cNvGrpSpPr/>
              <p:nvPr/>
            </p:nvGrpSpPr>
            <p:grpSpPr>
              <a:xfrm>
                <a:off x="6768353" y="2209800"/>
                <a:ext cx="1232647" cy="2744788"/>
                <a:chOff x="6790765" y="2514600"/>
                <a:chExt cx="1232647" cy="2744788"/>
              </a:xfrm>
            </p:grpSpPr>
            <p:cxnSp>
              <p:nvCxnSpPr>
                <p:cNvPr id="55"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0" name="Group 12"/>
              <p:cNvGrpSpPr/>
              <p:nvPr/>
            </p:nvGrpSpPr>
            <p:grpSpPr>
              <a:xfrm>
                <a:off x="6750424" y="2667000"/>
                <a:ext cx="1232647" cy="2744788"/>
                <a:chOff x="6790765" y="2514600"/>
                <a:chExt cx="1232647" cy="2744788"/>
              </a:xfrm>
            </p:grpSpPr>
            <p:cxnSp>
              <p:nvCxnSpPr>
                <p:cNvPr id="51" name="Straight Arrow Connector 50"/>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36" name="Straight Connector 35"/>
            <p:cNvCxnSpPr/>
            <p:nvPr/>
          </p:nvCxnSpPr>
          <p:spPr>
            <a:xfrm rot="5400000">
              <a:off x="6540629" y="3924300"/>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4938291" y="3928783"/>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8" name="Group 69"/>
            <p:cNvGrpSpPr/>
            <p:nvPr/>
          </p:nvGrpSpPr>
          <p:grpSpPr>
            <a:xfrm>
              <a:off x="6858000" y="2133600"/>
              <a:ext cx="1631576" cy="3201988"/>
              <a:chOff x="6750424" y="2209800"/>
              <a:chExt cx="1250576" cy="3201988"/>
            </a:xfrm>
          </p:grpSpPr>
          <p:grpSp>
            <p:nvGrpSpPr>
              <p:cNvPr id="39" name="Group 11"/>
              <p:cNvGrpSpPr/>
              <p:nvPr/>
            </p:nvGrpSpPr>
            <p:grpSpPr>
              <a:xfrm>
                <a:off x="6768353" y="2209800"/>
                <a:ext cx="1232647" cy="2744788"/>
                <a:chOff x="6790765" y="2514600"/>
                <a:chExt cx="1232647" cy="2744788"/>
              </a:xfrm>
            </p:grpSpPr>
            <p:cxnSp>
              <p:nvCxnSpPr>
                <p:cNvPr id="45"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40" name="Group 12"/>
              <p:cNvGrpSpPr/>
              <p:nvPr/>
            </p:nvGrpSpPr>
            <p:grpSpPr>
              <a:xfrm>
                <a:off x="6750424" y="2667000"/>
                <a:ext cx="1232647" cy="2744788"/>
                <a:chOff x="6790765" y="2514600"/>
                <a:chExt cx="1232647" cy="2744788"/>
              </a:xfrm>
            </p:grpSpPr>
            <p:cxnSp>
              <p:nvCxnSpPr>
                <p:cNvPr id="41" name="Straight Arrow Connector 40"/>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cxnSp>
        <p:nvCxnSpPr>
          <p:cNvPr id="59" name="Straight Connector 58"/>
          <p:cNvCxnSpPr/>
          <p:nvPr/>
        </p:nvCxnSpPr>
        <p:spPr>
          <a:xfrm rot="5400000">
            <a:off x="5827059" y="3886200"/>
            <a:ext cx="3810000" cy="0"/>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7234518" y="1827212"/>
            <a:ext cx="533400" cy="1588"/>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050742" y="1425388"/>
            <a:ext cx="457200" cy="461665"/>
          </a:xfrm>
          <a:prstGeom prst="rect">
            <a:avLst/>
          </a:prstGeom>
          <a:noFill/>
        </p:spPr>
        <p:txBody>
          <a:bodyPr wrap="square" rtlCol="0">
            <a:spAutoFit/>
          </a:bodyPr>
          <a:lstStyle/>
          <a:p>
            <a:r>
              <a:rPr lang="en-US" sz="2400" i="1">
                <a:latin typeface="Times New Roman" pitchFamily="18" charset="0"/>
                <a:cs typeface="Times New Roman" pitchFamily="18" charset="0"/>
              </a:rPr>
              <a:t>x</a:t>
            </a:r>
          </a:p>
        </p:txBody>
      </p:sp>
      <p:graphicFrame>
        <p:nvGraphicFramePr>
          <p:cNvPr id="68" name="Object 67"/>
          <p:cNvGraphicFramePr>
            <a:graphicFrameLocks noChangeAspect="1"/>
          </p:cNvGraphicFramePr>
          <p:nvPr/>
        </p:nvGraphicFramePr>
        <p:xfrm>
          <a:off x="2529541" y="3868270"/>
          <a:ext cx="1128059" cy="833783"/>
        </p:xfrm>
        <a:graphic>
          <a:graphicData uri="http://schemas.openxmlformats.org/presentationml/2006/ole">
            <mc:AlternateContent xmlns:mc="http://schemas.openxmlformats.org/markup-compatibility/2006">
              <mc:Choice xmlns:v="urn:schemas-microsoft-com:vml" Requires="v">
                <p:oleObj spid="_x0000_s427068" name="Equation" r:id="rId8" imgW="583920" imgH="431640" progId="Equation.DSMT4">
                  <p:embed/>
                </p:oleObj>
              </mc:Choice>
              <mc:Fallback>
                <p:oleObj name="Equation" r:id="rId8" imgW="583920" imgH="43164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29541" y="3868270"/>
                        <a:ext cx="1128059" cy="8337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 name="Object 68"/>
          <p:cNvGraphicFramePr>
            <a:graphicFrameLocks noChangeAspect="1"/>
          </p:cNvGraphicFramePr>
          <p:nvPr/>
        </p:nvGraphicFramePr>
        <p:xfrm>
          <a:off x="4997824" y="3868270"/>
          <a:ext cx="1286435" cy="841131"/>
        </p:xfrm>
        <a:graphic>
          <a:graphicData uri="http://schemas.openxmlformats.org/presentationml/2006/ole">
            <mc:AlternateContent xmlns:mc="http://schemas.openxmlformats.org/markup-compatibility/2006">
              <mc:Choice xmlns:v="urn:schemas-microsoft-com:vml" Requires="v">
                <p:oleObj spid="_x0000_s427069" name="Equation" r:id="rId10" imgW="660240" imgH="431640" progId="Equation.DSMT4">
                  <p:embed/>
                </p:oleObj>
              </mc:Choice>
              <mc:Fallback>
                <p:oleObj name="Equation" r:id="rId10" imgW="660240" imgH="431640" progId="Equation.DSMT4">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97824" y="3868270"/>
                        <a:ext cx="1286435" cy="8411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 name="Object 69"/>
          <p:cNvGraphicFramePr>
            <a:graphicFrameLocks noChangeAspect="1"/>
          </p:cNvGraphicFramePr>
          <p:nvPr/>
        </p:nvGraphicFramePr>
        <p:xfrm>
          <a:off x="2133600" y="5486400"/>
          <a:ext cx="2751666" cy="990600"/>
        </p:xfrm>
        <a:graphic>
          <a:graphicData uri="http://schemas.openxmlformats.org/presentationml/2006/ole">
            <mc:AlternateContent xmlns:mc="http://schemas.openxmlformats.org/markup-compatibility/2006">
              <mc:Choice xmlns:v="urn:schemas-microsoft-com:vml" Requires="v">
                <p:oleObj spid="_x0000_s427070" name="Equation" r:id="rId12" imgW="1269720" imgH="457200" progId="Equation.DSMT4">
                  <p:embed/>
                </p:oleObj>
              </mc:Choice>
              <mc:Fallback>
                <p:oleObj name="Equation" r:id="rId12" imgW="1269720" imgH="457200" progId="Equation.DSMT4">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33600" y="5486400"/>
                        <a:ext cx="2751666"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a:solidFill>
                  <a:srgbClr val="FFFF00"/>
                </a:solidFill>
              </a:rPr>
              <a:t>Working to Pull the Plates Apart</a:t>
            </a:r>
          </a:p>
        </p:txBody>
      </p:sp>
      <p:sp>
        <p:nvSpPr>
          <p:cNvPr id="3" name="Content Placeholder 2"/>
          <p:cNvSpPr>
            <a:spLocks noGrp="1"/>
          </p:cNvSpPr>
          <p:nvPr>
            <p:ph sz="half" idx="1"/>
          </p:nvPr>
        </p:nvSpPr>
        <p:spPr>
          <a:xfrm>
            <a:off x="0" y="1371600"/>
            <a:ext cx="6248400" cy="5486400"/>
          </a:xfrm>
        </p:spPr>
        <p:txBody>
          <a:bodyPr>
            <a:normAutofit lnSpcReduction="10000"/>
          </a:bodyPr>
          <a:lstStyle/>
          <a:p>
            <a:r>
              <a:rPr lang="en-US">
                <a:sym typeface="Symbol"/>
              </a:rPr>
              <a:t>Moving the top plate, charge </a:t>
            </a:r>
            <a:r>
              <a:rPr lang="en-US" i="1">
                <a:solidFill>
                  <a:srgbClr val="FFFF00"/>
                </a:solidFill>
                <a:latin typeface="Times New Roman" pitchFamily="18" charset="0"/>
                <a:cs typeface="Times New Roman" pitchFamily="18" charset="0"/>
                <a:sym typeface="Symbol"/>
              </a:rPr>
              <a:t>Q</a:t>
            </a:r>
            <a:r>
              <a:rPr lang="en-US">
                <a:sym typeface="Symbol"/>
              </a:rPr>
              <a:t>, a distance </a:t>
            </a:r>
            <a:r>
              <a:rPr lang="en-US" i="1">
                <a:solidFill>
                  <a:srgbClr val="FFFF00"/>
                </a:solidFill>
                <a:latin typeface="Times New Roman" pitchFamily="18" charset="0"/>
                <a:cs typeface="Times New Roman" pitchFamily="18" charset="0"/>
                <a:sym typeface="Symbol"/>
              </a:rPr>
              <a:t>x</a:t>
            </a:r>
            <a:r>
              <a:rPr lang="en-US">
                <a:sym typeface="Symbol"/>
              </a:rPr>
              <a:t> outwards created an extra volume </a:t>
            </a:r>
            <a:r>
              <a:rPr lang="en-US">
                <a:solidFill>
                  <a:srgbClr val="FFFF00"/>
                </a:solidFill>
                <a:sym typeface="Symbol"/>
              </a:rPr>
              <a:t></a:t>
            </a:r>
            <a:r>
              <a:rPr lang="en-US" i="1">
                <a:solidFill>
                  <a:srgbClr val="FFFF00"/>
                </a:solidFill>
                <a:latin typeface="Times New Roman" pitchFamily="18" charset="0"/>
                <a:cs typeface="Times New Roman" pitchFamily="18" charset="0"/>
                <a:sym typeface="Symbol"/>
              </a:rPr>
              <a:t>V</a:t>
            </a:r>
            <a:r>
              <a:rPr lang="en-US">
                <a:solidFill>
                  <a:srgbClr val="FFFF00"/>
                </a:solidFill>
                <a:sym typeface="Symbol"/>
              </a:rPr>
              <a:t>  = </a:t>
            </a:r>
            <a:r>
              <a:rPr lang="en-US" i="1">
                <a:solidFill>
                  <a:srgbClr val="FFFF00"/>
                </a:solidFill>
                <a:latin typeface="Times New Roman" pitchFamily="18" charset="0"/>
                <a:cs typeface="Times New Roman" pitchFamily="18" charset="0"/>
                <a:sym typeface="Symbol"/>
              </a:rPr>
              <a:t>Ax</a:t>
            </a:r>
            <a:r>
              <a:rPr lang="en-US">
                <a:sym typeface="Symbol"/>
              </a:rPr>
              <a:t> between the plates, filled with the constant electric field </a:t>
            </a:r>
            <a:r>
              <a:rPr lang="en-US" i="1">
                <a:solidFill>
                  <a:srgbClr val="FFFF00"/>
                </a:solidFill>
                <a:latin typeface="Times New Roman" pitchFamily="18" charset="0"/>
                <a:cs typeface="Times New Roman" pitchFamily="18" charset="0"/>
                <a:sym typeface="Symbol"/>
              </a:rPr>
              <a:t>E</a:t>
            </a:r>
            <a:r>
              <a:rPr lang="en-US">
                <a:sym typeface="Symbol"/>
              </a:rPr>
              <a:t>, and took work:</a:t>
            </a:r>
          </a:p>
          <a:p>
            <a:endParaRPr lang="en-US">
              <a:sym typeface="Symbol"/>
            </a:endParaRPr>
          </a:p>
          <a:p>
            <a:pPr>
              <a:buNone/>
            </a:pPr>
            <a:r>
              <a:rPr lang="en-US">
                <a:sym typeface="Symbol"/>
              </a:rPr>
              <a:t>                             </a:t>
            </a:r>
          </a:p>
          <a:p>
            <a:endParaRPr lang="en-US" b="1">
              <a:solidFill>
                <a:srgbClr val="FFFF00"/>
              </a:solidFill>
              <a:sym typeface="Symbol"/>
            </a:endParaRPr>
          </a:p>
          <a:p>
            <a:r>
              <a:rPr lang="en-US" b="1">
                <a:solidFill>
                  <a:srgbClr val="FFFF00"/>
                </a:solidFill>
                <a:sym typeface="Symbol"/>
              </a:rPr>
              <a:t>The electric field itself is the store of energy</a:t>
            </a:r>
            <a:r>
              <a:rPr lang="en-US">
                <a:sym typeface="Symbol"/>
              </a:rPr>
              <a:t>: and this is true in general, for varying as well as constant fields, the </a:t>
            </a:r>
            <a:r>
              <a:rPr lang="en-US" u="sng">
                <a:solidFill>
                  <a:srgbClr val="FFFF00"/>
                </a:solidFill>
                <a:sym typeface="Symbol"/>
              </a:rPr>
              <a:t>energy density</a:t>
            </a:r>
            <a:r>
              <a:rPr lang="en-US">
                <a:solidFill>
                  <a:srgbClr val="FFFF00"/>
                </a:solidFill>
                <a:sym typeface="Symbol"/>
              </a:rPr>
              <a:t> in an electric field is </a:t>
            </a:r>
            <a:r>
              <a:rPr lang="en-US">
                <a:sym typeface="Symbol"/>
              </a:rPr>
              <a:t>              </a:t>
            </a:r>
          </a:p>
        </p:txBody>
      </p:sp>
      <p:sp>
        <p:nvSpPr>
          <p:cNvPr id="4" name="Content Placeholder 3"/>
          <p:cNvSpPr>
            <a:spLocks noGrp="1"/>
          </p:cNvSpPr>
          <p:nvPr>
            <p:ph sz="half" idx="2"/>
          </p:nvPr>
        </p:nvSpPr>
        <p:spPr>
          <a:xfrm>
            <a:off x="7239000" y="1600200"/>
            <a:ext cx="1676400" cy="4525963"/>
          </a:xfrm>
        </p:spPr>
        <p:txBody>
          <a:bodyPr>
            <a:normAutofit lnSpcReduction="10000"/>
          </a:bodyPr>
          <a:lstStyle/>
          <a:p>
            <a:r>
              <a:rPr lang="en-US">
                <a:solidFill>
                  <a:schemeClr val="bg2">
                    <a:lumMod val="50000"/>
                  </a:schemeClr>
                </a:solidFill>
              </a:rPr>
              <a:t>a</a:t>
            </a:r>
          </a:p>
        </p:txBody>
      </p:sp>
      <p:grpSp>
        <p:nvGrpSpPr>
          <p:cNvPr id="40" name="Group 39"/>
          <p:cNvGrpSpPr/>
          <p:nvPr/>
        </p:nvGrpSpPr>
        <p:grpSpPr>
          <a:xfrm>
            <a:off x="7086600" y="1981200"/>
            <a:ext cx="1631577" cy="3890683"/>
            <a:chOff x="6858000" y="1981200"/>
            <a:chExt cx="1631577" cy="3890683"/>
          </a:xfrm>
        </p:grpSpPr>
        <p:grpSp>
          <p:nvGrpSpPr>
            <p:cNvPr id="6" name="Group 56"/>
            <p:cNvGrpSpPr/>
            <p:nvPr/>
          </p:nvGrpSpPr>
          <p:grpSpPr>
            <a:xfrm>
              <a:off x="6858001" y="2362200"/>
              <a:ext cx="1631576" cy="3201988"/>
              <a:chOff x="6750424" y="2209800"/>
              <a:chExt cx="1250576" cy="3201988"/>
            </a:xfrm>
          </p:grpSpPr>
          <p:grpSp>
            <p:nvGrpSpPr>
              <p:cNvPr id="9" name="Group 11"/>
              <p:cNvGrpSpPr/>
              <p:nvPr/>
            </p:nvGrpSpPr>
            <p:grpSpPr>
              <a:xfrm>
                <a:off x="6768353" y="2209800"/>
                <a:ext cx="1232647" cy="2744788"/>
                <a:chOff x="6790765" y="2514600"/>
                <a:chExt cx="1232647" cy="2744788"/>
              </a:xfrm>
            </p:grpSpPr>
            <p:cxnSp>
              <p:nvCxnSpPr>
                <p:cNvPr id="26"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Group 12"/>
              <p:cNvGrpSpPr/>
              <p:nvPr/>
            </p:nvGrpSpPr>
            <p:grpSpPr>
              <a:xfrm>
                <a:off x="6750424" y="2667000"/>
                <a:ext cx="1232649" cy="2744788"/>
                <a:chOff x="6790765" y="2514600"/>
                <a:chExt cx="1232649" cy="2744788"/>
              </a:xfrm>
            </p:grpSpPr>
            <p:cxnSp>
              <p:nvCxnSpPr>
                <p:cNvPr id="22" name="Straight Arrow Connector 21"/>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804214"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7" name="Straight Connector 6"/>
            <p:cNvCxnSpPr/>
            <p:nvPr/>
          </p:nvCxnSpPr>
          <p:spPr>
            <a:xfrm rot="5400000">
              <a:off x="6540629" y="3924300"/>
              <a:ext cx="3886200" cy="0"/>
            </a:xfrm>
            <a:prstGeom prst="line">
              <a:avLst/>
            </a:prstGeom>
            <a:ln w="571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938291" y="3928783"/>
              <a:ext cx="3886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1" name="Group 69"/>
            <p:cNvGrpSpPr/>
            <p:nvPr/>
          </p:nvGrpSpPr>
          <p:grpSpPr>
            <a:xfrm>
              <a:off x="6858000" y="2133600"/>
              <a:ext cx="1631576" cy="3201988"/>
              <a:chOff x="6750424" y="2209800"/>
              <a:chExt cx="1250576" cy="3201988"/>
            </a:xfrm>
          </p:grpSpPr>
          <p:grpSp>
            <p:nvGrpSpPr>
              <p:cNvPr id="20" name="Group 11"/>
              <p:cNvGrpSpPr/>
              <p:nvPr/>
            </p:nvGrpSpPr>
            <p:grpSpPr>
              <a:xfrm>
                <a:off x="6768353" y="2209800"/>
                <a:ext cx="1232647" cy="2744788"/>
                <a:chOff x="6790765" y="2514600"/>
                <a:chExt cx="1232647" cy="2744788"/>
              </a:xfrm>
            </p:grpSpPr>
            <p:cxnSp>
              <p:nvCxnSpPr>
                <p:cNvPr id="16" name="Straight Arrow Connector 7"/>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8"/>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9"/>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0"/>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21" name="Group 12"/>
              <p:cNvGrpSpPr/>
              <p:nvPr/>
            </p:nvGrpSpPr>
            <p:grpSpPr>
              <a:xfrm>
                <a:off x="6750424" y="2667000"/>
                <a:ext cx="1232647" cy="2744788"/>
                <a:chOff x="6790765" y="2514600"/>
                <a:chExt cx="1232647" cy="2744788"/>
              </a:xfrm>
            </p:grpSpPr>
            <p:cxnSp>
              <p:nvCxnSpPr>
                <p:cNvPr id="12" name="Straight Arrow Connector 11"/>
                <p:cNvCxnSpPr/>
                <p:nvPr/>
              </p:nvCxnSpPr>
              <p:spPr>
                <a:xfrm>
                  <a:off x="6790765" y="25146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804212" y="34290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5"/>
                <p:cNvCxnSpPr/>
                <p:nvPr/>
              </p:nvCxnSpPr>
              <p:spPr>
                <a:xfrm>
                  <a:off x="6799730" y="43434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6"/>
                <p:cNvCxnSpPr/>
                <p:nvPr/>
              </p:nvCxnSpPr>
              <p:spPr>
                <a:xfrm>
                  <a:off x="6804212" y="5257800"/>
                  <a:ext cx="1219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aphicFrame>
        <p:nvGraphicFramePr>
          <p:cNvPr id="31" name="Object 30"/>
          <p:cNvGraphicFramePr>
            <a:graphicFrameLocks noChangeAspect="1"/>
          </p:cNvGraphicFramePr>
          <p:nvPr/>
        </p:nvGraphicFramePr>
        <p:xfrm>
          <a:off x="4114800" y="2006600"/>
          <a:ext cx="914400" cy="198438"/>
        </p:xfrm>
        <a:graphic>
          <a:graphicData uri="http://schemas.openxmlformats.org/presentationml/2006/ole">
            <mc:AlternateContent xmlns:mc="http://schemas.openxmlformats.org/markup-compatibility/2006">
              <mc:Choice xmlns:v="urn:schemas-microsoft-com:vml" Requires="v">
                <p:oleObj spid="_x0000_s428068" name="Equation" r:id="rId4" imgW="914400" imgH="198720" progId="Equation.DSMT4">
                  <p:embed/>
                </p:oleObj>
              </mc:Choice>
              <mc:Fallback>
                <p:oleObj name="Equation" r:id="rId4" imgW="914400" imgH="19872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20066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 name="Object 31"/>
          <p:cNvGraphicFramePr>
            <a:graphicFrameLocks noChangeAspect="1"/>
          </p:cNvGraphicFramePr>
          <p:nvPr/>
        </p:nvGraphicFramePr>
        <p:xfrm>
          <a:off x="856129" y="3395715"/>
          <a:ext cx="4900612" cy="1167320"/>
        </p:xfrm>
        <a:graphic>
          <a:graphicData uri="http://schemas.openxmlformats.org/presentationml/2006/ole">
            <mc:AlternateContent xmlns:mc="http://schemas.openxmlformats.org/markup-compatibility/2006">
              <mc:Choice xmlns:v="urn:schemas-microsoft-com:vml" Requires="v">
                <p:oleObj spid="_x0000_s428069" name="Equation" r:id="rId6" imgW="1917360" imgH="457200" progId="Equation.DSMT4">
                  <p:embed/>
                </p:oleObj>
              </mc:Choice>
              <mc:Fallback>
                <p:oleObj name="Equation" r:id="rId6" imgW="1917360" imgH="45720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129" y="3395715"/>
                        <a:ext cx="4900612" cy="11673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28037" name="Object 5"/>
          <p:cNvGraphicFramePr>
            <a:graphicFrameLocks noChangeAspect="1"/>
          </p:cNvGraphicFramePr>
          <p:nvPr/>
        </p:nvGraphicFramePr>
        <p:xfrm>
          <a:off x="5513388" y="5810250"/>
          <a:ext cx="1262062" cy="666750"/>
        </p:xfrm>
        <a:graphic>
          <a:graphicData uri="http://schemas.openxmlformats.org/presentationml/2006/ole">
            <mc:AlternateContent xmlns:mc="http://schemas.openxmlformats.org/markup-compatibility/2006">
              <mc:Choice xmlns:v="urn:schemas-microsoft-com:vml" Requires="v">
                <p:oleObj spid="_x0000_s428070" name="Equation" r:id="rId8" imgW="457200" imgH="241200" progId="Equation.DSMT4">
                  <p:embed/>
                </p:oleObj>
              </mc:Choice>
              <mc:Fallback>
                <p:oleObj name="Equation" r:id="rId8" imgW="457200" imgH="24120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13388" y="5810250"/>
                        <a:ext cx="1262062"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36" name="Straight Connector 35"/>
          <p:cNvCxnSpPr/>
          <p:nvPr/>
        </p:nvCxnSpPr>
        <p:spPr>
          <a:xfrm rot="5400000">
            <a:off x="5679141" y="3886200"/>
            <a:ext cx="3810000" cy="0"/>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086600" y="1827212"/>
            <a:ext cx="533400" cy="1588"/>
          </a:xfrm>
          <a:prstGeom prst="straightConnector1">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207624" y="1425388"/>
            <a:ext cx="457200" cy="461665"/>
          </a:xfrm>
          <a:prstGeom prst="rect">
            <a:avLst/>
          </a:prstGeom>
          <a:noFill/>
        </p:spPr>
        <p:txBody>
          <a:bodyPr wrap="square" rtlCol="0">
            <a:spAutoFit/>
          </a:bodyPr>
          <a:lstStyle/>
          <a:p>
            <a:r>
              <a:rPr lang="en-US" sz="2400" i="1">
                <a:latin typeface="Times New Roman" pitchFamily="18" charset="0"/>
                <a:cs typeface="Times New Roman" pitchFamily="18" charset="0"/>
              </a:rPr>
              <a:t>x</a:t>
            </a:r>
          </a:p>
        </p:txBody>
      </p:sp>
      <p:cxnSp>
        <p:nvCxnSpPr>
          <p:cNvPr id="41" name="Straight Connector 40"/>
          <p:cNvCxnSpPr/>
          <p:nvPr/>
        </p:nvCxnSpPr>
        <p:spPr>
          <a:xfrm>
            <a:off x="5571565" y="6459071"/>
            <a:ext cx="1066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a:solidFill>
                  <a:srgbClr val="FFFF00"/>
                </a:solidFill>
              </a:rPr>
              <a:t>Clicker Question</a:t>
            </a:r>
          </a:p>
        </p:txBody>
      </p:sp>
      <p:sp>
        <p:nvSpPr>
          <p:cNvPr id="3" name="Content Placeholder 2"/>
          <p:cNvSpPr>
            <a:spLocks noGrp="1"/>
          </p:cNvSpPr>
          <p:nvPr>
            <p:ph sz="half" idx="1"/>
          </p:nvPr>
        </p:nvSpPr>
        <p:spPr>
          <a:xfrm>
            <a:off x="304800" y="1371600"/>
            <a:ext cx="5943600" cy="4953000"/>
          </a:xfrm>
        </p:spPr>
        <p:txBody>
          <a:bodyPr/>
          <a:lstStyle/>
          <a:p>
            <a:r>
              <a:rPr lang="en-US"/>
              <a:t>Suppose the parallel plates are pulled apart from separation </a:t>
            </a:r>
            <a:r>
              <a:rPr lang="en-US" i="1">
                <a:latin typeface="Times New Roman" pitchFamily="18" charset="0"/>
                <a:cs typeface="Times New Roman" pitchFamily="18" charset="0"/>
              </a:rPr>
              <a:t>d</a:t>
            </a:r>
            <a:r>
              <a:rPr lang="en-US"/>
              <a:t> to 2</a:t>
            </a:r>
            <a:r>
              <a:rPr lang="en-US" i="1">
                <a:latin typeface="Times New Roman" pitchFamily="18" charset="0"/>
                <a:cs typeface="Times New Roman" pitchFamily="18" charset="0"/>
              </a:rPr>
              <a:t>d</a:t>
            </a:r>
            <a:r>
              <a:rPr lang="en-US"/>
              <a:t>, the plates having a constant potential difference </a:t>
            </a:r>
            <a:r>
              <a:rPr lang="en-US" i="1">
                <a:latin typeface="Times New Roman" pitchFamily="18" charset="0"/>
                <a:cs typeface="Times New Roman" pitchFamily="18" charset="0"/>
              </a:rPr>
              <a:t>V</a:t>
            </a:r>
            <a:r>
              <a:rPr lang="en-US"/>
              <a:t> from a battery.  </a:t>
            </a:r>
          </a:p>
          <a:p>
            <a:r>
              <a:rPr lang="en-US"/>
              <a:t>What happens to the </a:t>
            </a:r>
            <a:r>
              <a:rPr lang="en-US">
                <a:solidFill>
                  <a:srgbClr val="FFFF00"/>
                </a:solidFill>
              </a:rPr>
              <a:t>electric field strength </a:t>
            </a:r>
            <a:r>
              <a:rPr lang="en-US"/>
              <a:t>between the plates?</a:t>
            </a:r>
          </a:p>
          <a:p>
            <a:pPr>
              <a:buNone/>
            </a:pPr>
            <a:endParaRPr lang="en-US"/>
          </a:p>
          <a:p>
            <a:pPr marL="514350" indent="-514350">
              <a:buAutoNum type="alphaUcPeriod"/>
            </a:pPr>
            <a:r>
              <a:rPr lang="en-US"/>
              <a:t>It’s doubled</a:t>
            </a:r>
          </a:p>
          <a:p>
            <a:pPr marL="514350" indent="-514350">
              <a:buAutoNum type="alphaUcPeriod"/>
            </a:pPr>
            <a:r>
              <a:rPr lang="en-US"/>
              <a:t>It’s halved</a:t>
            </a:r>
          </a:p>
          <a:p>
            <a:pPr marL="514350" indent="-514350">
              <a:buAutoNum type="alphaUcPeriod"/>
            </a:pPr>
            <a:r>
              <a:rPr lang="en-US"/>
              <a:t>It’s constant</a:t>
            </a:r>
          </a:p>
        </p:txBody>
      </p:sp>
      <p:sp>
        <p:nvSpPr>
          <p:cNvPr id="4" name="Content Placeholder 3"/>
          <p:cNvSpPr>
            <a:spLocks noGrp="1"/>
          </p:cNvSpPr>
          <p:nvPr>
            <p:ph sz="half" idx="2"/>
          </p:nvPr>
        </p:nvSpPr>
        <p:spPr>
          <a:xfrm>
            <a:off x="6248400" y="1600200"/>
            <a:ext cx="2438400" cy="4525963"/>
          </a:xfrm>
        </p:spPr>
        <p:txBody>
          <a:bodyPr/>
          <a:lstStyle/>
          <a:p>
            <a:r>
              <a:rPr lang="en-US">
                <a:solidFill>
                  <a:schemeClr val="bg2">
                    <a:lumMod val="50000"/>
                  </a:schemeClr>
                </a:solidFill>
              </a:rPr>
              <a:t>a</a:t>
            </a:r>
          </a:p>
        </p:txBody>
      </p:sp>
      <p:grpSp>
        <p:nvGrpSpPr>
          <p:cNvPr id="25" name="Group 24"/>
          <p:cNvGrpSpPr/>
          <p:nvPr/>
        </p:nvGrpSpPr>
        <p:grpSpPr>
          <a:xfrm>
            <a:off x="6629400" y="1693207"/>
            <a:ext cx="1990738" cy="1888193"/>
            <a:chOff x="5143488" y="1927412"/>
            <a:chExt cx="1990738" cy="1888193"/>
          </a:xfrm>
        </p:grpSpPr>
        <p:cxnSp>
          <p:nvCxnSpPr>
            <p:cNvPr id="6" name="Straight Connector 5"/>
            <p:cNvCxnSpPr/>
            <p:nvPr/>
          </p:nvCxnSpPr>
          <p:spPr>
            <a:xfrm rot="5400000">
              <a:off x="56007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8293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457944" y="3152774"/>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008469" y="2974041"/>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443817"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6409765"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5495926" y="3810001"/>
              <a:ext cx="1638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5353052" y="3682257"/>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5143488" y="34290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248274" y="3543295"/>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6553200" y="4665007"/>
            <a:ext cx="2133600" cy="1888193"/>
            <a:chOff x="5105400" y="4343400"/>
            <a:chExt cx="2133600" cy="1888193"/>
          </a:xfrm>
        </p:grpSpPr>
        <p:cxnSp>
          <p:nvCxnSpPr>
            <p:cNvPr id="27" name="Straight Connector 26"/>
            <p:cNvCxnSpPr/>
            <p:nvPr/>
          </p:nvCxnSpPr>
          <p:spPr>
            <a:xfrm rot="5400000">
              <a:off x="5562612"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952576"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568326" y="5568762"/>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970381" y="5390029"/>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5405729"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6506147"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5457838" y="6225989"/>
              <a:ext cx="1781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314964" y="6098245"/>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5105400" y="5844988"/>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5210186" y="5959283"/>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6575611" y="2653553"/>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0" name="TextBox 39"/>
          <p:cNvSpPr txBox="1"/>
          <p:nvPr/>
        </p:nvSpPr>
        <p:spPr>
          <a:xfrm>
            <a:off x="6468035" y="5396770"/>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1" name="Down Arrow 40"/>
          <p:cNvSpPr/>
          <p:nvPr/>
        </p:nvSpPr>
        <p:spPr>
          <a:xfrm>
            <a:off x="7467600" y="3962400"/>
            <a:ext cx="685800" cy="4572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a:solidFill>
                  <a:srgbClr val="FFFF00"/>
                </a:solidFill>
              </a:rPr>
              <a:t>Clicker Answer</a:t>
            </a:r>
          </a:p>
        </p:txBody>
      </p:sp>
      <p:sp>
        <p:nvSpPr>
          <p:cNvPr id="3" name="Content Placeholder 2"/>
          <p:cNvSpPr>
            <a:spLocks noGrp="1"/>
          </p:cNvSpPr>
          <p:nvPr>
            <p:ph sz="half" idx="1"/>
          </p:nvPr>
        </p:nvSpPr>
        <p:spPr>
          <a:xfrm>
            <a:off x="304800" y="1371600"/>
            <a:ext cx="5943600" cy="4953000"/>
          </a:xfrm>
        </p:spPr>
        <p:txBody>
          <a:bodyPr>
            <a:normAutofit/>
          </a:bodyPr>
          <a:lstStyle/>
          <a:p>
            <a:r>
              <a:rPr lang="en-US"/>
              <a:t>Suppose the parallel plates are pulled apart from separation </a:t>
            </a:r>
            <a:r>
              <a:rPr lang="en-US" i="1">
                <a:latin typeface="Times New Roman" pitchFamily="18" charset="0"/>
                <a:cs typeface="Times New Roman" pitchFamily="18" charset="0"/>
              </a:rPr>
              <a:t>d</a:t>
            </a:r>
            <a:r>
              <a:rPr lang="en-US"/>
              <a:t> to 2</a:t>
            </a:r>
            <a:r>
              <a:rPr lang="en-US" i="1">
                <a:latin typeface="Times New Roman" pitchFamily="18" charset="0"/>
                <a:cs typeface="Times New Roman" pitchFamily="18" charset="0"/>
              </a:rPr>
              <a:t>d</a:t>
            </a:r>
            <a:r>
              <a:rPr lang="en-US"/>
              <a:t>, the plates having a </a:t>
            </a:r>
            <a:r>
              <a:rPr lang="en-US">
                <a:solidFill>
                  <a:srgbClr val="FFFF00"/>
                </a:solidFill>
              </a:rPr>
              <a:t>constant potential difference </a:t>
            </a:r>
            <a:r>
              <a:rPr lang="en-US" i="1">
                <a:solidFill>
                  <a:srgbClr val="FFFF00"/>
                </a:solidFill>
                <a:latin typeface="Times New Roman" pitchFamily="18" charset="0"/>
                <a:cs typeface="Times New Roman" pitchFamily="18" charset="0"/>
              </a:rPr>
              <a:t>V</a:t>
            </a:r>
            <a:r>
              <a:rPr lang="en-US"/>
              <a:t> from a battery.  </a:t>
            </a:r>
          </a:p>
          <a:p>
            <a:r>
              <a:rPr lang="en-US"/>
              <a:t>What happens to the </a:t>
            </a:r>
            <a:r>
              <a:rPr lang="en-US">
                <a:solidFill>
                  <a:srgbClr val="FFFF00"/>
                </a:solidFill>
              </a:rPr>
              <a:t>electric field strength </a:t>
            </a:r>
            <a:r>
              <a:rPr lang="en-US"/>
              <a:t>between the plates?</a:t>
            </a:r>
          </a:p>
          <a:p>
            <a:pPr>
              <a:buNone/>
            </a:pPr>
            <a:endParaRPr lang="en-US"/>
          </a:p>
          <a:p>
            <a:pPr marL="514350" indent="-514350">
              <a:buAutoNum type="alphaUcPeriod"/>
            </a:pPr>
            <a:r>
              <a:rPr lang="en-US"/>
              <a:t>It’s doubled</a:t>
            </a:r>
          </a:p>
          <a:p>
            <a:pPr marL="514350" indent="-514350">
              <a:buAutoNum type="alphaUcPeriod"/>
            </a:pPr>
            <a:r>
              <a:rPr lang="en-US"/>
              <a:t>It’s halved                          </a:t>
            </a:r>
          </a:p>
          <a:p>
            <a:pPr marL="514350" indent="-514350">
              <a:buNone/>
            </a:pPr>
            <a:r>
              <a:rPr lang="en-US"/>
              <a:t>same voltage, double distance:  V/m.</a:t>
            </a:r>
          </a:p>
        </p:txBody>
      </p:sp>
      <p:sp>
        <p:nvSpPr>
          <p:cNvPr id="4" name="Content Placeholder 3"/>
          <p:cNvSpPr>
            <a:spLocks noGrp="1"/>
          </p:cNvSpPr>
          <p:nvPr>
            <p:ph sz="half" idx="2"/>
          </p:nvPr>
        </p:nvSpPr>
        <p:spPr>
          <a:xfrm>
            <a:off x="6248400" y="1600200"/>
            <a:ext cx="2438400" cy="4525963"/>
          </a:xfrm>
        </p:spPr>
        <p:txBody>
          <a:bodyPr>
            <a:normAutofit/>
          </a:bodyPr>
          <a:lstStyle/>
          <a:p>
            <a:r>
              <a:rPr lang="en-US">
                <a:solidFill>
                  <a:schemeClr val="bg2">
                    <a:lumMod val="50000"/>
                  </a:schemeClr>
                </a:solidFill>
              </a:rPr>
              <a:t>a</a:t>
            </a:r>
          </a:p>
        </p:txBody>
      </p:sp>
      <p:grpSp>
        <p:nvGrpSpPr>
          <p:cNvPr id="5" name="Group 24"/>
          <p:cNvGrpSpPr/>
          <p:nvPr/>
        </p:nvGrpSpPr>
        <p:grpSpPr>
          <a:xfrm>
            <a:off x="6629400" y="1693207"/>
            <a:ext cx="1990738" cy="1888193"/>
            <a:chOff x="5143488" y="1927412"/>
            <a:chExt cx="1990738" cy="1888193"/>
          </a:xfrm>
        </p:grpSpPr>
        <p:cxnSp>
          <p:nvCxnSpPr>
            <p:cNvPr id="6" name="Straight Connector 5"/>
            <p:cNvCxnSpPr/>
            <p:nvPr/>
          </p:nvCxnSpPr>
          <p:spPr>
            <a:xfrm rot="5400000">
              <a:off x="56007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8293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457944" y="3152774"/>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008469" y="2974041"/>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443817"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6409765"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5495926" y="3810001"/>
              <a:ext cx="1638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5353052" y="3682257"/>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5143488" y="34290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248274" y="3543295"/>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37"/>
          <p:cNvGrpSpPr/>
          <p:nvPr/>
        </p:nvGrpSpPr>
        <p:grpSpPr>
          <a:xfrm>
            <a:off x="6553200" y="4665007"/>
            <a:ext cx="2133600" cy="1888193"/>
            <a:chOff x="5105400" y="4343400"/>
            <a:chExt cx="2133600" cy="1888193"/>
          </a:xfrm>
        </p:grpSpPr>
        <p:cxnSp>
          <p:nvCxnSpPr>
            <p:cNvPr id="27" name="Straight Connector 26"/>
            <p:cNvCxnSpPr/>
            <p:nvPr/>
          </p:nvCxnSpPr>
          <p:spPr>
            <a:xfrm rot="5400000">
              <a:off x="5562612"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952576"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568326" y="5568762"/>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970381" y="5390029"/>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5405729"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6506147"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5457838" y="6225989"/>
              <a:ext cx="1781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314964" y="6098245"/>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5105400" y="5844988"/>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5210186" y="5959283"/>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6575611" y="2653553"/>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0" name="TextBox 39"/>
          <p:cNvSpPr txBox="1"/>
          <p:nvPr/>
        </p:nvSpPr>
        <p:spPr>
          <a:xfrm>
            <a:off x="6468035" y="5396770"/>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1" name="Down Arrow 40"/>
          <p:cNvSpPr/>
          <p:nvPr/>
        </p:nvSpPr>
        <p:spPr>
          <a:xfrm>
            <a:off x="7467600" y="3962400"/>
            <a:ext cx="685800" cy="4572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rot="10800000">
            <a:off x="2895600" y="5410200"/>
            <a:ext cx="1295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a:solidFill>
                  <a:srgbClr val="FFFF00"/>
                </a:solidFill>
              </a:rPr>
              <a:t>Today’s Topics</a:t>
            </a:r>
          </a:p>
        </p:txBody>
      </p:sp>
      <p:sp>
        <p:nvSpPr>
          <p:cNvPr id="3" name="Content Placeholder 2"/>
          <p:cNvSpPr>
            <a:spLocks noGrp="1"/>
          </p:cNvSpPr>
          <p:nvPr>
            <p:ph idx="1"/>
          </p:nvPr>
        </p:nvSpPr>
        <p:spPr>
          <a:xfrm>
            <a:off x="685800" y="2133600"/>
            <a:ext cx="7772400" cy="3200400"/>
          </a:xfrm>
        </p:spPr>
        <p:txBody>
          <a:bodyPr/>
          <a:lstStyle/>
          <a:p>
            <a:endParaRPr lang="en-US" dirty="0"/>
          </a:p>
          <a:p>
            <a:r>
              <a:rPr lang="en-US" dirty="0"/>
              <a:t>First, some review… then</a:t>
            </a:r>
          </a:p>
          <a:p>
            <a:r>
              <a:rPr lang="en-US" dirty="0"/>
              <a:t>Storing energy in a capacitor</a:t>
            </a:r>
          </a:p>
          <a:p>
            <a:r>
              <a:rPr lang="en-US" dirty="0"/>
              <a:t>How energy is stored in the electric field</a:t>
            </a:r>
          </a:p>
          <a:p>
            <a:r>
              <a:rPr lang="en-US" dirty="0"/>
              <a:t>Dielectrics:  why they strengthen capacitors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a:solidFill>
                  <a:srgbClr val="FFFF00"/>
                </a:solidFill>
              </a:rPr>
              <a:t>Clicker Question</a:t>
            </a:r>
          </a:p>
        </p:txBody>
      </p:sp>
      <p:sp>
        <p:nvSpPr>
          <p:cNvPr id="3" name="Content Placeholder 2"/>
          <p:cNvSpPr>
            <a:spLocks noGrp="1"/>
          </p:cNvSpPr>
          <p:nvPr>
            <p:ph sz="half" idx="1"/>
          </p:nvPr>
        </p:nvSpPr>
        <p:spPr>
          <a:xfrm>
            <a:off x="304800" y="1371600"/>
            <a:ext cx="5943600" cy="5486400"/>
          </a:xfrm>
        </p:spPr>
        <p:txBody>
          <a:bodyPr>
            <a:normAutofit lnSpcReduction="10000"/>
          </a:bodyPr>
          <a:lstStyle/>
          <a:p>
            <a:r>
              <a:rPr lang="en-US"/>
              <a:t>Suppose the parallel plates are pulled apart from separation </a:t>
            </a:r>
            <a:r>
              <a:rPr lang="en-US" i="1">
                <a:latin typeface="Times New Roman" pitchFamily="18" charset="0"/>
                <a:cs typeface="Times New Roman" pitchFamily="18" charset="0"/>
              </a:rPr>
              <a:t>d</a:t>
            </a:r>
            <a:r>
              <a:rPr lang="en-US"/>
              <a:t> to 2</a:t>
            </a:r>
            <a:r>
              <a:rPr lang="en-US" i="1">
                <a:latin typeface="Times New Roman" pitchFamily="18" charset="0"/>
                <a:cs typeface="Times New Roman" pitchFamily="18" charset="0"/>
              </a:rPr>
              <a:t>d</a:t>
            </a:r>
            <a:r>
              <a:rPr lang="en-US"/>
              <a:t>, the plates having a </a:t>
            </a:r>
            <a:r>
              <a:rPr lang="en-US">
                <a:solidFill>
                  <a:srgbClr val="FFFF00"/>
                </a:solidFill>
              </a:rPr>
              <a:t>constant potential difference </a:t>
            </a:r>
            <a:r>
              <a:rPr lang="en-US" i="1">
                <a:solidFill>
                  <a:srgbClr val="FFFF00"/>
                </a:solidFill>
                <a:latin typeface="Times New Roman" pitchFamily="18" charset="0"/>
                <a:cs typeface="Times New Roman" pitchFamily="18" charset="0"/>
              </a:rPr>
              <a:t>V</a:t>
            </a:r>
            <a:r>
              <a:rPr lang="en-US"/>
              <a:t> from a battery.  </a:t>
            </a:r>
          </a:p>
          <a:p>
            <a:r>
              <a:rPr lang="en-US"/>
              <a:t>What happens to the </a:t>
            </a:r>
            <a:r>
              <a:rPr lang="en-US">
                <a:solidFill>
                  <a:srgbClr val="FFFF00"/>
                </a:solidFill>
              </a:rPr>
              <a:t>total energy stored in the capacitor</a:t>
            </a:r>
            <a:r>
              <a:rPr lang="en-US"/>
              <a:t>?</a:t>
            </a:r>
          </a:p>
          <a:p>
            <a:pPr>
              <a:buNone/>
            </a:pPr>
            <a:endParaRPr lang="en-US"/>
          </a:p>
          <a:p>
            <a:pPr marL="514350" indent="-514350">
              <a:buAutoNum type="alphaUcPeriod"/>
            </a:pPr>
            <a:r>
              <a:rPr lang="en-US"/>
              <a:t>It’s doubled</a:t>
            </a:r>
          </a:p>
          <a:p>
            <a:pPr marL="514350" indent="-514350">
              <a:buAutoNum type="alphaUcPeriod"/>
            </a:pPr>
            <a:r>
              <a:rPr lang="en-US"/>
              <a:t>It’s halved</a:t>
            </a:r>
          </a:p>
          <a:p>
            <a:pPr marL="514350" indent="-514350">
              <a:buAutoNum type="alphaUcPeriod"/>
            </a:pPr>
            <a:r>
              <a:rPr lang="en-US"/>
              <a:t>It’s constant</a:t>
            </a:r>
          </a:p>
          <a:p>
            <a:pPr marL="514350" indent="-514350">
              <a:buAutoNum type="alphaUcPeriod"/>
            </a:pPr>
            <a:r>
              <a:rPr lang="en-US"/>
              <a:t>It increases by a factor of 4</a:t>
            </a:r>
          </a:p>
          <a:p>
            <a:pPr marL="514350" indent="-514350">
              <a:buAutoNum type="alphaUcPeriod"/>
            </a:pPr>
            <a:r>
              <a:rPr lang="en-US"/>
              <a:t>It decreases by a factor of 4</a:t>
            </a:r>
          </a:p>
        </p:txBody>
      </p:sp>
      <p:sp>
        <p:nvSpPr>
          <p:cNvPr id="4" name="Content Placeholder 3"/>
          <p:cNvSpPr>
            <a:spLocks noGrp="1"/>
          </p:cNvSpPr>
          <p:nvPr>
            <p:ph sz="half" idx="2"/>
          </p:nvPr>
        </p:nvSpPr>
        <p:spPr>
          <a:xfrm>
            <a:off x="6248400" y="1600200"/>
            <a:ext cx="2438400" cy="4525963"/>
          </a:xfrm>
        </p:spPr>
        <p:txBody>
          <a:bodyPr>
            <a:normAutofit lnSpcReduction="10000"/>
          </a:bodyPr>
          <a:lstStyle/>
          <a:p>
            <a:r>
              <a:rPr lang="en-US">
                <a:solidFill>
                  <a:schemeClr val="bg2">
                    <a:lumMod val="50000"/>
                  </a:schemeClr>
                </a:solidFill>
              </a:rPr>
              <a:t>a</a:t>
            </a:r>
          </a:p>
        </p:txBody>
      </p:sp>
      <p:grpSp>
        <p:nvGrpSpPr>
          <p:cNvPr id="5" name="Group 24"/>
          <p:cNvGrpSpPr/>
          <p:nvPr/>
        </p:nvGrpSpPr>
        <p:grpSpPr>
          <a:xfrm>
            <a:off x="6629400" y="1693207"/>
            <a:ext cx="1990738" cy="1888193"/>
            <a:chOff x="5143488" y="1927412"/>
            <a:chExt cx="1990738" cy="1888193"/>
          </a:xfrm>
        </p:grpSpPr>
        <p:cxnSp>
          <p:nvCxnSpPr>
            <p:cNvPr id="6" name="Straight Connector 5"/>
            <p:cNvCxnSpPr/>
            <p:nvPr/>
          </p:nvCxnSpPr>
          <p:spPr>
            <a:xfrm rot="5400000">
              <a:off x="56007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8293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457944" y="3152774"/>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008469" y="2974041"/>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443817"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6409765"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5495926" y="3810001"/>
              <a:ext cx="1638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5353052" y="3682257"/>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5143488" y="34290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248274" y="3543295"/>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37"/>
          <p:cNvGrpSpPr/>
          <p:nvPr/>
        </p:nvGrpSpPr>
        <p:grpSpPr>
          <a:xfrm>
            <a:off x="6553200" y="4665007"/>
            <a:ext cx="2133600" cy="1888193"/>
            <a:chOff x="5105400" y="4343400"/>
            <a:chExt cx="2133600" cy="1888193"/>
          </a:xfrm>
        </p:grpSpPr>
        <p:cxnSp>
          <p:nvCxnSpPr>
            <p:cNvPr id="27" name="Straight Connector 26"/>
            <p:cNvCxnSpPr/>
            <p:nvPr/>
          </p:nvCxnSpPr>
          <p:spPr>
            <a:xfrm rot="5400000">
              <a:off x="5562612"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952576"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568326" y="5568762"/>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970381" y="5390029"/>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5405729"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6506147"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5457838" y="6225989"/>
              <a:ext cx="1781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314964" y="6098245"/>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5105400" y="5844988"/>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5210186" y="5959283"/>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6575611" y="2653553"/>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0" name="TextBox 39"/>
          <p:cNvSpPr txBox="1"/>
          <p:nvPr/>
        </p:nvSpPr>
        <p:spPr>
          <a:xfrm>
            <a:off x="6468035" y="5396770"/>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1" name="Down Arrow 40"/>
          <p:cNvSpPr/>
          <p:nvPr/>
        </p:nvSpPr>
        <p:spPr>
          <a:xfrm>
            <a:off x="7467600" y="3962400"/>
            <a:ext cx="685800" cy="4572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a:solidFill>
                  <a:srgbClr val="FFFF00"/>
                </a:solidFill>
              </a:rPr>
              <a:t>Clicker Answer</a:t>
            </a:r>
          </a:p>
        </p:txBody>
      </p:sp>
      <p:sp>
        <p:nvSpPr>
          <p:cNvPr id="3" name="Content Placeholder 2"/>
          <p:cNvSpPr>
            <a:spLocks noGrp="1"/>
          </p:cNvSpPr>
          <p:nvPr>
            <p:ph sz="half" idx="1"/>
          </p:nvPr>
        </p:nvSpPr>
        <p:spPr>
          <a:xfrm>
            <a:off x="304800" y="1371600"/>
            <a:ext cx="5943600" cy="5486400"/>
          </a:xfrm>
        </p:spPr>
        <p:txBody>
          <a:bodyPr>
            <a:normAutofit lnSpcReduction="10000"/>
          </a:bodyPr>
          <a:lstStyle/>
          <a:p>
            <a:r>
              <a:rPr lang="en-US"/>
              <a:t>Suppose the parallel plates are pulled apart from separation </a:t>
            </a:r>
            <a:r>
              <a:rPr lang="en-US" i="1">
                <a:latin typeface="Times New Roman" pitchFamily="18" charset="0"/>
                <a:cs typeface="Times New Roman" pitchFamily="18" charset="0"/>
              </a:rPr>
              <a:t>d</a:t>
            </a:r>
            <a:r>
              <a:rPr lang="en-US"/>
              <a:t> to 2</a:t>
            </a:r>
            <a:r>
              <a:rPr lang="en-US" i="1">
                <a:latin typeface="Times New Roman" pitchFamily="18" charset="0"/>
                <a:cs typeface="Times New Roman" pitchFamily="18" charset="0"/>
              </a:rPr>
              <a:t>d</a:t>
            </a:r>
            <a:r>
              <a:rPr lang="en-US"/>
              <a:t>, the plates having a </a:t>
            </a:r>
            <a:r>
              <a:rPr lang="en-US">
                <a:solidFill>
                  <a:srgbClr val="FFFF00"/>
                </a:solidFill>
              </a:rPr>
              <a:t>constant potential difference </a:t>
            </a:r>
            <a:r>
              <a:rPr lang="en-US" i="1">
                <a:solidFill>
                  <a:srgbClr val="FFFF00"/>
                </a:solidFill>
                <a:latin typeface="Times New Roman" pitchFamily="18" charset="0"/>
                <a:cs typeface="Times New Roman" pitchFamily="18" charset="0"/>
              </a:rPr>
              <a:t>V</a:t>
            </a:r>
            <a:r>
              <a:rPr lang="en-US"/>
              <a:t> from a battery.  </a:t>
            </a:r>
          </a:p>
          <a:p>
            <a:r>
              <a:rPr lang="en-US"/>
              <a:t>What happens to the </a:t>
            </a:r>
            <a:r>
              <a:rPr lang="en-US">
                <a:solidFill>
                  <a:srgbClr val="FFFF00"/>
                </a:solidFill>
              </a:rPr>
              <a:t>total energy stored in the capacitor</a:t>
            </a:r>
            <a:r>
              <a:rPr lang="en-US"/>
              <a:t>?</a:t>
            </a:r>
          </a:p>
          <a:p>
            <a:pPr>
              <a:buNone/>
            </a:pPr>
            <a:endParaRPr lang="en-US"/>
          </a:p>
          <a:p>
            <a:pPr marL="514350" indent="-514350">
              <a:buAutoNum type="alphaUcPeriod"/>
            </a:pPr>
            <a:r>
              <a:rPr lang="en-US"/>
              <a:t>It’s doubled</a:t>
            </a:r>
          </a:p>
          <a:p>
            <a:pPr marL="514350" indent="-514350">
              <a:buAutoNum type="alphaUcPeriod"/>
            </a:pPr>
            <a:r>
              <a:rPr lang="en-US"/>
              <a:t>It’s halved                          </a:t>
            </a:r>
          </a:p>
          <a:p>
            <a:pPr marL="514350" indent="-514350">
              <a:buAutoNum type="alphaUcPeriod"/>
            </a:pPr>
            <a:r>
              <a:rPr lang="en-US"/>
              <a:t>It’s constant</a:t>
            </a:r>
          </a:p>
          <a:p>
            <a:pPr marL="514350" indent="-514350">
              <a:buAutoNum type="alphaUcPeriod"/>
            </a:pPr>
            <a:r>
              <a:rPr lang="en-US"/>
              <a:t>It increases by a factor of 4</a:t>
            </a:r>
          </a:p>
          <a:p>
            <a:pPr marL="514350" indent="-514350">
              <a:buAutoNum type="alphaUcPeriod"/>
            </a:pPr>
            <a:r>
              <a:rPr lang="en-US"/>
              <a:t>It decreases by a factor of 4</a:t>
            </a:r>
          </a:p>
        </p:txBody>
      </p:sp>
      <p:sp>
        <p:nvSpPr>
          <p:cNvPr id="4" name="Content Placeholder 3"/>
          <p:cNvSpPr>
            <a:spLocks noGrp="1"/>
          </p:cNvSpPr>
          <p:nvPr>
            <p:ph sz="half" idx="2"/>
          </p:nvPr>
        </p:nvSpPr>
        <p:spPr>
          <a:xfrm>
            <a:off x="6248400" y="1600200"/>
            <a:ext cx="2438400" cy="4525963"/>
          </a:xfrm>
        </p:spPr>
        <p:txBody>
          <a:bodyPr>
            <a:normAutofit lnSpcReduction="10000"/>
          </a:bodyPr>
          <a:lstStyle/>
          <a:p>
            <a:r>
              <a:rPr lang="en-US">
                <a:solidFill>
                  <a:schemeClr val="bg2">
                    <a:lumMod val="50000"/>
                  </a:schemeClr>
                </a:solidFill>
              </a:rPr>
              <a:t>a</a:t>
            </a:r>
          </a:p>
        </p:txBody>
      </p:sp>
      <p:grpSp>
        <p:nvGrpSpPr>
          <p:cNvPr id="5" name="Group 24"/>
          <p:cNvGrpSpPr/>
          <p:nvPr/>
        </p:nvGrpSpPr>
        <p:grpSpPr>
          <a:xfrm>
            <a:off x="6629400" y="1693207"/>
            <a:ext cx="1990738" cy="1888193"/>
            <a:chOff x="5143488" y="1927412"/>
            <a:chExt cx="1990738" cy="1888193"/>
          </a:xfrm>
        </p:grpSpPr>
        <p:cxnSp>
          <p:nvCxnSpPr>
            <p:cNvPr id="6" name="Straight Connector 5"/>
            <p:cNvCxnSpPr/>
            <p:nvPr/>
          </p:nvCxnSpPr>
          <p:spPr>
            <a:xfrm rot="5400000">
              <a:off x="56007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8293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457944" y="3152774"/>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008469" y="2974041"/>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443817"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6409765"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5495926" y="3810001"/>
              <a:ext cx="1638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5353052" y="3682257"/>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5143488" y="34290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248274" y="3543295"/>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37"/>
          <p:cNvGrpSpPr/>
          <p:nvPr/>
        </p:nvGrpSpPr>
        <p:grpSpPr>
          <a:xfrm>
            <a:off x="6553200" y="4665007"/>
            <a:ext cx="2133600" cy="1888193"/>
            <a:chOff x="5105400" y="4343400"/>
            <a:chExt cx="2133600" cy="1888193"/>
          </a:xfrm>
        </p:grpSpPr>
        <p:cxnSp>
          <p:nvCxnSpPr>
            <p:cNvPr id="27" name="Straight Connector 26"/>
            <p:cNvCxnSpPr/>
            <p:nvPr/>
          </p:nvCxnSpPr>
          <p:spPr>
            <a:xfrm rot="5400000">
              <a:off x="5562612"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952576"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568326" y="5568762"/>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970381" y="5390029"/>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5405729"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6506147"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5457838" y="6225989"/>
              <a:ext cx="1781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314964" y="6098245"/>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5105400" y="5844988"/>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5210186" y="5959283"/>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6575611" y="2653553"/>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0" name="TextBox 39"/>
          <p:cNvSpPr txBox="1"/>
          <p:nvPr/>
        </p:nvSpPr>
        <p:spPr>
          <a:xfrm>
            <a:off x="6468035" y="5396770"/>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1" name="Down Arrow 40"/>
          <p:cNvSpPr/>
          <p:nvPr/>
        </p:nvSpPr>
        <p:spPr>
          <a:xfrm>
            <a:off x="7467600" y="3962400"/>
            <a:ext cx="685800" cy="4572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Arrow Connector 37"/>
          <p:cNvCxnSpPr/>
          <p:nvPr/>
        </p:nvCxnSpPr>
        <p:spPr>
          <a:xfrm rot="10800000">
            <a:off x="2895600" y="5029200"/>
            <a:ext cx="13716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extLst>
              <p:ext uri="{D42A27DB-BD31-4B8C-83A1-F6EECF244321}">
                <p14:modId xmlns:p14="http://schemas.microsoft.com/office/powerpoint/2010/main" val="1317072440"/>
              </p:ext>
            </p:extLst>
          </p:nvPr>
        </p:nvGraphicFramePr>
        <p:xfrm>
          <a:off x="4380936" y="4784540"/>
          <a:ext cx="1432676" cy="513601"/>
        </p:xfrm>
        <a:graphic>
          <a:graphicData uri="http://schemas.openxmlformats.org/presentationml/2006/ole">
            <mc:AlternateContent xmlns:mc="http://schemas.openxmlformats.org/markup-compatibility/2006">
              <mc:Choice xmlns:v="urn:schemas-microsoft-com:vml" Requires="v">
                <p:oleObj spid="_x0000_s436231" name="Equation" r:id="rId4" imgW="672840" imgH="241200" progId="Equation.DSMT4">
                  <p:embed/>
                </p:oleObj>
              </mc:Choice>
              <mc:Fallback>
                <p:oleObj name="Equation" r:id="rId4" imgW="672840" imgH="241200" progId="Equation.DSMT4">
                  <p:embed/>
                  <p:pic>
                    <p:nvPicPr>
                      <p:cNvPr id="0" name=""/>
                      <p:cNvPicPr/>
                      <p:nvPr/>
                    </p:nvPicPr>
                    <p:blipFill>
                      <a:blip r:embed="rId5"/>
                      <a:stretch>
                        <a:fillRect/>
                      </a:stretch>
                    </p:blipFill>
                    <p:spPr>
                      <a:xfrm>
                        <a:off x="4380936" y="4784540"/>
                        <a:ext cx="1432676" cy="513601"/>
                      </a:xfrm>
                      <a:prstGeom prst="rect">
                        <a:avLst/>
                      </a:prstGeom>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a:solidFill>
                  <a:srgbClr val="FFFF00"/>
                </a:solidFill>
              </a:rPr>
              <a:t>Puzzle…</a:t>
            </a:r>
          </a:p>
        </p:txBody>
      </p:sp>
      <p:sp>
        <p:nvSpPr>
          <p:cNvPr id="3" name="Content Placeholder 2"/>
          <p:cNvSpPr>
            <a:spLocks noGrp="1"/>
          </p:cNvSpPr>
          <p:nvPr>
            <p:ph sz="half" idx="1"/>
          </p:nvPr>
        </p:nvSpPr>
        <p:spPr>
          <a:xfrm>
            <a:off x="304800" y="1752600"/>
            <a:ext cx="5943600" cy="4648200"/>
          </a:xfrm>
        </p:spPr>
        <p:txBody>
          <a:bodyPr>
            <a:normAutofit/>
          </a:bodyPr>
          <a:lstStyle/>
          <a:p>
            <a:r>
              <a:rPr lang="en-US"/>
              <a:t>Pulling the plates apart takes external work, since the plates are oppositely charged and attract each other.</a:t>
            </a:r>
          </a:p>
          <a:p>
            <a:r>
              <a:rPr lang="en-US"/>
              <a:t>Yet after pulling them to double the initial separation, there is </a:t>
            </a:r>
            <a:r>
              <a:rPr lang="en-US" i="1"/>
              <a:t>less energy </a:t>
            </a:r>
            <a:r>
              <a:rPr lang="en-US"/>
              <a:t>stored in the capacitor than before!</a:t>
            </a:r>
          </a:p>
          <a:p>
            <a:pPr>
              <a:buNone/>
            </a:pPr>
            <a:endParaRPr lang="en-US"/>
          </a:p>
          <a:p>
            <a:r>
              <a:rPr lang="en-US">
                <a:solidFill>
                  <a:srgbClr val="FFFF00"/>
                </a:solidFill>
              </a:rPr>
              <a:t>What about conservation of energy?</a:t>
            </a:r>
          </a:p>
        </p:txBody>
      </p:sp>
      <p:sp>
        <p:nvSpPr>
          <p:cNvPr id="4" name="Content Placeholder 3"/>
          <p:cNvSpPr>
            <a:spLocks noGrp="1"/>
          </p:cNvSpPr>
          <p:nvPr>
            <p:ph sz="half" idx="2"/>
          </p:nvPr>
        </p:nvSpPr>
        <p:spPr>
          <a:xfrm>
            <a:off x="6248400" y="1482633"/>
            <a:ext cx="2438400" cy="4525963"/>
          </a:xfrm>
        </p:spPr>
        <p:txBody>
          <a:bodyPr>
            <a:normAutofit/>
          </a:bodyPr>
          <a:lstStyle/>
          <a:p>
            <a:r>
              <a:rPr lang="en-US">
                <a:solidFill>
                  <a:schemeClr val="bg2">
                    <a:lumMod val="50000"/>
                  </a:schemeClr>
                </a:solidFill>
              </a:rPr>
              <a:t>a</a:t>
            </a:r>
          </a:p>
        </p:txBody>
      </p:sp>
      <p:grpSp>
        <p:nvGrpSpPr>
          <p:cNvPr id="5" name="Group 24"/>
          <p:cNvGrpSpPr/>
          <p:nvPr/>
        </p:nvGrpSpPr>
        <p:grpSpPr>
          <a:xfrm>
            <a:off x="6629400" y="1499440"/>
            <a:ext cx="1990738" cy="1888193"/>
            <a:chOff x="5143488" y="1927412"/>
            <a:chExt cx="1990738" cy="1888193"/>
          </a:xfrm>
        </p:grpSpPr>
        <p:cxnSp>
          <p:nvCxnSpPr>
            <p:cNvPr id="6" name="Straight Connector 5"/>
            <p:cNvCxnSpPr/>
            <p:nvPr/>
          </p:nvCxnSpPr>
          <p:spPr>
            <a:xfrm rot="5400000">
              <a:off x="56007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8293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457944" y="3152774"/>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008469" y="2974041"/>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443817"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6409765"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5495926" y="3810001"/>
              <a:ext cx="1638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5353052" y="3682257"/>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5143488" y="34290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248274" y="3543295"/>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37"/>
          <p:cNvGrpSpPr/>
          <p:nvPr/>
        </p:nvGrpSpPr>
        <p:grpSpPr>
          <a:xfrm>
            <a:off x="6553200" y="4395040"/>
            <a:ext cx="2133600" cy="1888193"/>
            <a:chOff x="5105400" y="4343400"/>
            <a:chExt cx="2133600" cy="1888193"/>
          </a:xfrm>
        </p:grpSpPr>
        <p:cxnSp>
          <p:nvCxnSpPr>
            <p:cNvPr id="27" name="Straight Connector 26"/>
            <p:cNvCxnSpPr/>
            <p:nvPr/>
          </p:nvCxnSpPr>
          <p:spPr>
            <a:xfrm rot="5400000">
              <a:off x="5562612"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952576"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568326" y="5568762"/>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970381" y="5390029"/>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5405729"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6506147"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5457838" y="6225989"/>
              <a:ext cx="1781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314964" y="6098245"/>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5105400" y="5844988"/>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5210186" y="5959283"/>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6575611" y="2535986"/>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0" name="TextBox 39"/>
          <p:cNvSpPr txBox="1"/>
          <p:nvPr/>
        </p:nvSpPr>
        <p:spPr>
          <a:xfrm>
            <a:off x="6468035" y="5279203"/>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1" name="Down Arrow 40"/>
          <p:cNvSpPr/>
          <p:nvPr/>
        </p:nvSpPr>
        <p:spPr>
          <a:xfrm>
            <a:off x="7467600" y="3768633"/>
            <a:ext cx="685800" cy="4572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a:solidFill>
                  <a:srgbClr val="FFFF00"/>
                </a:solidFill>
              </a:rPr>
              <a:t>Puzzle Answer</a:t>
            </a:r>
          </a:p>
        </p:txBody>
      </p:sp>
      <p:sp>
        <p:nvSpPr>
          <p:cNvPr id="3" name="Content Placeholder 2"/>
          <p:cNvSpPr>
            <a:spLocks noGrp="1"/>
          </p:cNvSpPr>
          <p:nvPr>
            <p:ph sz="half" idx="1"/>
          </p:nvPr>
        </p:nvSpPr>
        <p:spPr>
          <a:xfrm>
            <a:off x="259977" y="1524000"/>
            <a:ext cx="5943600" cy="4648200"/>
          </a:xfrm>
        </p:spPr>
        <p:txBody>
          <a:bodyPr>
            <a:normAutofit/>
          </a:bodyPr>
          <a:lstStyle/>
          <a:p>
            <a:pPr>
              <a:buNone/>
            </a:pPr>
            <a:endParaRPr lang="en-US"/>
          </a:p>
          <a:p>
            <a:r>
              <a:rPr lang="en-US">
                <a:solidFill>
                  <a:srgbClr val="FFFF00"/>
                </a:solidFill>
              </a:rPr>
              <a:t>What about conservation of energy?</a:t>
            </a:r>
          </a:p>
          <a:p>
            <a:r>
              <a:rPr lang="en-US">
                <a:solidFill>
                  <a:srgbClr val="FFFF00"/>
                </a:solidFill>
              </a:rPr>
              <a:t>The capacitance goes down, the voltage is constant, so charge flows from the capacitance into the battery.  (</a:t>
            </a:r>
            <a:r>
              <a:rPr lang="en-US" i="1">
                <a:solidFill>
                  <a:srgbClr val="FFFF00"/>
                </a:solidFill>
                <a:latin typeface="Times New Roman" pitchFamily="18" charset="0"/>
                <a:cs typeface="Times New Roman" pitchFamily="18" charset="0"/>
              </a:rPr>
              <a:t>Q = CV</a:t>
            </a:r>
            <a:r>
              <a:rPr lang="en-US">
                <a:solidFill>
                  <a:srgbClr val="FFFF00"/>
                </a:solidFill>
              </a:rPr>
              <a:t>)</a:t>
            </a:r>
          </a:p>
          <a:p>
            <a:r>
              <a:rPr lang="en-US">
                <a:solidFill>
                  <a:srgbClr val="FFFF00"/>
                </a:solidFill>
              </a:rPr>
              <a:t>And, it flows the </a:t>
            </a:r>
            <a:r>
              <a:rPr lang="en-US" i="1">
                <a:solidFill>
                  <a:srgbClr val="FFFF00"/>
                </a:solidFill>
              </a:rPr>
              <a:t>wrong way</a:t>
            </a:r>
            <a:r>
              <a:rPr lang="en-US">
                <a:solidFill>
                  <a:srgbClr val="FFFF00"/>
                </a:solidFill>
              </a:rPr>
              <a:t>—against the battery’s potential, so this takes work.  The </a:t>
            </a:r>
            <a:r>
              <a:rPr lang="en-US" u="sng">
                <a:solidFill>
                  <a:srgbClr val="FFFF00"/>
                </a:solidFill>
              </a:rPr>
              <a:t>battery is being charged</a:t>
            </a:r>
            <a:r>
              <a:rPr lang="en-US">
                <a:solidFill>
                  <a:srgbClr val="FFFF00"/>
                </a:solidFill>
              </a:rPr>
              <a:t>, it’s storing energy.</a:t>
            </a:r>
          </a:p>
        </p:txBody>
      </p:sp>
      <p:sp>
        <p:nvSpPr>
          <p:cNvPr id="4" name="Content Placeholder 3"/>
          <p:cNvSpPr>
            <a:spLocks noGrp="1"/>
          </p:cNvSpPr>
          <p:nvPr>
            <p:ph sz="half" idx="2"/>
          </p:nvPr>
        </p:nvSpPr>
        <p:spPr>
          <a:xfrm>
            <a:off x="6248400" y="1600200"/>
            <a:ext cx="2438400" cy="4525963"/>
          </a:xfrm>
        </p:spPr>
        <p:txBody>
          <a:bodyPr>
            <a:normAutofit/>
          </a:bodyPr>
          <a:lstStyle/>
          <a:p>
            <a:r>
              <a:rPr lang="en-US">
                <a:solidFill>
                  <a:schemeClr val="bg2">
                    <a:lumMod val="50000"/>
                  </a:schemeClr>
                </a:solidFill>
              </a:rPr>
              <a:t>a</a:t>
            </a:r>
          </a:p>
        </p:txBody>
      </p:sp>
      <p:grpSp>
        <p:nvGrpSpPr>
          <p:cNvPr id="5" name="Group 24"/>
          <p:cNvGrpSpPr/>
          <p:nvPr/>
        </p:nvGrpSpPr>
        <p:grpSpPr>
          <a:xfrm>
            <a:off x="6629400" y="1617007"/>
            <a:ext cx="1990738" cy="1888193"/>
            <a:chOff x="5143488" y="1927412"/>
            <a:chExt cx="1990738" cy="1888193"/>
          </a:xfrm>
        </p:grpSpPr>
        <p:cxnSp>
          <p:nvCxnSpPr>
            <p:cNvPr id="6" name="Straight Connector 5"/>
            <p:cNvCxnSpPr/>
            <p:nvPr/>
          </p:nvCxnSpPr>
          <p:spPr>
            <a:xfrm rot="5400000">
              <a:off x="56007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829300" y="2498912"/>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457944" y="3152774"/>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008469" y="2974041"/>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443817"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6409765" y="2501154"/>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5495926" y="3810001"/>
              <a:ext cx="16383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5353052" y="3682257"/>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5143488" y="34290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248274" y="3543295"/>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37"/>
          <p:cNvGrpSpPr/>
          <p:nvPr/>
        </p:nvGrpSpPr>
        <p:grpSpPr>
          <a:xfrm>
            <a:off x="6553200" y="4512607"/>
            <a:ext cx="2133600" cy="1888193"/>
            <a:chOff x="5105400" y="4343400"/>
            <a:chExt cx="2133600" cy="1888193"/>
          </a:xfrm>
        </p:grpSpPr>
        <p:cxnSp>
          <p:nvCxnSpPr>
            <p:cNvPr id="27" name="Straight Connector 26"/>
            <p:cNvCxnSpPr/>
            <p:nvPr/>
          </p:nvCxnSpPr>
          <p:spPr>
            <a:xfrm rot="5400000">
              <a:off x="5562612"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952576" y="4914900"/>
              <a:ext cx="1143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568326" y="5568762"/>
              <a:ext cx="13144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970381" y="5390029"/>
              <a:ext cx="90991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5405729"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6506147" y="4917142"/>
              <a:ext cx="7239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a:off x="5457838" y="6225989"/>
              <a:ext cx="178116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5314964" y="6098245"/>
              <a:ext cx="2666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5105400" y="5844988"/>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5210186" y="5959283"/>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6575611" y="2653553"/>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0" name="TextBox 39"/>
          <p:cNvSpPr txBox="1"/>
          <p:nvPr/>
        </p:nvSpPr>
        <p:spPr>
          <a:xfrm>
            <a:off x="6468035" y="5396770"/>
            <a:ext cx="685800" cy="461665"/>
          </a:xfrm>
          <a:prstGeom prst="rect">
            <a:avLst/>
          </a:prstGeom>
          <a:noFill/>
        </p:spPr>
        <p:txBody>
          <a:bodyPr wrap="square" rtlCol="0">
            <a:spAutoFit/>
          </a:bodyPr>
          <a:lstStyle/>
          <a:p>
            <a:r>
              <a:rPr lang="en-US" sz="2400" i="1">
                <a:latin typeface="Times New Roman" pitchFamily="18" charset="0"/>
                <a:cs typeface="Times New Roman" pitchFamily="18" charset="0"/>
              </a:rPr>
              <a:t>V</a:t>
            </a:r>
          </a:p>
        </p:txBody>
      </p:sp>
      <p:sp>
        <p:nvSpPr>
          <p:cNvPr id="41" name="Down Arrow 40"/>
          <p:cNvSpPr/>
          <p:nvPr/>
        </p:nvSpPr>
        <p:spPr>
          <a:xfrm>
            <a:off x="7467600" y="3886200"/>
            <a:ext cx="685800" cy="4572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449"/>
            <a:ext cx="8229600" cy="1143000"/>
          </a:xfrm>
        </p:spPr>
        <p:txBody>
          <a:bodyPr/>
          <a:lstStyle/>
          <a:p>
            <a:r>
              <a:rPr lang="en-US" dirty="0">
                <a:solidFill>
                  <a:srgbClr val="FFFF00"/>
                </a:solidFill>
              </a:rPr>
              <a:t>Field Energy for a Charged Sphere</a:t>
            </a:r>
          </a:p>
        </p:txBody>
      </p:sp>
      <p:sp>
        <p:nvSpPr>
          <p:cNvPr id="3" name="Content Placeholder 2"/>
          <p:cNvSpPr>
            <a:spLocks noGrp="1"/>
          </p:cNvSpPr>
          <p:nvPr>
            <p:ph idx="1"/>
          </p:nvPr>
        </p:nvSpPr>
        <p:spPr>
          <a:xfrm>
            <a:off x="457200" y="1534885"/>
            <a:ext cx="8229600" cy="5257800"/>
          </a:xfrm>
        </p:spPr>
        <p:txBody>
          <a:bodyPr>
            <a:normAutofit/>
          </a:bodyPr>
          <a:lstStyle/>
          <a:p>
            <a:r>
              <a:rPr lang="en-US" dirty="0"/>
              <a:t>For a charged spherical conductor of radius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a:cs typeface="Times New Roman" pitchFamily="18" charset="0"/>
              </a:rPr>
              <a:t>The energy stored in the electric field is</a:t>
            </a:r>
          </a:p>
          <a:p>
            <a:endParaRPr lang="en-US" dirty="0">
              <a:cs typeface="Times New Roman" pitchFamily="18" charset="0"/>
            </a:endParaRPr>
          </a:p>
          <a:p>
            <a:endParaRPr lang="en-US" dirty="0">
              <a:cs typeface="Times New Roman" pitchFamily="18" charset="0"/>
            </a:endParaRPr>
          </a:p>
          <a:p>
            <a:endParaRPr lang="en-US" dirty="0">
              <a:cs typeface="Times New Roman" pitchFamily="18" charset="0"/>
            </a:endParaRPr>
          </a:p>
          <a:p>
            <a:pPr>
              <a:buNone/>
            </a:pPr>
            <a:r>
              <a:rPr lang="en-US" dirty="0">
                <a:cs typeface="Times New Roman" pitchFamily="18" charset="0"/>
              </a:rPr>
              <a:t>and this is just         ,   so the capacitor’s energy </a:t>
            </a:r>
            <a:r>
              <a:rPr lang="en-US" i="1" dirty="0">
                <a:cs typeface="Times New Roman" pitchFamily="18" charset="0"/>
              </a:rPr>
              <a:t>is</a:t>
            </a:r>
            <a:r>
              <a:rPr lang="en-US" dirty="0">
                <a:cs typeface="Times New Roman" pitchFamily="18" charset="0"/>
              </a:rPr>
              <a:t> in the electric field.  </a:t>
            </a:r>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28095980"/>
              </p:ext>
            </p:extLst>
          </p:nvPr>
        </p:nvGraphicFramePr>
        <p:xfrm>
          <a:off x="1165412" y="2144485"/>
          <a:ext cx="6454588" cy="1143000"/>
        </p:xfrm>
        <a:graphic>
          <a:graphicData uri="http://schemas.openxmlformats.org/presentationml/2006/ole">
            <mc:AlternateContent xmlns:mc="http://schemas.openxmlformats.org/markup-compatibility/2006">
              <mc:Choice xmlns:v="urn:schemas-microsoft-com:vml" Requires="v">
                <p:oleObj spid="_x0000_s429091" name="Equation" r:id="rId4" imgW="2438280" imgH="431640" progId="Equation.DSMT4">
                  <p:embed/>
                </p:oleObj>
              </mc:Choice>
              <mc:Fallback>
                <p:oleObj name="Equation" r:id="rId4" imgW="2438280" imgH="4316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5412" y="2144485"/>
                        <a:ext cx="6454588"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90169099"/>
              </p:ext>
            </p:extLst>
          </p:nvPr>
        </p:nvGraphicFramePr>
        <p:xfrm>
          <a:off x="990600" y="4125685"/>
          <a:ext cx="6858000" cy="1143000"/>
        </p:xfrm>
        <a:graphic>
          <a:graphicData uri="http://schemas.openxmlformats.org/presentationml/2006/ole">
            <mc:AlternateContent xmlns:mc="http://schemas.openxmlformats.org/markup-compatibility/2006">
              <mc:Choice xmlns:v="urn:schemas-microsoft-com:vml" Requires="v">
                <p:oleObj spid="_x0000_s429092" name="Equation" r:id="rId6" imgW="3047760" imgH="507960" progId="Equation.DSMT4">
                  <p:embed/>
                </p:oleObj>
              </mc:Choice>
              <mc:Fallback>
                <p:oleObj name="Equation" r:id="rId6" imgW="3047760" imgH="5079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4125685"/>
                        <a:ext cx="68580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965326" y="5688104"/>
          <a:ext cx="948266" cy="609600"/>
        </p:xfrm>
        <a:graphic>
          <a:graphicData uri="http://schemas.openxmlformats.org/presentationml/2006/ole">
            <mc:AlternateContent xmlns:mc="http://schemas.openxmlformats.org/markup-compatibility/2006">
              <mc:Choice xmlns:v="urn:schemas-microsoft-com:vml" Requires="v">
                <p:oleObj spid="_x0000_s429093" name="Equation" r:id="rId8" imgW="355320" imgH="228600" progId="Equation.DSMT4">
                  <p:embed/>
                </p:oleObj>
              </mc:Choice>
              <mc:Fallback>
                <p:oleObj name="Equation" r:id="rId8" imgW="355320" imgH="2286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65326" y="5688104"/>
                        <a:ext cx="948266"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168"/>
            <a:ext cx="8229600" cy="944562"/>
          </a:xfrm>
        </p:spPr>
        <p:txBody>
          <a:bodyPr/>
          <a:lstStyle/>
          <a:p>
            <a:r>
              <a:rPr lang="en-US">
                <a:solidFill>
                  <a:srgbClr val="FFFF00"/>
                </a:solidFill>
              </a:rPr>
              <a:t>How Big is an Electron?</a:t>
            </a:r>
          </a:p>
        </p:txBody>
      </p:sp>
      <p:sp>
        <p:nvSpPr>
          <p:cNvPr id="5" name="Content Placeholder 4"/>
          <p:cNvSpPr>
            <a:spLocks noGrp="1"/>
          </p:cNvSpPr>
          <p:nvPr>
            <p:ph idx="1"/>
          </p:nvPr>
        </p:nvSpPr>
        <p:spPr>
          <a:xfrm>
            <a:off x="457200" y="1057836"/>
            <a:ext cx="8305800" cy="5638800"/>
          </a:xfrm>
        </p:spPr>
        <p:txBody>
          <a:bodyPr>
            <a:normAutofit lnSpcReduction="10000"/>
          </a:bodyPr>
          <a:lstStyle/>
          <a:p>
            <a:r>
              <a:rPr lang="en-US" sz="2800" dirty="0"/>
              <a:t>We’ve just seen that a charge </a:t>
            </a:r>
            <a:r>
              <a:rPr lang="en-US" sz="2800" i="1" dirty="0">
                <a:solidFill>
                  <a:srgbClr val="FFFF00"/>
                </a:solidFill>
                <a:latin typeface="Times New Roman" pitchFamily="18" charset="0"/>
                <a:cs typeface="Times New Roman" pitchFamily="18" charset="0"/>
              </a:rPr>
              <a:t>Q</a:t>
            </a:r>
            <a:r>
              <a:rPr lang="en-US" sz="2800" dirty="0"/>
              <a:t> on a sphere of radius </a:t>
            </a:r>
            <a:r>
              <a:rPr lang="en-US" sz="2800" i="1" dirty="0">
                <a:solidFill>
                  <a:srgbClr val="FFFF00"/>
                </a:solidFill>
                <a:latin typeface="Times New Roman" pitchFamily="18" charset="0"/>
                <a:cs typeface="Times New Roman" pitchFamily="18" charset="0"/>
              </a:rPr>
              <a:t>R</a:t>
            </a:r>
            <a:r>
              <a:rPr lang="en-US" sz="2800" dirty="0"/>
              <a:t> has electric field energy </a:t>
            </a:r>
          </a:p>
          <a:p>
            <a:endParaRPr lang="en-US" sz="2800" dirty="0"/>
          </a:p>
          <a:p>
            <a:endParaRPr lang="en-US" sz="2800" dirty="0"/>
          </a:p>
          <a:p>
            <a:r>
              <a:rPr lang="en-US" sz="2800" dirty="0"/>
              <a:t>This means that since the </a:t>
            </a:r>
            <a:r>
              <a:rPr lang="en-US" sz="2800" dirty="0">
                <a:solidFill>
                  <a:srgbClr val="FFFF00"/>
                </a:solidFill>
              </a:rPr>
              <a:t>electron</a:t>
            </a:r>
            <a:r>
              <a:rPr lang="en-US" sz="2800" dirty="0"/>
              <a:t> has a charge,         </a:t>
            </a:r>
            <a:r>
              <a:rPr lang="en-US" sz="2800" dirty="0">
                <a:solidFill>
                  <a:srgbClr val="FFFF00"/>
                </a:solidFill>
              </a:rPr>
              <a:t>if the inverse square law holds up at smaller and smaller distances, it can’t be infinitely small!</a:t>
            </a:r>
          </a:p>
          <a:p>
            <a:r>
              <a:rPr lang="en-US" sz="2800" dirty="0"/>
              <a:t>A lower limit on its size is given by assuming its mass comes entirely from this electrostatic energy, using   </a:t>
            </a:r>
            <a:r>
              <a:rPr lang="en-US" sz="2800" i="1" dirty="0">
                <a:solidFill>
                  <a:srgbClr val="FFFF00"/>
                </a:solidFill>
                <a:latin typeface="Times New Roman" pitchFamily="18" charset="0"/>
                <a:cs typeface="Times New Roman" pitchFamily="18" charset="0"/>
              </a:rPr>
              <a:t>U</a:t>
            </a:r>
            <a:r>
              <a:rPr lang="en-US" sz="2800" dirty="0">
                <a:solidFill>
                  <a:srgbClr val="FFFF00"/>
                </a:solidFill>
              </a:rPr>
              <a:t> = </a:t>
            </a:r>
            <a:r>
              <a:rPr lang="en-US" sz="2800" i="1" dirty="0">
                <a:solidFill>
                  <a:srgbClr val="FFFF00"/>
                </a:solidFill>
                <a:latin typeface="Times New Roman" pitchFamily="18" charset="0"/>
                <a:cs typeface="Times New Roman" pitchFamily="18" charset="0"/>
              </a:rPr>
              <a:t>E</a:t>
            </a:r>
            <a:r>
              <a:rPr lang="en-US" sz="2800" dirty="0">
                <a:solidFill>
                  <a:srgbClr val="FFFF00"/>
                </a:solidFill>
              </a:rPr>
              <a:t> = </a:t>
            </a:r>
            <a:r>
              <a:rPr lang="en-US" sz="2800" i="1" dirty="0">
                <a:solidFill>
                  <a:srgbClr val="FFFF00"/>
                </a:solidFill>
                <a:latin typeface="Times New Roman" pitchFamily="18" charset="0"/>
                <a:cs typeface="Times New Roman" pitchFamily="18" charset="0"/>
              </a:rPr>
              <a:t>mc</a:t>
            </a:r>
            <a:r>
              <a:rPr lang="en-US" sz="2800" baseline="30000" dirty="0">
                <a:solidFill>
                  <a:srgbClr val="FFFF00"/>
                </a:solidFill>
              </a:rPr>
              <a:t>2</a:t>
            </a:r>
            <a:r>
              <a:rPr lang="en-US" sz="2800" dirty="0"/>
              <a:t>.  </a:t>
            </a:r>
          </a:p>
          <a:p>
            <a:r>
              <a:rPr lang="en-US" sz="2800" dirty="0"/>
              <a:t>This gives </a:t>
            </a:r>
            <a:r>
              <a:rPr lang="en-US" sz="2800" i="1" dirty="0">
                <a:latin typeface="Times New Roman" pitchFamily="18" charset="0"/>
                <a:cs typeface="Times New Roman" pitchFamily="18" charset="0"/>
              </a:rPr>
              <a:t>R</a:t>
            </a:r>
            <a:r>
              <a:rPr lang="en-US" sz="2800" dirty="0"/>
              <a:t> about 10</a:t>
            </a:r>
            <a:r>
              <a:rPr lang="en-US" sz="2800" baseline="30000" dirty="0"/>
              <a:t>-15</a:t>
            </a:r>
            <a:r>
              <a:rPr lang="en-US" sz="2800" dirty="0"/>
              <a:t>m: called the </a:t>
            </a:r>
            <a:r>
              <a:rPr lang="en-US" sz="2800" dirty="0">
                <a:solidFill>
                  <a:srgbClr val="FFFF00"/>
                </a:solidFill>
              </a:rPr>
              <a:t>classical radius of the electron.</a:t>
            </a:r>
            <a:r>
              <a:rPr lang="en-US" sz="2800" dirty="0"/>
              <a:t>  In fact, at this </a:t>
            </a:r>
            <a:r>
              <a:rPr lang="en-US" sz="2800" i="1" dirty="0">
                <a:latin typeface="Times New Roman" pitchFamily="18" charset="0"/>
                <a:cs typeface="Times New Roman" pitchFamily="18" charset="0"/>
              </a:rPr>
              <a:t>R</a:t>
            </a:r>
            <a:r>
              <a:rPr lang="en-US" sz="2800" dirty="0"/>
              <a:t>, Coulomb’s law breaks down—and we need quantum mechanics.</a:t>
            </a:r>
          </a:p>
          <a:p>
            <a:endParaRPr lang="en-US"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2495058958"/>
              </p:ext>
            </p:extLst>
          </p:nvPr>
        </p:nvGraphicFramePr>
        <p:xfrm>
          <a:off x="3786094" y="1949886"/>
          <a:ext cx="1498600" cy="963386"/>
        </p:xfrm>
        <a:graphic>
          <a:graphicData uri="http://schemas.openxmlformats.org/presentationml/2006/ole">
            <mc:AlternateContent xmlns:mc="http://schemas.openxmlformats.org/markup-compatibility/2006">
              <mc:Choice xmlns:v="urn:schemas-microsoft-com:vml" Requires="v">
                <p:oleObj spid="_x0000_s430094" name="Equation" r:id="rId4" imgW="711000" imgH="457200" progId="Equation.DSMT4">
                  <p:embed/>
                </p:oleObj>
              </mc:Choice>
              <mc:Fallback>
                <p:oleObj name="Equation" r:id="rId4" imgW="711000" imgH="4572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6094" y="1949886"/>
                        <a:ext cx="1498600" cy="9633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Dielectrics</a:t>
            </a:r>
          </a:p>
        </p:txBody>
      </p:sp>
      <p:sp>
        <p:nvSpPr>
          <p:cNvPr id="3" name="Content Placeholder 2"/>
          <p:cNvSpPr>
            <a:spLocks noGrp="1"/>
          </p:cNvSpPr>
          <p:nvPr>
            <p:ph sz="half" idx="1"/>
          </p:nvPr>
        </p:nvSpPr>
        <p:spPr>
          <a:xfrm>
            <a:off x="457200" y="1600200"/>
            <a:ext cx="5181600" cy="4953000"/>
          </a:xfrm>
        </p:spPr>
        <p:txBody>
          <a:bodyPr/>
          <a:lstStyle/>
          <a:p>
            <a:r>
              <a:rPr lang="en-US"/>
              <a:t>If a nonconducting material is placed in an electric field, the electrons will still move a little, remaining within their home molecules or atoms, which will therefore become </a:t>
            </a:r>
            <a:r>
              <a:rPr lang="en-US">
                <a:solidFill>
                  <a:srgbClr val="FFFF00"/>
                </a:solidFill>
              </a:rPr>
              <a:t>polar</a:t>
            </a:r>
            <a:r>
              <a:rPr lang="en-US"/>
              <a:t>.</a:t>
            </a:r>
          </a:p>
          <a:p>
            <a:r>
              <a:rPr lang="en-US"/>
              <a:t>The overall effect of this polarization is to generate a layer of positive charge on the right and negative charge on the left.</a:t>
            </a:r>
          </a:p>
        </p:txBody>
      </p:sp>
      <p:sp>
        <p:nvSpPr>
          <p:cNvPr id="4" name="Content Placeholder 3"/>
          <p:cNvSpPr>
            <a:spLocks noGrp="1"/>
          </p:cNvSpPr>
          <p:nvPr>
            <p:ph sz="half" idx="2"/>
          </p:nvPr>
        </p:nvSpPr>
        <p:spPr>
          <a:xfrm>
            <a:off x="5791200" y="1600201"/>
            <a:ext cx="2895600" cy="2971800"/>
          </a:xfrm>
        </p:spPr>
        <p:txBody>
          <a:bodyPr/>
          <a:lstStyle/>
          <a:p>
            <a:r>
              <a:rPr lang="en-US">
                <a:solidFill>
                  <a:schemeClr val="bg2">
                    <a:lumMod val="50000"/>
                  </a:schemeClr>
                </a:solidFill>
              </a:rPr>
              <a:t>a</a:t>
            </a:r>
          </a:p>
        </p:txBody>
      </p:sp>
      <p:grpSp>
        <p:nvGrpSpPr>
          <p:cNvPr id="91" name="Group 90"/>
          <p:cNvGrpSpPr/>
          <p:nvPr/>
        </p:nvGrpSpPr>
        <p:grpSpPr>
          <a:xfrm>
            <a:off x="6373907" y="2347164"/>
            <a:ext cx="2012576" cy="2377236"/>
            <a:chOff x="6373907" y="2129118"/>
            <a:chExt cx="2012576" cy="2377236"/>
          </a:xfrm>
        </p:grpSpPr>
        <p:grpSp>
          <p:nvGrpSpPr>
            <p:cNvPr id="85" name="Group 84"/>
            <p:cNvGrpSpPr/>
            <p:nvPr/>
          </p:nvGrpSpPr>
          <p:grpSpPr>
            <a:xfrm>
              <a:off x="6373907" y="2129118"/>
              <a:ext cx="1806388" cy="2366685"/>
              <a:chOff x="6373907" y="2129118"/>
              <a:chExt cx="1806388" cy="2366685"/>
            </a:xfrm>
          </p:grpSpPr>
          <p:grpSp>
            <p:nvGrpSpPr>
              <p:cNvPr id="44" name="Group 43"/>
              <p:cNvGrpSpPr/>
              <p:nvPr/>
            </p:nvGrpSpPr>
            <p:grpSpPr>
              <a:xfrm>
                <a:off x="6373907" y="2129118"/>
                <a:ext cx="1779495" cy="1313331"/>
                <a:chOff x="6373907" y="2129118"/>
                <a:chExt cx="1779495" cy="1313331"/>
              </a:xfrm>
            </p:grpSpPr>
            <p:grpSp>
              <p:nvGrpSpPr>
                <p:cNvPr id="17" name="Group 16"/>
                <p:cNvGrpSpPr/>
                <p:nvPr/>
              </p:nvGrpSpPr>
              <p:grpSpPr>
                <a:xfrm>
                  <a:off x="6378389" y="2129118"/>
                  <a:ext cx="1775012" cy="600635"/>
                  <a:chOff x="6539753" y="2129118"/>
                  <a:chExt cx="1775012" cy="600635"/>
                </a:xfrm>
              </p:grpSpPr>
              <p:grpSp>
                <p:nvGrpSpPr>
                  <p:cNvPr id="8" name="Group 7"/>
                  <p:cNvGrpSpPr/>
                  <p:nvPr/>
                </p:nvGrpSpPr>
                <p:grpSpPr>
                  <a:xfrm>
                    <a:off x="6539753" y="2160494"/>
                    <a:ext cx="623047" cy="569259"/>
                    <a:chOff x="6539753" y="2160494"/>
                    <a:chExt cx="623047" cy="569259"/>
                  </a:xfrm>
                </p:grpSpPr>
                <p:sp>
                  <p:nvSpPr>
                    <p:cNvPr id="5" name="Oval 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7" name="TextBox 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9" name="Group 8"/>
                  <p:cNvGrpSpPr/>
                  <p:nvPr/>
                </p:nvGrpSpPr>
                <p:grpSpPr>
                  <a:xfrm>
                    <a:off x="7113494" y="2142565"/>
                    <a:ext cx="623047" cy="569259"/>
                    <a:chOff x="6539753" y="2160494"/>
                    <a:chExt cx="623047" cy="569259"/>
                  </a:xfrm>
                </p:grpSpPr>
                <p:sp>
                  <p:nvSpPr>
                    <p:cNvPr id="10" name="Oval 9"/>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12" name="TextBox 11"/>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13" name="Group 12"/>
                  <p:cNvGrpSpPr/>
                  <p:nvPr/>
                </p:nvGrpSpPr>
                <p:grpSpPr>
                  <a:xfrm>
                    <a:off x="7691718" y="2129118"/>
                    <a:ext cx="623047" cy="569259"/>
                    <a:chOff x="6539753" y="2160494"/>
                    <a:chExt cx="623047" cy="569259"/>
                  </a:xfrm>
                </p:grpSpPr>
                <p:sp>
                  <p:nvSpPr>
                    <p:cNvPr id="14" name="Oval 13"/>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16" name="TextBox 15"/>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18" name="Group 17"/>
                <p:cNvGrpSpPr/>
                <p:nvPr/>
              </p:nvGrpSpPr>
              <p:grpSpPr>
                <a:xfrm>
                  <a:off x="6373907" y="2478742"/>
                  <a:ext cx="1775012" cy="600635"/>
                  <a:chOff x="6539753" y="2129118"/>
                  <a:chExt cx="1775012" cy="600635"/>
                </a:xfrm>
              </p:grpSpPr>
              <p:grpSp>
                <p:nvGrpSpPr>
                  <p:cNvPr id="19" name="Group 18"/>
                  <p:cNvGrpSpPr/>
                  <p:nvPr/>
                </p:nvGrpSpPr>
                <p:grpSpPr>
                  <a:xfrm>
                    <a:off x="6539753" y="2160494"/>
                    <a:ext cx="623047" cy="569259"/>
                    <a:chOff x="6539753" y="2160494"/>
                    <a:chExt cx="623047" cy="569259"/>
                  </a:xfrm>
                </p:grpSpPr>
                <p:sp>
                  <p:nvSpPr>
                    <p:cNvPr id="28" name="Oval 27"/>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30" name="TextBox 29"/>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20" name="Group 19"/>
                  <p:cNvGrpSpPr/>
                  <p:nvPr/>
                </p:nvGrpSpPr>
                <p:grpSpPr>
                  <a:xfrm>
                    <a:off x="7113494" y="2142565"/>
                    <a:ext cx="623047" cy="569259"/>
                    <a:chOff x="6539753" y="2160494"/>
                    <a:chExt cx="623047" cy="569259"/>
                  </a:xfrm>
                </p:grpSpPr>
                <p:sp>
                  <p:nvSpPr>
                    <p:cNvPr id="25" name="Oval 2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27" name="TextBox 2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21" name="Group 20"/>
                  <p:cNvGrpSpPr/>
                  <p:nvPr/>
                </p:nvGrpSpPr>
                <p:grpSpPr>
                  <a:xfrm>
                    <a:off x="7691718" y="2129118"/>
                    <a:ext cx="623047" cy="569259"/>
                    <a:chOff x="6539753" y="2160494"/>
                    <a:chExt cx="623047" cy="569259"/>
                  </a:xfrm>
                </p:grpSpPr>
                <p:sp>
                  <p:nvSpPr>
                    <p:cNvPr id="22" name="Oval 21"/>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24" name="TextBox 23"/>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31" name="Group 30"/>
                <p:cNvGrpSpPr/>
                <p:nvPr/>
              </p:nvGrpSpPr>
              <p:grpSpPr>
                <a:xfrm>
                  <a:off x="6378390" y="2841814"/>
                  <a:ext cx="1775012" cy="600635"/>
                  <a:chOff x="6539753" y="2129118"/>
                  <a:chExt cx="1775012" cy="600635"/>
                </a:xfrm>
              </p:grpSpPr>
              <p:grpSp>
                <p:nvGrpSpPr>
                  <p:cNvPr id="32" name="Group 31"/>
                  <p:cNvGrpSpPr/>
                  <p:nvPr/>
                </p:nvGrpSpPr>
                <p:grpSpPr>
                  <a:xfrm>
                    <a:off x="6539753" y="2160494"/>
                    <a:ext cx="623047" cy="569259"/>
                    <a:chOff x="6539753" y="2160494"/>
                    <a:chExt cx="623047" cy="569259"/>
                  </a:xfrm>
                </p:grpSpPr>
                <p:sp>
                  <p:nvSpPr>
                    <p:cNvPr id="41" name="Oval 40"/>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43" name="TextBox 42"/>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33" name="Group 32"/>
                  <p:cNvGrpSpPr/>
                  <p:nvPr/>
                </p:nvGrpSpPr>
                <p:grpSpPr>
                  <a:xfrm>
                    <a:off x="7113494" y="2142565"/>
                    <a:ext cx="623047" cy="569259"/>
                    <a:chOff x="6539753" y="2160494"/>
                    <a:chExt cx="623047" cy="569259"/>
                  </a:xfrm>
                </p:grpSpPr>
                <p:sp>
                  <p:nvSpPr>
                    <p:cNvPr id="38" name="Oval 37"/>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40" name="TextBox 39"/>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34" name="Group 33"/>
                  <p:cNvGrpSpPr/>
                  <p:nvPr/>
                </p:nvGrpSpPr>
                <p:grpSpPr>
                  <a:xfrm>
                    <a:off x="7691718" y="2129118"/>
                    <a:ext cx="623047" cy="569259"/>
                    <a:chOff x="6539753" y="2160494"/>
                    <a:chExt cx="623047" cy="569259"/>
                  </a:xfrm>
                </p:grpSpPr>
                <p:sp>
                  <p:nvSpPr>
                    <p:cNvPr id="35" name="Oval 3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37" name="TextBox 3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grpSp>
            <p:nvGrpSpPr>
              <p:cNvPr id="45" name="Group 44"/>
              <p:cNvGrpSpPr/>
              <p:nvPr/>
            </p:nvGrpSpPr>
            <p:grpSpPr>
              <a:xfrm>
                <a:off x="6400800" y="3182472"/>
                <a:ext cx="1779495" cy="1313331"/>
                <a:chOff x="6373907" y="2129118"/>
                <a:chExt cx="1779495" cy="1313331"/>
              </a:xfrm>
            </p:grpSpPr>
            <p:grpSp>
              <p:nvGrpSpPr>
                <p:cNvPr id="46" name="Group 45"/>
                <p:cNvGrpSpPr/>
                <p:nvPr/>
              </p:nvGrpSpPr>
              <p:grpSpPr>
                <a:xfrm>
                  <a:off x="6378389" y="2129118"/>
                  <a:ext cx="1775012" cy="600635"/>
                  <a:chOff x="6539753" y="2129118"/>
                  <a:chExt cx="1775012" cy="600635"/>
                </a:xfrm>
              </p:grpSpPr>
              <p:grpSp>
                <p:nvGrpSpPr>
                  <p:cNvPr id="73" name="Group 72"/>
                  <p:cNvGrpSpPr/>
                  <p:nvPr/>
                </p:nvGrpSpPr>
                <p:grpSpPr>
                  <a:xfrm>
                    <a:off x="6539753" y="2160494"/>
                    <a:ext cx="623047" cy="569259"/>
                    <a:chOff x="6539753" y="2160494"/>
                    <a:chExt cx="623047" cy="569259"/>
                  </a:xfrm>
                </p:grpSpPr>
                <p:sp>
                  <p:nvSpPr>
                    <p:cNvPr id="82" name="Oval 81"/>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84" name="TextBox 83"/>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74" name="Group 73"/>
                  <p:cNvGrpSpPr/>
                  <p:nvPr/>
                </p:nvGrpSpPr>
                <p:grpSpPr>
                  <a:xfrm>
                    <a:off x="7113494" y="2142565"/>
                    <a:ext cx="623047" cy="569259"/>
                    <a:chOff x="6539753" y="2160494"/>
                    <a:chExt cx="623047" cy="569259"/>
                  </a:xfrm>
                </p:grpSpPr>
                <p:sp>
                  <p:nvSpPr>
                    <p:cNvPr id="79" name="Oval 78"/>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81" name="TextBox 80"/>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75" name="Group 74"/>
                  <p:cNvGrpSpPr/>
                  <p:nvPr/>
                </p:nvGrpSpPr>
                <p:grpSpPr>
                  <a:xfrm>
                    <a:off x="7691718" y="2129118"/>
                    <a:ext cx="623047" cy="569259"/>
                    <a:chOff x="6539753" y="2160494"/>
                    <a:chExt cx="623047" cy="569259"/>
                  </a:xfrm>
                </p:grpSpPr>
                <p:sp>
                  <p:nvSpPr>
                    <p:cNvPr id="76" name="Oval 75"/>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78" name="TextBox 77"/>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47" name="Group 46"/>
                <p:cNvGrpSpPr/>
                <p:nvPr/>
              </p:nvGrpSpPr>
              <p:grpSpPr>
                <a:xfrm>
                  <a:off x="6373907" y="2478742"/>
                  <a:ext cx="1775012" cy="600635"/>
                  <a:chOff x="6539753" y="2129118"/>
                  <a:chExt cx="1775012" cy="600635"/>
                </a:xfrm>
              </p:grpSpPr>
              <p:grpSp>
                <p:nvGrpSpPr>
                  <p:cNvPr id="61" name="Group 60"/>
                  <p:cNvGrpSpPr/>
                  <p:nvPr/>
                </p:nvGrpSpPr>
                <p:grpSpPr>
                  <a:xfrm>
                    <a:off x="6539753" y="2160494"/>
                    <a:ext cx="623047" cy="569259"/>
                    <a:chOff x="6539753" y="2160494"/>
                    <a:chExt cx="623047" cy="569259"/>
                  </a:xfrm>
                </p:grpSpPr>
                <p:sp>
                  <p:nvSpPr>
                    <p:cNvPr id="70" name="Oval 69"/>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72" name="TextBox 71"/>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62" name="Group 61"/>
                  <p:cNvGrpSpPr/>
                  <p:nvPr/>
                </p:nvGrpSpPr>
                <p:grpSpPr>
                  <a:xfrm>
                    <a:off x="7113494" y="2142565"/>
                    <a:ext cx="623047" cy="569259"/>
                    <a:chOff x="6539753" y="2160494"/>
                    <a:chExt cx="623047" cy="569259"/>
                  </a:xfrm>
                </p:grpSpPr>
                <p:sp>
                  <p:nvSpPr>
                    <p:cNvPr id="67" name="Oval 66"/>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69" name="TextBox 68"/>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63" name="Group 62"/>
                  <p:cNvGrpSpPr/>
                  <p:nvPr/>
                </p:nvGrpSpPr>
                <p:grpSpPr>
                  <a:xfrm>
                    <a:off x="7691718" y="2129118"/>
                    <a:ext cx="623047" cy="569259"/>
                    <a:chOff x="6539753" y="2160494"/>
                    <a:chExt cx="623047" cy="569259"/>
                  </a:xfrm>
                </p:grpSpPr>
                <p:sp>
                  <p:nvSpPr>
                    <p:cNvPr id="64" name="Oval 63"/>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66" name="TextBox 65"/>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48" name="Group 47"/>
                <p:cNvGrpSpPr/>
                <p:nvPr/>
              </p:nvGrpSpPr>
              <p:grpSpPr>
                <a:xfrm>
                  <a:off x="6378390" y="2841814"/>
                  <a:ext cx="1775012" cy="600635"/>
                  <a:chOff x="6539753" y="2129118"/>
                  <a:chExt cx="1775012" cy="600635"/>
                </a:xfrm>
              </p:grpSpPr>
              <p:grpSp>
                <p:nvGrpSpPr>
                  <p:cNvPr id="49" name="Group 48"/>
                  <p:cNvGrpSpPr/>
                  <p:nvPr/>
                </p:nvGrpSpPr>
                <p:grpSpPr>
                  <a:xfrm>
                    <a:off x="6539753" y="2160494"/>
                    <a:ext cx="623047" cy="569259"/>
                    <a:chOff x="6539753" y="2160494"/>
                    <a:chExt cx="623047" cy="569259"/>
                  </a:xfrm>
                </p:grpSpPr>
                <p:sp>
                  <p:nvSpPr>
                    <p:cNvPr id="58" name="Oval 57"/>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60" name="TextBox 59"/>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50" name="Group 49"/>
                  <p:cNvGrpSpPr/>
                  <p:nvPr/>
                </p:nvGrpSpPr>
                <p:grpSpPr>
                  <a:xfrm>
                    <a:off x="7113494" y="2142565"/>
                    <a:ext cx="623047" cy="569259"/>
                    <a:chOff x="6539753" y="2160494"/>
                    <a:chExt cx="623047" cy="569259"/>
                  </a:xfrm>
                </p:grpSpPr>
                <p:sp>
                  <p:nvSpPr>
                    <p:cNvPr id="55" name="Oval 5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57" name="TextBox 5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51" name="Group 50"/>
                  <p:cNvGrpSpPr/>
                  <p:nvPr/>
                </p:nvGrpSpPr>
                <p:grpSpPr>
                  <a:xfrm>
                    <a:off x="7691718" y="2129118"/>
                    <a:ext cx="623047" cy="569259"/>
                    <a:chOff x="6539753" y="2160494"/>
                    <a:chExt cx="623047" cy="569259"/>
                  </a:xfrm>
                </p:grpSpPr>
                <p:sp>
                  <p:nvSpPr>
                    <p:cNvPr id="52" name="Oval 51"/>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54" name="TextBox 53"/>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grpSp>
        <p:cxnSp>
          <p:nvCxnSpPr>
            <p:cNvPr id="87" name="Straight Arrow Connector 86"/>
            <p:cNvCxnSpPr/>
            <p:nvPr/>
          </p:nvCxnSpPr>
          <p:spPr>
            <a:xfrm>
              <a:off x="6387353" y="2160494"/>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6405283" y="2980765"/>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6400800" y="3751730"/>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6400800" y="4504766"/>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Dielectrics</a:t>
            </a:r>
          </a:p>
        </p:txBody>
      </p:sp>
      <p:sp>
        <p:nvSpPr>
          <p:cNvPr id="3" name="Content Placeholder 2"/>
          <p:cNvSpPr>
            <a:spLocks noGrp="1"/>
          </p:cNvSpPr>
          <p:nvPr>
            <p:ph sz="half" idx="1"/>
          </p:nvPr>
        </p:nvSpPr>
        <p:spPr>
          <a:xfrm>
            <a:off x="457200" y="1600200"/>
            <a:ext cx="5181600" cy="4953000"/>
          </a:xfrm>
        </p:spPr>
        <p:txBody>
          <a:bodyPr/>
          <a:lstStyle/>
          <a:p>
            <a:r>
              <a:rPr lang="en-US"/>
              <a:t>If a nonconducting material is placed in an electric field, the electrons will still move a little, remaining within their home molecules or atoms, which will therefore become polar.</a:t>
            </a:r>
          </a:p>
          <a:p>
            <a:r>
              <a:rPr lang="en-US">
                <a:solidFill>
                  <a:srgbClr val="FFFF00"/>
                </a:solidFill>
              </a:rPr>
              <a:t>The overall effect of this polarization is to generate a layer of positive charge on the right and negative charge on the left.</a:t>
            </a:r>
          </a:p>
        </p:txBody>
      </p:sp>
      <p:sp>
        <p:nvSpPr>
          <p:cNvPr id="4" name="Content Placeholder 3"/>
          <p:cNvSpPr>
            <a:spLocks noGrp="1"/>
          </p:cNvSpPr>
          <p:nvPr>
            <p:ph sz="half" idx="2"/>
          </p:nvPr>
        </p:nvSpPr>
        <p:spPr>
          <a:xfrm>
            <a:off x="5791200" y="1600201"/>
            <a:ext cx="2895600" cy="2971800"/>
          </a:xfrm>
        </p:spPr>
        <p:txBody>
          <a:bodyPr/>
          <a:lstStyle/>
          <a:p>
            <a:r>
              <a:rPr lang="en-US">
                <a:solidFill>
                  <a:schemeClr val="bg2">
                    <a:lumMod val="50000"/>
                  </a:schemeClr>
                </a:solidFill>
              </a:rPr>
              <a:t>a</a:t>
            </a:r>
          </a:p>
        </p:txBody>
      </p:sp>
      <p:grpSp>
        <p:nvGrpSpPr>
          <p:cNvPr id="8" name="Group 90"/>
          <p:cNvGrpSpPr/>
          <p:nvPr/>
        </p:nvGrpSpPr>
        <p:grpSpPr>
          <a:xfrm>
            <a:off x="6373907" y="1295400"/>
            <a:ext cx="2012576" cy="2377236"/>
            <a:chOff x="6373907" y="2129118"/>
            <a:chExt cx="2012576" cy="2377236"/>
          </a:xfrm>
        </p:grpSpPr>
        <p:grpSp>
          <p:nvGrpSpPr>
            <p:cNvPr id="9" name="Group 84"/>
            <p:cNvGrpSpPr/>
            <p:nvPr/>
          </p:nvGrpSpPr>
          <p:grpSpPr>
            <a:xfrm>
              <a:off x="6373907" y="2129118"/>
              <a:ext cx="1806388" cy="2366685"/>
              <a:chOff x="6373907" y="2129118"/>
              <a:chExt cx="1806388" cy="2366685"/>
            </a:xfrm>
          </p:grpSpPr>
          <p:grpSp>
            <p:nvGrpSpPr>
              <p:cNvPr id="13" name="Group 43"/>
              <p:cNvGrpSpPr/>
              <p:nvPr/>
            </p:nvGrpSpPr>
            <p:grpSpPr>
              <a:xfrm>
                <a:off x="6373907" y="2129118"/>
                <a:ext cx="1779495" cy="1313331"/>
                <a:chOff x="6373907" y="2129118"/>
                <a:chExt cx="1779495" cy="1313331"/>
              </a:xfrm>
            </p:grpSpPr>
            <p:grpSp>
              <p:nvGrpSpPr>
                <p:cNvPr id="17" name="Group 16"/>
                <p:cNvGrpSpPr/>
                <p:nvPr/>
              </p:nvGrpSpPr>
              <p:grpSpPr>
                <a:xfrm>
                  <a:off x="6378389" y="2129118"/>
                  <a:ext cx="1775012" cy="600635"/>
                  <a:chOff x="6539753" y="2129118"/>
                  <a:chExt cx="1775012" cy="600635"/>
                </a:xfrm>
              </p:grpSpPr>
              <p:grpSp>
                <p:nvGrpSpPr>
                  <p:cNvPr id="18" name="Group 7"/>
                  <p:cNvGrpSpPr/>
                  <p:nvPr/>
                </p:nvGrpSpPr>
                <p:grpSpPr>
                  <a:xfrm>
                    <a:off x="6539753" y="2160494"/>
                    <a:ext cx="623047" cy="569259"/>
                    <a:chOff x="6539753" y="2160494"/>
                    <a:chExt cx="623047" cy="569259"/>
                  </a:xfrm>
                </p:grpSpPr>
                <p:sp>
                  <p:nvSpPr>
                    <p:cNvPr id="5" name="Oval 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7" name="TextBox 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19" name="Group 8"/>
                  <p:cNvGrpSpPr/>
                  <p:nvPr/>
                </p:nvGrpSpPr>
                <p:grpSpPr>
                  <a:xfrm>
                    <a:off x="7113494" y="2142565"/>
                    <a:ext cx="623047" cy="569259"/>
                    <a:chOff x="6539753" y="2160494"/>
                    <a:chExt cx="623047" cy="569259"/>
                  </a:xfrm>
                </p:grpSpPr>
                <p:sp>
                  <p:nvSpPr>
                    <p:cNvPr id="10" name="Oval 9"/>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12" name="TextBox 11"/>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20" name="Group 12"/>
                  <p:cNvGrpSpPr/>
                  <p:nvPr/>
                </p:nvGrpSpPr>
                <p:grpSpPr>
                  <a:xfrm>
                    <a:off x="7691718" y="2129118"/>
                    <a:ext cx="623047" cy="569259"/>
                    <a:chOff x="6539753" y="2160494"/>
                    <a:chExt cx="623047" cy="569259"/>
                  </a:xfrm>
                </p:grpSpPr>
                <p:sp>
                  <p:nvSpPr>
                    <p:cNvPr id="14" name="Oval 13"/>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16" name="TextBox 15"/>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21" name="Group 17"/>
                <p:cNvGrpSpPr/>
                <p:nvPr/>
              </p:nvGrpSpPr>
              <p:grpSpPr>
                <a:xfrm>
                  <a:off x="6373907" y="2478742"/>
                  <a:ext cx="1775012" cy="600635"/>
                  <a:chOff x="6539753" y="2129118"/>
                  <a:chExt cx="1775012" cy="600635"/>
                </a:xfrm>
              </p:grpSpPr>
              <p:grpSp>
                <p:nvGrpSpPr>
                  <p:cNvPr id="31" name="Group 18"/>
                  <p:cNvGrpSpPr/>
                  <p:nvPr/>
                </p:nvGrpSpPr>
                <p:grpSpPr>
                  <a:xfrm>
                    <a:off x="6539753" y="2160494"/>
                    <a:ext cx="623047" cy="569259"/>
                    <a:chOff x="6539753" y="2160494"/>
                    <a:chExt cx="623047" cy="569259"/>
                  </a:xfrm>
                </p:grpSpPr>
                <p:sp>
                  <p:nvSpPr>
                    <p:cNvPr id="28" name="Oval 27"/>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30" name="TextBox 29"/>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32" name="Group 19"/>
                  <p:cNvGrpSpPr/>
                  <p:nvPr/>
                </p:nvGrpSpPr>
                <p:grpSpPr>
                  <a:xfrm>
                    <a:off x="7113494" y="2142565"/>
                    <a:ext cx="623047" cy="569259"/>
                    <a:chOff x="6539753" y="2160494"/>
                    <a:chExt cx="623047" cy="569259"/>
                  </a:xfrm>
                </p:grpSpPr>
                <p:sp>
                  <p:nvSpPr>
                    <p:cNvPr id="25" name="Oval 2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27" name="TextBox 2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33" name="Group 20"/>
                  <p:cNvGrpSpPr/>
                  <p:nvPr/>
                </p:nvGrpSpPr>
                <p:grpSpPr>
                  <a:xfrm>
                    <a:off x="7691718" y="2129118"/>
                    <a:ext cx="623047" cy="569259"/>
                    <a:chOff x="6539753" y="2160494"/>
                    <a:chExt cx="623047" cy="569259"/>
                  </a:xfrm>
                </p:grpSpPr>
                <p:sp>
                  <p:nvSpPr>
                    <p:cNvPr id="22" name="Oval 21"/>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24" name="TextBox 23"/>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34" name="Group 30"/>
                <p:cNvGrpSpPr/>
                <p:nvPr/>
              </p:nvGrpSpPr>
              <p:grpSpPr>
                <a:xfrm>
                  <a:off x="6378390" y="2841814"/>
                  <a:ext cx="1775012" cy="600635"/>
                  <a:chOff x="6539753" y="2129118"/>
                  <a:chExt cx="1775012" cy="600635"/>
                </a:xfrm>
              </p:grpSpPr>
              <p:grpSp>
                <p:nvGrpSpPr>
                  <p:cNvPr id="44" name="Group 31"/>
                  <p:cNvGrpSpPr/>
                  <p:nvPr/>
                </p:nvGrpSpPr>
                <p:grpSpPr>
                  <a:xfrm>
                    <a:off x="6539753" y="2160494"/>
                    <a:ext cx="623047" cy="569259"/>
                    <a:chOff x="6539753" y="2160494"/>
                    <a:chExt cx="623047" cy="569259"/>
                  </a:xfrm>
                </p:grpSpPr>
                <p:sp>
                  <p:nvSpPr>
                    <p:cNvPr id="41" name="Oval 40"/>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43" name="TextBox 42"/>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45" name="Group 32"/>
                  <p:cNvGrpSpPr/>
                  <p:nvPr/>
                </p:nvGrpSpPr>
                <p:grpSpPr>
                  <a:xfrm>
                    <a:off x="7113494" y="2142565"/>
                    <a:ext cx="623047" cy="569259"/>
                    <a:chOff x="6539753" y="2160494"/>
                    <a:chExt cx="623047" cy="569259"/>
                  </a:xfrm>
                </p:grpSpPr>
                <p:sp>
                  <p:nvSpPr>
                    <p:cNvPr id="38" name="Oval 37"/>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40" name="TextBox 39"/>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46" name="Group 33"/>
                  <p:cNvGrpSpPr/>
                  <p:nvPr/>
                </p:nvGrpSpPr>
                <p:grpSpPr>
                  <a:xfrm>
                    <a:off x="7691718" y="2129118"/>
                    <a:ext cx="623047" cy="569259"/>
                    <a:chOff x="6539753" y="2160494"/>
                    <a:chExt cx="623047" cy="569259"/>
                  </a:xfrm>
                </p:grpSpPr>
                <p:sp>
                  <p:nvSpPr>
                    <p:cNvPr id="35" name="Oval 3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37" name="TextBox 3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grpSp>
            <p:nvGrpSpPr>
              <p:cNvPr id="47" name="Group 44"/>
              <p:cNvGrpSpPr/>
              <p:nvPr/>
            </p:nvGrpSpPr>
            <p:grpSpPr>
              <a:xfrm>
                <a:off x="6400800" y="3182472"/>
                <a:ext cx="1779495" cy="1313331"/>
                <a:chOff x="6373907" y="2129118"/>
                <a:chExt cx="1779495" cy="1313331"/>
              </a:xfrm>
            </p:grpSpPr>
            <p:grpSp>
              <p:nvGrpSpPr>
                <p:cNvPr id="48" name="Group 45"/>
                <p:cNvGrpSpPr/>
                <p:nvPr/>
              </p:nvGrpSpPr>
              <p:grpSpPr>
                <a:xfrm>
                  <a:off x="6378389" y="2129118"/>
                  <a:ext cx="1775012" cy="600635"/>
                  <a:chOff x="6539753" y="2129118"/>
                  <a:chExt cx="1775012" cy="600635"/>
                </a:xfrm>
              </p:grpSpPr>
              <p:grpSp>
                <p:nvGrpSpPr>
                  <p:cNvPr id="49" name="Group 72"/>
                  <p:cNvGrpSpPr/>
                  <p:nvPr/>
                </p:nvGrpSpPr>
                <p:grpSpPr>
                  <a:xfrm>
                    <a:off x="6539753" y="2160494"/>
                    <a:ext cx="623047" cy="569259"/>
                    <a:chOff x="6539753" y="2160494"/>
                    <a:chExt cx="623047" cy="569259"/>
                  </a:xfrm>
                </p:grpSpPr>
                <p:sp>
                  <p:nvSpPr>
                    <p:cNvPr id="82" name="Oval 81"/>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84" name="TextBox 83"/>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50" name="Group 73"/>
                  <p:cNvGrpSpPr/>
                  <p:nvPr/>
                </p:nvGrpSpPr>
                <p:grpSpPr>
                  <a:xfrm>
                    <a:off x="7113494" y="2142565"/>
                    <a:ext cx="623047" cy="569259"/>
                    <a:chOff x="6539753" y="2160494"/>
                    <a:chExt cx="623047" cy="569259"/>
                  </a:xfrm>
                </p:grpSpPr>
                <p:sp>
                  <p:nvSpPr>
                    <p:cNvPr id="79" name="Oval 78"/>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81" name="TextBox 80"/>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51" name="Group 74"/>
                  <p:cNvGrpSpPr/>
                  <p:nvPr/>
                </p:nvGrpSpPr>
                <p:grpSpPr>
                  <a:xfrm>
                    <a:off x="7691718" y="2129118"/>
                    <a:ext cx="623047" cy="569259"/>
                    <a:chOff x="6539753" y="2160494"/>
                    <a:chExt cx="623047" cy="569259"/>
                  </a:xfrm>
                </p:grpSpPr>
                <p:sp>
                  <p:nvSpPr>
                    <p:cNvPr id="76" name="Oval 75"/>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78" name="TextBox 77"/>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61" name="Group 46"/>
                <p:cNvGrpSpPr/>
                <p:nvPr/>
              </p:nvGrpSpPr>
              <p:grpSpPr>
                <a:xfrm>
                  <a:off x="6373907" y="2478742"/>
                  <a:ext cx="1775012" cy="600635"/>
                  <a:chOff x="6539753" y="2129118"/>
                  <a:chExt cx="1775012" cy="600635"/>
                </a:xfrm>
              </p:grpSpPr>
              <p:grpSp>
                <p:nvGrpSpPr>
                  <p:cNvPr id="62" name="Group 60"/>
                  <p:cNvGrpSpPr/>
                  <p:nvPr/>
                </p:nvGrpSpPr>
                <p:grpSpPr>
                  <a:xfrm>
                    <a:off x="6539753" y="2160494"/>
                    <a:ext cx="623047" cy="569259"/>
                    <a:chOff x="6539753" y="2160494"/>
                    <a:chExt cx="623047" cy="569259"/>
                  </a:xfrm>
                </p:grpSpPr>
                <p:sp>
                  <p:nvSpPr>
                    <p:cNvPr id="70" name="Oval 69"/>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72" name="TextBox 71"/>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63" name="Group 61"/>
                  <p:cNvGrpSpPr/>
                  <p:nvPr/>
                </p:nvGrpSpPr>
                <p:grpSpPr>
                  <a:xfrm>
                    <a:off x="7113494" y="2142565"/>
                    <a:ext cx="623047" cy="569259"/>
                    <a:chOff x="6539753" y="2160494"/>
                    <a:chExt cx="623047" cy="569259"/>
                  </a:xfrm>
                </p:grpSpPr>
                <p:sp>
                  <p:nvSpPr>
                    <p:cNvPr id="67" name="Oval 66"/>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69" name="TextBox 68"/>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73" name="Group 62"/>
                  <p:cNvGrpSpPr/>
                  <p:nvPr/>
                </p:nvGrpSpPr>
                <p:grpSpPr>
                  <a:xfrm>
                    <a:off x="7691718" y="2129118"/>
                    <a:ext cx="623047" cy="569259"/>
                    <a:chOff x="6539753" y="2160494"/>
                    <a:chExt cx="623047" cy="569259"/>
                  </a:xfrm>
                </p:grpSpPr>
                <p:sp>
                  <p:nvSpPr>
                    <p:cNvPr id="64" name="Oval 63"/>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66" name="TextBox 65"/>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74" name="Group 47"/>
                <p:cNvGrpSpPr/>
                <p:nvPr/>
              </p:nvGrpSpPr>
              <p:grpSpPr>
                <a:xfrm>
                  <a:off x="6378390" y="2841814"/>
                  <a:ext cx="1775012" cy="600635"/>
                  <a:chOff x="6539753" y="2129118"/>
                  <a:chExt cx="1775012" cy="600635"/>
                </a:xfrm>
              </p:grpSpPr>
              <p:grpSp>
                <p:nvGrpSpPr>
                  <p:cNvPr id="75" name="Group 48"/>
                  <p:cNvGrpSpPr/>
                  <p:nvPr/>
                </p:nvGrpSpPr>
                <p:grpSpPr>
                  <a:xfrm>
                    <a:off x="6539753" y="2160494"/>
                    <a:ext cx="623047" cy="569259"/>
                    <a:chOff x="6539753" y="2160494"/>
                    <a:chExt cx="623047" cy="569259"/>
                  </a:xfrm>
                </p:grpSpPr>
                <p:sp>
                  <p:nvSpPr>
                    <p:cNvPr id="58" name="Oval 57"/>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60" name="TextBox 59"/>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85" name="Group 49"/>
                  <p:cNvGrpSpPr/>
                  <p:nvPr/>
                </p:nvGrpSpPr>
                <p:grpSpPr>
                  <a:xfrm>
                    <a:off x="7113494" y="2142565"/>
                    <a:ext cx="623047" cy="569259"/>
                    <a:chOff x="6539753" y="2160494"/>
                    <a:chExt cx="623047" cy="569259"/>
                  </a:xfrm>
                </p:grpSpPr>
                <p:sp>
                  <p:nvSpPr>
                    <p:cNvPr id="55" name="Oval 5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57" name="TextBox 5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86" name="Group 50"/>
                  <p:cNvGrpSpPr/>
                  <p:nvPr/>
                </p:nvGrpSpPr>
                <p:grpSpPr>
                  <a:xfrm>
                    <a:off x="7691718" y="2129118"/>
                    <a:ext cx="623047" cy="569259"/>
                    <a:chOff x="6539753" y="2160494"/>
                    <a:chExt cx="623047" cy="569259"/>
                  </a:xfrm>
                </p:grpSpPr>
                <p:sp>
                  <p:nvSpPr>
                    <p:cNvPr id="52" name="Oval 51"/>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54" name="TextBox 53"/>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grpSp>
        <p:cxnSp>
          <p:nvCxnSpPr>
            <p:cNvPr id="87" name="Straight Arrow Connector 86"/>
            <p:cNvCxnSpPr/>
            <p:nvPr/>
          </p:nvCxnSpPr>
          <p:spPr>
            <a:xfrm>
              <a:off x="6387353" y="2160494"/>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6405283" y="2980765"/>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6400800" y="3751730"/>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6400800" y="4504766"/>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91" name="Rectangle 90"/>
          <p:cNvSpPr/>
          <p:nvPr/>
        </p:nvSpPr>
        <p:spPr>
          <a:xfrm>
            <a:off x="6477000" y="4114800"/>
            <a:ext cx="1828800" cy="2209800"/>
          </a:xfrm>
          <a:prstGeom prst="rect">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p:cNvGrpSpPr/>
          <p:nvPr/>
        </p:nvGrpSpPr>
        <p:grpSpPr>
          <a:xfrm>
            <a:off x="8001486" y="4056529"/>
            <a:ext cx="543841" cy="2286000"/>
            <a:chOff x="8050305" y="4092390"/>
            <a:chExt cx="489001" cy="2371144"/>
          </a:xfrm>
        </p:grpSpPr>
        <p:grpSp>
          <p:nvGrpSpPr>
            <p:cNvPr id="95" name="Group 94"/>
            <p:cNvGrpSpPr/>
            <p:nvPr/>
          </p:nvGrpSpPr>
          <p:grpSpPr>
            <a:xfrm>
              <a:off x="8050305" y="4092390"/>
              <a:ext cx="470648" cy="1232628"/>
              <a:chOff x="8050305" y="4092390"/>
              <a:chExt cx="470648" cy="1232628"/>
            </a:xfrm>
          </p:grpSpPr>
          <p:sp>
            <p:nvSpPr>
              <p:cNvPr id="92" name="TextBox 91"/>
              <p:cNvSpPr txBox="1"/>
              <p:nvPr/>
            </p:nvSpPr>
            <p:spPr>
              <a:xfrm>
                <a:off x="8063753" y="4863353"/>
                <a:ext cx="457200" cy="461665"/>
              </a:xfrm>
              <a:prstGeom prst="rect">
                <a:avLst/>
              </a:prstGeom>
              <a:noFill/>
            </p:spPr>
            <p:txBody>
              <a:bodyPr wrap="square" rtlCol="0">
                <a:spAutoFit/>
              </a:bodyPr>
              <a:lstStyle/>
              <a:p>
                <a:r>
                  <a:rPr lang="en-US" sz="2400" b="1">
                    <a:solidFill>
                      <a:srgbClr val="FF0000"/>
                    </a:solidFill>
                  </a:rPr>
                  <a:t>+</a:t>
                </a:r>
              </a:p>
            </p:txBody>
          </p:sp>
          <p:sp>
            <p:nvSpPr>
              <p:cNvPr id="93" name="TextBox 92"/>
              <p:cNvSpPr txBox="1"/>
              <p:nvPr/>
            </p:nvSpPr>
            <p:spPr>
              <a:xfrm>
                <a:off x="8054788" y="4482370"/>
                <a:ext cx="457200" cy="461665"/>
              </a:xfrm>
              <a:prstGeom prst="rect">
                <a:avLst/>
              </a:prstGeom>
              <a:noFill/>
            </p:spPr>
            <p:txBody>
              <a:bodyPr wrap="square" rtlCol="0">
                <a:spAutoFit/>
              </a:bodyPr>
              <a:lstStyle/>
              <a:p>
                <a:r>
                  <a:rPr lang="en-US" sz="2400" b="1">
                    <a:solidFill>
                      <a:srgbClr val="FF0000"/>
                    </a:solidFill>
                  </a:rPr>
                  <a:t>+</a:t>
                </a:r>
              </a:p>
            </p:txBody>
          </p:sp>
          <p:sp>
            <p:nvSpPr>
              <p:cNvPr id="94" name="TextBox 93"/>
              <p:cNvSpPr txBox="1"/>
              <p:nvPr/>
            </p:nvSpPr>
            <p:spPr>
              <a:xfrm>
                <a:off x="8050305" y="4092390"/>
                <a:ext cx="457200" cy="461665"/>
              </a:xfrm>
              <a:prstGeom prst="rect">
                <a:avLst/>
              </a:prstGeom>
              <a:noFill/>
            </p:spPr>
            <p:txBody>
              <a:bodyPr wrap="square" rtlCol="0">
                <a:spAutoFit/>
              </a:bodyPr>
              <a:lstStyle/>
              <a:p>
                <a:r>
                  <a:rPr lang="en-US" sz="2400" b="1">
                    <a:solidFill>
                      <a:srgbClr val="FF0000"/>
                    </a:solidFill>
                  </a:rPr>
                  <a:t>+</a:t>
                </a:r>
              </a:p>
            </p:txBody>
          </p:sp>
        </p:grpSp>
        <p:grpSp>
          <p:nvGrpSpPr>
            <p:cNvPr id="96" name="Group 95"/>
            <p:cNvGrpSpPr/>
            <p:nvPr/>
          </p:nvGrpSpPr>
          <p:grpSpPr>
            <a:xfrm>
              <a:off x="8065526" y="5230906"/>
              <a:ext cx="473780" cy="1232628"/>
              <a:chOff x="8074490" y="4092390"/>
              <a:chExt cx="473780" cy="1232628"/>
            </a:xfrm>
          </p:grpSpPr>
          <p:sp>
            <p:nvSpPr>
              <p:cNvPr id="97" name="TextBox 96"/>
              <p:cNvSpPr txBox="1"/>
              <p:nvPr/>
            </p:nvSpPr>
            <p:spPr>
              <a:xfrm>
                <a:off x="8087935" y="4863353"/>
                <a:ext cx="457199" cy="461665"/>
              </a:xfrm>
              <a:prstGeom prst="rect">
                <a:avLst/>
              </a:prstGeom>
              <a:noFill/>
            </p:spPr>
            <p:txBody>
              <a:bodyPr wrap="square" rtlCol="0">
                <a:spAutoFit/>
              </a:bodyPr>
              <a:lstStyle/>
              <a:p>
                <a:r>
                  <a:rPr lang="en-US" sz="2400" b="1">
                    <a:solidFill>
                      <a:srgbClr val="FF0000"/>
                    </a:solidFill>
                  </a:rPr>
                  <a:t>+</a:t>
                </a:r>
              </a:p>
            </p:txBody>
          </p:sp>
          <p:sp>
            <p:nvSpPr>
              <p:cNvPr id="98" name="TextBox 97"/>
              <p:cNvSpPr txBox="1"/>
              <p:nvPr/>
            </p:nvSpPr>
            <p:spPr>
              <a:xfrm>
                <a:off x="8091070" y="4482370"/>
                <a:ext cx="457200" cy="461665"/>
              </a:xfrm>
              <a:prstGeom prst="rect">
                <a:avLst/>
              </a:prstGeom>
              <a:noFill/>
            </p:spPr>
            <p:txBody>
              <a:bodyPr wrap="square" rtlCol="0">
                <a:spAutoFit/>
              </a:bodyPr>
              <a:lstStyle/>
              <a:p>
                <a:r>
                  <a:rPr lang="en-US" sz="2400" b="1">
                    <a:solidFill>
                      <a:srgbClr val="FF0000"/>
                    </a:solidFill>
                  </a:rPr>
                  <a:t>+</a:t>
                </a:r>
              </a:p>
            </p:txBody>
          </p:sp>
          <p:sp>
            <p:nvSpPr>
              <p:cNvPr id="99" name="TextBox 98"/>
              <p:cNvSpPr txBox="1"/>
              <p:nvPr/>
            </p:nvSpPr>
            <p:spPr>
              <a:xfrm>
                <a:off x="8074490" y="4092390"/>
                <a:ext cx="457200" cy="461665"/>
              </a:xfrm>
              <a:prstGeom prst="rect">
                <a:avLst/>
              </a:prstGeom>
              <a:noFill/>
            </p:spPr>
            <p:txBody>
              <a:bodyPr wrap="square" rtlCol="0">
                <a:spAutoFit/>
              </a:bodyPr>
              <a:lstStyle/>
              <a:p>
                <a:r>
                  <a:rPr lang="en-US" sz="2400" b="1">
                    <a:solidFill>
                      <a:srgbClr val="FF0000"/>
                    </a:solidFill>
                  </a:rPr>
                  <a:t>+</a:t>
                </a:r>
              </a:p>
            </p:txBody>
          </p:sp>
        </p:grpSp>
      </p:grpSp>
      <p:grpSp>
        <p:nvGrpSpPr>
          <p:cNvPr id="109" name="Group 108"/>
          <p:cNvGrpSpPr/>
          <p:nvPr/>
        </p:nvGrpSpPr>
        <p:grpSpPr>
          <a:xfrm>
            <a:off x="6477282" y="3922059"/>
            <a:ext cx="999283" cy="2514600"/>
            <a:chOff x="5419726" y="3962400"/>
            <a:chExt cx="542083" cy="1953441"/>
          </a:xfrm>
        </p:grpSpPr>
        <p:grpSp>
          <p:nvGrpSpPr>
            <p:cNvPr id="104" name="Group 103"/>
            <p:cNvGrpSpPr/>
            <p:nvPr/>
          </p:nvGrpSpPr>
          <p:grpSpPr>
            <a:xfrm>
              <a:off x="5424489" y="3962400"/>
              <a:ext cx="537320" cy="1053338"/>
              <a:chOff x="5379666" y="3975847"/>
              <a:chExt cx="537320" cy="1053338"/>
            </a:xfrm>
          </p:grpSpPr>
          <p:sp>
            <p:nvSpPr>
              <p:cNvPr id="101" name="TextBox 100"/>
              <p:cNvSpPr txBox="1"/>
              <p:nvPr/>
            </p:nvSpPr>
            <p:spPr>
              <a:xfrm>
                <a:off x="5379666" y="4567520"/>
                <a:ext cx="533400" cy="461665"/>
              </a:xfrm>
              <a:prstGeom prst="rect">
                <a:avLst/>
              </a:prstGeom>
              <a:noFill/>
            </p:spPr>
            <p:txBody>
              <a:bodyPr wrap="square" rtlCol="0">
                <a:spAutoFit/>
              </a:bodyPr>
              <a:lstStyle/>
              <a:p>
                <a:r>
                  <a:rPr lang="en-US" sz="2400" b="1">
                    <a:solidFill>
                      <a:schemeClr val="bg1"/>
                    </a:solidFill>
                  </a:rPr>
                  <a:t>_</a:t>
                </a:r>
              </a:p>
            </p:txBody>
          </p:sp>
          <p:sp>
            <p:nvSpPr>
              <p:cNvPr id="102" name="TextBox 101"/>
              <p:cNvSpPr txBox="1"/>
              <p:nvPr/>
            </p:nvSpPr>
            <p:spPr>
              <a:xfrm>
                <a:off x="5383306" y="3975847"/>
                <a:ext cx="533400" cy="461665"/>
              </a:xfrm>
              <a:prstGeom prst="rect">
                <a:avLst/>
              </a:prstGeom>
              <a:noFill/>
            </p:spPr>
            <p:txBody>
              <a:bodyPr wrap="square" rtlCol="0">
                <a:spAutoFit/>
              </a:bodyPr>
              <a:lstStyle/>
              <a:p>
                <a:r>
                  <a:rPr lang="en-US" sz="2400" b="1">
                    <a:solidFill>
                      <a:schemeClr val="bg1"/>
                    </a:solidFill>
                  </a:rPr>
                  <a:t>_</a:t>
                </a:r>
              </a:p>
            </p:txBody>
          </p:sp>
          <p:sp>
            <p:nvSpPr>
              <p:cNvPr id="103" name="TextBox 102"/>
              <p:cNvSpPr txBox="1"/>
              <p:nvPr/>
            </p:nvSpPr>
            <p:spPr>
              <a:xfrm>
                <a:off x="5383586" y="4276165"/>
                <a:ext cx="533400" cy="461665"/>
              </a:xfrm>
              <a:prstGeom prst="rect">
                <a:avLst/>
              </a:prstGeom>
              <a:noFill/>
            </p:spPr>
            <p:txBody>
              <a:bodyPr wrap="square" rtlCol="0">
                <a:spAutoFit/>
              </a:bodyPr>
              <a:lstStyle/>
              <a:p>
                <a:r>
                  <a:rPr lang="en-US" sz="2400" b="1">
                    <a:solidFill>
                      <a:schemeClr val="bg1"/>
                    </a:solidFill>
                  </a:rPr>
                  <a:t>_</a:t>
                </a:r>
              </a:p>
            </p:txBody>
          </p:sp>
        </p:grpSp>
        <p:grpSp>
          <p:nvGrpSpPr>
            <p:cNvPr id="105" name="Group 104"/>
            <p:cNvGrpSpPr/>
            <p:nvPr/>
          </p:nvGrpSpPr>
          <p:grpSpPr>
            <a:xfrm>
              <a:off x="5419726" y="4862503"/>
              <a:ext cx="541803" cy="1053338"/>
              <a:chOff x="5374903" y="3975847"/>
              <a:chExt cx="541803" cy="1053338"/>
            </a:xfrm>
          </p:grpSpPr>
          <p:sp>
            <p:nvSpPr>
              <p:cNvPr id="106" name="TextBox 105"/>
              <p:cNvSpPr txBox="1"/>
              <p:nvPr/>
            </p:nvSpPr>
            <p:spPr>
              <a:xfrm>
                <a:off x="5374903" y="4567520"/>
                <a:ext cx="533400" cy="461665"/>
              </a:xfrm>
              <a:prstGeom prst="rect">
                <a:avLst/>
              </a:prstGeom>
              <a:noFill/>
            </p:spPr>
            <p:txBody>
              <a:bodyPr wrap="square" rtlCol="0">
                <a:spAutoFit/>
              </a:bodyPr>
              <a:lstStyle/>
              <a:p>
                <a:r>
                  <a:rPr lang="en-US" sz="2400" b="1">
                    <a:solidFill>
                      <a:schemeClr val="bg1"/>
                    </a:solidFill>
                  </a:rPr>
                  <a:t>_</a:t>
                </a:r>
              </a:p>
            </p:txBody>
          </p:sp>
          <p:sp>
            <p:nvSpPr>
              <p:cNvPr id="107" name="TextBox 106"/>
              <p:cNvSpPr txBox="1"/>
              <p:nvPr/>
            </p:nvSpPr>
            <p:spPr>
              <a:xfrm>
                <a:off x="5383306" y="3975847"/>
                <a:ext cx="533400" cy="461665"/>
              </a:xfrm>
              <a:prstGeom prst="rect">
                <a:avLst/>
              </a:prstGeom>
              <a:noFill/>
            </p:spPr>
            <p:txBody>
              <a:bodyPr wrap="square" rtlCol="0">
                <a:spAutoFit/>
              </a:bodyPr>
              <a:lstStyle/>
              <a:p>
                <a:r>
                  <a:rPr lang="en-US" sz="2400" b="1">
                    <a:solidFill>
                      <a:schemeClr val="bg1"/>
                    </a:solidFill>
                  </a:rPr>
                  <a:t>_</a:t>
                </a:r>
              </a:p>
            </p:txBody>
          </p:sp>
          <p:sp>
            <p:nvSpPr>
              <p:cNvPr id="108" name="TextBox 107"/>
              <p:cNvSpPr txBox="1"/>
              <p:nvPr/>
            </p:nvSpPr>
            <p:spPr>
              <a:xfrm>
                <a:off x="5378823" y="4276165"/>
                <a:ext cx="533400" cy="461665"/>
              </a:xfrm>
              <a:prstGeom prst="rect">
                <a:avLst/>
              </a:prstGeom>
              <a:noFill/>
            </p:spPr>
            <p:txBody>
              <a:bodyPr wrap="square" rtlCol="0">
                <a:spAutoFit/>
              </a:bodyPr>
              <a:lstStyle/>
              <a:p>
                <a:r>
                  <a:rPr lang="en-US" sz="2400" b="1">
                    <a:solidFill>
                      <a:schemeClr val="bg1"/>
                    </a:solidFill>
                  </a:rPr>
                  <a:t>_</a:t>
                </a:r>
              </a:p>
            </p:txBody>
          </p:sp>
        </p:gr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Dielectrics</a:t>
            </a:r>
          </a:p>
        </p:txBody>
      </p:sp>
      <p:sp>
        <p:nvSpPr>
          <p:cNvPr id="3" name="Content Placeholder 2"/>
          <p:cNvSpPr>
            <a:spLocks noGrp="1"/>
          </p:cNvSpPr>
          <p:nvPr>
            <p:ph sz="half" idx="1"/>
          </p:nvPr>
        </p:nvSpPr>
        <p:spPr>
          <a:xfrm>
            <a:off x="457200" y="1600200"/>
            <a:ext cx="5181600" cy="4953000"/>
          </a:xfrm>
        </p:spPr>
        <p:txBody>
          <a:bodyPr/>
          <a:lstStyle/>
          <a:p>
            <a:r>
              <a:rPr lang="en-US"/>
              <a:t>These “layers of surface excess charge” created by the polarization generate an electric field opposing the external field.</a:t>
            </a:r>
          </a:p>
          <a:p>
            <a:r>
              <a:rPr lang="en-US"/>
              <a:t>However, unlike a conductor, this field cannot be strong enough to give zero field inside, because then the polarization would all go away.</a:t>
            </a:r>
          </a:p>
        </p:txBody>
      </p:sp>
      <p:sp>
        <p:nvSpPr>
          <p:cNvPr id="4" name="Content Placeholder 3"/>
          <p:cNvSpPr>
            <a:spLocks noGrp="1"/>
          </p:cNvSpPr>
          <p:nvPr>
            <p:ph sz="half" idx="2"/>
          </p:nvPr>
        </p:nvSpPr>
        <p:spPr>
          <a:xfrm>
            <a:off x="5791200" y="1600201"/>
            <a:ext cx="2895600" cy="2971800"/>
          </a:xfrm>
        </p:spPr>
        <p:txBody>
          <a:bodyPr/>
          <a:lstStyle/>
          <a:p>
            <a:r>
              <a:rPr lang="en-US">
                <a:solidFill>
                  <a:schemeClr val="bg2">
                    <a:lumMod val="50000"/>
                  </a:schemeClr>
                </a:solidFill>
              </a:rPr>
              <a:t>a</a:t>
            </a:r>
          </a:p>
        </p:txBody>
      </p:sp>
      <p:grpSp>
        <p:nvGrpSpPr>
          <p:cNvPr id="8" name="Group 90"/>
          <p:cNvGrpSpPr/>
          <p:nvPr/>
        </p:nvGrpSpPr>
        <p:grpSpPr>
          <a:xfrm>
            <a:off x="6373907" y="1295400"/>
            <a:ext cx="2012576" cy="2377236"/>
            <a:chOff x="6373907" y="2129118"/>
            <a:chExt cx="2012576" cy="2377236"/>
          </a:xfrm>
        </p:grpSpPr>
        <p:grpSp>
          <p:nvGrpSpPr>
            <p:cNvPr id="9" name="Group 84"/>
            <p:cNvGrpSpPr/>
            <p:nvPr/>
          </p:nvGrpSpPr>
          <p:grpSpPr>
            <a:xfrm>
              <a:off x="6373907" y="2129118"/>
              <a:ext cx="1806388" cy="2366685"/>
              <a:chOff x="6373907" y="2129118"/>
              <a:chExt cx="1806388" cy="2366685"/>
            </a:xfrm>
          </p:grpSpPr>
          <p:grpSp>
            <p:nvGrpSpPr>
              <p:cNvPr id="13" name="Group 43"/>
              <p:cNvGrpSpPr/>
              <p:nvPr/>
            </p:nvGrpSpPr>
            <p:grpSpPr>
              <a:xfrm>
                <a:off x="6373907" y="2129118"/>
                <a:ext cx="1779495" cy="1313331"/>
                <a:chOff x="6373907" y="2129118"/>
                <a:chExt cx="1779495" cy="1313331"/>
              </a:xfrm>
            </p:grpSpPr>
            <p:grpSp>
              <p:nvGrpSpPr>
                <p:cNvPr id="17" name="Group 16"/>
                <p:cNvGrpSpPr/>
                <p:nvPr/>
              </p:nvGrpSpPr>
              <p:grpSpPr>
                <a:xfrm>
                  <a:off x="6378389" y="2129118"/>
                  <a:ext cx="1775012" cy="600635"/>
                  <a:chOff x="6539753" y="2129118"/>
                  <a:chExt cx="1775012" cy="600635"/>
                </a:xfrm>
              </p:grpSpPr>
              <p:grpSp>
                <p:nvGrpSpPr>
                  <p:cNvPr id="18" name="Group 7"/>
                  <p:cNvGrpSpPr/>
                  <p:nvPr/>
                </p:nvGrpSpPr>
                <p:grpSpPr>
                  <a:xfrm>
                    <a:off x="6539753" y="2160494"/>
                    <a:ext cx="623047" cy="569259"/>
                    <a:chOff x="6539753" y="2160494"/>
                    <a:chExt cx="623047" cy="569259"/>
                  </a:xfrm>
                </p:grpSpPr>
                <p:sp>
                  <p:nvSpPr>
                    <p:cNvPr id="5" name="Oval 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7" name="TextBox 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19" name="Group 8"/>
                  <p:cNvGrpSpPr/>
                  <p:nvPr/>
                </p:nvGrpSpPr>
                <p:grpSpPr>
                  <a:xfrm>
                    <a:off x="7113494" y="2142565"/>
                    <a:ext cx="623047" cy="569259"/>
                    <a:chOff x="6539753" y="2160494"/>
                    <a:chExt cx="623047" cy="569259"/>
                  </a:xfrm>
                </p:grpSpPr>
                <p:sp>
                  <p:nvSpPr>
                    <p:cNvPr id="10" name="Oval 9"/>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12" name="TextBox 11"/>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20" name="Group 12"/>
                  <p:cNvGrpSpPr/>
                  <p:nvPr/>
                </p:nvGrpSpPr>
                <p:grpSpPr>
                  <a:xfrm>
                    <a:off x="7691718" y="2129118"/>
                    <a:ext cx="623047" cy="569259"/>
                    <a:chOff x="6539753" y="2160494"/>
                    <a:chExt cx="623047" cy="569259"/>
                  </a:xfrm>
                </p:grpSpPr>
                <p:sp>
                  <p:nvSpPr>
                    <p:cNvPr id="14" name="Oval 13"/>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16" name="TextBox 15"/>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21" name="Group 17"/>
                <p:cNvGrpSpPr/>
                <p:nvPr/>
              </p:nvGrpSpPr>
              <p:grpSpPr>
                <a:xfrm>
                  <a:off x="6373907" y="2478742"/>
                  <a:ext cx="1775012" cy="600635"/>
                  <a:chOff x="6539753" y="2129118"/>
                  <a:chExt cx="1775012" cy="600635"/>
                </a:xfrm>
              </p:grpSpPr>
              <p:grpSp>
                <p:nvGrpSpPr>
                  <p:cNvPr id="31" name="Group 18"/>
                  <p:cNvGrpSpPr/>
                  <p:nvPr/>
                </p:nvGrpSpPr>
                <p:grpSpPr>
                  <a:xfrm>
                    <a:off x="6539753" y="2160494"/>
                    <a:ext cx="623047" cy="569259"/>
                    <a:chOff x="6539753" y="2160494"/>
                    <a:chExt cx="623047" cy="569259"/>
                  </a:xfrm>
                </p:grpSpPr>
                <p:sp>
                  <p:nvSpPr>
                    <p:cNvPr id="28" name="Oval 27"/>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30" name="TextBox 29"/>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32" name="Group 19"/>
                  <p:cNvGrpSpPr/>
                  <p:nvPr/>
                </p:nvGrpSpPr>
                <p:grpSpPr>
                  <a:xfrm>
                    <a:off x="7113494" y="2142565"/>
                    <a:ext cx="623047" cy="569259"/>
                    <a:chOff x="6539753" y="2160494"/>
                    <a:chExt cx="623047" cy="569259"/>
                  </a:xfrm>
                </p:grpSpPr>
                <p:sp>
                  <p:nvSpPr>
                    <p:cNvPr id="25" name="Oval 2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27" name="TextBox 2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33" name="Group 20"/>
                  <p:cNvGrpSpPr/>
                  <p:nvPr/>
                </p:nvGrpSpPr>
                <p:grpSpPr>
                  <a:xfrm>
                    <a:off x="7691718" y="2129118"/>
                    <a:ext cx="623047" cy="569259"/>
                    <a:chOff x="6539753" y="2160494"/>
                    <a:chExt cx="623047" cy="569259"/>
                  </a:xfrm>
                </p:grpSpPr>
                <p:sp>
                  <p:nvSpPr>
                    <p:cNvPr id="22" name="Oval 21"/>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24" name="TextBox 23"/>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34" name="Group 30"/>
                <p:cNvGrpSpPr/>
                <p:nvPr/>
              </p:nvGrpSpPr>
              <p:grpSpPr>
                <a:xfrm>
                  <a:off x="6378390" y="2841814"/>
                  <a:ext cx="1775012" cy="600635"/>
                  <a:chOff x="6539753" y="2129118"/>
                  <a:chExt cx="1775012" cy="600635"/>
                </a:xfrm>
              </p:grpSpPr>
              <p:grpSp>
                <p:nvGrpSpPr>
                  <p:cNvPr id="44" name="Group 31"/>
                  <p:cNvGrpSpPr/>
                  <p:nvPr/>
                </p:nvGrpSpPr>
                <p:grpSpPr>
                  <a:xfrm>
                    <a:off x="6539753" y="2160494"/>
                    <a:ext cx="623047" cy="569259"/>
                    <a:chOff x="6539753" y="2160494"/>
                    <a:chExt cx="623047" cy="569259"/>
                  </a:xfrm>
                </p:grpSpPr>
                <p:sp>
                  <p:nvSpPr>
                    <p:cNvPr id="41" name="Oval 40"/>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43" name="TextBox 42"/>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45" name="Group 32"/>
                  <p:cNvGrpSpPr/>
                  <p:nvPr/>
                </p:nvGrpSpPr>
                <p:grpSpPr>
                  <a:xfrm>
                    <a:off x="7113494" y="2142565"/>
                    <a:ext cx="623047" cy="569259"/>
                    <a:chOff x="6539753" y="2160494"/>
                    <a:chExt cx="623047" cy="569259"/>
                  </a:xfrm>
                </p:grpSpPr>
                <p:sp>
                  <p:nvSpPr>
                    <p:cNvPr id="38" name="Oval 37"/>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40" name="TextBox 39"/>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46" name="Group 33"/>
                  <p:cNvGrpSpPr/>
                  <p:nvPr/>
                </p:nvGrpSpPr>
                <p:grpSpPr>
                  <a:xfrm>
                    <a:off x="7691718" y="2129118"/>
                    <a:ext cx="623047" cy="569259"/>
                    <a:chOff x="6539753" y="2160494"/>
                    <a:chExt cx="623047" cy="569259"/>
                  </a:xfrm>
                </p:grpSpPr>
                <p:sp>
                  <p:nvSpPr>
                    <p:cNvPr id="35" name="Oval 3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37" name="TextBox 3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grpSp>
            <p:nvGrpSpPr>
              <p:cNvPr id="47" name="Group 44"/>
              <p:cNvGrpSpPr/>
              <p:nvPr/>
            </p:nvGrpSpPr>
            <p:grpSpPr>
              <a:xfrm>
                <a:off x="6400800" y="3182472"/>
                <a:ext cx="1779495" cy="1313331"/>
                <a:chOff x="6373907" y="2129118"/>
                <a:chExt cx="1779495" cy="1313331"/>
              </a:xfrm>
            </p:grpSpPr>
            <p:grpSp>
              <p:nvGrpSpPr>
                <p:cNvPr id="48" name="Group 45"/>
                <p:cNvGrpSpPr/>
                <p:nvPr/>
              </p:nvGrpSpPr>
              <p:grpSpPr>
                <a:xfrm>
                  <a:off x="6378389" y="2129118"/>
                  <a:ext cx="1775012" cy="600635"/>
                  <a:chOff x="6539753" y="2129118"/>
                  <a:chExt cx="1775012" cy="600635"/>
                </a:xfrm>
              </p:grpSpPr>
              <p:grpSp>
                <p:nvGrpSpPr>
                  <p:cNvPr id="49" name="Group 72"/>
                  <p:cNvGrpSpPr/>
                  <p:nvPr/>
                </p:nvGrpSpPr>
                <p:grpSpPr>
                  <a:xfrm>
                    <a:off x="6539753" y="2160494"/>
                    <a:ext cx="623047" cy="569259"/>
                    <a:chOff x="6539753" y="2160494"/>
                    <a:chExt cx="623047" cy="569259"/>
                  </a:xfrm>
                </p:grpSpPr>
                <p:sp>
                  <p:nvSpPr>
                    <p:cNvPr id="82" name="Oval 81"/>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84" name="TextBox 83"/>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50" name="Group 73"/>
                  <p:cNvGrpSpPr/>
                  <p:nvPr/>
                </p:nvGrpSpPr>
                <p:grpSpPr>
                  <a:xfrm>
                    <a:off x="7113494" y="2142565"/>
                    <a:ext cx="623047" cy="569259"/>
                    <a:chOff x="6539753" y="2160494"/>
                    <a:chExt cx="623047" cy="569259"/>
                  </a:xfrm>
                </p:grpSpPr>
                <p:sp>
                  <p:nvSpPr>
                    <p:cNvPr id="79" name="Oval 78"/>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81" name="TextBox 80"/>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51" name="Group 74"/>
                  <p:cNvGrpSpPr/>
                  <p:nvPr/>
                </p:nvGrpSpPr>
                <p:grpSpPr>
                  <a:xfrm>
                    <a:off x="7691718" y="2129118"/>
                    <a:ext cx="623047" cy="569259"/>
                    <a:chOff x="6539753" y="2160494"/>
                    <a:chExt cx="623047" cy="569259"/>
                  </a:xfrm>
                </p:grpSpPr>
                <p:sp>
                  <p:nvSpPr>
                    <p:cNvPr id="76" name="Oval 75"/>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78" name="TextBox 77"/>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61" name="Group 46"/>
                <p:cNvGrpSpPr/>
                <p:nvPr/>
              </p:nvGrpSpPr>
              <p:grpSpPr>
                <a:xfrm>
                  <a:off x="6373907" y="2478742"/>
                  <a:ext cx="1775012" cy="600635"/>
                  <a:chOff x="6539753" y="2129118"/>
                  <a:chExt cx="1775012" cy="600635"/>
                </a:xfrm>
              </p:grpSpPr>
              <p:grpSp>
                <p:nvGrpSpPr>
                  <p:cNvPr id="62" name="Group 60"/>
                  <p:cNvGrpSpPr/>
                  <p:nvPr/>
                </p:nvGrpSpPr>
                <p:grpSpPr>
                  <a:xfrm>
                    <a:off x="6539753" y="2160494"/>
                    <a:ext cx="623047" cy="569259"/>
                    <a:chOff x="6539753" y="2160494"/>
                    <a:chExt cx="623047" cy="569259"/>
                  </a:xfrm>
                </p:grpSpPr>
                <p:sp>
                  <p:nvSpPr>
                    <p:cNvPr id="70" name="Oval 69"/>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72" name="TextBox 71"/>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63" name="Group 61"/>
                  <p:cNvGrpSpPr/>
                  <p:nvPr/>
                </p:nvGrpSpPr>
                <p:grpSpPr>
                  <a:xfrm>
                    <a:off x="7113494" y="2142565"/>
                    <a:ext cx="623047" cy="569259"/>
                    <a:chOff x="6539753" y="2160494"/>
                    <a:chExt cx="623047" cy="569259"/>
                  </a:xfrm>
                </p:grpSpPr>
                <p:sp>
                  <p:nvSpPr>
                    <p:cNvPr id="67" name="Oval 66"/>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69" name="TextBox 68"/>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73" name="Group 62"/>
                  <p:cNvGrpSpPr/>
                  <p:nvPr/>
                </p:nvGrpSpPr>
                <p:grpSpPr>
                  <a:xfrm>
                    <a:off x="7691718" y="2129118"/>
                    <a:ext cx="623047" cy="569259"/>
                    <a:chOff x="6539753" y="2160494"/>
                    <a:chExt cx="623047" cy="569259"/>
                  </a:xfrm>
                </p:grpSpPr>
                <p:sp>
                  <p:nvSpPr>
                    <p:cNvPr id="64" name="Oval 63"/>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66" name="TextBox 65"/>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nvGrpSpPr>
                <p:cNvPr id="74" name="Group 47"/>
                <p:cNvGrpSpPr/>
                <p:nvPr/>
              </p:nvGrpSpPr>
              <p:grpSpPr>
                <a:xfrm>
                  <a:off x="6378390" y="2841814"/>
                  <a:ext cx="1775012" cy="600635"/>
                  <a:chOff x="6539753" y="2129118"/>
                  <a:chExt cx="1775012" cy="600635"/>
                </a:xfrm>
              </p:grpSpPr>
              <p:grpSp>
                <p:nvGrpSpPr>
                  <p:cNvPr id="75" name="Group 48"/>
                  <p:cNvGrpSpPr/>
                  <p:nvPr/>
                </p:nvGrpSpPr>
                <p:grpSpPr>
                  <a:xfrm>
                    <a:off x="6539753" y="2160494"/>
                    <a:ext cx="623047" cy="569259"/>
                    <a:chOff x="6539753" y="2160494"/>
                    <a:chExt cx="623047" cy="569259"/>
                  </a:xfrm>
                </p:grpSpPr>
                <p:sp>
                  <p:nvSpPr>
                    <p:cNvPr id="58" name="Oval 57"/>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60" name="TextBox 59"/>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85" name="Group 49"/>
                  <p:cNvGrpSpPr/>
                  <p:nvPr/>
                </p:nvGrpSpPr>
                <p:grpSpPr>
                  <a:xfrm>
                    <a:off x="7113494" y="2142565"/>
                    <a:ext cx="623047" cy="569259"/>
                    <a:chOff x="6539753" y="2160494"/>
                    <a:chExt cx="623047" cy="569259"/>
                  </a:xfrm>
                </p:grpSpPr>
                <p:sp>
                  <p:nvSpPr>
                    <p:cNvPr id="55" name="Oval 54"/>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57" name="TextBox 56"/>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nvGrpSpPr>
                  <p:cNvPr id="86" name="Group 50"/>
                  <p:cNvGrpSpPr/>
                  <p:nvPr/>
                </p:nvGrpSpPr>
                <p:grpSpPr>
                  <a:xfrm>
                    <a:off x="7691718" y="2129118"/>
                    <a:ext cx="623047" cy="569259"/>
                    <a:chOff x="6539753" y="2160494"/>
                    <a:chExt cx="623047" cy="569259"/>
                  </a:xfrm>
                </p:grpSpPr>
                <p:sp>
                  <p:nvSpPr>
                    <p:cNvPr id="52" name="Oval 51"/>
                    <p:cNvSpPr/>
                    <p:nvPr/>
                  </p:nvSpPr>
                  <p:spPr>
                    <a:xfrm>
                      <a:off x="6553200" y="2362200"/>
                      <a:ext cx="533400" cy="304800"/>
                    </a:xfrm>
                    <a:prstGeom prst="ellipse">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6781800" y="2268088"/>
                      <a:ext cx="381000" cy="461665"/>
                    </a:xfrm>
                    <a:prstGeom prst="rect">
                      <a:avLst/>
                    </a:prstGeom>
                    <a:noFill/>
                  </p:spPr>
                  <p:txBody>
                    <a:bodyPr wrap="square" rtlCol="0">
                      <a:spAutoFit/>
                    </a:bodyPr>
                    <a:lstStyle/>
                    <a:p>
                      <a:r>
                        <a:rPr lang="en-US" sz="2400" b="1">
                          <a:solidFill>
                            <a:srgbClr val="FF0000"/>
                          </a:solidFill>
                        </a:rPr>
                        <a:t>+</a:t>
                      </a:r>
                    </a:p>
                  </p:txBody>
                </p:sp>
                <p:sp>
                  <p:nvSpPr>
                    <p:cNvPr id="54" name="TextBox 53"/>
                    <p:cNvSpPr txBox="1"/>
                    <p:nvPr/>
                  </p:nvSpPr>
                  <p:spPr>
                    <a:xfrm>
                      <a:off x="6539753" y="2160494"/>
                      <a:ext cx="381000" cy="461665"/>
                    </a:xfrm>
                    <a:prstGeom prst="rect">
                      <a:avLst/>
                    </a:prstGeom>
                    <a:noFill/>
                  </p:spPr>
                  <p:txBody>
                    <a:bodyPr wrap="square" rtlCol="0">
                      <a:spAutoFit/>
                    </a:bodyPr>
                    <a:lstStyle/>
                    <a:p>
                      <a:r>
                        <a:rPr lang="en-US" sz="2400" b="1">
                          <a:solidFill>
                            <a:schemeClr val="bg1"/>
                          </a:solidFill>
                        </a:rPr>
                        <a:t>_</a:t>
                      </a:r>
                    </a:p>
                  </p:txBody>
                </p:sp>
              </p:grpSp>
            </p:grpSp>
          </p:grpSp>
        </p:grpSp>
        <p:cxnSp>
          <p:nvCxnSpPr>
            <p:cNvPr id="87" name="Straight Arrow Connector 86"/>
            <p:cNvCxnSpPr/>
            <p:nvPr/>
          </p:nvCxnSpPr>
          <p:spPr>
            <a:xfrm>
              <a:off x="6387353" y="2160494"/>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6405283" y="2980765"/>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6400800" y="3751730"/>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a:off x="6400800" y="4504766"/>
              <a:ext cx="19812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116" name="Group 115"/>
          <p:cNvGrpSpPr/>
          <p:nvPr/>
        </p:nvGrpSpPr>
        <p:grpSpPr>
          <a:xfrm>
            <a:off x="6405282" y="3922059"/>
            <a:ext cx="2068327" cy="2514600"/>
            <a:chOff x="6477000" y="3922059"/>
            <a:chExt cx="2068327" cy="2514600"/>
          </a:xfrm>
        </p:grpSpPr>
        <p:sp>
          <p:nvSpPr>
            <p:cNvPr id="91" name="Rectangle 90"/>
            <p:cNvSpPr/>
            <p:nvPr/>
          </p:nvSpPr>
          <p:spPr>
            <a:xfrm>
              <a:off x="6477000" y="4114800"/>
              <a:ext cx="1828800" cy="2209800"/>
            </a:xfrm>
            <a:prstGeom prst="rect">
              <a:avLst/>
            </a:prstGeom>
            <a:solidFill>
              <a:schemeClr val="tx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9"/>
            <p:cNvGrpSpPr/>
            <p:nvPr/>
          </p:nvGrpSpPr>
          <p:grpSpPr>
            <a:xfrm>
              <a:off x="8001486" y="4056529"/>
              <a:ext cx="543841" cy="2286000"/>
              <a:chOff x="8050305" y="4092390"/>
              <a:chExt cx="489001" cy="2371144"/>
            </a:xfrm>
          </p:grpSpPr>
          <p:grpSp>
            <p:nvGrpSpPr>
              <p:cNvPr id="96" name="Group 94"/>
              <p:cNvGrpSpPr/>
              <p:nvPr/>
            </p:nvGrpSpPr>
            <p:grpSpPr>
              <a:xfrm>
                <a:off x="8050305" y="4092390"/>
                <a:ext cx="470648" cy="1232628"/>
                <a:chOff x="8050305" y="4092390"/>
                <a:chExt cx="470648" cy="1232628"/>
              </a:xfrm>
            </p:grpSpPr>
            <p:sp>
              <p:nvSpPr>
                <p:cNvPr id="92" name="TextBox 91"/>
                <p:cNvSpPr txBox="1"/>
                <p:nvPr/>
              </p:nvSpPr>
              <p:spPr>
                <a:xfrm>
                  <a:off x="8063753" y="4863353"/>
                  <a:ext cx="457200" cy="461665"/>
                </a:xfrm>
                <a:prstGeom prst="rect">
                  <a:avLst/>
                </a:prstGeom>
                <a:noFill/>
              </p:spPr>
              <p:txBody>
                <a:bodyPr wrap="square" rtlCol="0">
                  <a:spAutoFit/>
                </a:bodyPr>
                <a:lstStyle/>
                <a:p>
                  <a:r>
                    <a:rPr lang="en-US" sz="2400" b="1">
                      <a:solidFill>
                        <a:srgbClr val="FF0000"/>
                      </a:solidFill>
                    </a:rPr>
                    <a:t>+</a:t>
                  </a:r>
                </a:p>
              </p:txBody>
            </p:sp>
            <p:sp>
              <p:nvSpPr>
                <p:cNvPr id="93" name="TextBox 92"/>
                <p:cNvSpPr txBox="1"/>
                <p:nvPr/>
              </p:nvSpPr>
              <p:spPr>
                <a:xfrm>
                  <a:off x="8054788" y="4482370"/>
                  <a:ext cx="457200" cy="461665"/>
                </a:xfrm>
                <a:prstGeom prst="rect">
                  <a:avLst/>
                </a:prstGeom>
                <a:noFill/>
              </p:spPr>
              <p:txBody>
                <a:bodyPr wrap="square" rtlCol="0">
                  <a:spAutoFit/>
                </a:bodyPr>
                <a:lstStyle/>
                <a:p>
                  <a:r>
                    <a:rPr lang="en-US" sz="2400" b="1">
                      <a:solidFill>
                        <a:srgbClr val="FF0000"/>
                      </a:solidFill>
                    </a:rPr>
                    <a:t>+</a:t>
                  </a:r>
                </a:p>
              </p:txBody>
            </p:sp>
            <p:sp>
              <p:nvSpPr>
                <p:cNvPr id="94" name="TextBox 93"/>
                <p:cNvSpPr txBox="1"/>
                <p:nvPr/>
              </p:nvSpPr>
              <p:spPr>
                <a:xfrm>
                  <a:off x="8050305" y="4092390"/>
                  <a:ext cx="457200" cy="461665"/>
                </a:xfrm>
                <a:prstGeom prst="rect">
                  <a:avLst/>
                </a:prstGeom>
                <a:noFill/>
              </p:spPr>
              <p:txBody>
                <a:bodyPr wrap="square" rtlCol="0">
                  <a:spAutoFit/>
                </a:bodyPr>
                <a:lstStyle/>
                <a:p>
                  <a:r>
                    <a:rPr lang="en-US" sz="2400" b="1">
                      <a:solidFill>
                        <a:srgbClr val="FF0000"/>
                      </a:solidFill>
                    </a:rPr>
                    <a:t>+</a:t>
                  </a:r>
                </a:p>
              </p:txBody>
            </p:sp>
          </p:grpSp>
          <p:grpSp>
            <p:nvGrpSpPr>
              <p:cNvPr id="100" name="Group 95"/>
              <p:cNvGrpSpPr/>
              <p:nvPr/>
            </p:nvGrpSpPr>
            <p:grpSpPr>
              <a:xfrm>
                <a:off x="8065526" y="5230906"/>
                <a:ext cx="473780" cy="1232628"/>
                <a:chOff x="8074490" y="4092390"/>
                <a:chExt cx="473780" cy="1232628"/>
              </a:xfrm>
            </p:grpSpPr>
            <p:sp>
              <p:nvSpPr>
                <p:cNvPr id="97" name="TextBox 96"/>
                <p:cNvSpPr txBox="1"/>
                <p:nvPr/>
              </p:nvSpPr>
              <p:spPr>
                <a:xfrm>
                  <a:off x="8087935" y="4863353"/>
                  <a:ext cx="457199" cy="461665"/>
                </a:xfrm>
                <a:prstGeom prst="rect">
                  <a:avLst/>
                </a:prstGeom>
                <a:noFill/>
              </p:spPr>
              <p:txBody>
                <a:bodyPr wrap="square" rtlCol="0">
                  <a:spAutoFit/>
                </a:bodyPr>
                <a:lstStyle/>
                <a:p>
                  <a:r>
                    <a:rPr lang="en-US" sz="2400" b="1">
                      <a:solidFill>
                        <a:srgbClr val="FF0000"/>
                      </a:solidFill>
                    </a:rPr>
                    <a:t>+</a:t>
                  </a:r>
                </a:p>
              </p:txBody>
            </p:sp>
            <p:sp>
              <p:nvSpPr>
                <p:cNvPr id="98" name="TextBox 97"/>
                <p:cNvSpPr txBox="1"/>
                <p:nvPr/>
              </p:nvSpPr>
              <p:spPr>
                <a:xfrm>
                  <a:off x="8091070" y="4482370"/>
                  <a:ext cx="457200" cy="461665"/>
                </a:xfrm>
                <a:prstGeom prst="rect">
                  <a:avLst/>
                </a:prstGeom>
                <a:noFill/>
              </p:spPr>
              <p:txBody>
                <a:bodyPr wrap="square" rtlCol="0">
                  <a:spAutoFit/>
                </a:bodyPr>
                <a:lstStyle/>
                <a:p>
                  <a:r>
                    <a:rPr lang="en-US" sz="2400" b="1">
                      <a:solidFill>
                        <a:srgbClr val="FF0000"/>
                      </a:solidFill>
                    </a:rPr>
                    <a:t>+</a:t>
                  </a:r>
                </a:p>
              </p:txBody>
            </p:sp>
            <p:sp>
              <p:nvSpPr>
                <p:cNvPr id="99" name="TextBox 98"/>
                <p:cNvSpPr txBox="1"/>
                <p:nvPr/>
              </p:nvSpPr>
              <p:spPr>
                <a:xfrm>
                  <a:off x="8074490" y="4092390"/>
                  <a:ext cx="457200" cy="461665"/>
                </a:xfrm>
                <a:prstGeom prst="rect">
                  <a:avLst/>
                </a:prstGeom>
                <a:noFill/>
              </p:spPr>
              <p:txBody>
                <a:bodyPr wrap="square" rtlCol="0">
                  <a:spAutoFit/>
                </a:bodyPr>
                <a:lstStyle/>
                <a:p>
                  <a:r>
                    <a:rPr lang="en-US" sz="2400" b="1">
                      <a:solidFill>
                        <a:srgbClr val="FF0000"/>
                      </a:solidFill>
                    </a:rPr>
                    <a:t>+</a:t>
                  </a:r>
                </a:p>
              </p:txBody>
            </p:sp>
          </p:grpSp>
        </p:grpSp>
        <p:grpSp>
          <p:nvGrpSpPr>
            <p:cNvPr id="104" name="Group 108"/>
            <p:cNvGrpSpPr/>
            <p:nvPr/>
          </p:nvGrpSpPr>
          <p:grpSpPr>
            <a:xfrm>
              <a:off x="6477282" y="3922059"/>
              <a:ext cx="999283" cy="2514600"/>
              <a:chOff x="5419726" y="3962400"/>
              <a:chExt cx="542083" cy="1953441"/>
            </a:xfrm>
          </p:grpSpPr>
          <p:grpSp>
            <p:nvGrpSpPr>
              <p:cNvPr id="105" name="Group 103"/>
              <p:cNvGrpSpPr/>
              <p:nvPr/>
            </p:nvGrpSpPr>
            <p:grpSpPr>
              <a:xfrm>
                <a:off x="5424489" y="3962400"/>
                <a:ext cx="537320" cy="1053338"/>
                <a:chOff x="5379666" y="3975847"/>
                <a:chExt cx="537320" cy="1053338"/>
              </a:xfrm>
            </p:grpSpPr>
            <p:sp>
              <p:nvSpPr>
                <p:cNvPr id="101" name="TextBox 100"/>
                <p:cNvSpPr txBox="1"/>
                <p:nvPr/>
              </p:nvSpPr>
              <p:spPr>
                <a:xfrm>
                  <a:off x="5379666" y="4567520"/>
                  <a:ext cx="533400" cy="461665"/>
                </a:xfrm>
                <a:prstGeom prst="rect">
                  <a:avLst/>
                </a:prstGeom>
                <a:noFill/>
              </p:spPr>
              <p:txBody>
                <a:bodyPr wrap="square" rtlCol="0">
                  <a:spAutoFit/>
                </a:bodyPr>
                <a:lstStyle/>
                <a:p>
                  <a:r>
                    <a:rPr lang="en-US" sz="2400" b="1">
                      <a:solidFill>
                        <a:schemeClr val="bg1"/>
                      </a:solidFill>
                    </a:rPr>
                    <a:t>_</a:t>
                  </a:r>
                </a:p>
              </p:txBody>
            </p:sp>
            <p:sp>
              <p:nvSpPr>
                <p:cNvPr id="102" name="TextBox 101"/>
                <p:cNvSpPr txBox="1"/>
                <p:nvPr/>
              </p:nvSpPr>
              <p:spPr>
                <a:xfrm>
                  <a:off x="5383306" y="3975847"/>
                  <a:ext cx="533400" cy="461665"/>
                </a:xfrm>
                <a:prstGeom prst="rect">
                  <a:avLst/>
                </a:prstGeom>
                <a:noFill/>
              </p:spPr>
              <p:txBody>
                <a:bodyPr wrap="square" rtlCol="0">
                  <a:spAutoFit/>
                </a:bodyPr>
                <a:lstStyle/>
                <a:p>
                  <a:r>
                    <a:rPr lang="en-US" sz="2400" b="1">
                      <a:solidFill>
                        <a:schemeClr val="bg1"/>
                      </a:solidFill>
                    </a:rPr>
                    <a:t>_</a:t>
                  </a:r>
                </a:p>
              </p:txBody>
            </p:sp>
            <p:sp>
              <p:nvSpPr>
                <p:cNvPr id="103" name="TextBox 102"/>
                <p:cNvSpPr txBox="1"/>
                <p:nvPr/>
              </p:nvSpPr>
              <p:spPr>
                <a:xfrm>
                  <a:off x="5383586" y="4276165"/>
                  <a:ext cx="533400" cy="461665"/>
                </a:xfrm>
                <a:prstGeom prst="rect">
                  <a:avLst/>
                </a:prstGeom>
                <a:noFill/>
              </p:spPr>
              <p:txBody>
                <a:bodyPr wrap="square" rtlCol="0">
                  <a:spAutoFit/>
                </a:bodyPr>
                <a:lstStyle/>
                <a:p>
                  <a:r>
                    <a:rPr lang="en-US" sz="2400" b="1">
                      <a:solidFill>
                        <a:schemeClr val="bg1"/>
                      </a:solidFill>
                    </a:rPr>
                    <a:t>_</a:t>
                  </a:r>
                </a:p>
              </p:txBody>
            </p:sp>
          </p:grpSp>
          <p:grpSp>
            <p:nvGrpSpPr>
              <p:cNvPr id="109" name="Group 104"/>
              <p:cNvGrpSpPr/>
              <p:nvPr/>
            </p:nvGrpSpPr>
            <p:grpSpPr>
              <a:xfrm>
                <a:off x="5419726" y="4862503"/>
                <a:ext cx="541803" cy="1053338"/>
                <a:chOff x="5374903" y="3975847"/>
                <a:chExt cx="541803" cy="1053338"/>
              </a:xfrm>
            </p:grpSpPr>
            <p:sp>
              <p:nvSpPr>
                <p:cNvPr id="106" name="TextBox 105"/>
                <p:cNvSpPr txBox="1"/>
                <p:nvPr/>
              </p:nvSpPr>
              <p:spPr>
                <a:xfrm>
                  <a:off x="5374903" y="4567520"/>
                  <a:ext cx="533400" cy="461665"/>
                </a:xfrm>
                <a:prstGeom prst="rect">
                  <a:avLst/>
                </a:prstGeom>
                <a:noFill/>
              </p:spPr>
              <p:txBody>
                <a:bodyPr wrap="square" rtlCol="0">
                  <a:spAutoFit/>
                </a:bodyPr>
                <a:lstStyle/>
                <a:p>
                  <a:r>
                    <a:rPr lang="en-US" sz="2400" b="1">
                      <a:solidFill>
                        <a:schemeClr val="bg1"/>
                      </a:solidFill>
                    </a:rPr>
                    <a:t>_</a:t>
                  </a:r>
                </a:p>
              </p:txBody>
            </p:sp>
            <p:sp>
              <p:nvSpPr>
                <p:cNvPr id="107" name="TextBox 106"/>
                <p:cNvSpPr txBox="1"/>
                <p:nvPr/>
              </p:nvSpPr>
              <p:spPr>
                <a:xfrm>
                  <a:off x="5383306" y="3975847"/>
                  <a:ext cx="533400" cy="461665"/>
                </a:xfrm>
                <a:prstGeom prst="rect">
                  <a:avLst/>
                </a:prstGeom>
                <a:noFill/>
              </p:spPr>
              <p:txBody>
                <a:bodyPr wrap="square" rtlCol="0">
                  <a:spAutoFit/>
                </a:bodyPr>
                <a:lstStyle/>
                <a:p>
                  <a:r>
                    <a:rPr lang="en-US" sz="2400" b="1">
                      <a:solidFill>
                        <a:schemeClr val="bg1"/>
                      </a:solidFill>
                    </a:rPr>
                    <a:t>_</a:t>
                  </a:r>
                </a:p>
              </p:txBody>
            </p:sp>
            <p:sp>
              <p:nvSpPr>
                <p:cNvPr id="108" name="TextBox 107"/>
                <p:cNvSpPr txBox="1"/>
                <p:nvPr/>
              </p:nvSpPr>
              <p:spPr>
                <a:xfrm>
                  <a:off x="5378823" y="4276165"/>
                  <a:ext cx="533400" cy="461665"/>
                </a:xfrm>
                <a:prstGeom prst="rect">
                  <a:avLst/>
                </a:prstGeom>
                <a:noFill/>
              </p:spPr>
              <p:txBody>
                <a:bodyPr wrap="square" rtlCol="0">
                  <a:spAutoFit/>
                </a:bodyPr>
                <a:lstStyle/>
                <a:p>
                  <a:r>
                    <a:rPr lang="en-US" sz="2400" b="1">
                      <a:solidFill>
                        <a:schemeClr val="bg1"/>
                      </a:solidFill>
                    </a:rPr>
                    <a:t>_</a:t>
                  </a:r>
                </a:p>
              </p:txBody>
            </p:sp>
          </p:grpSp>
        </p:grpSp>
        <p:cxnSp>
          <p:nvCxnSpPr>
            <p:cNvPr id="111" name="Straight Arrow Connector 110"/>
            <p:cNvCxnSpPr/>
            <p:nvPr/>
          </p:nvCxnSpPr>
          <p:spPr>
            <a:xfrm rot="10860000" flipV="1">
              <a:off x="6858000" y="4331572"/>
              <a:ext cx="1143694" cy="118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rot="10860000" flipV="1">
              <a:off x="6849051" y="5267779"/>
              <a:ext cx="1143694" cy="118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rot="10860000" flipV="1">
              <a:off x="6835603" y="6182179"/>
              <a:ext cx="1143694" cy="118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Straight Arrow Connector 62"/>
          <p:cNvCxnSpPr/>
          <p:nvPr/>
        </p:nvCxnSpPr>
        <p:spPr>
          <a:xfrm rot="10980000" flipH="1" flipV="1">
            <a:off x="6780107" y="4594924"/>
            <a:ext cx="35860" cy="6214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980000" flipH="1" flipV="1">
            <a:off x="6443931" y="4581477"/>
            <a:ext cx="35860" cy="6214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980000" flipH="1" flipV="1">
            <a:off x="6080861" y="4563547"/>
            <a:ext cx="35860" cy="6214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solidFill>
                  <a:srgbClr val="FFFF00"/>
                </a:solidFill>
              </a:rPr>
              <a:t>Parallel Plate Capacitor</a:t>
            </a:r>
          </a:p>
        </p:txBody>
      </p:sp>
      <p:sp>
        <p:nvSpPr>
          <p:cNvPr id="3" name="Content Placeholder 2"/>
          <p:cNvSpPr>
            <a:spLocks noGrp="1"/>
          </p:cNvSpPr>
          <p:nvPr>
            <p:ph sz="half" idx="1"/>
          </p:nvPr>
        </p:nvSpPr>
        <p:spPr>
          <a:xfrm>
            <a:off x="152400" y="1981200"/>
            <a:ext cx="5105400" cy="4419600"/>
          </a:xfrm>
        </p:spPr>
        <p:txBody>
          <a:bodyPr/>
          <a:lstStyle/>
          <a:p>
            <a:r>
              <a:rPr lang="en-US" i="1">
                <a:solidFill>
                  <a:srgbClr val="FFFF00"/>
                </a:solidFill>
                <a:latin typeface="Times New Roman" pitchFamily="18" charset="0"/>
                <a:cs typeface="Times New Roman" pitchFamily="18" charset="0"/>
                <a:sym typeface="Euclid Symbol"/>
              </a:rPr>
              <a:t>E</a:t>
            </a:r>
            <a:r>
              <a:rPr lang="en-US">
                <a:solidFill>
                  <a:srgbClr val="FFFF00"/>
                </a:solidFill>
                <a:sym typeface="Euclid Symbol"/>
              </a:rPr>
              <a:t> = </a:t>
            </a:r>
            <a:r>
              <a:rPr lang="en-US" i="1">
                <a:solidFill>
                  <a:srgbClr val="FFFF00"/>
                </a:solidFill>
                <a:sym typeface="Symbol"/>
              </a:rPr>
              <a:t></a:t>
            </a:r>
            <a:r>
              <a:rPr lang="en-US">
                <a:solidFill>
                  <a:srgbClr val="FFFF00"/>
                </a:solidFill>
                <a:sym typeface="Symbol"/>
              </a:rPr>
              <a:t>/</a:t>
            </a:r>
            <a:r>
              <a:rPr lang="en-US" i="1">
                <a:solidFill>
                  <a:srgbClr val="FFFF00"/>
                </a:solidFill>
                <a:sym typeface="Symbol"/>
              </a:rPr>
              <a:t></a:t>
            </a:r>
            <a:r>
              <a:rPr lang="en-US" baseline="-25000">
                <a:solidFill>
                  <a:srgbClr val="FFFF00"/>
                </a:solidFill>
                <a:sym typeface="Symbol"/>
              </a:rPr>
              <a:t>0</a:t>
            </a:r>
            <a:r>
              <a:rPr lang="en-US">
                <a:solidFill>
                  <a:srgbClr val="FFFF00"/>
                </a:solidFill>
                <a:sym typeface="Symbol"/>
              </a:rPr>
              <a:t> </a:t>
            </a:r>
            <a:r>
              <a:rPr lang="en-US">
                <a:sym typeface="Symbol"/>
              </a:rPr>
              <a:t>= </a:t>
            </a:r>
            <a:r>
              <a:rPr lang="en-US" i="1">
                <a:latin typeface="Times New Roman" pitchFamily="18" charset="0"/>
                <a:cs typeface="Times New Roman" pitchFamily="18" charset="0"/>
                <a:sym typeface="Symbol"/>
              </a:rPr>
              <a:t>Q</a:t>
            </a:r>
            <a:r>
              <a:rPr lang="en-US">
                <a:sym typeface="Symbol"/>
              </a:rPr>
              <a:t>/</a:t>
            </a:r>
            <a:r>
              <a:rPr lang="en-US" i="1">
                <a:latin typeface="Times New Roman" pitchFamily="18" charset="0"/>
                <a:cs typeface="Times New Roman" pitchFamily="18" charset="0"/>
                <a:sym typeface="Symbol"/>
              </a:rPr>
              <a:t>A</a:t>
            </a:r>
            <a:r>
              <a:rPr lang="en-US" i="1">
                <a:sym typeface="Symbol"/>
              </a:rPr>
              <a:t></a:t>
            </a:r>
            <a:r>
              <a:rPr lang="en-US" baseline="-25000">
                <a:sym typeface="Symbol"/>
              </a:rPr>
              <a:t>0 </a:t>
            </a:r>
            <a:r>
              <a:rPr lang="en-US">
                <a:sym typeface="Symbol"/>
              </a:rPr>
              <a:t> and  </a:t>
            </a:r>
            <a:r>
              <a:rPr lang="en-US" i="1">
                <a:solidFill>
                  <a:srgbClr val="FFFF00"/>
                </a:solidFill>
                <a:latin typeface="Times New Roman" pitchFamily="18" charset="0"/>
                <a:cs typeface="Times New Roman" pitchFamily="18" charset="0"/>
                <a:sym typeface="Symbol"/>
              </a:rPr>
              <a:t>V</a:t>
            </a:r>
            <a:r>
              <a:rPr lang="en-US">
                <a:solidFill>
                  <a:srgbClr val="FFFF00"/>
                </a:solidFill>
                <a:sym typeface="Symbol"/>
              </a:rPr>
              <a:t> = </a:t>
            </a:r>
            <a:r>
              <a:rPr lang="en-US" i="1">
                <a:solidFill>
                  <a:srgbClr val="FFFF00"/>
                </a:solidFill>
                <a:latin typeface="Times New Roman" pitchFamily="18" charset="0"/>
                <a:cs typeface="Times New Roman" pitchFamily="18" charset="0"/>
                <a:sym typeface="Symbol"/>
              </a:rPr>
              <a:t>Ed</a:t>
            </a:r>
            <a:r>
              <a:rPr lang="en-US">
                <a:sym typeface="Symbol"/>
              </a:rPr>
              <a:t>, </a:t>
            </a:r>
          </a:p>
          <a:p>
            <a:pPr marL="0" indent="0">
              <a:buNone/>
            </a:pPr>
            <a:endParaRPr lang="en-US">
              <a:sym typeface="Symbol"/>
            </a:endParaRPr>
          </a:p>
          <a:p>
            <a:r>
              <a:rPr lang="en-US">
                <a:sym typeface="Symbol"/>
              </a:rPr>
              <a:t>so</a:t>
            </a:r>
            <a:endParaRPr lang="en-US"/>
          </a:p>
        </p:txBody>
      </p:sp>
      <p:sp>
        <p:nvSpPr>
          <p:cNvPr id="6" name="Content Placeholder 5"/>
          <p:cNvSpPr>
            <a:spLocks noGrp="1"/>
          </p:cNvSpPr>
          <p:nvPr>
            <p:ph sz="half" idx="2"/>
          </p:nvPr>
        </p:nvSpPr>
        <p:spPr>
          <a:xfrm>
            <a:off x="5486400" y="1447800"/>
            <a:ext cx="3124200" cy="4525963"/>
          </a:xfrm>
        </p:spPr>
        <p:txBody>
          <a:bodyPr/>
          <a:lstStyle/>
          <a:p>
            <a:r>
              <a:rPr lang="en-US">
                <a:solidFill>
                  <a:schemeClr val="bg2">
                    <a:lumMod val="50000"/>
                  </a:schemeClr>
                </a:solidFill>
              </a:rPr>
              <a:t>a</a:t>
            </a:r>
          </a:p>
        </p:txBody>
      </p:sp>
      <p:grpSp>
        <p:nvGrpSpPr>
          <p:cNvPr id="45" name="Group 44"/>
          <p:cNvGrpSpPr/>
          <p:nvPr/>
        </p:nvGrpSpPr>
        <p:grpSpPr>
          <a:xfrm>
            <a:off x="5356411" y="1600200"/>
            <a:ext cx="2873189" cy="2223638"/>
            <a:chOff x="5661211" y="1752600"/>
            <a:chExt cx="2873189" cy="2223638"/>
          </a:xfrm>
        </p:grpSpPr>
        <p:grpSp>
          <p:nvGrpSpPr>
            <p:cNvPr id="14" name="Group 13"/>
            <p:cNvGrpSpPr/>
            <p:nvPr/>
          </p:nvGrpSpPr>
          <p:grpSpPr>
            <a:xfrm>
              <a:off x="6400800" y="1752600"/>
              <a:ext cx="2133600" cy="2223638"/>
              <a:chOff x="5791200" y="2604578"/>
              <a:chExt cx="2133600" cy="2223638"/>
            </a:xfrm>
          </p:grpSpPr>
          <p:cxnSp>
            <p:nvCxnSpPr>
              <p:cNvPr id="11" name="Straight Connector 10"/>
              <p:cNvCxnSpPr/>
              <p:nvPr/>
            </p:nvCxnSpPr>
            <p:spPr>
              <a:xfrm rot="15780000" flipV="1">
                <a:off x="6716479" y="4420322"/>
                <a:ext cx="779929" cy="35859"/>
              </a:xfrm>
              <a:prstGeom prst="line">
                <a:avLst/>
              </a:pr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Parallelogram 6"/>
              <p:cNvSpPr/>
              <p:nvPr/>
            </p:nvSpPr>
            <p:spPr>
              <a:xfrm>
                <a:off x="5791200" y="3429000"/>
                <a:ext cx="2133600" cy="762000"/>
              </a:xfrm>
              <a:prstGeom prst="parallelogram">
                <a:avLst>
                  <a:gd name="adj" fmla="val 116103"/>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p:cNvSpPr/>
              <p:nvPr/>
            </p:nvSpPr>
            <p:spPr>
              <a:xfrm>
                <a:off x="5791200" y="3048000"/>
                <a:ext cx="2133600" cy="762000"/>
              </a:xfrm>
              <a:prstGeom prst="parallelogram">
                <a:avLst>
                  <a:gd name="adj" fmla="val 116103"/>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15780000" flipV="1">
                <a:off x="6396957" y="2958684"/>
                <a:ext cx="748553" cy="40341"/>
              </a:xfrm>
              <a:prstGeom prst="line">
                <a:avLst/>
              </a:pr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6781800" y="2514600"/>
              <a:ext cx="1524000" cy="400110"/>
            </a:xfrm>
            <a:prstGeom prst="rect">
              <a:avLst/>
            </a:prstGeom>
            <a:noFill/>
          </p:spPr>
          <p:txBody>
            <a:bodyPr wrap="square" rtlCol="0">
              <a:spAutoFit/>
            </a:bodyPr>
            <a:lstStyle/>
            <a:p>
              <a:r>
                <a:rPr lang="en-US" sz="2000">
                  <a:solidFill>
                    <a:schemeClr val="bg1"/>
                  </a:solidFill>
                </a:rPr>
                <a:t>area </a:t>
              </a:r>
              <a:r>
                <a:rPr lang="en-US" sz="2000" i="1">
                  <a:solidFill>
                    <a:schemeClr val="bg1"/>
                  </a:solidFill>
                </a:rPr>
                <a:t>A</a:t>
              </a:r>
            </a:p>
          </p:txBody>
        </p:sp>
        <p:sp>
          <p:nvSpPr>
            <p:cNvPr id="40" name="TextBox 39"/>
            <p:cNvSpPr txBox="1"/>
            <p:nvPr/>
          </p:nvSpPr>
          <p:spPr>
            <a:xfrm>
              <a:off x="5661211" y="2931459"/>
              <a:ext cx="1447800" cy="400110"/>
            </a:xfrm>
            <a:prstGeom prst="rect">
              <a:avLst/>
            </a:prstGeom>
            <a:noFill/>
          </p:spPr>
          <p:txBody>
            <a:bodyPr wrap="square" rtlCol="0">
              <a:spAutoFit/>
            </a:bodyPr>
            <a:lstStyle/>
            <a:p>
              <a:r>
                <a:rPr lang="en-US" sz="2000" i="1"/>
                <a:t>d</a:t>
              </a:r>
              <a:r>
                <a:rPr lang="en-US" sz="2000"/>
                <a:t> apart</a:t>
              </a:r>
            </a:p>
          </p:txBody>
        </p:sp>
      </p:grpSp>
      <p:cxnSp>
        <p:nvCxnSpPr>
          <p:cNvPr id="38" name="Straight Arrow Connector 37"/>
          <p:cNvCxnSpPr/>
          <p:nvPr/>
        </p:nvCxnSpPr>
        <p:spPr>
          <a:xfrm rot="5400000">
            <a:off x="5638800" y="4899212"/>
            <a:ext cx="609600" cy="1588"/>
          </a:xfrm>
          <a:prstGeom prst="straightConnector1">
            <a:avLst/>
          </a:prstGeom>
          <a:ln w="28575">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029200" y="4710953"/>
            <a:ext cx="1447800" cy="400110"/>
          </a:xfrm>
          <a:prstGeom prst="rect">
            <a:avLst/>
          </a:prstGeom>
          <a:noFill/>
        </p:spPr>
        <p:txBody>
          <a:bodyPr wrap="square" rtlCol="0">
            <a:spAutoFit/>
          </a:bodyPr>
          <a:lstStyle/>
          <a:p>
            <a:r>
              <a:rPr lang="en-US" sz="2000" i="1"/>
              <a:t>d</a:t>
            </a:r>
            <a:r>
              <a:rPr lang="en-US" sz="2000"/>
              <a:t> apart</a:t>
            </a:r>
          </a:p>
        </p:txBody>
      </p:sp>
      <p:sp>
        <p:nvSpPr>
          <p:cNvPr id="41" name="TextBox 40"/>
          <p:cNvSpPr txBox="1"/>
          <p:nvPr/>
        </p:nvSpPr>
        <p:spPr>
          <a:xfrm>
            <a:off x="7646894" y="3917577"/>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grpSp>
        <p:nvGrpSpPr>
          <p:cNvPr id="47" name="Group 46"/>
          <p:cNvGrpSpPr/>
          <p:nvPr/>
        </p:nvGrpSpPr>
        <p:grpSpPr>
          <a:xfrm>
            <a:off x="5974977" y="4755777"/>
            <a:ext cx="2581836" cy="1111623"/>
            <a:chOff x="6400800" y="5472951"/>
            <a:chExt cx="2581836" cy="1111623"/>
          </a:xfrm>
        </p:grpSpPr>
        <p:sp>
          <p:nvSpPr>
            <p:cNvPr id="32" name="TextBox 31"/>
            <p:cNvSpPr txBox="1"/>
            <p:nvPr/>
          </p:nvSpPr>
          <p:spPr>
            <a:xfrm>
              <a:off x="7696200" y="5472951"/>
              <a:ext cx="533400" cy="523220"/>
            </a:xfrm>
            <a:prstGeom prst="rect">
              <a:avLst/>
            </a:prstGeom>
            <a:noFill/>
          </p:spPr>
          <p:txBody>
            <a:bodyPr wrap="square" rtlCol="0">
              <a:spAutoFit/>
            </a:bodyPr>
            <a:lstStyle/>
            <a:p>
              <a:r>
                <a:rPr lang="en-US" sz="2800" b="1">
                  <a:solidFill>
                    <a:schemeClr val="bg2">
                      <a:lumMod val="60000"/>
                      <a:lumOff val="40000"/>
                    </a:schemeClr>
                  </a:solidFill>
                </a:rPr>
                <a:t>_</a:t>
              </a:r>
            </a:p>
          </p:txBody>
        </p:sp>
        <p:sp>
          <p:nvSpPr>
            <p:cNvPr id="34" name="TextBox 33"/>
            <p:cNvSpPr txBox="1"/>
            <p:nvPr/>
          </p:nvSpPr>
          <p:spPr>
            <a:xfrm>
              <a:off x="8449236" y="5472951"/>
              <a:ext cx="533400" cy="523220"/>
            </a:xfrm>
            <a:prstGeom prst="rect">
              <a:avLst/>
            </a:prstGeom>
            <a:noFill/>
          </p:spPr>
          <p:txBody>
            <a:bodyPr wrap="square" rtlCol="0">
              <a:spAutoFit/>
            </a:bodyPr>
            <a:lstStyle/>
            <a:p>
              <a:r>
                <a:rPr lang="en-US" sz="2800" b="1">
                  <a:solidFill>
                    <a:schemeClr val="bg2">
                      <a:lumMod val="60000"/>
                      <a:lumOff val="40000"/>
                    </a:schemeClr>
                  </a:solidFill>
                </a:rPr>
                <a:t>_</a:t>
              </a:r>
            </a:p>
          </p:txBody>
        </p:sp>
        <p:sp>
          <p:nvSpPr>
            <p:cNvPr id="29" name="TextBox 28"/>
            <p:cNvSpPr txBox="1"/>
            <p:nvPr/>
          </p:nvSpPr>
          <p:spPr>
            <a:xfrm>
              <a:off x="6400800" y="5472951"/>
              <a:ext cx="533400" cy="523220"/>
            </a:xfrm>
            <a:prstGeom prst="rect">
              <a:avLst/>
            </a:prstGeom>
            <a:noFill/>
          </p:spPr>
          <p:txBody>
            <a:bodyPr wrap="square" rtlCol="0">
              <a:spAutoFit/>
            </a:bodyPr>
            <a:lstStyle/>
            <a:p>
              <a:r>
                <a:rPr lang="en-US" sz="2800" b="1">
                  <a:solidFill>
                    <a:schemeClr val="bg2">
                      <a:lumMod val="60000"/>
                      <a:lumOff val="40000"/>
                    </a:schemeClr>
                  </a:solidFill>
                </a:rPr>
                <a:t>_</a:t>
              </a:r>
            </a:p>
          </p:txBody>
        </p:sp>
        <p:sp>
          <p:nvSpPr>
            <p:cNvPr id="30" name="TextBox 29"/>
            <p:cNvSpPr txBox="1"/>
            <p:nvPr/>
          </p:nvSpPr>
          <p:spPr>
            <a:xfrm>
              <a:off x="6835588" y="5527954"/>
              <a:ext cx="533400" cy="523220"/>
            </a:xfrm>
            <a:prstGeom prst="rect">
              <a:avLst/>
            </a:prstGeom>
            <a:noFill/>
          </p:spPr>
          <p:txBody>
            <a:bodyPr wrap="square" rtlCol="0">
              <a:spAutoFit/>
            </a:bodyPr>
            <a:lstStyle/>
            <a:p>
              <a:r>
                <a:rPr lang="en-US" sz="2800" b="1">
                  <a:solidFill>
                    <a:schemeClr val="bg2">
                      <a:lumMod val="60000"/>
                      <a:lumOff val="40000"/>
                    </a:schemeClr>
                  </a:solidFill>
                </a:rPr>
                <a:t>_</a:t>
              </a:r>
            </a:p>
          </p:txBody>
        </p:sp>
        <p:sp>
          <p:nvSpPr>
            <p:cNvPr id="31" name="TextBox 30"/>
            <p:cNvSpPr txBox="1"/>
            <p:nvPr/>
          </p:nvSpPr>
          <p:spPr>
            <a:xfrm>
              <a:off x="7256929" y="5472951"/>
              <a:ext cx="533400" cy="523220"/>
            </a:xfrm>
            <a:prstGeom prst="rect">
              <a:avLst/>
            </a:prstGeom>
            <a:noFill/>
          </p:spPr>
          <p:txBody>
            <a:bodyPr wrap="square" rtlCol="0">
              <a:spAutoFit/>
            </a:bodyPr>
            <a:lstStyle/>
            <a:p>
              <a:r>
                <a:rPr lang="en-US" sz="2800" b="1">
                  <a:solidFill>
                    <a:schemeClr val="bg2">
                      <a:lumMod val="60000"/>
                      <a:lumOff val="40000"/>
                    </a:schemeClr>
                  </a:solidFill>
                </a:rPr>
                <a:t>_</a:t>
              </a:r>
            </a:p>
          </p:txBody>
        </p:sp>
        <p:sp>
          <p:nvSpPr>
            <p:cNvPr id="33" name="TextBox 32"/>
            <p:cNvSpPr txBox="1"/>
            <p:nvPr/>
          </p:nvSpPr>
          <p:spPr>
            <a:xfrm>
              <a:off x="8077200" y="5472951"/>
              <a:ext cx="533400" cy="523220"/>
            </a:xfrm>
            <a:prstGeom prst="rect">
              <a:avLst/>
            </a:prstGeom>
            <a:noFill/>
          </p:spPr>
          <p:txBody>
            <a:bodyPr wrap="square" rtlCol="0">
              <a:spAutoFit/>
            </a:bodyPr>
            <a:lstStyle/>
            <a:p>
              <a:r>
                <a:rPr lang="en-US" sz="2800" b="1">
                  <a:solidFill>
                    <a:schemeClr val="bg2">
                      <a:lumMod val="60000"/>
                      <a:lumOff val="40000"/>
                    </a:schemeClr>
                  </a:solidFill>
                </a:rPr>
                <a:t>_</a:t>
              </a:r>
            </a:p>
          </p:txBody>
        </p:sp>
        <p:sp>
          <p:nvSpPr>
            <p:cNvPr id="42" name="TextBox 41"/>
            <p:cNvSpPr txBox="1"/>
            <p:nvPr/>
          </p:nvSpPr>
          <p:spPr>
            <a:xfrm>
              <a:off x="7911353" y="6122909"/>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grpSp>
      <p:graphicFrame>
        <p:nvGraphicFramePr>
          <p:cNvPr id="43" name="Object 42"/>
          <p:cNvGraphicFramePr>
            <a:graphicFrameLocks noChangeAspect="1"/>
          </p:cNvGraphicFramePr>
          <p:nvPr>
            <p:extLst>
              <p:ext uri="{D42A27DB-BD31-4B8C-83A1-F6EECF244321}">
                <p14:modId xmlns:p14="http://schemas.microsoft.com/office/powerpoint/2010/main" val="2724673910"/>
              </p:ext>
            </p:extLst>
          </p:nvPr>
        </p:nvGraphicFramePr>
        <p:xfrm>
          <a:off x="1467784" y="2873188"/>
          <a:ext cx="2389188" cy="1924050"/>
        </p:xfrm>
        <a:graphic>
          <a:graphicData uri="http://schemas.openxmlformats.org/presentationml/2006/ole">
            <mc:AlternateContent xmlns:mc="http://schemas.openxmlformats.org/markup-compatibility/2006">
              <mc:Choice xmlns:v="urn:schemas-microsoft-com:vml" Requires="v">
                <p:oleObj spid="_x0000_s434187" name="Equation" r:id="rId4" imgW="1041120" imgH="838080" progId="Equation.DSMT4">
                  <p:embed/>
                </p:oleObj>
              </mc:Choice>
              <mc:Fallback>
                <p:oleObj name="Equation" r:id="rId4" imgW="1041120" imgH="838080" progId="Equation.DSMT4">
                  <p:embed/>
                  <p:pic>
                    <p:nvPicPr>
                      <p:cNvPr id="0" name=""/>
                      <p:cNvPicPr>
                        <a:picLocks noChangeAspect="1" noChangeArrowheads="1"/>
                      </p:cNvPicPr>
                      <p:nvPr/>
                    </p:nvPicPr>
                    <p:blipFill>
                      <a:blip r:embed="rId5"/>
                      <a:srcRect/>
                      <a:stretch>
                        <a:fillRect/>
                      </a:stretch>
                    </p:blipFill>
                    <p:spPr bwMode="auto">
                      <a:xfrm>
                        <a:off x="1467784" y="2873188"/>
                        <a:ext cx="2389188" cy="192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 name="Rectangle 43"/>
          <p:cNvSpPr/>
          <p:nvPr/>
        </p:nvSpPr>
        <p:spPr>
          <a:xfrm>
            <a:off x="2424953" y="3957918"/>
            <a:ext cx="1524000" cy="914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p:nvPr/>
        </p:nvGrpSpPr>
        <p:grpSpPr>
          <a:xfrm>
            <a:off x="5997388" y="3886200"/>
            <a:ext cx="2362200" cy="685800"/>
            <a:chOff x="6400800" y="990600"/>
            <a:chExt cx="2362200" cy="685800"/>
          </a:xfrm>
        </p:grpSpPr>
        <p:cxnSp>
          <p:nvCxnSpPr>
            <p:cNvPr id="18" name="Straight Connector 17"/>
            <p:cNvCxnSpPr/>
            <p:nvPr/>
          </p:nvCxnSpPr>
          <p:spPr>
            <a:xfrm rot="5400000">
              <a:off x="7326406" y="1257300"/>
              <a:ext cx="533400" cy="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400800" y="1447800"/>
              <a:ext cx="2362200" cy="228600"/>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flipV="1">
            <a:off x="6019800" y="5204012"/>
            <a:ext cx="2362200" cy="685800"/>
            <a:chOff x="6400800" y="990600"/>
            <a:chExt cx="2362200" cy="685800"/>
          </a:xfrm>
        </p:grpSpPr>
        <p:cxnSp>
          <p:nvCxnSpPr>
            <p:cNvPr id="53" name="Straight Connector 52"/>
            <p:cNvCxnSpPr/>
            <p:nvPr/>
          </p:nvCxnSpPr>
          <p:spPr>
            <a:xfrm rot="5400000">
              <a:off x="7326406" y="1257300"/>
              <a:ext cx="533400" cy="0"/>
            </a:xfrm>
            <a:prstGeom prst="line">
              <a:avLst/>
            </a:prstGeom>
            <a:ln w="57150">
              <a:solidFill>
                <a:schemeClr val="tx1">
                  <a:lumMod val="50000"/>
                </a:schemeClr>
              </a:solidFill>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6400800" y="1447800"/>
              <a:ext cx="2362200" cy="228600"/>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p:cNvGrpSpPr/>
          <p:nvPr/>
        </p:nvGrpSpPr>
        <p:grpSpPr>
          <a:xfrm>
            <a:off x="5943600" y="4263933"/>
            <a:ext cx="2599763" cy="532185"/>
            <a:chOff x="6252883" y="3482792"/>
            <a:chExt cx="2599763" cy="532185"/>
          </a:xfrm>
        </p:grpSpPr>
        <p:sp>
          <p:nvSpPr>
            <p:cNvPr id="24" name="TextBox 23"/>
            <p:cNvSpPr txBox="1"/>
            <p:nvPr/>
          </p:nvSpPr>
          <p:spPr>
            <a:xfrm>
              <a:off x="7960660" y="3482792"/>
              <a:ext cx="533400" cy="523220"/>
            </a:xfrm>
            <a:prstGeom prst="rect">
              <a:avLst/>
            </a:prstGeom>
            <a:noFill/>
          </p:spPr>
          <p:txBody>
            <a:bodyPr wrap="square" rtlCol="0">
              <a:spAutoFit/>
            </a:bodyPr>
            <a:lstStyle/>
            <a:p>
              <a:r>
                <a:rPr lang="en-US" sz="2800" b="1">
                  <a:solidFill>
                    <a:srgbClr val="FF0000"/>
                  </a:solidFill>
                </a:rPr>
                <a:t>+</a:t>
              </a:r>
            </a:p>
          </p:txBody>
        </p:sp>
        <p:sp>
          <p:nvSpPr>
            <p:cNvPr id="28" name="TextBox 27"/>
            <p:cNvSpPr txBox="1"/>
            <p:nvPr/>
          </p:nvSpPr>
          <p:spPr>
            <a:xfrm>
              <a:off x="8319246" y="3482792"/>
              <a:ext cx="533400" cy="523220"/>
            </a:xfrm>
            <a:prstGeom prst="rect">
              <a:avLst/>
            </a:prstGeom>
            <a:noFill/>
          </p:spPr>
          <p:txBody>
            <a:bodyPr wrap="square" rtlCol="0">
              <a:spAutoFit/>
            </a:bodyPr>
            <a:lstStyle/>
            <a:p>
              <a:r>
                <a:rPr lang="en-US" sz="2800" b="1">
                  <a:solidFill>
                    <a:srgbClr val="FF0000"/>
                  </a:solidFill>
                </a:rPr>
                <a:t>+</a:t>
              </a:r>
            </a:p>
          </p:txBody>
        </p:sp>
        <p:sp>
          <p:nvSpPr>
            <p:cNvPr id="23" name="TextBox 22"/>
            <p:cNvSpPr txBox="1"/>
            <p:nvPr/>
          </p:nvSpPr>
          <p:spPr>
            <a:xfrm>
              <a:off x="6252883" y="3491757"/>
              <a:ext cx="533400" cy="523220"/>
            </a:xfrm>
            <a:prstGeom prst="rect">
              <a:avLst/>
            </a:prstGeom>
            <a:noFill/>
          </p:spPr>
          <p:txBody>
            <a:bodyPr wrap="square" rtlCol="0">
              <a:spAutoFit/>
            </a:bodyPr>
            <a:lstStyle/>
            <a:p>
              <a:r>
                <a:rPr lang="en-US" sz="2800" b="1">
                  <a:solidFill>
                    <a:srgbClr val="FF0000"/>
                  </a:solidFill>
                </a:rPr>
                <a:t>+</a:t>
              </a:r>
            </a:p>
          </p:txBody>
        </p:sp>
        <p:sp>
          <p:nvSpPr>
            <p:cNvPr id="25" name="TextBox 24"/>
            <p:cNvSpPr txBox="1"/>
            <p:nvPr/>
          </p:nvSpPr>
          <p:spPr>
            <a:xfrm>
              <a:off x="6580095" y="3482792"/>
              <a:ext cx="533400" cy="523220"/>
            </a:xfrm>
            <a:prstGeom prst="rect">
              <a:avLst/>
            </a:prstGeom>
            <a:noFill/>
          </p:spPr>
          <p:txBody>
            <a:bodyPr wrap="square" rtlCol="0">
              <a:spAutoFit/>
            </a:bodyPr>
            <a:lstStyle/>
            <a:p>
              <a:r>
                <a:rPr lang="en-US" sz="2800" b="1">
                  <a:solidFill>
                    <a:srgbClr val="FF0000"/>
                  </a:solidFill>
                </a:rPr>
                <a:t>+</a:t>
              </a:r>
            </a:p>
          </p:txBody>
        </p:sp>
        <p:sp>
          <p:nvSpPr>
            <p:cNvPr id="26" name="TextBox 25"/>
            <p:cNvSpPr txBox="1"/>
            <p:nvPr/>
          </p:nvSpPr>
          <p:spPr>
            <a:xfrm>
              <a:off x="7247965" y="3482792"/>
              <a:ext cx="533400" cy="523220"/>
            </a:xfrm>
            <a:prstGeom prst="rect">
              <a:avLst/>
            </a:prstGeom>
            <a:noFill/>
          </p:spPr>
          <p:txBody>
            <a:bodyPr wrap="square" rtlCol="0">
              <a:spAutoFit/>
            </a:bodyPr>
            <a:lstStyle/>
            <a:p>
              <a:r>
                <a:rPr lang="en-US" sz="2800" b="1">
                  <a:solidFill>
                    <a:srgbClr val="FF0000"/>
                  </a:solidFill>
                </a:rPr>
                <a:t>+</a:t>
              </a:r>
            </a:p>
          </p:txBody>
        </p:sp>
        <p:sp>
          <p:nvSpPr>
            <p:cNvPr id="27" name="TextBox 26"/>
            <p:cNvSpPr txBox="1"/>
            <p:nvPr/>
          </p:nvSpPr>
          <p:spPr>
            <a:xfrm>
              <a:off x="7575177" y="3482792"/>
              <a:ext cx="533400" cy="523220"/>
            </a:xfrm>
            <a:prstGeom prst="rect">
              <a:avLst/>
            </a:prstGeom>
            <a:noFill/>
          </p:spPr>
          <p:txBody>
            <a:bodyPr wrap="square" rtlCol="0">
              <a:spAutoFit/>
            </a:bodyPr>
            <a:lstStyle/>
            <a:p>
              <a:r>
                <a:rPr lang="en-US" sz="2800" b="1">
                  <a:solidFill>
                    <a:srgbClr val="FF0000"/>
                  </a:solidFill>
                </a:rPr>
                <a:t>+</a:t>
              </a:r>
            </a:p>
          </p:txBody>
        </p:sp>
        <p:sp>
          <p:nvSpPr>
            <p:cNvPr id="66" name="TextBox 65"/>
            <p:cNvSpPr txBox="1"/>
            <p:nvPr/>
          </p:nvSpPr>
          <p:spPr>
            <a:xfrm>
              <a:off x="6929718" y="3486059"/>
              <a:ext cx="533400" cy="523220"/>
            </a:xfrm>
            <a:prstGeom prst="rect">
              <a:avLst/>
            </a:prstGeom>
            <a:noFill/>
          </p:spPr>
          <p:txBody>
            <a:bodyPr wrap="square" rtlCol="0">
              <a:spAutoFit/>
            </a:bodyPr>
            <a:lstStyle/>
            <a:p>
              <a:r>
                <a:rPr lang="en-US" sz="2800" b="1">
                  <a:solidFill>
                    <a:srgbClr val="FF0000"/>
                  </a:solidFill>
                </a:rPr>
                <a:t>+</a:t>
              </a:r>
            </a:p>
          </p:txBody>
        </p:sp>
      </p:grpSp>
      <p:sp>
        <p:nvSpPr>
          <p:cNvPr id="56" name="TextBox 55"/>
          <p:cNvSpPr txBox="1"/>
          <p:nvPr/>
        </p:nvSpPr>
        <p:spPr>
          <a:xfrm>
            <a:off x="5334000" y="6183868"/>
            <a:ext cx="3505200" cy="369332"/>
          </a:xfrm>
          <a:prstGeom prst="rect">
            <a:avLst/>
          </a:prstGeom>
          <a:noFill/>
          <a:ln>
            <a:solidFill>
              <a:srgbClr val="FF0000"/>
            </a:solidFill>
          </a:ln>
        </p:spPr>
        <p:txBody>
          <a:bodyPr wrap="square" rtlCol="0">
            <a:spAutoFit/>
          </a:bodyPr>
          <a:lstStyle/>
          <a:p>
            <a:r>
              <a:rPr lang="en-US" i="1"/>
              <a:t>Charge will settle on inside surfaces</a:t>
            </a:r>
          </a:p>
        </p:txBody>
      </p:sp>
      <p:cxnSp>
        <p:nvCxnSpPr>
          <p:cNvPr id="58" name="Straight Arrow Connector 57"/>
          <p:cNvCxnSpPr/>
          <p:nvPr/>
        </p:nvCxnSpPr>
        <p:spPr>
          <a:xfrm rot="10980000" flipH="1" flipV="1">
            <a:off x="7857566" y="4587080"/>
            <a:ext cx="35860" cy="6214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0980000" flipH="1" flipV="1">
            <a:off x="7465908" y="4590441"/>
            <a:ext cx="35860" cy="6214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0980000" flipH="1" flipV="1">
            <a:off x="8209977" y="4576994"/>
            <a:ext cx="35860" cy="6214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10980000" flipH="1" flipV="1">
            <a:off x="7129732" y="4576995"/>
            <a:ext cx="35860" cy="6214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396318" y="4694239"/>
            <a:ext cx="381000" cy="584775"/>
          </a:xfrm>
          <a:prstGeom prst="rect">
            <a:avLst/>
          </a:prstGeom>
          <a:noFill/>
        </p:spPr>
        <p:txBody>
          <a:bodyPr wrap="square" rtlCol="0">
            <a:spAutoFit/>
          </a:bodyPr>
          <a:lstStyle/>
          <a:p>
            <a:r>
              <a:rPr lang="en-US" sz="3200">
                <a:solidFill>
                  <a:schemeClr val="bg2">
                    <a:lumMod val="60000"/>
                    <a:lumOff val="40000"/>
                  </a:schemeClr>
                </a:solidFill>
              </a:rPr>
              <a:t>_</a:t>
            </a:r>
          </a:p>
        </p:txBody>
      </p:sp>
      <p:sp>
        <p:nvSpPr>
          <p:cNvPr id="4" name="TextBox 3"/>
          <p:cNvSpPr txBox="1"/>
          <p:nvPr/>
        </p:nvSpPr>
        <p:spPr>
          <a:xfrm>
            <a:off x="838200" y="5177135"/>
            <a:ext cx="3352800" cy="461665"/>
          </a:xfrm>
          <a:prstGeom prst="rect">
            <a:avLst/>
          </a:prstGeom>
          <a:noFill/>
        </p:spPr>
        <p:txBody>
          <a:bodyPr wrap="square" rtlCol="0">
            <a:spAutoFit/>
          </a:bodyPr>
          <a:lstStyle/>
          <a:p>
            <a:r>
              <a:rPr lang="en-US" sz="2400" u="sng">
                <a:solidFill>
                  <a:srgbClr val="FFFF00"/>
                </a:solidFill>
              </a:rPr>
              <a:t>Know this formula!</a:t>
            </a:r>
          </a:p>
        </p:txBody>
      </p:sp>
    </p:spTree>
    <p:extLst>
      <p:ext uri="{BB962C8B-B14F-4D97-AF65-F5344CB8AC3E}">
        <p14:creationId xmlns:p14="http://schemas.microsoft.com/office/powerpoint/2010/main" val="3072570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a:solidFill>
                  <a:srgbClr val="FFFF00"/>
                </a:solidFill>
              </a:rPr>
              <a:t>Capacitors in Parallel</a:t>
            </a:r>
          </a:p>
        </p:txBody>
      </p:sp>
      <p:sp>
        <p:nvSpPr>
          <p:cNvPr id="3" name="Content Placeholder 2"/>
          <p:cNvSpPr>
            <a:spLocks noGrp="1"/>
          </p:cNvSpPr>
          <p:nvPr>
            <p:ph sz="half" idx="1"/>
          </p:nvPr>
        </p:nvSpPr>
        <p:spPr>
          <a:xfrm>
            <a:off x="0" y="905438"/>
            <a:ext cx="5105400" cy="5818092"/>
          </a:xfrm>
        </p:spPr>
        <p:txBody>
          <a:bodyPr>
            <a:normAutofit/>
          </a:bodyPr>
          <a:lstStyle/>
          <a:p>
            <a:pPr marL="514350" indent="-514350"/>
            <a:r>
              <a:rPr lang="en-US"/>
              <a:t>Let’s look first at hooking up two identical parallel plate capacitors in parallel: that means the </a:t>
            </a:r>
            <a:r>
              <a:rPr lang="en-US">
                <a:solidFill>
                  <a:srgbClr val="FFFF00"/>
                </a:solidFill>
              </a:rPr>
              <a:t>wires from the two top plates are joined</a:t>
            </a:r>
            <a:r>
              <a:rPr lang="en-US"/>
              <a:t>, similarly at the bottom, so effectively they become one capacitor.</a:t>
            </a:r>
          </a:p>
          <a:p>
            <a:pPr marL="514350" indent="-514350"/>
            <a:r>
              <a:rPr lang="en-US">
                <a:solidFill>
                  <a:srgbClr val="FFFF00"/>
                </a:solidFill>
              </a:rPr>
              <a:t>What is its capacitance? </a:t>
            </a:r>
            <a:r>
              <a:rPr lang="en-US"/>
              <a:t>From the picture, the combined capacitor has twice the area of plates, the same distance apart.</a:t>
            </a:r>
          </a:p>
          <a:p>
            <a:pPr marL="514350" indent="-514350"/>
            <a:r>
              <a:rPr lang="en-US"/>
              <a:t>We see that  </a:t>
            </a:r>
            <a:r>
              <a:rPr lang="en-US" i="1">
                <a:solidFill>
                  <a:srgbClr val="FFFF00"/>
                </a:solidFill>
                <a:latin typeface="Times New Roman" pitchFamily="18" charset="0"/>
                <a:cs typeface="Times New Roman" pitchFamily="18" charset="0"/>
              </a:rPr>
              <a:t>C</a:t>
            </a:r>
            <a:r>
              <a:rPr lang="en-US">
                <a:solidFill>
                  <a:srgbClr val="FFFF00"/>
                </a:solidFill>
              </a:rPr>
              <a:t> = </a:t>
            </a:r>
            <a:r>
              <a:rPr lang="en-US" i="1">
                <a:solidFill>
                  <a:srgbClr val="FFFF00"/>
                </a:solidFill>
                <a:latin typeface="Times New Roman" pitchFamily="18" charset="0"/>
                <a:cs typeface="Times New Roman" pitchFamily="18" charset="0"/>
              </a:rPr>
              <a:t>C</a:t>
            </a:r>
            <a:r>
              <a:rPr lang="en-US" baseline="-25000">
                <a:solidFill>
                  <a:srgbClr val="FFFF00"/>
                </a:solidFill>
              </a:rPr>
              <a:t>1</a:t>
            </a:r>
            <a:r>
              <a:rPr lang="en-US">
                <a:solidFill>
                  <a:srgbClr val="FFFF00"/>
                </a:solidFill>
              </a:rPr>
              <a:t> + </a:t>
            </a:r>
            <a:r>
              <a:rPr lang="en-US" i="1">
                <a:solidFill>
                  <a:srgbClr val="FFFF00"/>
                </a:solidFill>
                <a:latin typeface="Times New Roman" pitchFamily="18" charset="0"/>
                <a:cs typeface="Times New Roman" pitchFamily="18" charset="0"/>
              </a:rPr>
              <a:t>C</a:t>
            </a:r>
            <a:r>
              <a:rPr lang="en-US" baseline="-25000">
                <a:solidFill>
                  <a:srgbClr val="FFFF00"/>
                </a:solidFill>
              </a:rPr>
              <a:t>2</a:t>
            </a:r>
          </a:p>
        </p:txBody>
      </p:sp>
      <p:sp>
        <p:nvSpPr>
          <p:cNvPr id="4" name="Content Placeholder 3"/>
          <p:cNvSpPr>
            <a:spLocks noGrp="1"/>
          </p:cNvSpPr>
          <p:nvPr>
            <p:ph sz="half" idx="2"/>
          </p:nvPr>
        </p:nvSpPr>
        <p:spPr>
          <a:xfrm>
            <a:off x="5791200" y="1905000"/>
            <a:ext cx="3124200" cy="4525963"/>
          </a:xfrm>
        </p:spPr>
        <p:txBody>
          <a:bodyPr>
            <a:normAutofit/>
          </a:bodyPr>
          <a:lstStyle/>
          <a:p>
            <a:pPr>
              <a:buNone/>
            </a:pPr>
            <a:r>
              <a:rPr lang="en-US">
                <a:solidFill>
                  <a:schemeClr val="bg2">
                    <a:lumMod val="50000"/>
                  </a:schemeClr>
                </a:solidFill>
              </a:rPr>
              <a:t>a</a:t>
            </a:r>
          </a:p>
        </p:txBody>
      </p:sp>
      <p:grpSp>
        <p:nvGrpSpPr>
          <p:cNvPr id="66" name="Group 65"/>
          <p:cNvGrpSpPr/>
          <p:nvPr/>
        </p:nvGrpSpPr>
        <p:grpSpPr>
          <a:xfrm>
            <a:off x="5486400" y="762000"/>
            <a:ext cx="3451412" cy="3677771"/>
            <a:chOff x="5486400" y="1066800"/>
            <a:chExt cx="3451412" cy="3677771"/>
          </a:xfrm>
        </p:grpSpPr>
        <p:grpSp>
          <p:nvGrpSpPr>
            <p:cNvPr id="65" name="Group 64"/>
            <p:cNvGrpSpPr/>
            <p:nvPr/>
          </p:nvGrpSpPr>
          <p:grpSpPr>
            <a:xfrm>
              <a:off x="5486400" y="1066800"/>
              <a:ext cx="3451412" cy="2209800"/>
              <a:chOff x="5486400" y="1066800"/>
              <a:chExt cx="3451412" cy="2209800"/>
            </a:xfrm>
          </p:grpSpPr>
          <p:grpSp>
            <p:nvGrpSpPr>
              <p:cNvPr id="24" name="Group 23"/>
              <p:cNvGrpSpPr/>
              <p:nvPr/>
            </p:nvGrpSpPr>
            <p:grpSpPr>
              <a:xfrm>
                <a:off x="5486400" y="2133600"/>
                <a:ext cx="3451412" cy="1143000"/>
                <a:chOff x="5463988" y="1738822"/>
                <a:chExt cx="3451412" cy="1143000"/>
              </a:xfrm>
            </p:grpSpPr>
            <p:grpSp>
              <p:nvGrpSpPr>
                <p:cNvPr id="5" name="Group 13"/>
                <p:cNvGrpSpPr/>
                <p:nvPr/>
              </p:nvGrpSpPr>
              <p:grpSpPr>
                <a:xfrm>
                  <a:off x="5463988" y="1738822"/>
                  <a:ext cx="2133600" cy="1143000"/>
                  <a:chOff x="5791200" y="3048000"/>
                  <a:chExt cx="2133600" cy="1143000"/>
                </a:xfrm>
              </p:grpSpPr>
              <p:sp>
                <p:nvSpPr>
                  <p:cNvPr id="10" name="Parallelogram 9"/>
                  <p:cNvSpPr/>
                  <p:nvPr/>
                </p:nvSpPr>
                <p:spPr>
                  <a:xfrm>
                    <a:off x="5791200" y="3429000"/>
                    <a:ext cx="2133600" cy="762000"/>
                  </a:xfrm>
                  <a:prstGeom prst="parallelogram">
                    <a:avLst>
                      <a:gd name="adj" fmla="val 116103"/>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p:nvSpPr>
                <p:spPr>
                  <a:xfrm>
                    <a:off x="5791200" y="3048000"/>
                    <a:ext cx="2133600" cy="762000"/>
                  </a:xfrm>
                  <a:prstGeom prst="parallelogram">
                    <a:avLst>
                      <a:gd name="adj" fmla="val 116103"/>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13"/>
                <p:cNvGrpSpPr/>
                <p:nvPr/>
              </p:nvGrpSpPr>
              <p:grpSpPr>
                <a:xfrm>
                  <a:off x="6781800" y="1738822"/>
                  <a:ext cx="2133600" cy="1143000"/>
                  <a:chOff x="5791200" y="3048000"/>
                  <a:chExt cx="2133600" cy="1143000"/>
                </a:xfrm>
              </p:grpSpPr>
              <p:sp>
                <p:nvSpPr>
                  <p:cNvPr id="26" name="Parallelogram 25"/>
                  <p:cNvSpPr/>
                  <p:nvPr/>
                </p:nvSpPr>
                <p:spPr>
                  <a:xfrm>
                    <a:off x="5791200" y="3429000"/>
                    <a:ext cx="2133600" cy="762000"/>
                  </a:xfrm>
                  <a:prstGeom prst="parallelogram">
                    <a:avLst>
                      <a:gd name="adj" fmla="val 116103"/>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p:nvSpPr>
                <p:spPr>
                  <a:xfrm>
                    <a:off x="5791200" y="3048000"/>
                    <a:ext cx="2133600" cy="762000"/>
                  </a:xfrm>
                  <a:prstGeom prst="parallelogram">
                    <a:avLst>
                      <a:gd name="adj" fmla="val 116103"/>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9" name="Freeform 28"/>
              <p:cNvSpPr/>
              <p:nvPr/>
            </p:nvSpPr>
            <p:spPr>
              <a:xfrm>
                <a:off x="6465795" y="1066800"/>
                <a:ext cx="1387287" cy="1461247"/>
              </a:xfrm>
              <a:custGeom>
                <a:avLst/>
                <a:gdLst>
                  <a:gd name="connsiteX0" fmla="*/ 69476 w 1387287"/>
                  <a:gd name="connsiteY0" fmla="*/ 1380565 h 1461247"/>
                  <a:gd name="connsiteX1" fmla="*/ 96370 w 1387287"/>
                  <a:gd name="connsiteY1" fmla="*/ 748553 h 1461247"/>
                  <a:gd name="connsiteX2" fmla="*/ 647699 w 1387287"/>
                  <a:gd name="connsiteY2" fmla="*/ 519953 h 1461247"/>
                  <a:gd name="connsiteX3" fmla="*/ 634252 w 1387287"/>
                  <a:gd name="connsiteY3" fmla="*/ 8965 h 1461247"/>
                  <a:gd name="connsiteX4" fmla="*/ 822511 w 1387287"/>
                  <a:gd name="connsiteY4" fmla="*/ 573741 h 1461247"/>
                  <a:gd name="connsiteX5" fmla="*/ 956981 w 1387287"/>
                  <a:gd name="connsiteY5" fmla="*/ 721659 h 1461247"/>
                  <a:gd name="connsiteX6" fmla="*/ 1266264 w 1387287"/>
                  <a:gd name="connsiteY6" fmla="*/ 909918 h 1461247"/>
                  <a:gd name="connsiteX7" fmla="*/ 1387287 w 1387287"/>
                  <a:gd name="connsiteY7" fmla="*/ 1461247 h 1461247"/>
                  <a:gd name="connsiteX8" fmla="*/ 1387287 w 1387287"/>
                  <a:gd name="connsiteY8" fmla="*/ 1461247 h 1461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7287" h="1461247">
                    <a:moveTo>
                      <a:pt x="69476" y="1380565"/>
                    </a:moveTo>
                    <a:cubicBezTo>
                      <a:pt x="34738" y="1136276"/>
                      <a:pt x="0" y="891988"/>
                      <a:pt x="96370" y="748553"/>
                    </a:cubicBezTo>
                    <a:cubicBezTo>
                      <a:pt x="192740" y="605118"/>
                      <a:pt x="558052" y="643218"/>
                      <a:pt x="647699" y="519953"/>
                    </a:cubicBezTo>
                    <a:cubicBezTo>
                      <a:pt x="737346" y="396688"/>
                      <a:pt x="605117" y="0"/>
                      <a:pt x="634252" y="8965"/>
                    </a:cubicBezTo>
                    <a:cubicBezTo>
                      <a:pt x="663387" y="17930"/>
                      <a:pt x="768723" y="454959"/>
                      <a:pt x="822511" y="573741"/>
                    </a:cubicBezTo>
                    <a:cubicBezTo>
                      <a:pt x="876299" y="692523"/>
                      <a:pt x="883022" y="665630"/>
                      <a:pt x="956981" y="721659"/>
                    </a:cubicBezTo>
                    <a:cubicBezTo>
                      <a:pt x="1030940" y="777688"/>
                      <a:pt x="1194546" y="786653"/>
                      <a:pt x="1266264" y="909918"/>
                    </a:cubicBezTo>
                    <a:cubicBezTo>
                      <a:pt x="1337982" y="1033183"/>
                      <a:pt x="1387287" y="1461247"/>
                      <a:pt x="1387287" y="1461247"/>
                    </a:cubicBezTo>
                    <a:lnTo>
                      <a:pt x="1387287" y="1461247"/>
                    </a:lnTo>
                  </a:path>
                </a:pathLst>
              </a:cu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0" name="Freeform 29"/>
            <p:cNvSpPr/>
            <p:nvPr/>
          </p:nvSpPr>
          <p:spPr>
            <a:xfrm>
              <a:off x="6602506" y="3186953"/>
              <a:ext cx="1116106" cy="1532964"/>
            </a:xfrm>
            <a:custGeom>
              <a:avLst/>
              <a:gdLst>
                <a:gd name="connsiteX0" fmla="*/ 0 w 1116106"/>
                <a:gd name="connsiteY0" fmla="*/ 0 h 1532964"/>
                <a:gd name="connsiteX1" fmla="*/ 107577 w 1116106"/>
                <a:gd name="connsiteY1" fmla="*/ 497541 h 1532964"/>
                <a:gd name="connsiteX2" fmla="*/ 376518 w 1116106"/>
                <a:gd name="connsiteY2" fmla="*/ 806823 h 1532964"/>
                <a:gd name="connsiteX3" fmla="*/ 954742 w 1116106"/>
                <a:gd name="connsiteY3" fmla="*/ 995082 h 1532964"/>
                <a:gd name="connsiteX4" fmla="*/ 1116106 w 1116106"/>
                <a:gd name="connsiteY4" fmla="*/ 1532964 h 1532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6106" h="1532964">
                  <a:moveTo>
                    <a:pt x="0" y="0"/>
                  </a:moveTo>
                  <a:cubicBezTo>
                    <a:pt x="22412" y="181535"/>
                    <a:pt x="44824" y="363071"/>
                    <a:pt x="107577" y="497541"/>
                  </a:cubicBezTo>
                  <a:cubicBezTo>
                    <a:pt x="170330" y="632011"/>
                    <a:pt x="235324" y="723900"/>
                    <a:pt x="376518" y="806823"/>
                  </a:cubicBezTo>
                  <a:cubicBezTo>
                    <a:pt x="517712" y="889746"/>
                    <a:pt x="831477" y="874059"/>
                    <a:pt x="954742" y="995082"/>
                  </a:cubicBezTo>
                  <a:cubicBezTo>
                    <a:pt x="1078007" y="1116105"/>
                    <a:pt x="1097056" y="1324534"/>
                    <a:pt x="1116106" y="1532964"/>
                  </a:cubicBezTo>
                </a:path>
              </a:pathLst>
            </a:cu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Freeform 30"/>
            <p:cNvSpPr/>
            <p:nvPr/>
          </p:nvSpPr>
          <p:spPr>
            <a:xfrm>
              <a:off x="7678271" y="3108512"/>
              <a:ext cx="367553" cy="1636059"/>
            </a:xfrm>
            <a:custGeom>
              <a:avLst/>
              <a:gdLst>
                <a:gd name="connsiteX0" fmla="*/ 246529 w 367553"/>
                <a:gd name="connsiteY0" fmla="*/ 0 h 1503829"/>
                <a:gd name="connsiteX1" fmla="*/ 340659 w 367553"/>
                <a:gd name="connsiteY1" fmla="*/ 551329 h 1503829"/>
                <a:gd name="connsiteX2" fmla="*/ 85165 w 367553"/>
                <a:gd name="connsiteY2" fmla="*/ 900953 h 1503829"/>
                <a:gd name="connsiteX3" fmla="*/ 4482 w 367553"/>
                <a:gd name="connsiteY3" fmla="*/ 1143000 h 1503829"/>
                <a:gd name="connsiteX4" fmla="*/ 58270 w 367553"/>
                <a:gd name="connsiteY4" fmla="*/ 1452282 h 1503829"/>
                <a:gd name="connsiteX5" fmla="*/ 44823 w 367553"/>
                <a:gd name="connsiteY5" fmla="*/ 1452282 h 1503829"/>
                <a:gd name="connsiteX0" fmla="*/ 246529 w 367553"/>
                <a:gd name="connsiteY0" fmla="*/ 132230 h 1636059"/>
                <a:gd name="connsiteX1" fmla="*/ 246529 w 367553"/>
                <a:gd name="connsiteY1" fmla="*/ 91888 h 1636059"/>
                <a:gd name="connsiteX2" fmla="*/ 340659 w 367553"/>
                <a:gd name="connsiteY2" fmla="*/ 683559 h 1636059"/>
                <a:gd name="connsiteX3" fmla="*/ 85165 w 367553"/>
                <a:gd name="connsiteY3" fmla="*/ 1033183 h 1636059"/>
                <a:gd name="connsiteX4" fmla="*/ 4482 w 367553"/>
                <a:gd name="connsiteY4" fmla="*/ 1275230 h 1636059"/>
                <a:gd name="connsiteX5" fmla="*/ 58270 w 367553"/>
                <a:gd name="connsiteY5" fmla="*/ 1584512 h 1636059"/>
                <a:gd name="connsiteX6" fmla="*/ 44823 w 367553"/>
                <a:gd name="connsiteY6" fmla="*/ 1584512 h 1636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7553" h="1636059">
                  <a:moveTo>
                    <a:pt x="246529" y="132230"/>
                  </a:moveTo>
                  <a:cubicBezTo>
                    <a:pt x="252505" y="134471"/>
                    <a:pt x="230841" y="0"/>
                    <a:pt x="246529" y="91888"/>
                  </a:cubicBezTo>
                  <a:cubicBezTo>
                    <a:pt x="262217" y="183776"/>
                    <a:pt x="367553" y="526677"/>
                    <a:pt x="340659" y="683559"/>
                  </a:cubicBezTo>
                  <a:cubicBezTo>
                    <a:pt x="313765" y="840441"/>
                    <a:pt x="141194" y="934571"/>
                    <a:pt x="85165" y="1033183"/>
                  </a:cubicBezTo>
                  <a:cubicBezTo>
                    <a:pt x="29136" y="1131795"/>
                    <a:pt x="8964" y="1183342"/>
                    <a:pt x="4482" y="1275230"/>
                  </a:cubicBezTo>
                  <a:cubicBezTo>
                    <a:pt x="0" y="1367118"/>
                    <a:pt x="51547" y="1532965"/>
                    <a:pt x="58270" y="1584512"/>
                  </a:cubicBezTo>
                  <a:cubicBezTo>
                    <a:pt x="64993" y="1636059"/>
                    <a:pt x="54908" y="1610285"/>
                    <a:pt x="44823" y="1584512"/>
                  </a:cubicBezTo>
                </a:path>
              </a:pathLst>
            </a:custGeom>
            <a:ln w="5715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7" name="Group 66"/>
          <p:cNvGrpSpPr/>
          <p:nvPr/>
        </p:nvGrpSpPr>
        <p:grpSpPr>
          <a:xfrm>
            <a:off x="5791200" y="4563035"/>
            <a:ext cx="2850777" cy="2142565"/>
            <a:chOff x="5791200" y="4563035"/>
            <a:chExt cx="2850777" cy="2142565"/>
          </a:xfrm>
        </p:grpSpPr>
        <p:grpSp>
          <p:nvGrpSpPr>
            <p:cNvPr id="36" name="Group 35"/>
            <p:cNvGrpSpPr/>
            <p:nvPr/>
          </p:nvGrpSpPr>
          <p:grpSpPr>
            <a:xfrm>
              <a:off x="5791200" y="5486400"/>
              <a:ext cx="1295400" cy="304800"/>
              <a:chOff x="5791200" y="5486400"/>
              <a:chExt cx="1295400" cy="304800"/>
            </a:xfrm>
          </p:grpSpPr>
          <p:cxnSp>
            <p:nvCxnSpPr>
              <p:cNvPr id="34" name="Straight Connector 33"/>
              <p:cNvCxnSpPr/>
              <p:nvPr/>
            </p:nvCxnSpPr>
            <p:spPr>
              <a:xfrm>
                <a:off x="5791200" y="5486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791200" y="57912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p:nvGrpSpPr>
          <p:grpSpPr>
            <a:xfrm>
              <a:off x="7346577" y="5486400"/>
              <a:ext cx="1295400" cy="304800"/>
              <a:chOff x="7543800" y="5181600"/>
              <a:chExt cx="1295400" cy="304800"/>
            </a:xfrm>
          </p:grpSpPr>
          <p:cxnSp>
            <p:nvCxnSpPr>
              <p:cNvPr id="47" name="Straight Connector 46"/>
              <p:cNvCxnSpPr/>
              <p:nvPr/>
            </p:nvCxnSpPr>
            <p:spPr>
              <a:xfrm>
                <a:off x="7543800" y="51816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543800" y="5486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6477000" y="6248400"/>
              <a:ext cx="15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flipV="1">
              <a:off x="6248400" y="60198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7772400" y="60198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flipV="1">
              <a:off x="7046259" y="64770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4" name="Group 63"/>
            <p:cNvGrpSpPr/>
            <p:nvPr/>
          </p:nvGrpSpPr>
          <p:grpSpPr>
            <a:xfrm>
              <a:off x="6477000" y="4563035"/>
              <a:ext cx="1524000" cy="914400"/>
              <a:chOff x="3505200" y="4572000"/>
              <a:chExt cx="1524000" cy="914400"/>
            </a:xfrm>
          </p:grpSpPr>
          <p:cxnSp>
            <p:nvCxnSpPr>
              <p:cNvPr id="60" name="Straight Connector 59"/>
              <p:cNvCxnSpPr/>
              <p:nvPr/>
            </p:nvCxnSpPr>
            <p:spPr>
              <a:xfrm flipV="1">
                <a:off x="3505200" y="5029200"/>
                <a:ext cx="15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276600" y="52578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4800600" y="52578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4074459" y="48006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8" name="Rectangle 67"/>
          <p:cNvSpPr/>
          <p:nvPr/>
        </p:nvSpPr>
        <p:spPr>
          <a:xfrm>
            <a:off x="2398059" y="6167718"/>
            <a:ext cx="19050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715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solidFill>
                  <a:srgbClr val="FFFF00"/>
                </a:solidFill>
              </a:rPr>
              <a:t>       Capacitors in Parallel</a:t>
            </a:r>
          </a:p>
        </p:txBody>
      </p:sp>
      <p:sp>
        <p:nvSpPr>
          <p:cNvPr id="3" name="Content Placeholder 2"/>
          <p:cNvSpPr>
            <a:spLocks noGrp="1"/>
          </p:cNvSpPr>
          <p:nvPr>
            <p:ph idx="1"/>
          </p:nvPr>
        </p:nvSpPr>
        <p:spPr>
          <a:xfrm>
            <a:off x="457200" y="1600200"/>
            <a:ext cx="8229600" cy="4876800"/>
          </a:xfrm>
        </p:spPr>
        <p:txBody>
          <a:bodyPr>
            <a:normAutofit/>
          </a:bodyPr>
          <a:lstStyle/>
          <a:p>
            <a:r>
              <a:rPr lang="en-US"/>
              <a:t>If two capacitors </a:t>
            </a:r>
            <a:r>
              <a:rPr lang="en-US" i="1">
                <a:latin typeface="Times New Roman" pitchFamily="18" charset="0"/>
                <a:cs typeface="Times New Roman" pitchFamily="18" charset="0"/>
              </a:rPr>
              <a:t>C</a:t>
            </a:r>
            <a:r>
              <a:rPr lang="en-US" baseline="-25000"/>
              <a:t>1</a:t>
            </a:r>
            <a:r>
              <a:rPr lang="en-US"/>
              <a:t>, </a:t>
            </a:r>
            <a:r>
              <a:rPr lang="en-US" i="1">
                <a:latin typeface="Times New Roman" pitchFamily="18" charset="0"/>
                <a:cs typeface="Times New Roman" pitchFamily="18" charset="0"/>
              </a:rPr>
              <a:t>C</a:t>
            </a:r>
            <a:r>
              <a:rPr lang="en-US" baseline="-25000"/>
              <a:t>2</a:t>
            </a:r>
            <a:r>
              <a:rPr lang="en-US"/>
              <a:t> are wired together as shown they have the </a:t>
            </a:r>
            <a:r>
              <a:rPr lang="en-US">
                <a:solidFill>
                  <a:srgbClr val="FFFF00"/>
                </a:solidFill>
              </a:rPr>
              <a:t>same voltage </a:t>
            </a:r>
            <a:r>
              <a:rPr lang="en-US" i="1">
                <a:solidFill>
                  <a:srgbClr val="FFFF00"/>
                </a:solidFill>
                <a:latin typeface="Times New Roman" pitchFamily="18" charset="0"/>
                <a:cs typeface="Times New Roman" pitchFamily="18" charset="0"/>
              </a:rPr>
              <a:t>V</a:t>
            </a:r>
            <a:r>
              <a:rPr lang="en-US">
                <a:solidFill>
                  <a:srgbClr val="FFFF00"/>
                </a:solidFill>
              </a:rPr>
              <a:t> </a:t>
            </a:r>
            <a:r>
              <a:rPr lang="en-US"/>
              <a:t>between plates. </a:t>
            </a:r>
          </a:p>
          <a:p>
            <a:r>
              <a:rPr lang="en-US"/>
              <a:t>Hence they hold charges </a:t>
            </a:r>
            <a:r>
              <a:rPr lang="en-US" i="1">
                <a:latin typeface="Times New Roman" pitchFamily="18" charset="0"/>
                <a:cs typeface="Times New Roman" pitchFamily="18" charset="0"/>
              </a:rPr>
              <a:t>Q</a:t>
            </a:r>
            <a:r>
              <a:rPr lang="en-US" baseline="-25000"/>
              <a:t>1</a:t>
            </a:r>
            <a:r>
              <a:rPr lang="en-US"/>
              <a:t> = </a:t>
            </a:r>
            <a:r>
              <a:rPr lang="en-US" i="1">
                <a:latin typeface="Times New Roman" pitchFamily="18" charset="0"/>
                <a:cs typeface="Times New Roman" pitchFamily="18" charset="0"/>
              </a:rPr>
              <a:t>C</a:t>
            </a:r>
            <a:r>
              <a:rPr lang="en-US" baseline="-25000"/>
              <a:t>1</a:t>
            </a:r>
            <a:r>
              <a:rPr lang="en-US" i="1">
                <a:latin typeface="Times New Roman" pitchFamily="18" charset="0"/>
                <a:cs typeface="Times New Roman" pitchFamily="18" charset="0"/>
              </a:rPr>
              <a:t>V</a:t>
            </a:r>
            <a:r>
              <a:rPr lang="en-US"/>
              <a:t>, </a:t>
            </a:r>
            <a:r>
              <a:rPr lang="en-US" i="1">
                <a:latin typeface="Times New Roman" pitchFamily="18" charset="0"/>
                <a:cs typeface="Times New Roman" pitchFamily="18" charset="0"/>
              </a:rPr>
              <a:t>Q</a:t>
            </a:r>
            <a:r>
              <a:rPr lang="en-US" baseline="-25000"/>
              <a:t>2</a:t>
            </a:r>
            <a:r>
              <a:rPr lang="en-US"/>
              <a:t> = </a:t>
            </a:r>
            <a:r>
              <a:rPr lang="en-US" i="1">
                <a:latin typeface="Times New Roman" pitchFamily="18" charset="0"/>
                <a:cs typeface="Times New Roman" pitchFamily="18" charset="0"/>
              </a:rPr>
              <a:t>C</a:t>
            </a:r>
            <a:r>
              <a:rPr lang="en-US" baseline="-25000"/>
              <a:t>2</a:t>
            </a:r>
            <a:r>
              <a:rPr lang="en-US" i="1">
                <a:latin typeface="Times New Roman" pitchFamily="18" charset="0"/>
                <a:cs typeface="Times New Roman" pitchFamily="18" charset="0"/>
              </a:rPr>
              <a:t>V</a:t>
            </a:r>
            <a:r>
              <a:rPr lang="en-US"/>
              <a:t>, for total charge </a:t>
            </a:r>
            <a:r>
              <a:rPr lang="en-US" i="1">
                <a:latin typeface="Times New Roman" pitchFamily="18" charset="0"/>
                <a:cs typeface="Times New Roman" pitchFamily="18" charset="0"/>
              </a:rPr>
              <a:t>Q</a:t>
            </a:r>
            <a:r>
              <a:rPr lang="en-US"/>
              <a:t> = </a:t>
            </a:r>
            <a:r>
              <a:rPr lang="en-US" i="1">
                <a:latin typeface="Times New Roman" pitchFamily="18" charset="0"/>
                <a:cs typeface="Times New Roman" pitchFamily="18" charset="0"/>
              </a:rPr>
              <a:t>Q</a:t>
            </a:r>
            <a:r>
              <a:rPr lang="en-US" baseline="-25000"/>
              <a:t>1</a:t>
            </a:r>
            <a:r>
              <a:rPr lang="en-US"/>
              <a:t> + </a:t>
            </a:r>
            <a:r>
              <a:rPr lang="en-US" i="1">
                <a:latin typeface="Times New Roman" pitchFamily="18" charset="0"/>
                <a:cs typeface="Times New Roman" pitchFamily="18" charset="0"/>
              </a:rPr>
              <a:t>Q</a:t>
            </a:r>
            <a:r>
              <a:rPr lang="en-US" baseline="-25000"/>
              <a:t>2</a:t>
            </a:r>
            <a:r>
              <a:rPr lang="en-US"/>
              <a:t> = (</a:t>
            </a:r>
            <a:r>
              <a:rPr lang="en-US" i="1">
                <a:latin typeface="Times New Roman" pitchFamily="18" charset="0"/>
                <a:cs typeface="Times New Roman" pitchFamily="18" charset="0"/>
              </a:rPr>
              <a:t>C</a:t>
            </a:r>
            <a:r>
              <a:rPr lang="en-US" baseline="-25000"/>
              <a:t>1</a:t>
            </a:r>
            <a:r>
              <a:rPr lang="en-US"/>
              <a:t> + </a:t>
            </a:r>
            <a:r>
              <a:rPr lang="en-US" i="1">
                <a:latin typeface="Times New Roman" pitchFamily="18" charset="0"/>
                <a:cs typeface="Times New Roman" pitchFamily="18" charset="0"/>
              </a:rPr>
              <a:t>C</a:t>
            </a:r>
            <a:r>
              <a:rPr lang="en-US" baseline="-25000"/>
              <a:t>2</a:t>
            </a:r>
            <a:r>
              <a:rPr lang="en-US"/>
              <a:t>)</a:t>
            </a:r>
            <a:r>
              <a:rPr lang="en-US" i="1">
                <a:latin typeface="Times New Roman" pitchFamily="18" charset="0"/>
                <a:cs typeface="Times New Roman" pitchFamily="18" charset="0"/>
              </a:rPr>
              <a:t>V</a:t>
            </a:r>
            <a:r>
              <a:rPr lang="en-US"/>
              <a:t> = </a:t>
            </a:r>
            <a:r>
              <a:rPr lang="en-US" i="1">
                <a:latin typeface="Times New Roman" pitchFamily="18" charset="0"/>
                <a:cs typeface="Times New Roman" pitchFamily="18" charset="0"/>
              </a:rPr>
              <a:t>CV.</a:t>
            </a:r>
          </a:p>
          <a:p>
            <a:endParaRPr lang="en-US" baseline="-25000">
              <a:cs typeface="Times New Roman" pitchFamily="18" charset="0"/>
            </a:endParaRPr>
          </a:p>
          <a:p>
            <a:r>
              <a:rPr lang="en-US">
                <a:cs typeface="Times New Roman" pitchFamily="18" charset="0"/>
              </a:rPr>
              <a:t>So </a:t>
            </a:r>
            <a:r>
              <a:rPr lang="en-US">
                <a:solidFill>
                  <a:srgbClr val="FFFF00"/>
                </a:solidFill>
                <a:cs typeface="Times New Roman" pitchFamily="18" charset="0"/>
              </a:rPr>
              <a:t>capacitors in parallel just add</a:t>
            </a:r>
            <a:r>
              <a:rPr lang="en-US">
                <a:cs typeface="Times New Roman" pitchFamily="18" charset="0"/>
              </a:rPr>
              <a:t>:</a:t>
            </a:r>
            <a:r>
              <a:rPr lang="en-US"/>
              <a:t> </a:t>
            </a:r>
          </a:p>
          <a:p>
            <a:pPr algn="ctr">
              <a:buNone/>
            </a:pPr>
            <a:endParaRPr lang="en-US" sz="1100" i="1" baseline="-25000">
              <a:solidFill>
                <a:srgbClr val="FFFF00"/>
              </a:solidFill>
              <a:latin typeface="Times New Roman" pitchFamily="18" charset="0"/>
              <a:cs typeface="Times New Roman" pitchFamily="18" charset="0"/>
            </a:endParaRPr>
          </a:p>
          <a:p>
            <a:pPr algn="ctr">
              <a:buNone/>
            </a:pPr>
            <a:r>
              <a:rPr lang="en-US" i="1">
                <a:solidFill>
                  <a:srgbClr val="FFFF00"/>
                </a:solidFill>
                <a:latin typeface="Times New Roman" pitchFamily="18" charset="0"/>
                <a:cs typeface="Times New Roman" pitchFamily="18" charset="0"/>
              </a:rPr>
              <a:t>C</a:t>
            </a:r>
            <a:r>
              <a:rPr lang="en-US">
                <a:solidFill>
                  <a:srgbClr val="FFFF00"/>
                </a:solidFill>
              </a:rPr>
              <a:t> = </a:t>
            </a:r>
            <a:r>
              <a:rPr lang="en-US" i="1">
                <a:solidFill>
                  <a:srgbClr val="FFFF00"/>
                </a:solidFill>
                <a:latin typeface="Times New Roman" pitchFamily="18" charset="0"/>
                <a:cs typeface="Times New Roman" pitchFamily="18" charset="0"/>
              </a:rPr>
              <a:t>C</a:t>
            </a:r>
            <a:r>
              <a:rPr lang="en-US" baseline="-25000">
                <a:solidFill>
                  <a:srgbClr val="FFFF00"/>
                </a:solidFill>
              </a:rPr>
              <a:t>1</a:t>
            </a:r>
            <a:r>
              <a:rPr lang="en-US">
                <a:solidFill>
                  <a:srgbClr val="FFFF00"/>
                </a:solidFill>
              </a:rPr>
              <a:t> + </a:t>
            </a:r>
            <a:r>
              <a:rPr lang="en-US" i="1">
                <a:solidFill>
                  <a:srgbClr val="FFFF00"/>
                </a:solidFill>
                <a:latin typeface="Times New Roman" pitchFamily="18" charset="0"/>
                <a:cs typeface="Times New Roman" pitchFamily="18" charset="0"/>
              </a:rPr>
              <a:t>C</a:t>
            </a:r>
            <a:r>
              <a:rPr lang="en-US" baseline="-25000">
                <a:solidFill>
                  <a:srgbClr val="FFFF00"/>
                </a:solidFill>
              </a:rPr>
              <a:t>2</a:t>
            </a:r>
            <a:r>
              <a:rPr lang="en-US">
                <a:solidFill>
                  <a:srgbClr val="FFFF00"/>
                </a:solidFill>
              </a:rPr>
              <a:t> + </a:t>
            </a:r>
            <a:r>
              <a:rPr lang="en-US" i="1">
                <a:solidFill>
                  <a:srgbClr val="FFFF00"/>
                </a:solidFill>
                <a:latin typeface="Times New Roman" pitchFamily="18" charset="0"/>
                <a:cs typeface="Times New Roman" pitchFamily="18" charset="0"/>
              </a:rPr>
              <a:t>C</a:t>
            </a:r>
            <a:r>
              <a:rPr lang="en-US" baseline="-25000">
                <a:solidFill>
                  <a:srgbClr val="FFFF00"/>
                </a:solidFill>
              </a:rPr>
              <a:t>3</a:t>
            </a:r>
            <a:r>
              <a:rPr lang="en-US">
                <a:solidFill>
                  <a:srgbClr val="FFFF00"/>
                </a:solidFill>
              </a:rPr>
              <a:t> + …</a:t>
            </a:r>
          </a:p>
        </p:txBody>
      </p:sp>
      <p:grpSp>
        <p:nvGrpSpPr>
          <p:cNvPr id="4" name="Group 66"/>
          <p:cNvGrpSpPr/>
          <p:nvPr/>
        </p:nvGrpSpPr>
        <p:grpSpPr>
          <a:xfrm>
            <a:off x="6750425" y="318247"/>
            <a:ext cx="1174377" cy="1066799"/>
            <a:chOff x="5791200" y="4563035"/>
            <a:chExt cx="2850777" cy="2142565"/>
          </a:xfrm>
        </p:grpSpPr>
        <p:grpSp>
          <p:nvGrpSpPr>
            <p:cNvPr id="5" name="Group 35"/>
            <p:cNvGrpSpPr/>
            <p:nvPr/>
          </p:nvGrpSpPr>
          <p:grpSpPr>
            <a:xfrm>
              <a:off x="5791200" y="5486400"/>
              <a:ext cx="1295400" cy="304800"/>
              <a:chOff x="5791200" y="5486400"/>
              <a:chExt cx="1295400" cy="304800"/>
            </a:xfrm>
          </p:grpSpPr>
          <p:cxnSp>
            <p:nvCxnSpPr>
              <p:cNvPr id="18" name="Straight Connector 17"/>
              <p:cNvCxnSpPr/>
              <p:nvPr/>
            </p:nvCxnSpPr>
            <p:spPr>
              <a:xfrm>
                <a:off x="5791200" y="5486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791200" y="57912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49"/>
            <p:cNvGrpSpPr/>
            <p:nvPr/>
          </p:nvGrpSpPr>
          <p:grpSpPr>
            <a:xfrm>
              <a:off x="7346577" y="5486400"/>
              <a:ext cx="1295400" cy="304800"/>
              <a:chOff x="7543800" y="5181600"/>
              <a:chExt cx="1295400" cy="304800"/>
            </a:xfrm>
          </p:grpSpPr>
          <p:cxnSp>
            <p:nvCxnSpPr>
              <p:cNvPr id="16" name="Straight Connector 15"/>
              <p:cNvCxnSpPr/>
              <p:nvPr/>
            </p:nvCxnSpPr>
            <p:spPr>
              <a:xfrm>
                <a:off x="7543800" y="51816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543800" y="5486400"/>
                <a:ext cx="1295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p:nvPr/>
          </p:nvCxnSpPr>
          <p:spPr>
            <a:xfrm>
              <a:off x="6477000" y="6248400"/>
              <a:ext cx="15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6248400" y="60198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7772400" y="60198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7046259" y="64770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63"/>
            <p:cNvGrpSpPr/>
            <p:nvPr/>
          </p:nvGrpSpPr>
          <p:grpSpPr>
            <a:xfrm>
              <a:off x="6477000" y="4563035"/>
              <a:ext cx="1524000" cy="914400"/>
              <a:chOff x="3505200" y="4572000"/>
              <a:chExt cx="1524000" cy="914400"/>
            </a:xfrm>
          </p:grpSpPr>
          <p:cxnSp>
            <p:nvCxnSpPr>
              <p:cNvPr id="12" name="Straight Connector 11"/>
              <p:cNvCxnSpPr/>
              <p:nvPr/>
            </p:nvCxnSpPr>
            <p:spPr>
              <a:xfrm flipV="1">
                <a:off x="3505200" y="5029200"/>
                <a:ext cx="152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3276600" y="52578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4800600" y="52578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4074459" y="48006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0" name="TextBox 19"/>
          <p:cNvSpPr txBox="1"/>
          <p:nvPr/>
        </p:nvSpPr>
        <p:spPr>
          <a:xfrm>
            <a:off x="6580094" y="313782"/>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C</a:t>
            </a:r>
            <a:r>
              <a:rPr lang="en-US" sz="2400" baseline="-25000"/>
              <a:t>1</a:t>
            </a:r>
          </a:p>
        </p:txBody>
      </p:sp>
      <p:sp>
        <p:nvSpPr>
          <p:cNvPr id="21" name="TextBox 20"/>
          <p:cNvSpPr txBox="1"/>
          <p:nvPr/>
        </p:nvSpPr>
        <p:spPr>
          <a:xfrm>
            <a:off x="7646896" y="340659"/>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C</a:t>
            </a:r>
            <a:r>
              <a:rPr lang="en-US" sz="2400" baseline="-25000"/>
              <a:t>2</a:t>
            </a:r>
          </a:p>
        </p:txBody>
      </p:sp>
      <p:sp>
        <p:nvSpPr>
          <p:cNvPr id="22" name="Rectangle 21"/>
          <p:cNvSpPr/>
          <p:nvPr/>
        </p:nvSpPr>
        <p:spPr>
          <a:xfrm>
            <a:off x="2469777" y="5293659"/>
            <a:ext cx="4114800" cy="762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275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pPr algn="l"/>
            <a:r>
              <a:rPr lang="en-US">
                <a:solidFill>
                  <a:srgbClr val="FFFF00"/>
                </a:solidFill>
              </a:rPr>
              <a:t>Capacitors in Series</a:t>
            </a:r>
          </a:p>
        </p:txBody>
      </p:sp>
      <p:sp>
        <p:nvSpPr>
          <p:cNvPr id="3" name="Content Placeholder 2"/>
          <p:cNvSpPr>
            <a:spLocks noGrp="1"/>
          </p:cNvSpPr>
          <p:nvPr>
            <p:ph idx="1"/>
          </p:nvPr>
        </p:nvSpPr>
        <p:spPr>
          <a:xfrm>
            <a:off x="457200" y="2057400"/>
            <a:ext cx="8229600" cy="4800600"/>
          </a:xfrm>
        </p:spPr>
        <p:txBody>
          <a:bodyPr/>
          <a:lstStyle/>
          <a:p>
            <a:r>
              <a:rPr lang="en-US"/>
              <a:t>Regarding the above as a single capacitor, the important thing to realize is that in adding charge via the outside end wires, </a:t>
            </a:r>
            <a:r>
              <a:rPr lang="en-US">
                <a:solidFill>
                  <a:srgbClr val="FFFF00"/>
                </a:solidFill>
              </a:rPr>
              <a:t>no charge is added to the central section labeled </a:t>
            </a:r>
            <a:r>
              <a:rPr lang="en-US">
                <a:solidFill>
                  <a:srgbClr val="FFFF00"/>
                </a:solidFill>
                <a:latin typeface="Times New Roman" pitchFamily="18" charset="0"/>
                <a:cs typeface="Times New Roman" pitchFamily="18" charset="0"/>
              </a:rPr>
              <a:t>A</a:t>
            </a:r>
            <a:r>
              <a:rPr lang="en-US"/>
              <a:t>: it’s isolated by the gaps between the plates.</a:t>
            </a:r>
          </a:p>
          <a:p>
            <a:r>
              <a:rPr lang="en-US"/>
              <a:t>Charge </a:t>
            </a:r>
            <a:r>
              <a:rPr lang="en-US" i="1">
                <a:solidFill>
                  <a:srgbClr val="FFFF00"/>
                </a:solidFill>
                <a:latin typeface="Times New Roman" pitchFamily="18" charset="0"/>
                <a:cs typeface="Times New Roman" pitchFamily="18" charset="0"/>
              </a:rPr>
              <a:t>Q</a:t>
            </a:r>
            <a:r>
              <a:rPr lang="en-US">
                <a:solidFill>
                  <a:srgbClr val="FFFF00"/>
                </a:solidFill>
              </a:rPr>
              <a:t> on the outside plate of </a:t>
            </a:r>
            <a:r>
              <a:rPr lang="en-US" i="1">
                <a:solidFill>
                  <a:srgbClr val="FFFF00"/>
                </a:solidFill>
                <a:latin typeface="Times New Roman" pitchFamily="18" charset="0"/>
                <a:cs typeface="Times New Roman" pitchFamily="18" charset="0"/>
              </a:rPr>
              <a:t>C</a:t>
            </a:r>
            <a:r>
              <a:rPr lang="en-US" baseline="-25000">
                <a:solidFill>
                  <a:srgbClr val="FFFF00"/>
                </a:solidFill>
              </a:rPr>
              <a:t>1</a:t>
            </a:r>
            <a:r>
              <a:rPr lang="en-US">
                <a:solidFill>
                  <a:srgbClr val="FFFF00"/>
                </a:solidFill>
              </a:rPr>
              <a:t> will attract –</a:t>
            </a:r>
            <a:r>
              <a:rPr lang="en-US" i="1">
                <a:solidFill>
                  <a:srgbClr val="FFFF00"/>
                </a:solidFill>
                <a:latin typeface="Times New Roman" pitchFamily="18" charset="0"/>
                <a:cs typeface="Times New Roman" pitchFamily="18" charset="0"/>
              </a:rPr>
              <a:t>Q</a:t>
            </a:r>
            <a:r>
              <a:rPr lang="en-US"/>
              <a:t> to the other plate, this has to come </a:t>
            </a:r>
            <a:r>
              <a:rPr lang="en-US">
                <a:solidFill>
                  <a:srgbClr val="FFFF00"/>
                </a:solidFill>
              </a:rPr>
              <a:t>from </a:t>
            </a:r>
            <a:r>
              <a:rPr lang="en-US" i="1">
                <a:solidFill>
                  <a:srgbClr val="FFFF00"/>
                </a:solidFill>
                <a:latin typeface="Times New Roman" pitchFamily="18" charset="0"/>
                <a:cs typeface="Times New Roman" pitchFamily="18" charset="0"/>
              </a:rPr>
              <a:t>C</a:t>
            </a:r>
            <a:r>
              <a:rPr lang="en-US" baseline="-25000">
                <a:solidFill>
                  <a:srgbClr val="FFFF00"/>
                </a:solidFill>
              </a:rPr>
              <a:t>2</a:t>
            </a:r>
            <a:r>
              <a:rPr lang="en-US"/>
              <a:t>, as shown.</a:t>
            </a:r>
          </a:p>
          <a:p>
            <a:r>
              <a:rPr lang="en-US" u="sng">
                <a:solidFill>
                  <a:srgbClr val="FFFF00"/>
                </a:solidFill>
              </a:rPr>
              <a:t>Series capacitors all hold the same charge.</a:t>
            </a:r>
          </a:p>
          <a:p>
            <a:endParaRPr lang="en-US"/>
          </a:p>
        </p:txBody>
      </p:sp>
      <p:grpSp>
        <p:nvGrpSpPr>
          <p:cNvPr id="14" name="Group 13"/>
          <p:cNvGrpSpPr/>
          <p:nvPr/>
        </p:nvGrpSpPr>
        <p:grpSpPr>
          <a:xfrm>
            <a:off x="5257800" y="304800"/>
            <a:ext cx="3352800" cy="1143000"/>
            <a:chOff x="5719482" y="685800"/>
            <a:chExt cx="2519083" cy="609600"/>
          </a:xfrm>
        </p:grpSpPr>
        <p:cxnSp>
          <p:nvCxnSpPr>
            <p:cNvPr id="5" name="Straight Connector 4"/>
            <p:cNvCxnSpPr/>
            <p:nvPr/>
          </p:nvCxnSpPr>
          <p:spPr>
            <a:xfrm rot="5400000">
              <a:off x="6324600" y="9906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6096000" y="9906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7010400" y="9906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9906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629400" y="9906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552765" y="9906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19482" y="9906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42847" y="9906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5804647" y="385482"/>
            <a:ext cx="4572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sp>
        <p:nvSpPr>
          <p:cNvPr id="16" name="TextBox 15"/>
          <p:cNvSpPr txBox="1"/>
          <p:nvPr/>
        </p:nvSpPr>
        <p:spPr>
          <a:xfrm>
            <a:off x="7041776" y="358588"/>
            <a:ext cx="4572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sp>
        <p:nvSpPr>
          <p:cNvPr id="17" name="TextBox 16"/>
          <p:cNvSpPr txBox="1"/>
          <p:nvPr/>
        </p:nvSpPr>
        <p:spPr>
          <a:xfrm>
            <a:off x="7741024" y="354106"/>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sp>
        <p:nvSpPr>
          <p:cNvPr id="18" name="TextBox 17"/>
          <p:cNvSpPr txBox="1"/>
          <p:nvPr/>
        </p:nvSpPr>
        <p:spPr>
          <a:xfrm>
            <a:off x="6450106" y="354106"/>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sp>
        <p:nvSpPr>
          <p:cNvPr id="19" name="TextBox 18"/>
          <p:cNvSpPr txBox="1"/>
          <p:nvPr/>
        </p:nvSpPr>
        <p:spPr>
          <a:xfrm>
            <a:off x="6768353" y="838200"/>
            <a:ext cx="609600" cy="461665"/>
          </a:xfrm>
          <a:prstGeom prst="rect">
            <a:avLst/>
          </a:prstGeom>
          <a:noFill/>
        </p:spPr>
        <p:txBody>
          <a:bodyPr wrap="square" rtlCol="0">
            <a:spAutoFit/>
          </a:bodyPr>
          <a:lstStyle/>
          <a:p>
            <a:r>
              <a:rPr lang="en-US" sz="2400">
                <a:latin typeface="Times New Roman" pitchFamily="18" charset="0"/>
                <a:cs typeface="Times New Roman" pitchFamily="18" charset="0"/>
              </a:rPr>
              <a:t>A</a:t>
            </a:r>
            <a:endParaRPr lang="en-US" sz="2400" baseline="-25000">
              <a:latin typeface="Times New Roman" pitchFamily="18" charset="0"/>
              <a:cs typeface="Times New Roman" pitchFamily="18" charset="0"/>
            </a:endParaRPr>
          </a:p>
        </p:txBody>
      </p:sp>
      <p:sp>
        <p:nvSpPr>
          <p:cNvPr id="20" name="TextBox 19"/>
          <p:cNvSpPr txBox="1"/>
          <p:nvPr/>
        </p:nvSpPr>
        <p:spPr>
          <a:xfrm>
            <a:off x="7319682" y="1308847"/>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C</a:t>
            </a:r>
            <a:r>
              <a:rPr lang="en-US" sz="2400" baseline="-25000">
                <a:latin typeface="Times New Roman" pitchFamily="18" charset="0"/>
                <a:cs typeface="Times New Roman" pitchFamily="18" charset="0"/>
              </a:rPr>
              <a:t>2</a:t>
            </a:r>
          </a:p>
        </p:txBody>
      </p:sp>
      <p:sp>
        <p:nvSpPr>
          <p:cNvPr id="21" name="TextBox 20"/>
          <p:cNvSpPr txBox="1"/>
          <p:nvPr/>
        </p:nvSpPr>
        <p:spPr>
          <a:xfrm>
            <a:off x="6087035" y="1349189"/>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C</a:t>
            </a:r>
            <a:r>
              <a:rPr lang="en-US" sz="2400" baseline="-25000">
                <a:latin typeface="Times New Roman" pitchFamily="18" charset="0"/>
                <a:cs typeface="Times New Roman" pitchFamily="18" charset="0"/>
              </a:rPr>
              <a:t>1</a:t>
            </a:r>
          </a:p>
        </p:txBody>
      </p:sp>
    </p:spTree>
    <p:extLst>
      <p:ext uri="{BB962C8B-B14F-4D97-AF65-F5344CB8AC3E}">
        <p14:creationId xmlns:p14="http://schemas.microsoft.com/office/powerpoint/2010/main" val="3416745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21079"/>
          </a:xfrm>
        </p:spPr>
        <p:txBody>
          <a:bodyPr/>
          <a:lstStyle/>
          <a:p>
            <a:pPr algn="l"/>
            <a:r>
              <a:rPr lang="en-US">
                <a:solidFill>
                  <a:srgbClr val="FFFF00"/>
                </a:solidFill>
              </a:rPr>
              <a:t>Capacitors in Series</a:t>
            </a:r>
          </a:p>
        </p:txBody>
      </p:sp>
      <p:sp>
        <p:nvSpPr>
          <p:cNvPr id="3" name="Content Placeholder 2"/>
          <p:cNvSpPr>
            <a:spLocks noGrp="1"/>
          </p:cNvSpPr>
          <p:nvPr>
            <p:ph idx="1"/>
          </p:nvPr>
        </p:nvSpPr>
        <p:spPr>
          <a:xfrm>
            <a:off x="457200" y="2057401"/>
            <a:ext cx="8229600" cy="4190999"/>
          </a:xfrm>
        </p:spPr>
        <p:txBody>
          <a:bodyPr/>
          <a:lstStyle/>
          <a:p>
            <a:r>
              <a:rPr lang="en-US" sz="2800" u="sng">
                <a:solidFill>
                  <a:srgbClr val="FFFF00"/>
                </a:solidFill>
              </a:rPr>
              <a:t>Series capacitors all hold the same charge.</a:t>
            </a:r>
          </a:p>
          <a:p>
            <a:r>
              <a:rPr lang="en-US" sz="2800"/>
              <a:t>The voltage drop </a:t>
            </a:r>
            <a:r>
              <a:rPr lang="en-US" sz="2800" i="1">
                <a:latin typeface="Times New Roman" pitchFamily="18" charset="0"/>
                <a:cs typeface="Times New Roman" pitchFamily="18" charset="0"/>
              </a:rPr>
              <a:t>V</a:t>
            </a:r>
            <a:r>
              <a:rPr lang="en-US" sz="2800" baseline="-25000"/>
              <a:t>1</a:t>
            </a:r>
            <a:r>
              <a:rPr lang="en-US" sz="2800"/>
              <a:t> across </a:t>
            </a:r>
            <a:r>
              <a:rPr lang="en-US" sz="2800" i="1">
                <a:latin typeface="Times New Roman" pitchFamily="18" charset="0"/>
                <a:cs typeface="Times New Roman" pitchFamily="18" charset="0"/>
              </a:rPr>
              <a:t>C</a:t>
            </a:r>
            <a:r>
              <a:rPr lang="en-US" sz="2800" baseline="-25000"/>
              <a:t>1</a:t>
            </a:r>
            <a:r>
              <a:rPr lang="en-US" sz="2800"/>
              <a:t> is </a:t>
            </a:r>
            <a:r>
              <a:rPr lang="en-US" sz="2800" i="1">
                <a:latin typeface="Times New Roman" pitchFamily="18" charset="0"/>
                <a:cs typeface="Times New Roman" pitchFamily="18" charset="0"/>
              </a:rPr>
              <a:t>V</a:t>
            </a:r>
            <a:r>
              <a:rPr lang="en-US" sz="2800" baseline="-25000"/>
              <a:t>1</a:t>
            </a:r>
            <a:r>
              <a:rPr lang="en-US" sz="2800"/>
              <a:t> = </a:t>
            </a:r>
            <a:r>
              <a:rPr lang="en-US" sz="2800" i="1">
                <a:latin typeface="Times New Roman" pitchFamily="18" charset="0"/>
                <a:cs typeface="Times New Roman" pitchFamily="18" charset="0"/>
              </a:rPr>
              <a:t>Q</a:t>
            </a:r>
            <a:r>
              <a:rPr lang="en-US" sz="2800"/>
              <a:t>/</a:t>
            </a:r>
            <a:r>
              <a:rPr lang="en-US" sz="2800" i="1">
                <a:latin typeface="Times New Roman" pitchFamily="18" charset="0"/>
                <a:cs typeface="Times New Roman" pitchFamily="18" charset="0"/>
              </a:rPr>
              <a:t>C</a:t>
            </a:r>
            <a:r>
              <a:rPr lang="en-US" sz="2800" baseline="-25000"/>
              <a:t>1</a:t>
            </a:r>
            <a:r>
              <a:rPr lang="en-US" sz="2800"/>
              <a:t>.</a:t>
            </a:r>
          </a:p>
          <a:p>
            <a:r>
              <a:rPr lang="en-US" sz="2800"/>
              <a:t>The voltage drop across </a:t>
            </a:r>
            <a:r>
              <a:rPr lang="en-US" sz="2800" i="1">
                <a:latin typeface="Times New Roman" pitchFamily="18" charset="0"/>
                <a:cs typeface="Times New Roman" pitchFamily="18" charset="0"/>
              </a:rPr>
              <a:t>C</a:t>
            </a:r>
            <a:r>
              <a:rPr lang="en-US" sz="2800" baseline="-25000"/>
              <a:t>2</a:t>
            </a:r>
            <a:r>
              <a:rPr lang="en-US" sz="2800"/>
              <a:t> is </a:t>
            </a:r>
            <a:r>
              <a:rPr lang="en-US" sz="2800" i="1">
                <a:latin typeface="Times New Roman" pitchFamily="18" charset="0"/>
                <a:cs typeface="Times New Roman" pitchFamily="18" charset="0"/>
              </a:rPr>
              <a:t>V</a:t>
            </a:r>
            <a:r>
              <a:rPr lang="en-US" sz="2800" baseline="-25000"/>
              <a:t>2</a:t>
            </a:r>
            <a:r>
              <a:rPr lang="en-US" sz="2800"/>
              <a:t> =</a:t>
            </a:r>
            <a:r>
              <a:rPr lang="en-US" sz="2800" i="1">
                <a:latin typeface="Times New Roman" pitchFamily="18" charset="0"/>
                <a:cs typeface="Times New Roman" pitchFamily="18" charset="0"/>
              </a:rPr>
              <a:t>Q</a:t>
            </a:r>
            <a:r>
              <a:rPr lang="en-US" sz="2800"/>
              <a:t>/</a:t>
            </a:r>
            <a:r>
              <a:rPr lang="en-US" sz="2800" i="1">
                <a:latin typeface="Times New Roman" pitchFamily="18" charset="0"/>
                <a:cs typeface="Times New Roman" pitchFamily="18" charset="0"/>
              </a:rPr>
              <a:t>C</a:t>
            </a:r>
            <a:r>
              <a:rPr lang="en-US" sz="2800" baseline="-25000"/>
              <a:t>2</a:t>
            </a:r>
            <a:r>
              <a:rPr lang="en-US" sz="2800"/>
              <a:t>.</a:t>
            </a:r>
          </a:p>
          <a:p>
            <a:r>
              <a:rPr lang="en-US" sz="2800"/>
              <a:t>Denoting the total capacitance of the two taken together as </a:t>
            </a:r>
            <a:r>
              <a:rPr lang="en-US" sz="2800" i="1">
                <a:latin typeface="Times New Roman" pitchFamily="18" charset="0"/>
                <a:cs typeface="Times New Roman" pitchFamily="18" charset="0"/>
              </a:rPr>
              <a:t>C,</a:t>
            </a:r>
            <a:r>
              <a:rPr lang="en-US" sz="2800"/>
              <a:t> then the total voltage drop is </a:t>
            </a:r>
            <a:r>
              <a:rPr lang="en-US" sz="2800" i="1">
                <a:latin typeface="Times New Roman" pitchFamily="18" charset="0"/>
                <a:cs typeface="Times New Roman" pitchFamily="18" charset="0"/>
              </a:rPr>
              <a:t>V</a:t>
            </a:r>
            <a:r>
              <a:rPr lang="en-US" sz="2800"/>
              <a:t> = </a:t>
            </a:r>
            <a:r>
              <a:rPr lang="en-US" sz="2800" i="1">
                <a:latin typeface="Times New Roman" pitchFamily="18" charset="0"/>
                <a:cs typeface="Times New Roman" pitchFamily="18" charset="0"/>
              </a:rPr>
              <a:t>Q</a:t>
            </a:r>
            <a:r>
              <a:rPr lang="en-US" sz="2800"/>
              <a:t>/</a:t>
            </a:r>
            <a:r>
              <a:rPr lang="en-US" sz="2800" i="1">
                <a:latin typeface="Times New Roman" pitchFamily="18" charset="0"/>
                <a:cs typeface="Times New Roman" pitchFamily="18" charset="0"/>
              </a:rPr>
              <a:t>C</a:t>
            </a:r>
            <a:r>
              <a:rPr lang="en-US" sz="2800"/>
              <a:t>.</a:t>
            </a:r>
          </a:p>
          <a:p>
            <a:r>
              <a:rPr lang="en-US" sz="2800"/>
              <a:t>But </a:t>
            </a:r>
            <a:r>
              <a:rPr lang="en-US" sz="2800" i="1">
                <a:latin typeface="Times New Roman" pitchFamily="18" charset="0"/>
                <a:cs typeface="Times New Roman" pitchFamily="18" charset="0"/>
              </a:rPr>
              <a:t>V</a:t>
            </a:r>
            <a:r>
              <a:rPr lang="en-US" sz="2800"/>
              <a:t> = </a:t>
            </a:r>
            <a:r>
              <a:rPr lang="en-US" sz="2800" i="1">
                <a:latin typeface="Times New Roman" pitchFamily="18" charset="0"/>
                <a:cs typeface="Times New Roman" pitchFamily="18" charset="0"/>
              </a:rPr>
              <a:t>V</a:t>
            </a:r>
            <a:r>
              <a:rPr lang="en-US" sz="2800" baseline="-25000"/>
              <a:t>1</a:t>
            </a:r>
            <a:r>
              <a:rPr lang="en-US" sz="2800"/>
              <a:t> + </a:t>
            </a:r>
            <a:r>
              <a:rPr lang="en-US" sz="2800" i="1">
                <a:latin typeface="Times New Roman" pitchFamily="18" charset="0"/>
                <a:cs typeface="Times New Roman" pitchFamily="18" charset="0"/>
              </a:rPr>
              <a:t>V</a:t>
            </a:r>
            <a:r>
              <a:rPr lang="en-US" sz="2800" baseline="-25000"/>
              <a:t>2</a:t>
            </a:r>
            <a:r>
              <a:rPr lang="en-US" sz="2800"/>
              <a:t>, so </a:t>
            </a:r>
            <a:r>
              <a:rPr lang="en-US" sz="2800" i="1">
                <a:latin typeface="Times New Roman" pitchFamily="18" charset="0"/>
                <a:cs typeface="Times New Roman" pitchFamily="18" charset="0"/>
              </a:rPr>
              <a:t>Q</a:t>
            </a:r>
            <a:r>
              <a:rPr lang="en-US" sz="2800"/>
              <a:t>/</a:t>
            </a:r>
            <a:r>
              <a:rPr lang="en-US" sz="2800" i="1">
                <a:latin typeface="Times New Roman" pitchFamily="18" charset="0"/>
                <a:cs typeface="Times New Roman" pitchFamily="18" charset="0"/>
              </a:rPr>
              <a:t>C</a:t>
            </a:r>
            <a:r>
              <a:rPr lang="en-US" sz="2800"/>
              <a:t> = </a:t>
            </a:r>
            <a:r>
              <a:rPr lang="en-US" sz="2800" i="1">
                <a:latin typeface="Times New Roman" pitchFamily="18" charset="0"/>
                <a:cs typeface="Times New Roman" pitchFamily="18" charset="0"/>
              </a:rPr>
              <a:t>Q</a:t>
            </a:r>
            <a:r>
              <a:rPr lang="en-US" sz="2800"/>
              <a:t>/</a:t>
            </a:r>
            <a:r>
              <a:rPr lang="en-US" sz="2800" i="1">
                <a:latin typeface="Times New Roman" pitchFamily="18" charset="0"/>
                <a:cs typeface="Times New Roman" pitchFamily="18" charset="0"/>
              </a:rPr>
              <a:t>C</a:t>
            </a:r>
            <a:r>
              <a:rPr lang="en-US" sz="2800" baseline="-25000"/>
              <a:t>1</a:t>
            </a:r>
            <a:r>
              <a:rPr lang="en-US" sz="2800"/>
              <a:t> + </a:t>
            </a:r>
            <a:r>
              <a:rPr lang="en-US" sz="2800" i="1">
                <a:latin typeface="Times New Roman" pitchFamily="18" charset="0"/>
                <a:cs typeface="Times New Roman" pitchFamily="18" charset="0"/>
              </a:rPr>
              <a:t>Q</a:t>
            </a:r>
            <a:r>
              <a:rPr lang="en-US" sz="2800"/>
              <a:t>/</a:t>
            </a:r>
            <a:r>
              <a:rPr lang="en-US" sz="2800" i="1">
                <a:latin typeface="Times New Roman" pitchFamily="18" charset="0"/>
                <a:cs typeface="Times New Roman" pitchFamily="18" charset="0"/>
              </a:rPr>
              <a:t>C</a:t>
            </a:r>
            <a:r>
              <a:rPr lang="en-US" sz="2800" baseline="-25000"/>
              <a:t>2</a:t>
            </a:r>
            <a:r>
              <a:rPr lang="en-US" sz="2800"/>
              <a:t>,</a:t>
            </a:r>
          </a:p>
          <a:p>
            <a:endParaRPr lang="en-US"/>
          </a:p>
          <a:p>
            <a:endParaRPr lang="en-US"/>
          </a:p>
        </p:txBody>
      </p:sp>
      <p:grpSp>
        <p:nvGrpSpPr>
          <p:cNvPr id="23" name="Group 22"/>
          <p:cNvGrpSpPr/>
          <p:nvPr/>
        </p:nvGrpSpPr>
        <p:grpSpPr>
          <a:xfrm>
            <a:off x="5271247" y="398946"/>
            <a:ext cx="3352800" cy="1506054"/>
            <a:chOff x="5257800" y="304800"/>
            <a:chExt cx="3352800" cy="1506054"/>
          </a:xfrm>
        </p:grpSpPr>
        <p:grpSp>
          <p:nvGrpSpPr>
            <p:cNvPr id="4" name="Group 13"/>
            <p:cNvGrpSpPr/>
            <p:nvPr/>
          </p:nvGrpSpPr>
          <p:grpSpPr>
            <a:xfrm>
              <a:off x="5257800" y="304800"/>
              <a:ext cx="3352800" cy="1143000"/>
              <a:chOff x="5719482" y="685800"/>
              <a:chExt cx="2519083" cy="609600"/>
            </a:xfrm>
          </p:grpSpPr>
          <p:cxnSp>
            <p:nvCxnSpPr>
              <p:cNvPr id="5" name="Straight Connector 4"/>
              <p:cNvCxnSpPr/>
              <p:nvPr/>
            </p:nvCxnSpPr>
            <p:spPr>
              <a:xfrm rot="5400000">
                <a:off x="6324600" y="9906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6096000" y="9906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7010400" y="9906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990600"/>
                <a:ext cx="60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629400" y="9906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552765" y="9906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19482" y="9906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642847" y="990600"/>
                <a:ext cx="685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5804647" y="385482"/>
              <a:ext cx="4572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sp>
          <p:nvSpPr>
            <p:cNvPr id="16" name="TextBox 15"/>
            <p:cNvSpPr txBox="1"/>
            <p:nvPr/>
          </p:nvSpPr>
          <p:spPr>
            <a:xfrm>
              <a:off x="7041776" y="358588"/>
              <a:ext cx="4572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sp>
          <p:nvSpPr>
            <p:cNvPr id="17" name="TextBox 16"/>
            <p:cNvSpPr txBox="1"/>
            <p:nvPr/>
          </p:nvSpPr>
          <p:spPr>
            <a:xfrm>
              <a:off x="7741024" y="354106"/>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sp>
          <p:nvSpPr>
            <p:cNvPr id="18" name="TextBox 17"/>
            <p:cNvSpPr txBox="1"/>
            <p:nvPr/>
          </p:nvSpPr>
          <p:spPr>
            <a:xfrm>
              <a:off x="6450106" y="354106"/>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-Q</a:t>
              </a:r>
            </a:p>
          </p:txBody>
        </p:sp>
        <p:sp>
          <p:nvSpPr>
            <p:cNvPr id="19" name="TextBox 18"/>
            <p:cNvSpPr txBox="1"/>
            <p:nvPr/>
          </p:nvSpPr>
          <p:spPr>
            <a:xfrm>
              <a:off x="6768353" y="838200"/>
              <a:ext cx="609600" cy="461665"/>
            </a:xfrm>
            <a:prstGeom prst="rect">
              <a:avLst/>
            </a:prstGeom>
            <a:noFill/>
          </p:spPr>
          <p:txBody>
            <a:bodyPr wrap="square" rtlCol="0">
              <a:spAutoFit/>
            </a:bodyPr>
            <a:lstStyle/>
            <a:p>
              <a:r>
                <a:rPr lang="en-US" sz="2400">
                  <a:latin typeface="Times New Roman" pitchFamily="18" charset="0"/>
                  <a:cs typeface="Times New Roman" pitchFamily="18" charset="0"/>
                </a:rPr>
                <a:t>A</a:t>
              </a:r>
              <a:endParaRPr lang="en-US" sz="2400" baseline="-25000">
                <a:latin typeface="Times New Roman" pitchFamily="18" charset="0"/>
                <a:cs typeface="Times New Roman" pitchFamily="18" charset="0"/>
              </a:endParaRPr>
            </a:p>
          </p:txBody>
        </p:sp>
        <p:sp>
          <p:nvSpPr>
            <p:cNvPr id="20" name="TextBox 19"/>
            <p:cNvSpPr txBox="1"/>
            <p:nvPr/>
          </p:nvSpPr>
          <p:spPr>
            <a:xfrm>
              <a:off x="7319682" y="1308847"/>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C</a:t>
              </a:r>
              <a:r>
                <a:rPr lang="en-US" sz="2400" baseline="-25000">
                  <a:latin typeface="Times New Roman" pitchFamily="18" charset="0"/>
                  <a:cs typeface="Times New Roman" pitchFamily="18" charset="0"/>
                </a:rPr>
                <a:t>2</a:t>
              </a:r>
            </a:p>
          </p:txBody>
        </p:sp>
        <p:sp>
          <p:nvSpPr>
            <p:cNvPr id="21" name="TextBox 20"/>
            <p:cNvSpPr txBox="1"/>
            <p:nvPr/>
          </p:nvSpPr>
          <p:spPr>
            <a:xfrm>
              <a:off x="6087035" y="1349189"/>
              <a:ext cx="609600" cy="461665"/>
            </a:xfrm>
            <a:prstGeom prst="rect">
              <a:avLst/>
            </a:prstGeom>
            <a:noFill/>
          </p:spPr>
          <p:txBody>
            <a:bodyPr wrap="square" rtlCol="0">
              <a:spAutoFit/>
            </a:bodyPr>
            <a:lstStyle/>
            <a:p>
              <a:r>
                <a:rPr lang="en-US" sz="2400" i="1">
                  <a:latin typeface="Times New Roman" pitchFamily="18" charset="0"/>
                  <a:cs typeface="Times New Roman" pitchFamily="18" charset="0"/>
                </a:rPr>
                <a:t>C</a:t>
              </a:r>
              <a:r>
                <a:rPr lang="en-US" sz="2400" baseline="-25000">
                  <a:latin typeface="Times New Roman" pitchFamily="18" charset="0"/>
                  <a:cs typeface="Times New Roman" pitchFamily="18" charset="0"/>
                </a:rPr>
                <a:t>1</a:t>
              </a:r>
            </a:p>
          </p:txBody>
        </p:sp>
      </p:grpSp>
      <p:graphicFrame>
        <p:nvGraphicFramePr>
          <p:cNvPr id="22" name="Object 21"/>
          <p:cNvGraphicFramePr>
            <a:graphicFrameLocks noChangeAspect="1"/>
          </p:cNvGraphicFramePr>
          <p:nvPr/>
        </p:nvGraphicFramePr>
        <p:xfrm>
          <a:off x="3352800" y="5334000"/>
          <a:ext cx="2154517" cy="1144588"/>
        </p:xfrm>
        <a:graphic>
          <a:graphicData uri="http://schemas.openxmlformats.org/presentationml/2006/ole">
            <mc:AlternateContent xmlns:mc="http://schemas.openxmlformats.org/markup-compatibility/2006">
              <mc:Choice xmlns:v="urn:schemas-microsoft-com:vml" Requires="v">
                <p:oleObj spid="_x0000_s435211" name="Equation" r:id="rId4" imgW="812520" imgH="431640" progId="Equation.DSMT4">
                  <p:embed/>
                </p:oleObj>
              </mc:Choice>
              <mc:Fallback>
                <p:oleObj name="Equation" r:id="rId4" imgW="81252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5334000"/>
                        <a:ext cx="2154517" cy="1144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ectangle 24"/>
          <p:cNvSpPr/>
          <p:nvPr/>
        </p:nvSpPr>
        <p:spPr>
          <a:xfrm>
            <a:off x="3101788" y="5271247"/>
            <a:ext cx="2590800" cy="1295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503894" y="5634335"/>
            <a:ext cx="2640106" cy="461665"/>
          </a:xfrm>
          <a:prstGeom prst="rect">
            <a:avLst/>
          </a:prstGeom>
          <a:noFill/>
        </p:spPr>
        <p:txBody>
          <a:bodyPr wrap="square" rtlCol="0">
            <a:spAutoFit/>
          </a:bodyPr>
          <a:lstStyle/>
          <a:p>
            <a:r>
              <a:rPr lang="en-US" sz="2400" u="sng">
                <a:solidFill>
                  <a:srgbClr val="FFFF00"/>
                </a:solidFill>
              </a:rPr>
              <a:t>Important!</a:t>
            </a:r>
          </a:p>
        </p:txBody>
      </p:sp>
      <p:cxnSp>
        <p:nvCxnSpPr>
          <p:cNvPr id="24" name="Straight Arrow Connector 23"/>
          <p:cNvCxnSpPr/>
          <p:nvPr/>
        </p:nvCxnSpPr>
        <p:spPr>
          <a:xfrm flipH="1">
            <a:off x="5781421" y="5878606"/>
            <a:ext cx="677649"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085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It Takes Work to Charge a Capacitor</a:t>
            </a:r>
          </a:p>
        </p:txBody>
      </p:sp>
      <p:sp>
        <p:nvSpPr>
          <p:cNvPr id="3" name="Content Placeholder 2"/>
          <p:cNvSpPr>
            <a:spLocks noGrp="1"/>
          </p:cNvSpPr>
          <p:nvPr>
            <p:ph idx="1"/>
          </p:nvPr>
        </p:nvSpPr>
        <p:spPr>
          <a:xfrm>
            <a:off x="381000" y="1600200"/>
            <a:ext cx="8229600" cy="4525963"/>
          </a:xfrm>
        </p:spPr>
        <p:txBody>
          <a:bodyPr/>
          <a:lstStyle/>
          <a:p>
            <a:r>
              <a:rPr lang="en-US" dirty="0"/>
              <a:t>Suppose a sphere capacitor </a:t>
            </a:r>
            <a:r>
              <a:rPr lang="en-US" i="1" dirty="0">
                <a:solidFill>
                  <a:srgbClr val="FFFF00"/>
                </a:solidFill>
                <a:latin typeface="Times New Roman" pitchFamily="18" charset="0"/>
                <a:cs typeface="Times New Roman" pitchFamily="18" charset="0"/>
              </a:rPr>
              <a:t>C</a:t>
            </a:r>
            <a:r>
              <a:rPr lang="en-US" dirty="0"/>
              <a:t> already contains charge </a:t>
            </a:r>
            <a:r>
              <a:rPr lang="en-US" i="1" dirty="0">
                <a:solidFill>
                  <a:srgbClr val="FFFF00"/>
                </a:solidFill>
                <a:latin typeface="Times New Roman" pitchFamily="18" charset="0"/>
                <a:cs typeface="Times New Roman" pitchFamily="18" charset="0"/>
              </a:rPr>
              <a:t>q</a:t>
            </a:r>
            <a:r>
              <a:rPr lang="en-US" dirty="0"/>
              <a:t>.  Then it’s at a potential </a:t>
            </a:r>
            <a:r>
              <a:rPr lang="en-US" i="1" dirty="0">
                <a:solidFill>
                  <a:srgbClr val="FFFF00"/>
                </a:solidFill>
                <a:latin typeface="Times New Roman" pitchFamily="18" charset="0"/>
                <a:cs typeface="Times New Roman" pitchFamily="18" charset="0"/>
              </a:rPr>
              <a:t>V</a:t>
            </a:r>
            <a:r>
              <a:rPr lang="en-US" dirty="0">
                <a:solidFill>
                  <a:srgbClr val="FFFF00"/>
                </a:solidFill>
                <a:latin typeface="Times New Roman" pitchFamily="18" charset="0"/>
                <a:cs typeface="Times New Roman" pitchFamily="18" charset="0"/>
              </a:rPr>
              <a:t>(</a:t>
            </a:r>
            <a:r>
              <a:rPr lang="en-US" i="1" dirty="0">
                <a:solidFill>
                  <a:srgbClr val="FFFF00"/>
                </a:solidFill>
                <a:latin typeface="Times New Roman" pitchFamily="18" charset="0"/>
                <a:cs typeface="Times New Roman" pitchFamily="18" charset="0"/>
              </a:rPr>
              <a:t>q</a:t>
            </a:r>
            <a:r>
              <a:rPr lang="en-US" dirty="0">
                <a:solidFill>
                  <a:srgbClr val="FFFF00"/>
                </a:solidFill>
                <a:latin typeface="Times New Roman" pitchFamily="18" charset="0"/>
                <a:cs typeface="Times New Roman" pitchFamily="18" charset="0"/>
              </a:rPr>
              <a:t>)</a:t>
            </a:r>
            <a:r>
              <a:rPr lang="en-US" dirty="0"/>
              <a:t> = </a:t>
            </a:r>
            <a:r>
              <a:rPr lang="en-US" i="1" dirty="0">
                <a:solidFill>
                  <a:srgbClr val="FFFF00"/>
                </a:solidFill>
                <a:latin typeface="Times New Roman" pitchFamily="18" charset="0"/>
                <a:cs typeface="Times New Roman" pitchFamily="18" charset="0"/>
              </a:rPr>
              <a:t>q</a:t>
            </a:r>
            <a:r>
              <a:rPr lang="en-US" dirty="0">
                <a:solidFill>
                  <a:srgbClr val="FFFF00"/>
                </a:solidFill>
                <a:latin typeface="Times New Roman" pitchFamily="18" charset="0"/>
                <a:cs typeface="Times New Roman" pitchFamily="18" charset="0"/>
              </a:rPr>
              <a:t>/</a:t>
            </a:r>
            <a:r>
              <a:rPr lang="en-US" i="1" dirty="0">
                <a:solidFill>
                  <a:srgbClr val="FFFF00"/>
                </a:solidFill>
                <a:latin typeface="Times New Roman" pitchFamily="18" charset="0"/>
                <a:cs typeface="Times New Roman" pitchFamily="18" charset="0"/>
              </a:rPr>
              <a:t>C</a:t>
            </a:r>
            <a:r>
              <a:rPr lang="en-US" dirty="0"/>
              <a:t>.</a:t>
            </a:r>
          </a:p>
          <a:p>
            <a:r>
              <a:rPr lang="en-US" dirty="0"/>
              <a:t>To bring a further little charge </a:t>
            </a:r>
            <a:r>
              <a:rPr lang="en-US" i="1" dirty="0" err="1">
                <a:solidFill>
                  <a:srgbClr val="FFFF00"/>
                </a:solidFill>
                <a:latin typeface="Times New Roman" pitchFamily="18" charset="0"/>
                <a:cs typeface="Times New Roman" pitchFamily="18" charset="0"/>
              </a:rPr>
              <a:t>dq</a:t>
            </a:r>
            <a:r>
              <a:rPr lang="en-US" dirty="0"/>
              <a:t> from far away, against the repulsive force of the charge already there, takes work </a:t>
            </a:r>
            <a:r>
              <a:rPr lang="en-US" i="1" dirty="0">
                <a:solidFill>
                  <a:srgbClr val="FFFF00"/>
                </a:solidFill>
                <a:latin typeface="Times New Roman" pitchFamily="18" charset="0"/>
                <a:cs typeface="Times New Roman" pitchFamily="18" charset="0"/>
              </a:rPr>
              <a:t>V</a:t>
            </a:r>
            <a:r>
              <a:rPr lang="en-US" dirty="0">
                <a:solidFill>
                  <a:srgbClr val="FFFF00"/>
                </a:solidFill>
                <a:latin typeface="Times New Roman" pitchFamily="18" charset="0"/>
                <a:cs typeface="Times New Roman" pitchFamily="18" charset="0"/>
              </a:rPr>
              <a:t>(</a:t>
            </a:r>
            <a:r>
              <a:rPr lang="en-US" i="1" dirty="0">
                <a:solidFill>
                  <a:srgbClr val="FFFF00"/>
                </a:solidFill>
                <a:latin typeface="Times New Roman" pitchFamily="18" charset="0"/>
                <a:cs typeface="Times New Roman" pitchFamily="18" charset="0"/>
              </a:rPr>
              <a:t>q</a:t>
            </a:r>
            <a:r>
              <a:rPr lang="en-US" dirty="0">
                <a:solidFill>
                  <a:srgbClr val="FFFF00"/>
                </a:solidFill>
                <a:latin typeface="Times New Roman" pitchFamily="18" charset="0"/>
                <a:cs typeface="Times New Roman" pitchFamily="18" charset="0"/>
              </a:rPr>
              <a:t>)</a:t>
            </a:r>
            <a:r>
              <a:rPr lang="en-US" i="1" dirty="0" err="1">
                <a:solidFill>
                  <a:srgbClr val="FFFF00"/>
                </a:solidFill>
                <a:latin typeface="Times New Roman" pitchFamily="18" charset="0"/>
                <a:cs typeface="Times New Roman" pitchFamily="18" charset="0"/>
              </a:rPr>
              <a:t>dq</a:t>
            </a:r>
            <a:r>
              <a:rPr lang="en-US" dirty="0"/>
              <a:t>.</a:t>
            </a:r>
          </a:p>
          <a:p>
            <a:r>
              <a:rPr lang="en-US" dirty="0"/>
              <a:t>So, to deliver a total charge </a:t>
            </a:r>
            <a:r>
              <a:rPr lang="en-US" i="1" dirty="0">
                <a:solidFill>
                  <a:srgbClr val="FFFF00"/>
                </a:solidFill>
                <a:latin typeface="Times New Roman" pitchFamily="18" charset="0"/>
                <a:cs typeface="Times New Roman" pitchFamily="18" charset="0"/>
              </a:rPr>
              <a:t>Q</a:t>
            </a:r>
            <a:r>
              <a:rPr lang="en-US" dirty="0"/>
              <a:t> to the capacitor, one bit </a:t>
            </a:r>
            <a:r>
              <a:rPr lang="en-US" i="1" dirty="0" err="1">
                <a:solidFill>
                  <a:srgbClr val="FFFF00"/>
                </a:solidFill>
                <a:latin typeface="Times New Roman" pitchFamily="18" charset="0"/>
                <a:cs typeface="Times New Roman" pitchFamily="18" charset="0"/>
              </a:rPr>
              <a:t>dq</a:t>
            </a:r>
            <a:r>
              <a:rPr lang="en-US" dirty="0"/>
              <a:t> at a time, takes </a:t>
            </a:r>
            <a:r>
              <a:rPr lang="en-US" dirty="0">
                <a:solidFill>
                  <a:srgbClr val="FFFF00"/>
                </a:solidFill>
              </a:rPr>
              <a:t>total work</a:t>
            </a:r>
            <a:r>
              <a:rPr lang="en-US" dirty="0"/>
              <a:t>:</a:t>
            </a:r>
          </a:p>
        </p:txBody>
      </p:sp>
      <p:graphicFrame>
        <p:nvGraphicFramePr>
          <p:cNvPr id="4" name="Object 3"/>
          <p:cNvGraphicFramePr>
            <a:graphicFrameLocks noChangeAspect="1"/>
          </p:cNvGraphicFramePr>
          <p:nvPr>
            <p:extLst>
              <p:ext uri="{D42A27DB-BD31-4B8C-83A1-F6EECF244321}">
                <p14:modId xmlns:p14="http://schemas.microsoft.com/office/powerpoint/2010/main" val="1518771375"/>
              </p:ext>
            </p:extLst>
          </p:nvPr>
        </p:nvGraphicFramePr>
        <p:xfrm>
          <a:off x="2133600" y="5220789"/>
          <a:ext cx="4620126" cy="1219200"/>
        </p:xfrm>
        <a:graphic>
          <a:graphicData uri="http://schemas.openxmlformats.org/presentationml/2006/ole">
            <mc:AlternateContent xmlns:mc="http://schemas.openxmlformats.org/markup-compatibility/2006">
              <mc:Choice xmlns:v="urn:schemas-microsoft-com:vml" Requires="v">
                <p:oleObj spid="_x0000_s424973" name="Equation" r:id="rId4" imgW="1828800" imgH="482400" progId="Equation.DSMT4">
                  <p:embed/>
                </p:oleObj>
              </mc:Choice>
              <mc:Fallback>
                <p:oleObj name="Equation" r:id="rId4" imgW="1828800" imgH="4824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5220789"/>
                        <a:ext cx="4620126"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a:solidFill>
                  <a:srgbClr val="FFFF00"/>
                </a:solidFill>
              </a:rPr>
              <a:t>Work Done in Charging a </a:t>
            </a:r>
            <a:r>
              <a:rPr lang="en-US" i="1">
                <a:solidFill>
                  <a:srgbClr val="FFFF00"/>
                </a:solidFill>
              </a:rPr>
              <a:t>Parallel Plate </a:t>
            </a:r>
            <a:r>
              <a:rPr lang="en-US">
                <a:solidFill>
                  <a:srgbClr val="FFFF00"/>
                </a:solidFill>
              </a:rPr>
              <a:t>Capacitor</a:t>
            </a:r>
          </a:p>
        </p:txBody>
      </p:sp>
      <p:sp>
        <p:nvSpPr>
          <p:cNvPr id="3" name="Content Placeholder 2"/>
          <p:cNvSpPr>
            <a:spLocks noGrp="1"/>
          </p:cNvSpPr>
          <p:nvPr>
            <p:ph sz="half" idx="1"/>
          </p:nvPr>
        </p:nvSpPr>
        <p:spPr>
          <a:xfrm>
            <a:off x="76200" y="1828800"/>
            <a:ext cx="5867400" cy="5029200"/>
          </a:xfrm>
        </p:spPr>
        <p:txBody>
          <a:bodyPr>
            <a:normAutofit fontScale="92500" lnSpcReduction="10000"/>
          </a:bodyPr>
          <a:lstStyle/>
          <a:p>
            <a:r>
              <a:rPr lang="en-US"/>
              <a:t>The math is identical to charging a sphere by bringing up little charges from far away (see the last slide) but for the parallel plate capacitor we only have to bring charge across from one plate to another:  the work is still </a:t>
            </a:r>
            <a:r>
              <a:rPr lang="en-US" i="1">
                <a:solidFill>
                  <a:srgbClr val="FFFF00"/>
                </a:solidFill>
                <a:latin typeface="Times New Roman" pitchFamily="18" charset="0"/>
                <a:cs typeface="Times New Roman" pitchFamily="18" charset="0"/>
              </a:rPr>
              <a:t>V</a:t>
            </a:r>
            <a:r>
              <a:rPr lang="en-US">
                <a:solidFill>
                  <a:srgbClr val="FFFF00"/>
                </a:solidFill>
              </a:rPr>
              <a:t>(</a:t>
            </a:r>
            <a:r>
              <a:rPr lang="en-US" i="1">
                <a:solidFill>
                  <a:srgbClr val="FFFF00"/>
                </a:solidFill>
                <a:latin typeface="Times New Roman" pitchFamily="18" charset="0"/>
                <a:cs typeface="Times New Roman" pitchFamily="18" charset="0"/>
              </a:rPr>
              <a:t>q</a:t>
            </a:r>
            <a:r>
              <a:rPr lang="en-US">
                <a:solidFill>
                  <a:srgbClr val="FFFF00"/>
                </a:solidFill>
              </a:rPr>
              <a:t>)</a:t>
            </a:r>
            <a:r>
              <a:rPr lang="en-US" i="1">
                <a:solidFill>
                  <a:srgbClr val="FFFF00"/>
                </a:solidFill>
                <a:latin typeface="Times New Roman" pitchFamily="18" charset="0"/>
                <a:cs typeface="Times New Roman" pitchFamily="18" charset="0"/>
              </a:rPr>
              <a:t>dq</a:t>
            </a:r>
            <a:r>
              <a:rPr lang="en-US"/>
              <a:t> for each </a:t>
            </a:r>
            <a:r>
              <a:rPr lang="en-US" i="1">
                <a:solidFill>
                  <a:srgbClr val="FFFF00"/>
                </a:solidFill>
                <a:latin typeface="Times New Roman" pitchFamily="18" charset="0"/>
                <a:cs typeface="Times New Roman" pitchFamily="18" charset="0"/>
              </a:rPr>
              <a:t>dq</a:t>
            </a:r>
            <a:r>
              <a:rPr lang="en-US"/>
              <a:t>. </a:t>
            </a:r>
          </a:p>
          <a:p>
            <a:r>
              <a:rPr lang="en-US"/>
              <a:t>A capacitor is actually charged, of course, by using a battery to pump charge from one plate to the other via an outside wire, but the route taken doesn’t affect the gain in potential energy of the charge transferred.</a:t>
            </a:r>
          </a:p>
        </p:txBody>
      </p:sp>
      <p:sp>
        <p:nvSpPr>
          <p:cNvPr id="4" name="Content Placeholder 3"/>
          <p:cNvSpPr>
            <a:spLocks noGrp="1"/>
          </p:cNvSpPr>
          <p:nvPr>
            <p:ph sz="half" idx="2"/>
          </p:nvPr>
        </p:nvSpPr>
        <p:spPr>
          <a:xfrm>
            <a:off x="5867400" y="1600200"/>
            <a:ext cx="2895600" cy="4525963"/>
          </a:xfrm>
        </p:spPr>
        <p:txBody>
          <a:bodyPr>
            <a:normAutofit fontScale="92500" lnSpcReduction="10000"/>
          </a:bodyPr>
          <a:lstStyle/>
          <a:p>
            <a:r>
              <a:rPr lang="en-US">
                <a:solidFill>
                  <a:schemeClr val="bg2">
                    <a:lumMod val="50000"/>
                  </a:schemeClr>
                </a:solidFill>
              </a:rPr>
              <a:t>q</a:t>
            </a:r>
          </a:p>
        </p:txBody>
      </p:sp>
      <p:grpSp>
        <p:nvGrpSpPr>
          <p:cNvPr id="45" name="Group 44"/>
          <p:cNvGrpSpPr/>
          <p:nvPr/>
        </p:nvGrpSpPr>
        <p:grpSpPr>
          <a:xfrm>
            <a:off x="6874303" y="1981200"/>
            <a:ext cx="1279097" cy="3993778"/>
            <a:chOff x="6477000" y="1147483"/>
            <a:chExt cx="1279097" cy="3993778"/>
          </a:xfrm>
        </p:grpSpPr>
        <p:grpSp>
          <p:nvGrpSpPr>
            <p:cNvPr id="44" name="Group 43"/>
            <p:cNvGrpSpPr/>
            <p:nvPr/>
          </p:nvGrpSpPr>
          <p:grpSpPr>
            <a:xfrm>
              <a:off x="7355541" y="1281954"/>
              <a:ext cx="400556" cy="3859307"/>
              <a:chOff x="7355541" y="1281954"/>
              <a:chExt cx="400556" cy="3859307"/>
            </a:xfrm>
          </p:grpSpPr>
          <p:sp>
            <p:nvSpPr>
              <p:cNvPr id="6" name="Rectangle 5"/>
              <p:cNvSpPr/>
              <p:nvPr/>
            </p:nvSpPr>
            <p:spPr>
              <a:xfrm>
                <a:off x="7620000" y="1331261"/>
                <a:ext cx="76200" cy="381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9"/>
              <p:cNvGrpSpPr/>
              <p:nvPr/>
            </p:nvGrpSpPr>
            <p:grpSpPr>
              <a:xfrm>
                <a:off x="7391400" y="3124200"/>
                <a:ext cx="364697" cy="1905000"/>
                <a:chOff x="8050305" y="4092390"/>
                <a:chExt cx="489001" cy="2371144"/>
              </a:xfrm>
            </p:grpSpPr>
            <p:grpSp>
              <p:nvGrpSpPr>
                <p:cNvPr id="8" name="Group 94"/>
                <p:cNvGrpSpPr/>
                <p:nvPr/>
              </p:nvGrpSpPr>
              <p:grpSpPr>
                <a:xfrm>
                  <a:off x="8050305" y="4092390"/>
                  <a:ext cx="470648" cy="1232628"/>
                  <a:chOff x="8050305" y="4092390"/>
                  <a:chExt cx="470648" cy="1232628"/>
                </a:xfrm>
              </p:grpSpPr>
              <p:sp>
                <p:nvSpPr>
                  <p:cNvPr id="13" name="TextBox 12"/>
                  <p:cNvSpPr txBox="1"/>
                  <p:nvPr/>
                </p:nvSpPr>
                <p:spPr>
                  <a:xfrm>
                    <a:off x="8063753" y="4863353"/>
                    <a:ext cx="457200" cy="461665"/>
                  </a:xfrm>
                  <a:prstGeom prst="rect">
                    <a:avLst/>
                  </a:prstGeom>
                  <a:noFill/>
                </p:spPr>
                <p:txBody>
                  <a:bodyPr wrap="square" rtlCol="0">
                    <a:spAutoFit/>
                  </a:bodyPr>
                  <a:lstStyle/>
                  <a:p>
                    <a:r>
                      <a:rPr lang="en-US" sz="2400" b="1">
                        <a:solidFill>
                          <a:srgbClr val="FF0000"/>
                        </a:solidFill>
                      </a:rPr>
                      <a:t>+</a:t>
                    </a:r>
                  </a:p>
                </p:txBody>
              </p:sp>
              <p:sp>
                <p:nvSpPr>
                  <p:cNvPr id="14" name="TextBox 13"/>
                  <p:cNvSpPr txBox="1"/>
                  <p:nvPr/>
                </p:nvSpPr>
                <p:spPr>
                  <a:xfrm>
                    <a:off x="8054788" y="4482370"/>
                    <a:ext cx="457200" cy="461665"/>
                  </a:xfrm>
                  <a:prstGeom prst="rect">
                    <a:avLst/>
                  </a:prstGeom>
                  <a:noFill/>
                </p:spPr>
                <p:txBody>
                  <a:bodyPr wrap="square" rtlCol="0">
                    <a:spAutoFit/>
                  </a:bodyPr>
                  <a:lstStyle/>
                  <a:p>
                    <a:r>
                      <a:rPr lang="en-US" sz="2400" b="1">
                        <a:solidFill>
                          <a:srgbClr val="FF0000"/>
                        </a:solidFill>
                      </a:rPr>
                      <a:t>+</a:t>
                    </a:r>
                  </a:p>
                </p:txBody>
              </p:sp>
              <p:sp>
                <p:nvSpPr>
                  <p:cNvPr id="15" name="TextBox 14"/>
                  <p:cNvSpPr txBox="1"/>
                  <p:nvPr/>
                </p:nvSpPr>
                <p:spPr>
                  <a:xfrm>
                    <a:off x="8050305" y="4092390"/>
                    <a:ext cx="457200" cy="461665"/>
                  </a:xfrm>
                  <a:prstGeom prst="rect">
                    <a:avLst/>
                  </a:prstGeom>
                  <a:noFill/>
                </p:spPr>
                <p:txBody>
                  <a:bodyPr wrap="square" rtlCol="0">
                    <a:spAutoFit/>
                  </a:bodyPr>
                  <a:lstStyle/>
                  <a:p>
                    <a:r>
                      <a:rPr lang="en-US" sz="2400" b="1">
                        <a:solidFill>
                          <a:srgbClr val="FF0000"/>
                        </a:solidFill>
                      </a:rPr>
                      <a:t>+</a:t>
                    </a:r>
                  </a:p>
                </p:txBody>
              </p:sp>
            </p:grpSp>
            <p:grpSp>
              <p:nvGrpSpPr>
                <p:cNvPr id="9" name="Group 95"/>
                <p:cNvGrpSpPr/>
                <p:nvPr/>
              </p:nvGrpSpPr>
              <p:grpSpPr>
                <a:xfrm>
                  <a:off x="8065526" y="5230906"/>
                  <a:ext cx="473780" cy="1232628"/>
                  <a:chOff x="8074490" y="4092390"/>
                  <a:chExt cx="473780" cy="1232628"/>
                </a:xfrm>
              </p:grpSpPr>
              <p:sp>
                <p:nvSpPr>
                  <p:cNvPr id="10" name="TextBox 9"/>
                  <p:cNvSpPr txBox="1"/>
                  <p:nvPr/>
                </p:nvSpPr>
                <p:spPr>
                  <a:xfrm>
                    <a:off x="8087935" y="4863353"/>
                    <a:ext cx="457199" cy="461665"/>
                  </a:xfrm>
                  <a:prstGeom prst="rect">
                    <a:avLst/>
                  </a:prstGeom>
                  <a:noFill/>
                </p:spPr>
                <p:txBody>
                  <a:bodyPr wrap="square" rtlCol="0">
                    <a:spAutoFit/>
                  </a:bodyPr>
                  <a:lstStyle/>
                  <a:p>
                    <a:r>
                      <a:rPr lang="en-US" sz="2400" b="1">
                        <a:solidFill>
                          <a:srgbClr val="FF0000"/>
                        </a:solidFill>
                      </a:rPr>
                      <a:t>+</a:t>
                    </a:r>
                  </a:p>
                </p:txBody>
              </p:sp>
              <p:sp>
                <p:nvSpPr>
                  <p:cNvPr id="11" name="TextBox 10"/>
                  <p:cNvSpPr txBox="1"/>
                  <p:nvPr/>
                </p:nvSpPr>
                <p:spPr>
                  <a:xfrm>
                    <a:off x="8091070" y="4482370"/>
                    <a:ext cx="457200" cy="461665"/>
                  </a:xfrm>
                  <a:prstGeom prst="rect">
                    <a:avLst/>
                  </a:prstGeom>
                  <a:noFill/>
                </p:spPr>
                <p:txBody>
                  <a:bodyPr wrap="square" rtlCol="0">
                    <a:spAutoFit/>
                  </a:bodyPr>
                  <a:lstStyle/>
                  <a:p>
                    <a:r>
                      <a:rPr lang="en-US" sz="2400" b="1">
                        <a:solidFill>
                          <a:srgbClr val="FF0000"/>
                        </a:solidFill>
                      </a:rPr>
                      <a:t>+</a:t>
                    </a:r>
                  </a:p>
                </p:txBody>
              </p:sp>
              <p:sp>
                <p:nvSpPr>
                  <p:cNvPr id="12" name="TextBox 11"/>
                  <p:cNvSpPr txBox="1"/>
                  <p:nvPr/>
                </p:nvSpPr>
                <p:spPr>
                  <a:xfrm>
                    <a:off x="8074490" y="4092390"/>
                    <a:ext cx="457200" cy="461665"/>
                  </a:xfrm>
                  <a:prstGeom prst="rect">
                    <a:avLst/>
                  </a:prstGeom>
                  <a:noFill/>
                </p:spPr>
                <p:txBody>
                  <a:bodyPr wrap="square" rtlCol="0">
                    <a:spAutoFit/>
                  </a:bodyPr>
                  <a:lstStyle/>
                  <a:p>
                    <a:r>
                      <a:rPr lang="en-US" sz="2400" b="1">
                        <a:solidFill>
                          <a:srgbClr val="FF0000"/>
                        </a:solidFill>
                      </a:rPr>
                      <a:t>+</a:t>
                    </a:r>
                  </a:p>
                </p:txBody>
              </p:sp>
            </p:grpSp>
          </p:grpSp>
          <p:grpSp>
            <p:nvGrpSpPr>
              <p:cNvPr id="16" name="Group 99"/>
              <p:cNvGrpSpPr/>
              <p:nvPr/>
            </p:nvGrpSpPr>
            <p:grpSpPr>
              <a:xfrm>
                <a:off x="7355541" y="1281954"/>
                <a:ext cx="364697" cy="1905000"/>
                <a:chOff x="8050305" y="4092390"/>
                <a:chExt cx="489001" cy="2371144"/>
              </a:xfrm>
            </p:grpSpPr>
            <p:grpSp>
              <p:nvGrpSpPr>
                <p:cNvPr id="17" name="Group 94"/>
                <p:cNvGrpSpPr/>
                <p:nvPr/>
              </p:nvGrpSpPr>
              <p:grpSpPr>
                <a:xfrm>
                  <a:off x="8050305" y="4092390"/>
                  <a:ext cx="470648" cy="1232628"/>
                  <a:chOff x="8050305" y="4092390"/>
                  <a:chExt cx="470648" cy="1232628"/>
                </a:xfrm>
              </p:grpSpPr>
              <p:sp>
                <p:nvSpPr>
                  <p:cNvPr id="22" name="TextBox 21"/>
                  <p:cNvSpPr txBox="1"/>
                  <p:nvPr/>
                </p:nvSpPr>
                <p:spPr>
                  <a:xfrm>
                    <a:off x="8063753" y="4863353"/>
                    <a:ext cx="457200" cy="461665"/>
                  </a:xfrm>
                  <a:prstGeom prst="rect">
                    <a:avLst/>
                  </a:prstGeom>
                  <a:noFill/>
                </p:spPr>
                <p:txBody>
                  <a:bodyPr wrap="square" rtlCol="0">
                    <a:spAutoFit/>
                  </a:bodyPr>
                  <a:lstStyle/>
                  <a:p>
                    <a:r>
                      <a:rPr lang="en-US" sz="2400" b="1">
                        <a:solidFill>
                          <a:srgbClr val="FF0000"/>
                        </a:solidFill>
                      </a:rPr>
                      <a:t>+</a:t>
                    </a:r>
                  </a:p>
                </p:txBody>
              </p:sp>
              <p:sp>
                <p:nvSpPr>
                  <p:cNvPr id="23" name="TextBox 22"/>
                  <p:cNvSpPr txBox="1"/>
                  <p:nvPr/>
                </p:nvSpPr>
                <p:spPr>
                  <a:xfrm>
                    <a:off x="8054788" y="4482370"/>
                    <a:ext cx="457200" cy="461665"/>
                  </a:xfrm>
                  <a:prstGeom prst="rect">
                    <a:avLst/>
                  </a:prstGeom>
                  <a:noFill/>
                </p:spPr>
                <p:txBody>
                  <a:bodyPr wrap="square" rtlCol="0">
                    <a:spAutoFit/>
                  </a:bodyPr>
                  <a:lstStyle/>
                  <a:p>
                    <a:r>
                      <a:rPr lang="en-US" sz="2400" b="1">
                        <a:solidFill>
                          <a:srgbClr val="FF0000"/>
                        </a:solidFill>
                      </a:rPr>
                      <a:t>+</a:t>
                    </a:r>
                  </a:p>
                </p:txBody>
              </p:sp>
              <p:sp>
                <p:nvSpPr>
                  <p:cNvPr id="24" name="TextBox 23"/>
                  <p:cNvSpPr txBox="1"/>
                  <p:nvPr/>
                </p:nvSpPr>
                <p:spPr>
                  <a:xfrm>
                    <a:off x="8050305" y="4092390"/>
                    <a:ext cx="457200" cy="461665"/>
                  </a:xfrm>
                  <a:prstGeom prst="rect">
                    <a:avLst/>
                  </a:prstGeom>
                  <a:noFill/>
                </p:spPr>
                <p:txBody>
                  <a:bodyPr wrap="square" rtlCol="0">
                    <a:spAutoFit/>
                  </a:bodyPr>
                  <a:lstStyle/>
                  <a:p>
                    <a:r>
                      <a:rPr lang="en-US" sz="2400" b="1">
                        <a:solidFill>
                          <a:srgbClr val="FF0000"/>
                        </a:solidFill>
                      </a:rPr>
                      <a:t>+</a:t>
                    </a:r>
                  </a:p>
                </p:txBody>
              </p:sp>
            </p:grpSp>
            <p:grpSp>
              <p:nvGrpSpPr>
                <p:cNvPr id="18" name="Group 95"/>
                <p:cNvGrpSpPr/>
                <p:nvPr/>
              </p:nvGrpSpPr>
              <p:grpSpPr>
                <a:xfrm>
                  <a:off x="8065526" y="5230906"/>
                  <a:ext cx="473780" cy="1232628"/>
                  <a:chOff x="8074490" y="4092390"/>
                  <a:chExt cx="473780" cy="1232628"/>
                </a:xfrm>
              </p:grpSpPr>
              <p:sp>
                <p:nvSpPr>
                  <p:cNvPr id="19" name="TextBox 18"/>
                  <p:cNvSpPr txBox="1"/>
                  <p:nvPr/>
                </p:nvSpPr>
                <p:spPr>
                  <a:xfrm>
                    <a:off x="8087935" y="4863353"/>
                    <a:ext cx="457199" cy="461665"/>
                  </a:xfrm>
                  <a:prstGeom prst="rect">
                    <a:avLst/>
                  </a:prstGeom>
                  <a:noFill/>
                </p:spPr>
                <p:txBody>
                  <a:bodyPr wrap="square" rtlCol="0">
                    <a:spAutoFit/>
                  </a:bodyPr>
                  <a:lstStyle/>
                  <a:p>
                    <a:r>
                      <a:rPr lang="en-US" sz="2400" b="1">
                        <a:solidFill>
                          <a:srgbClr val="FF0000"/>
                        </a:solidFill>
                      </a:rPr>
                      <a:t>+</a:t>
                    </a:r>
                  </a:p>
                </p:txBody>
              </p:sp>
              <p:sp>
                <p:nvSpPr>
                  <p:cNvPr id="20" name="TextBox 19"/>
                  <p:cNvSpPr txBox="1"/>
                  <p:nvPr/>
                </p:nvSpPr>
                <p:spPr>
                  <a:xfrm>
                    <a:off x="8091070" y="4482370"/>
                    <a:ext cx="457200" cy="461665"/>
                  </a:xfrm>
                  <a:prstGeom prst="rect">
                    <a:avLst/>
                  </a:prstGeom>
                  <a:noFill/>
                </p:spPr>
                <p:txBody>
                  <a:bodyPr wrap="square" rtlCol="0">
                    <a:spAutoFit/>
                  </a:bodyPr>
                  <a:lstStyle/>
                  <a:p>
                    <a:r>
                      <a:rPr lang="en-US" sz="2400" b="1">
                        <a:solidFill>
                          <a:srgbClr val="FF0000"/>
                        </a:solidFill>
                      </a:rPr>
                      <a:t>+</a:t>
                    </a:r>
                  </a:p>
                </p:txBody>
              </p:sp>
              <p:sp>
                <p:nvSpPr>
                  <p:cNvPr id="21" name="TextBox 20"/>
                  <p:cNvSpPr txBox="1"/>
                  <p:nvPr/>
                </p:nvSpPr>
                <p:spPr>
                  <a:xfrm>
                    <a:off x="8074490" y="4092390"/>
                    <a:ext cx="457200" cy="461665"/>
                  </a:xfrm>
                  <a:prstGeom prst="rect">
                    <a:avLst/>
                  </a:prstGeom>
                  <a:noFill/>
                </p:spPr>
                <p:txBody>
                  <a:bodyPr wrap="square" rtlCol="0">
                    <a:spAutoFit/>
                  </a:bodyPr>
                  <a:lstStyle/>
                  <a:p>
                    <a:r>
                      <a:rPr lang="en-US" sz="2400" b="1">
                        <a:solidFill>
                          <a:srgbClr val="FF0000"/>
                        </a:solidFill>
                      </a:rPr>
                      <a:t>+</a:t>
                    </a:r>
                  </a:p>
                </p:txBody>
              </p:sp>
            </p:grpSp>
          </p:grpSp>
        </p:grpSp>
        <p:grpSp>
          <p:nvGrpSpPr>
            <p:cNvPr id="43" name="Group 42"/>
            <p:cNvGrpSpPr/>
            <p:nvPr/>
          </p:nvGrpSpPr>
          <p:grpSpPr>
            <a:xfrm>
              <a:off x="6477000" y="1147483"/>
              <a:ext cx="679083" cy="3957917"/>
              <a:chOff x="6763867" y="1147483"/>
              <a:chExt cx="679083" cy="3957917"/>
            </a:xfrm>
          </p:grpSpPr>
          <p:sp>
            <p:nvSpPr>
              <p:cNvPr id="5" name="Rectangle 4"/>
              <p:cNvSpPr/>
              <p:nvPr/>
            </p:nvSpPr>
            <p:spPr>
              <a:xfrm>
                <a:off x="6781800" y="1371600"/>
                <a:ext cx="76200" cy="37338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108"/>
              <p:cNvGrpSpPr/>
              <p:nvPr/>
            </p:nvGrpSpPr>
            <p:grpSpPr>
              <a:xfrm>
                <a:off x="6772836" y="2877670"/>
                <a:ext cx="670114" cy="1916448"/>
                <a:chOff x="5419726" y="3962400"/>
                <a:chExt cx="542083" cy="1965180"/>
              </a:xfrm>
            </p:grpSpPr>
            <p:grpSp>
              <p:nvGrpSpPr>
                <p:cNvPr id="26" name="Group 103"/>
                <p:cNvGrpSpPr/>
                <p:nvPr/>
              </p:nvGrpSpPr>
              <p:grpSpPr>
                <a:xfrm>
                  <a:off x="5424489" y="3962400"/>
                  <a:ext cx="537320" cy="1065077"/>
                  <a:chOff x="5379666" y="3975847"/>
                  <a:chExt cx="537320" cy="1065077"/>
                </a:xfrm>
              </p:grpSpPr>
              <p:sp>
                <p:nvSpPr>
                  <p:cNvPr id="31" name="TextBox 30"/>
                  <p:cNvSpPr txBox="1"/>
                  <p:nvPr/>
                </p:nvSpPr>
                <p:spPr>
                  <a:xfrm>
                    <a:off x="5379666" y="4567520"/>
                    <a:ext cx="533400" cy="473404"/>
                  </a:xfrm>
                  <a:prstGeom prst="rect">
                    <a:avLst/>
                  </a:prstGeom>
                  <a:noFill/>
                </p:spPr>
                <p:txBody>
                  <a:bodyPr wrap="square" rtlCol="0">
                    <a:spAutoFit/>
                  </a:bodyPr>
                  <a:lstStyle/>
                  <a:p>
                    <a:r>
                      <a:rPr lang="en-US" sz="2400" b="1">
                        <a:solidFill>
                          <a:schemeClr val="bg2">
                            <a:lumMod val="40000"/>
                            <a:lumOff val="60000"/>
                          </a:schemeClr>
                        </a:solidFill>
                      </a:rPr>
                      <a:t>_</a:t>
                    </a:r>
                  </a:p>
                </p:txBody>
              </p:sp>
              <p:sp>
                <p:nvSpPr>
                  <p:cNvPr id="32" name="TextBox 31"/>
                  <p:cNvSpPr txBox="1"/>
                  <p:nvPr/>
                </p:nvSpPr>
                <p:spPr>
                  <a:xfrm>
                    <a:off x="5383306" y="3975847"/>
                    <a:ext cx="533400" cy="473405"/>
                  </a:xfrm>
                  <a:prstGeom prst="rect">
                    <a:avLst/>
                  </a:prstGeom>
                  <a:noFill/>
                </p:spPr>
                <p:txBody>
                  <a:bodyPr wrap="square" rtlCol="0">
                    <a:spAutoFit/>
                  </a:bodyPr>
                  <a:lstStyle/>
                  <a:p>
                    <a:r>
                      <a:rPr lang="en-US" sz="2400" b="1">
                        <a:solidFill>
                          <a:schemeClr val="bg2">
                            <a:lumMod val="40000"/>
                            <a:lumOff val="60000"/>
                          </a:schemeClr>
                        </a:solidFill>
                      </a:rPr>
                      <a:t>_</a:t>
                    </a:r>
                  </a:p>
                </p:txBody>
              </p:sp>
              <p:sp>
                <p:nvSpPr>
                  <p:cNvPr id="33" name="TextBox 32"/>
                  <p:cNvSpPr txBox="1"/>
                  <p:nvPr/>
                </p:nvSpPr>
                <p:spPr>
                  <a:xfrm>
                    <a:off x="5383586" y="4276165"/>
                    <a:ext cx="533400" cy="473405"/>
                  </a:xfrm>
                  <a:prstGeom prst="rect">
                    <a:avLst/>
                  </a:prstGeom>
                  <a:noFill/>
                </p:spPr>
                <p:txBody>
                  <a:bodyPr wrap="square" rtlCol="0">
                    <a:spAutoFit/>
                  </a:bodyPr>
                  <a:lstStyle/>
                  <a:p>
                    <a:r>
                      <a:rPr lang="en-US" sz="2400" b="1">
                        <a:solidFill>
                          <a:schemeClr val="bg2">
                            <a:lumMod val="40000"/>
                            <a:lumOff val="60000"/>
                          </a:schemeClr>
                        </a:solidFill>
                      </a:rPr>
                      <a:t>_</a:t>
                    </a:r>
                  </a:p>
                </p:txBody>
              </p:sp>
            </p:grpSp>
            <p:grpSp>
              <p:nvGrpSpPr>
                <p:cNvPr id="27" name="Group 104"/>
                <p:cNvGrpSpPr/>
                <p:nvPr/>
              </p:nvGrpSpPr>
              <p:grpSpPr>
                <a:xfrm>
                  <a:off x="5419726" y="4862503"/>
                  <a:ext cx="541803" cy="1065077"/>
                  <a:chOff x="5374903" y="3975847"/>
                  <a:chExt cx="541803" cy="1065077"/>
                </a:xfrm>
              </p:grpSpPr>
              <p:sp>
                <p:nvSpPr>
                  <p:cNvPr id="28" name="TextBox 27"/>
                  <p:cNvSpPr txBox="1"/>
                  <p:nvPr/>
                </p:nvSpPr>
                <p:spPr>
                  <a:xfrm>
                    <a:off x="5374903" y="4567520"/>
                    <a:ext cx="533400" cy="473404"/>
                  </a:xfrm>
                  <a:prstGeom prst="rect">
                    <a:avLst/>
                  </a:prstGeom>
                  <a:noFill/>
                </p:spPr>
                <p:txBody>
                  <a:bodyPr wrap="square" rtlCol="0">
                    <a:spAutoFit/>
                  </a:bodyPr>
                  <a:lstStyle/>
                  <a:p>
                    <a:r>
                      <a:rPr lang="en-US" sz="2400" b="1">
                        <a:solidFill>
                          <a:schemeClr val="bg2">
                            <a:lumMod val="40000"/>
                            <a:lumOff val="60000"/>
                          </a:schemeClr>
                        </a:solidFill>
                      </a:rPr>
                      <a:t>_</a:t>
                    </a:r>
                  </a:p>
                </p:txBody>
              </p:sp>
              <p:sp>
                <p:nvSpPr>
                  <p:cNvPr id="29" name="TextBox 28"/>
                  <p:cNvSpPr txBox="1"/>
                  <p:nvPr/>
                </p:nvSpPr>
                <p:spPr>
                  <a:xfrm>
                    <a:off x="5383306" y="3975847"/>
                    <a:ext cx="533400" cy="473404"/>
                  </a:xfrm>
                  <a:prstGeom prst="rect">
                    <a:avLst/>
                  </a:prstGeom>
                  <a:noFill/>
                </p:spPr>
                <p:txBody>
                  <a:bodyPr wrap="square" rtlCol="0">
                    <a:spAutoFit/>
                  </a:bodyPr>
                  <a:lstStyle/>
                  <a:p>
                    <a:r>
                      <a:rPr lang="en-US" sz="2400" b="1">
                        <a:solidFill>
                          <a:schemeClr val="bg2">
                            <a:lumMod val="40000"/>
                            <a:lumOff val="60000"/>
                          </a:schemeClr>
                        </a:solidFill>
                      </a:rPr>
                      <a:t>_</a:t>
                    </a:r>
                  </a:p>
                </p:txBody>
              </p:sp>
              <p:sp>
                <p:nvSpPr>
                  <p:cNvPr id="30" name="TextBox 29"/>
                  <p:cNvSpPr txBox="1"/>
                  <p:nvPr/>
                </p:nvSpPr>
                <p:spPr>
                  <a:xfrm>
                    <a:off x="5378823" y="4276165"/>
                    <a:ext cx="533400" cy="473404"/>
                  </a:xfrm>
                  <a:prstGeom prst="rect">
                    <a:avLst/>
                  </a:prstGeom>
                  <a:noFill/>
                </p:spPr>
                <p:txBody>
                  <a:bodyPr wrap="square" rtlCol="0">
                    <a:spAutoFit/>
                  </a:bodyPr>
                  <a:lstStyle/>
                  <a:p>
                    <a:r>
                      <a:rPr lang="en-US" sz="2400" b="1">
                        <a:solidFill>
                          <a:schemeClr val="bg2">
                            <a:lumMod val="40000"/>
                            <a:lumOff val="60000"/>
                          </a:schemeClr>
                        </a:solidFill>
                      </a:rPr>
                      <a:t>_</a:t>
                    </a:r>
                  </a:p>
                </p:txBody>
              </p:sp>
            </p:grpSp>
          </p:grpSp>
          <p:grpSp>
            <p:nvGrpSpPr>
              <p:cNvPr id="34" name="Group 108"/>
              <p:cNvGrpSpPr/>
              <p:nvPr/>
            </p:nvGrpSpPr>
            <p:grpSpPr>
              <a:xfrm>
                <a:off x="6763867" y="1147483"/>
                <a:ext cx="677673" cy="1916448"/>
                <a:chOff x="5419726" y="3962400"/>
                <a:chExt cx="548198" cy="1965180"/>
              </a:xfrm>
            </p:grpSpPr>
            <p:grpSp>
              <p:nvGrpSpPr>
                <p:cNvPr id="35" name="Group 103"/>
                <p:cNvGrpSpPr/>
                <p:nvPr/>
              </p:nvGrpSpPr>
              <p:grpSpPr>
                <a:xfrm>
                  <a:off x="5424489" y="3962400"/>
                  <a:ext cx="537320" cy="1065077"/>
                  <a:chOff x="5379666" y="3975847"/>
                  <a:chExt cx="537320" cy="1065077"/>
                </a:xfrm>
              </p:grpSpPr>
              <p:sp>
                <p:nvSpPr>
                  <p:cNvPr id="40" name="TextBox 39"/>
                  <p:cNvSpPr txBox="1"/>
                  <p:nvPr/>
                </p:nvSpPr>
                <p:spPr>
                  <a:xfrm>
                    <a:off x="5379666" y="4567520"/>
                    <a:ext cx="533400" cy="473404"/>
                  </a:xfrm>
                  <a:prstGeom prst="rect">
                    <a:avLst/>
                  </a:prstGeom>
                  <a:noFill/>
                </p:spPr>
                <p:txBody>
                  <a:bodyPr wrap="square" rtlCol="0">
                    <a:spAutoFit/>
                  </a:bodyPr>
                  <a:lstStyle/>
                  <a:p>
                    <a:r>
                      <a:rPr lang="en-US" sz="2400" b="1">
                        <a:solidFill>
                          <a:schemeClr val="bg2">
                            <a:lumMod val="40000"/>
                            <a:lumOff val="60000"/>
                          </a:schemeClr>
                        </a:solidFill>
                      </a:rPr>
                      <a:t>_</a:t>
                    </a:r>
                  </a:p>
                </p:txBody>
              </p:sp>
              <p:sp>
                <p:nvSpPr>
                  <p:cNvPr id="41" name="TextBox 40"/>
                  <p:cNvSpPr txBox="1"/>
                  <p:nvPr/>
                </p:nvSpPr>
                <p:spPr>
                  <a:xfrm>
                    <a:off x="5383306" y="3975847"/>
                    <a:ext cx="533400" cy="473405"/>
                  </a:xfrm>
                  <a:prstGeom prst="rect">
                    <a:avLst/>
                  </a:prstGeom>
                  <a:noFill/>
                </p:spPr>
                <p:txBody>
                  <a:bodyPr wrap="square" rtlCol="0">
                    <a:spAutoFit/>
                  </a:bodyPr>
                  <a:lstStyle/>
                  <a:p>
                    <a:r>
                      <a:rPr lang="en-US" sz="2400" b="1">
                        <a:solidFill>
                          <a:schemeClr val="bg2">
                            <a:lumMod val="40000"/>
                            <a:lumOff val="60000"/>
                          </a:schemeClr>
                        </a:solidFill>
                      </a:rPr>
                      <a:t>_</a:t>
                    </a:r>
                  </a:p>
                </p:txBody>
              </p:sp>
              <p:sp>
                <p:nvSpPr>
                  <p:cNvPr id="42" name="TextBox 41"/>
                  <p:cNvSpPr txBox="1"/>
                  <p:nvPr/>
                </p:nvSpPr>
                <p:spPr>
                  <a:xfrm>
                    <a:off x="5383586" y="4276165"/>
                    <a:ext cx="533400" cy="473405"/>
                  </a:xfrm>
                  <a:prstGeom prst="rect">
                    <a:avLst/>
                  </a:prstGeom>
                  <a:noFill/>
                </p:spPr>
                <p:txBody>
                  <a:bodyPr wrap="square" rtlCol="0">
                    <a:spAutoFit/>
                  </a:bodyPr>
                  <a:lstStyle/>
                  <a:p>
                    <a:r>
                      <a:rPr lang="en-US" sz="2400" b="1">
                        <a:solidFill>
                          <a:schemeClr val="bg2">
                            <a:lumMod val="40000"/>
                            <a:lumOff val="60000"/>
                          </a:schemeClr>
                        </a:solidFill>
                      </a:rPr>
                      <a:t>_</a:t>
                    </a:r>
                  </a:p>
                </p:txBody>
              </p:sp>
            </p:grpSp>
            <p:grpSp>
              <p:nvGrpSpPr>
                <p:cNvPr id="36" name="Group 104"/>
                <p:cNvGrpSpPr/>
                <p:nvPr/>
              </p:nvGrpSpPr>
              <p:grpSpPr>
                <a:xfrm>
                  <a:off x="5419726" y="4862503"/>
                  <a:ext cx="548198" cy="1065077"/>
                  <a:chOff x="5374903" y="3975847"/>
                  <a:chExt cx="548198" cy="1065077"/>
                </a:xfrm>
              </p:grpSpPr>
              <p:sp>
                <p:nvSpPr>
                  <p:cNvPr id="37" name="TextBox 36"/>
                  <p:cNvSpPr txBox="1"/>
                  <p:nvPr/>
                </p:nvSpPr>
                <p:spPr>
                  <a:xfrm>
                    <a:off x="5374903" y="4567520"/>
                    <a:ext cx="533400" cy="473404"/>
                  </a:xfrm>
                  <a:prstGeom prst="rect">
                    <a:avLst/>
                  </a:prstGeom>
                  <a:noFill/>
                </p:spPr>
                <p:txBody>
                  <a:bodyPr wrap="square" rtlCol="0">
                    <a:spAutoFit/>
                  </a:bodyPr>
                  <a:lstStyle/>
                  <a:p>
                    <a:r>
                      <a:rPr lang="en-US" sz="2400" b="1">
                        <a:solidFill>
                          <a:schemeClr val="bg2">
                            <a:lumMod val="40000"/>
                            <a:lumOff val="60000"/>
                          </a:schemeClr>
                        </a:solidFill>
                      </a:rPr>
                      <a:t>_</a:t>
                    </a:r>
                  </a:p>
                </p:txBody>
              </p:sp>
              <p:sp>
                <p:nvSpPr>
                  <p:cNvPr id="38" name="TextBox 37"/>
                  <p:cNvSpPr txBox="1"/>
                  <p:nvPr/>
                </p:nvSpPr>
                <p:spPr>
                  <a:xfrm>
                    <a:off x="5383306" y="3975847"/>
                    <a:ext cx="533400" cy="473404"/>
                  </a:xfrm>
                  <a:prstGeom prst="rect">
                    <a:avLst/>
                  </a:prstGeom>
                  <a:noFill/>
                </p:spPr>
                <p:txBody>
                  <a:bodyPr wrap="square" rtlCol="0">
                    <a:spAutoFit/>
                  </a:bodyPr>
                  <a:lstStyle/>
                  <a:p>
                    <a:r>
                      <a:rPr lang="en-US" sz="2400" b="1">
                        <a:solidFill>
                          <a:schemeClr val="bg2">
                            <a:lumMod val="40000"/>
                            <a:lumOff val="60000"/>
                          </a:schemeClr>
                        </a:solidFill>
                      </a:rPr>
                      <a:t>_</a:t>
                    </a:r>
                  </a:p>
                </p:txBody>
              </p:sp>
              <p:sp>
                <p:nvSpPr>
                  <p:cNvPr id="39" name="TextBox 38"/>
                  <p:cNvSpPr txBox="1"/>
                  <p:nvPr/>
                </p:nvSpPr>
                <p:spPr>
                  <a:xfrm>
                    <a:off x="5389701" y="4276165"/>
                    <a:ext cx="533400" cy="473404"/>
                  </a:xfrm>
                  <a:prstGeom prst="rect">
                    <a:avLst/>
                  </a:prstGeom>
                  <a:noFill/>
                </p:spPr>
                <p:txBody>
                  <a:bodyPr wrap="square" rtlCol="0">
                    <a:spAutoFit/>
                  </a:bodyPr>
                  <a:lstStyle/>
                  <a:p>
                    <a:r>
                      <a:rPr lang="en-US" sz="2400" b="1">
                        <a:solidFill>
                          <a:schemeClr val="bg2">
                            <a:lumMod val="40000"/>
                            <a:lumOff val="60000"/>
                          </a:schemeClr>
                        </a:solidFill>
                      </a:rPr>
                      <a:t>_</a:t>
                    </a:r>
                  </a:p>
                </p:txBody>
              </p:sp>
            </p:grpSp>
          </p:grpSp>
        </p:grpSp>
      </p:grpSp>
      <p:sp>
        <p:nvSpPr>
          <p:cNvPr id="46" name="Oval 45"/>
          <p:cNvSpPr/>
          <p:nvPr/>
        </p:nvSpPr>
        <p:spPr>
          <a:xfrm>
            <a:off x="7391400" y="2971800"/>
            <a:ext cx="76200" cy="76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a:off x="7543800" y="3006071"/>
            <a:ext cx="304800" cy="158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162800" y="2510135"/>
            <a:ext cx="609600" cy="461665"/>
          </a:xfrm>
          <a:prstGeom prst="rect">
            <a:avLst/>
          </a:prstGeom>
          <a:noFill/>
        </p:spPr>
        <p:txBody>
          <a:bodyPr wrap="square" rtlCol="0">
            <a:spAutoFit/>
          </a:bodyPr>
          <a:lstStyle/>
          <a:p>
            <a:r>
              <a:rPr lang="en-US" sz="2400" i="1">
                <a:solidFill>
                  <a:srgbClr val="FFFF00"/>
                </a:solidFill>
                <a:latin typeface="Times New Roman" pitchFamily="18" charset="0"/>
                <a:cs typeface="Times New Roman" pitchFamily="18" charset="0"/>
              </a:rPr>
              <a:t>dq</a:t>
            </a:r>
          </a:p>
        </p:txBody>
      </p:sp>
      <p:sp>
        <p:nvSpPr>
          <p:cNvPr id="50" name="TextBox 49"/>
          <p:cNvSpPr txBox="1"/>
          <p:nvPr/>
        </p:nvSpPr>
        <p:spPr>
          <a:xfrm>
            <a:off x="8252011" y="3563471"/>
            <a:ext cx="609600" cy="461665"/>
          </a:xfrm>
          <a:prstGeom prst="rect">
            <a:avLst/>
          </a:prstGeom>
          <a:noFill/>
        </p:spPr>
        <p:txBody>
          <a:bodyPr wrap="square" rtlCol="0">
            <a:spAutoFit/>
          </a:bodyPr>
          <a:lstStyle/>
          <a:p>
            <a:r>
              <a:rPr lang="en-US" sz="2400" i="1">
                <a:solidFill>
                  <a:srgbClr val="FFFF00"/>
                </a:solidFill>
                <a:latin typeface="Times New Roman" pitchFamily="18" charset="0"/>
                <a:cs typeface="Times New Roman" pitchFamily="18" charset="0"/>
              </a:rPr>
              <a:t>q</a:t>
            </a:r>
          </a:p>
        </p:txBody>
      </p:sp>
      <p:sp>
        <p:nvSpPr>
          <p:cNvPr id="51" name="TextBox 50"/>
          <p:cNvSpPr txBox="1"/>
          <p:nvPr/>
        </p:nvSpPr>
        <p:spPr>
          <a:xfrm>
            <a:off x="6432176" y="3581400"/>
            <a:ext cx="609600" cy="461665"/>
          </a:xfrm>
          <a:prstGeom prst="rect">
            <a:avLst/>
          </a:prstGeom>
          <a:noFill/>
        </p:spPr>
        <p:txBody>
          <a:bodyPr wrap="square" rtlCol="0">
            <a:spAutoFit/>
          </a:bodyPr>
          <a:lstStyle/>
          <a:p>
            <a:r>
              <a:rPr lang="en-US" sz="2400" i="1">
                <a:solidFill>
                  <a:srgbClr val="FFFF00"/>
                </a:solidFill>
                <a:latin typeface="Times New Roman" pitchFamily="18" charset="0"/>
                <a:cs typeface="Times New Roman" pitchFamily="18" charset="0"/>
              </a:rPr>
              <a:t>-q</a:t>
            </a:r>
          </a:p>
        </p:txBody>
      </p:sp>
      <p:sp>
        <p:nvSpPr>
          <p:cNvPr id="52" name="TextBox 51"/>
          <p:cNvSpPr txBox="1"/>
          <p:nvPr/>
        </p:nvSpPr>
        <p:spPr>
          <a:xfrm>
            <a:off x="6705600" y="5974976"/>
            <a:ext cx="1524000" cy="461665"/>
          </a:xfrm>
          <a:prstGeom prst="rect">
            <a:avLst/>
          </a:prstGeom>
          <a:noFill/>
        </p:spPr>
        <p:txBody>
          <a:bodyPr wrap="square" rtlCol="0">
            <a:spAutoFit/>
          </a:bodyPr>
          <a:lstStyle/>
          <a:p>
            <a:r>
              <a:rPr lang="en-US" sz="2400" i="1">
                <a:solidFill>
                  <a:srgbClr val="FFFF00"/>
                </a:solidFill>
                <a:latin typeface="Times New Roman" pitchFamily="18" charset="0"/>
                <a:cs typeface="Times New Roman" pitchFamily="18" charset="0"/>
              </a:rPr>
              <a:t>V</a:t>
            </a:r>
            <a:r>
              <a:rPr lang="en-US" sz="2400">
                <a:solidFill>
                  <a:srgbClr val="FFFF00"/>
                </a:solidFill>
                <a:latin typeface="Times New Roman" pitchFamily="18" charset="0"/>
                <a:cs typeface="Times New Roman" pitchFamily="18" charset="0"/>
              </a:rPr>
              <a:t>(</a:t>
            </a:r>
            <a:r>
              <a:rPr lang="en-US" sz="2400" i="1">
                <a:solidFill>
                  <a:srgbClr val="FFFF00"/>
                </a:solidFill>
                <a:latin typeface="Times New Roman" pitchFamily="18" charset="0"/>
                <a:cs typeface="Times New Roman" pitchFamily="18" charset="0"/>
              </a:rPr>
              <a:t>q</a:t>
            </a:r>
            <a:r>
              <a:rPr lang="en-US" sz="2400">
                <a:solidFill>
                  <a:srgbClr val="FFFF00"/>
                </a:solidFill>
                <a:latin typeface="Times New Roman" pitchFamily="18" charset="0"/>
                <a:cs typeface="Times New Roman" pitchFamily="18" charset="0"/>
              </a:rPr>
              <a:t>) = </a:t>
            </a:r>
            <a:r>
              <a:rPr lang="en-US" sz="2400" i="1">
                <a:solidFill>
                  <a:srgbClr val="FFFF00"/>
                </a:solidFill>
                <a:latin typeface="Times New Roman" pitchFamily="18" charset="0"/>
                <a:cs typeface="Times New Roman" pitchFamily="18" charset="0"/>
              </a:rPr>
              <a:t>q</a:t>
            </a:r>
            <a:r>
              <a:rPr lang="en-US" sz="2400">
                <a:solidFill>
                  <a:srgbClr val="FFFF00"/>
                </a:solidFill>
                <a:latin typeface="Times New Roman" pitchFamily="18" charset="0"/>
                <a:cs typeface="Times New Roman" pitchFamily="18" charset="0"/>
              </a:rPr>
              <a:t>/</a:t>
            </a:r>
            <a:r>
              <a:rPr lang="en-US" sz="2400" i="1">
                <a:solidFill>
                  <a:srgbClr val="FFFF00"/>
                </a:solidFill>
                <a:latin typeface="Times New Roman" pitchFamily="18" charset="0"/>
                <a:cs typeface="Times New Roman" pitchFamily="18" charset="0"/>
              </a:rPr>
              <a:t>C</a:t>
            </a:r>
          </a:p>
        </p:txBody>
      </p:sp>
      <p:cxnSp>
        <p:nvCxnSpPr>
          <p:cNvPr id="54" name="Straight Arrow Connector 53"/>
          <p:cNvCxnSpPr>
            <a:endCxn id="10" idx="2"/>
          </p:cNvCxnSpPr>
          <p:nvPr/>
        </p:nvCxnSpPr>
        <p:spPr>
          <a:xfrm flipV="1">
            <a:off x="7010400" y="5862917"/>
            <a:ext cx="970172" cy="4483"/>
          </a:xfrm>
          <a:prstGeom prst="straightConnector1">
            <a:avLst/>
          </a:prstGeom>
          <a:ln w="28575">
            <a:solidFill>
              <a:srgbClr val="FFFF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21131</TotalTime>
  <Words>1938</Words>
  <Application>Microsoft Office PowerPoint</Application>
  <PresentationFormat>On-screen Show (4:3)</PresentationFormat>
  <Paragraphs>413</Paragraphs>
  <Slides>28</Slides>
  <Notes>28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Euclid Symbol</vt:lpstr>
      <vt:lpstr>Symbol</vt:lpstr>
      <vt:lpstr>Times New Roman</vt:lpstr>
      <vt:lpstr>Office Theme</vt:lpstr>
      <vt:lpstr>Equation</vt:lpstr>
      <vt:lpstr>Capacitors II</vt:lpstr>
      <vt:lpstr>Today’s Topics</vt:lpstr>
      <vt:lpstr>Parallel Plate Capacitor</vt:lpstr>
      <vt:lpstr>Capacitors in Parallel</vt:lpstr>
      <vt:lpstr>       Capacitors in Parallel</vt:lpstr>
      <vt:lpstr>Capacitors in Series</vt:lpstr>
      <vt:lpstr>Capacitors in Series</vt:lpstr>
      <vt:lpstr>It Takes Work to Charge a Capacitor</vt:lpstr>
      <vt:lpstr>Work Done in Charging a Parallel Plate Capacitor</vt:lpstr>
      <vt:lpstr>Energy Stored in a Capacitor</vt:lpstr>
      <vt:lpstr>Clicker Question</vt:lpstr>
      <vt:lpstr>Clicker Answer</vt:lpstr>
      <vt:lpstr>Pulling the Plates Apart</vt:lpstr>
      <vt:lpstr>Field for Two Oppositely Charged Planes</vt:lpstr>
      <vt:lpstr>Working to Pull the Plates Apart</vt:lpstr>
      <vt:lpstr>Working to Pull the Plates Apart</vt:lpstr>
      <vt:lpstr>Working to Pull the Plates Apart</vt:lpstr>
      <vt:lpstr>Clicker Question</vt:lpstr>
      <vt:lpstr>Clicker Answer</vt:lpstr>
      <vt:lpstr>Clicker Question</vt:lpstr>
      <vt:lpstr>Clicker Answer</vt:lpstr>
      <vt:lpstr>Puzzle…</vt:lpstr>
      <vt:lpstr>Puzzle Answer</vt:lpstr>
      <vt:lpstr>Field Energy for a Charged Sphere</vt:lpstr>
      <vt:lpstr>How Big is an Electron?</vt:lpstr>
      <vt:lpstr>Dielectrics</vt:lpstr>
      <vt:lpstr>Dielectrics</vt:lpstr>
      <vt:lpstr>Dielectrics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Capacitors: Energy</dc:title>
  <dc:creator>Michael</dc:creator>
  <cp:lastModifiedBy>Fowler, Michael (mf1i)</cp:lastModifiedBy>
  <cp:revision>347</cp:revision>
  <dcterms:created xsi:type="dcterms:W3CDTF">2010-01-07T20:15:09Z</dcterms:created>
  <dcterms:modified xsi:type="dcterms:W3CDTF">2021-05-01T15:51:48Z</dcterms:modified>
</cp:coreProperties>
</file>