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322" r:id="rId3"/>
    <p:sldId id="309" r:id="rId4"/>
    <p:sldId id="311" r:id="rId5"/>
    <p:sldId id="323" r:id="rId6"/>
    <p:sldId id="324" r:id="rId7"/>
    <p:sldId id="355" r:id="rId8"/>
    <p:sldId id="356" r:id="rId9"/>
    <p:sldId id="371" r:id="rId10"/>
    <p:sldId id="325" r:id="rId11"/>
    <p:sldId id="326" r:id="rId12"/>
    <p:sldId id="327" r:id="rId13"/>
    <p:sldId id="328" r:id="rId14"/>
    <p:sldId id="332" r:id="rId15"/>
    <p:sldId id="372" r:id="rId16"/>
    <p:sldId id="373" r:id="rId17"/>
    <p:sldId id="374" r:id="rId18"/>
    <p:sldId id="379" r:id="rId19"/>
    <p:sldId id="380"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66"/>
    <a:srgbClr val="FF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833" autoAdjust="0"/>
  </p:normalViewPr>
  <p:slideViewPr>
    <p:cSldViewPr>
      <p:cViewPr varScale="1">
        <p:scale>
          <a:sx n="79" d="100"/>
          <a:sy n="79" d="100"/>
        </p:scale>
        <p:origin x="1570" y="7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 Id="rId6" Type="http://schemas.openxmlformats.org/officeDocument/2006/relationships/image" Target="../media/image6.wmf"/><Relationship Id="rId5" Type="http://schemas.openxmlformats.org/officeDocument/2006/relationships/image" Target="../media/image5.wmf"/><Relationship Id="rId4" Type="http://schemas.openxmlformats.org/officeDocument/2006/relationships/image" Target="../media/image4.wmf"/></Relationships>
</file>

<file path=ppt/drawings/_rels/vmlDrawing10.vml.rels><?xml version="1.0" encoding="UTF-8" standalone="yes"?>
<Relationships xmlns="http://schemas.openxmlformats.org/package/2006/relationships"><Relationship Id="rId8" Type="http://schemas.openxmlformats.org/officeDocument/2006/relationships/image" Target="../media/image46.wmf"/><Relationship Id="rId3" Type="http://schemas.openxmlformats.org/officeDocument/2006/relationships/image" Target="../media/image38.wmf"/><Relationship Id="rId7" Type="http://schemas.openxmlformats.org/officeDocument/2006/relationships/image" Target="../media/image45.wmf"/><Relationship Id="rId2" Type="http://schemas.openxmlformats.org/officeDocument/2006/relationships/image" Target="../media/image37.wmf"/><Relationship Id="rId1" Type="http://schemas.openxmlformats.org/officeDocument/2006/relationships/image" Target="../media/image36.wmf"/><Relationship Id="rId6" Type="http://schemas.openxmlformats.org/officeDocument/2006/relationships/image" Target="../media/image44.wmf"/><Relationship Id="rId5" Type="http://schemas.openxmlformats.org/officeDocument/2006/relationships/image" Target="../media/image40.wmf"/><Relationship Id="rId4" Type="http://schemas.openxmlformats.org/officeDocument/2006/relationships/image" Target="../media/image39.wmf"/><Relationship Id="rId9" Type="http://schemas.openxmlformats.org/officeDocument/2006/relationships/image" Target="../media/image47.wmf"/></Relationships>
</file>

<file path=ppt/drawings/_rels/vmlDrawing11.vml.rels><?xml version="1.0" encoding="UTF-8" standalone="yes"?>
<Relationships xmlns="http://schemas.openxmlformats.org/package/2006/relationships"><Relationship Id="rId8" Type="http://schemas.openxmlformats.org/officeDocument/2006/relationships/image" Target="../media/image51.wmf"/><Relationship Id="rId3" Type="http://schemas.openxmlformats.org/officeDocument/2006/relationships/image" Target="../media/image47.wmf"/><Relationship Id="rId7" Type="http://schemas.openxmlformats.org/officeDocument/2006/relationships/image" Target="../media/image50.wmf"/><Relationship Id="rId2" Type="http://schemas.openxmlformats.org/officeDocument/2006/relationships/image" Target="../media/image38.wmf"/><Relationship Id="rId1" Type="http://schemas.openxmlformats.org/officeDocument/2006/relationships/image" Target="../media/image37.wmf"/><Relationship Id="rId6" Type="http://schemas.openxmlformats.org/officeDocument/2006/relationships/image" Target="../media/image49.wmf"/><Relationship Id="rId5" Type="http://schemas.openxmlformats.org/officeDocument/2006/relationships/image" Target="../media/image48.wmf"/><Relationship Id="rId4" Type="http://schemas.openxmlformats.org/officeDocument/2006/relationships/image" Target="../media/image43.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 Id="rId6" Type="http://schemas.openxmlformats.org/officeDocument/2006/relationships/image" Target="../media/image12.wmf"/><Relationship Id="rId5" Type="http://schemas.openxmlformats.org/officeDocument/2006/relationships/image" Target="../media/image11.wmf"/><Relationship Id="rId4" Type="http://schemas.openxmlformats.org/officeDocument/2006/relationships/image" Target="../media/image10.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5.wmf"/><Relationship Id="rId7" Type="http://schemas.openxmlformats.org/officeDocument/2006/relationships/image" Target="../media/image19.wmf"/><Relationship Id="rId2" Type="http://schemas.openxmlformats.org/officeDocument/2006/relationships/image" Target="../media/image14.wmf"/><Relationship Id="rId1" Type="http://schemas.openxmlformats.org/officeDocument/2006/relationships/image" Target="../media/image13.wmf"/><Relationship Id="rId6" Type="http://schemas.openxmlformats.org/officeDocument/2006/relationships/image" Target="../media/image18.wmf"/><Relationship Id="rId5" Type="http://schemas.openxmlformats.org/officeDocument/2006/relationships/image" Target="../media/image17.wmf"/><Relationship Id="rId4" Type="http://schemas.openxmlformats.org/officeDocument/2006/relationships/image" Target="../media/image16.wmf"/></Relationships>
</file>

<file path=ppt/drawings/_rels/vmlDrawing4.vml.rels><?xml version="1.0" encoding="UTF-8" standalone="yes"?>
<Relationships xmlns="http://schemas.openxmlformats.org/package/2006/relationships"><Relationship Id="rId8" Type="http://schemas.openxmlformats.org/officeDocument/2006/relationships/image" Target="../media/image25.wmf"/><Relationship Id="rId3" Type="http://schemas.openxmlformats.org/officeDocument/2006/relationships/image" Target="../media/image15.wmf"/><Relationship Id="rId7" Type="http://schemas.openxmlformats.org/officeDocument/2006/relationships/image" Target="../media/image24.wmf"/><Relationship Id="rId2" Type="http://schemas.openxmlformats.org/officeDocument/2006/relationships/image" Target="../media/image21.wmf"/><Relationship Id="rId1" Type="http://schemas.openxmlformats.org/officeDocument/2006/relationships/image" Target="../media/image20.wmf"/><Relationship Id="rId6" Type="http://schemas.openxmlformats.org/officeDocument/2006/relationships/image" Target="../media/image23.wmf"/><Relationship Id="rId5" Type="http://schemas.openxmlformats.org/officeDocument/2006/relationships/image" Target="../media/image22.wmf"/><Relationship Id="rId4" Type="http://schemas.openxmlformats.org/officeDocument/2006/relationships/image" Target="../media/image16.wmf"/><Relationship Id="rId9" Type="http://schemas.openxmlformats.org/officeDocument/2006/relationships/image" Target="../media/image26.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27.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28.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31.wmf"/><Relationship Id="rId2" Type="http://schemas.openxmlformats.org/officeDocument/2006/relationships/image" Target="../media/image30.wmf"/><Relationship Id="rId1" Type="http://schemas.openxmlformats.org/officeDocument/2006/relationships/image" Target="../media/image29.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 Id="rId6" Type="http://schemas.openxmlformats.org/officeDocument/2006/relationships/image" Target="../media/image33.wmf"/><Relationship Id="rId5" Type="http://schemas.openxmlformats.org/officeDocument/2006/relationships/image" Target="../media/image11.wmf"/><Relationship Id="rId4" Type="http://schemas.openxmlformats.org/officeDocument/2006/relationships/image" Target="../media/image10.wmf"/></Relationships>
</file>

<file path=ppt/drawings/_rels/vmlDrawing9.vml.rels><?xml version="1.0" encoding="UTF-8" standalone="yes"?>
<Relationships xmlns="http://schemas.openxmlformats.org/package/2006/relationships"><Relationship Id="rId8" Type="http://schemas.openxmlformats.org/officeDocument/2006/relationships/image" Target="../media/image43.wmf"/><Relationship Id="rId3" Type="http://schemas.openxmlformats.org/officeDocument/2006/relationships/image" Target="../media/image38.wmf"/><Relationship Id="rId7" Type="http://schemas.openxmlformats.org/officeDocument/2006/relationships/image" Target="../media/image42.wmf"/><Relationship Id="rId2" Type="http://schemas.openxmlformats.org/officeDocument/2006/relationships/image" Target="../media/image37.wmf"/><Relationship Id="rId1" Type="http://schemas.openxmlformats.org/officeDocument/2006/relationships/image" Target="../media/image36.wmf"/><Relationship Id="rId6" Type="http://schemas.openxmlformats.org/officeDocument/2006/relationships/image" Target="../media/image41.wmf"/><Relationship Id="rId5" Type="http://schemas.openxmlformats.org/officeDocument/2006/relationships/image" Target="../media/image40.wmf"/><Relationship Id="rId4" Type="http://schemas.openxmlformats.org/officeDocument/2006/relationships/image" Target="../media/image39.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7B6EB2E-A415-401E-AA4B-3706C1EE3429}" type="datetimeFigureOut">
              <a:rPr lang="en-US" smtClean="0"/>
              <a:pPr/>
              <a:t>5/4/2021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9D07F1C-9909-430E-8214-CEE8063BB467}" type="slidenum">
              <a:rPr lang="en-US" smtClean="0"/>
              <a:pPr/>
              <a:t>‹#›</a:t>
            </a:fld>
            <a:endParaRPr lang="en-US"/>
          </a:p>
        </p:txBody>
      </p:sp>
    </p:spTree>
    <p:extLst>
      <p:ext uri="{BB962C8B-B14F-4D97-AF65-F5344CB8AC3E}">
        <p14:creationId xmlns:p14="http://schemas.microsoft.com/office/powerpoint/2010/main" val="42431976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9D07F1C-9909-430E-8214-CEE8063BB467}"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9D07F1C-9909-430E-8214-CEE8063BB467}"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9D07F1C-9909-430E-8214-CEE8063BB467}"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9D07F1C-9909-430E-8214-CEE8063BB467}"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9D07F1C-9909-430E-8214-CEE8063BB467}"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9D07F1C-9909-430E-8214-CEE8063BB467}"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9D07F1C-9909-430E-8214-CEE8063BB467}"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9D07F1C-9909-430E-8214-CEE8063BB467}"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9D07F1C-9909-430E-8214-CEE8063BB467}"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9D07F1C-9909-430E-8214-CEE8063BB467}"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9D07F1C-9909-430E-8214-CEE8063BB467}" type="slidenum">
              <a:rPr lang="en-US" smtClean="0"/>
              <a:pPr/>
              <a:t>19</a:t>
            </a:fld>
            <a:endParaRPr lang="en-US"/>
          </a:p>
        </p:txBody>
      </p:sp>
    </p:spTree>
    <p:extLst>
      <p:ext uri="{BB962C8B-B14F-4D97-AF65-F5344CB8AC3E}">
        <p14:creationId xmlns:p14="http://schemas.microsoft.com/office/powerpoint/2010/main" val="5073078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9D07F1C-9909-430E-8214-CEE8063BB467}"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9D07F1C-9909-430E-8214-CEE8063BB467}"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9D07F1C-9909-430E-8214-CEE8063BB467}"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9D07F1C-9909-430E-8214-CEE8063BB467}"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9D07F1C-9909-430E-8214-CEE8063BB467}"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9D07F1C-9909-430E-8214-CEE8063BB467}"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9D07F1C-9909-430E-8214-CEE8063BB467}"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9D07F1C-9909-430E-8214-CEE8063BB467}"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E31CC83-96C1-406F-A01E-66880A902F31}" type="datetimeFigureOut">
              <a:rPr lang="en-US" smtClean="0"/>
              <a:pPr/>
              <a:t>5/4/2021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128800-5D87-4F20-91D2-B29F9C7BCC1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31CC83-96C1-406F-A01E-66880A902F31}" type="datetimeFigureOut">
              <a:rPr lang="en-US" smtClean="0"/>
              <a:pPr/>
              <a:t>5/4/2021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128800-5D87-4F20-91D2-B29F9C7BCC1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31CC83-96C1-406F-A01E-66880A902F31}" type="datetimeFigureOut">
              <a:rPr lang="en-US" smtClean="0"/>
              <a:pPr/>
              <a:t>5/4/2021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128800-5D87-4F20-91D2-B29F9C7BCC1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31CC83-96C1-406F-A01E-66880A902F31}" type="datetimeFigureOut">
              <a:rPr lang="en-US" smtClean="0"/>
              <a:pPr/>
              <a:t>5/4/2021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128800-5D87-4F20-91D2-B29F9C7BCC1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E31CC83-96C1-406F-A01E-66880A902F31}" type="datetimeFigureOut">
              <a:rPr lang="en-US" smtClean="0"/>
              <a:pPr/>
              <a:t>5/4/2021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128800-5D87-4F20-91D2-B29F9C7BCC1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31CC83-96C1-406F-A01E-66880A902F31}" type="datetimeFigureOut">
              <a:rPr lang="en-US" smtClean="0"/>
              <a:pPr/>
              <a:t>5/4/2021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128800-5D87-4F20-91D2-B29F9C7BCC1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31CC83-96C1-406F-A01E-66880A902F31}" type="datetimeFigureOut">
              <a:rPr lang="en-US" smtClean="0"/>
              <a:pPr/>
              <a:t>5/4/2021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8128800-5D87-4F20-91D2-B29F9C7BCC1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31CC83-96C1-406F-A01E-66880A902F31}" type="datetimeFigureOut">
              <a:rPr lang="en-US" smtClean="0"/>
              <a:pPr/>
              <a:t>5/4/2021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8128800-5D87-4F20-91D2-B29F9C7BCC1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31CC83-96C1-406F-A01E-66880A902F31}" type="datetimeFigureOut">
              <a:rPr lang="en-US" smtClean="0"/>
              <a:pPr/>
              <a:t>5/4/2021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8128800-5D87-4F20-91D2-B29F9C7BCC1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E31CC83-96C1-406F-A01E-66880A902F31}" type="datetimeFigureOut">
              <a:rPr lang="en-US" smtClean="0"/>
              <a:pPr/>
              <a:t>5/4/2021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128800-5D87-4F20-91D2-B29F9C7BCC1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E31CC83-96C1-406F-A01E-66880A902F31}" type="datetimeFigureOut">
              <a:rPr lang="en-US" smtClean="0"/>
              <a:pPr/>
              <a:t>5/4/2021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128800-5D87-4F20-91D2-B29F9C7BCC1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31CC83-96C1-406F-A01E-66880A902F31}" type="datetimeFigureOut">
              <a:rPr lang="en-US" smtClean="0"/>
              <a:pPr/>
              <a:t>5/4/2021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128800-5D87-4F20-91D2-B29F9C7BCC14}"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hyperlink" Target="http://teacher.pas.rochester.edu/phy122/Lecture_Notes/Chapter23/Chapter2326.gif" TargetMode="External"/><Relationship Id="rId2" Type="http://schemas.openxmlformats.org/officeDocument/2006/relationships/notesSlide" Target="../notesSlides/notesSlide11.xml"/><Relationship Id="rId1" Type="http://schemas.openxmlformats.org/officeDocument/2006/relationships/slideLayout" Target="../slideLayouts/slideLayout4.xml"/><Relationship Id="rId4" Type="http://schemas.openxmlformats.org/officeDocument/2006/relationships/image" Target="../media/image32.png"/></Relationships>
</file>

<file path=ppt/slides/_rels/slide12.xml.rels><?xml version="1.0" encoding="UTF-8" standalone="yes"?>
<Relationships xmlns="http://schemas.openxmlformats.org/package/2006/relationships"><Relationship Id="rId8" Type="http://schemas.openxmlformats.org/officeDocument/2006/relationships/oleObject" Target="../embeddings/oleObject36.bin"/><Relationship Id="rId13" Type="http://schemas.openxmlformats.org/officeDocument/2006/relationships/image" Target="../media/image11.wmf"/><Relationship Id="rId3" Type="http://schemas.openxmlformats.org/officeDocument/2006/relationships/notesSlide" Target="../notesSlides/notesSlide12.xml"/><Relationship Id="rId7" Type="http://schemas.openxmlformats.org/officeDocument/2006/relationships/image" Target="../media/image8.wmf"/><Relationship Id="rId12" Type="http://schemas.openxmlformats.org/officeDocument/2006/relationships/oleObject" Target="../embeddings/oleObject38.bin"/><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oleObject" Target="../embeddings/oleObject35.bin"/><Relationship Id="rId11" Type="http://schemas.openxmlformats.org/officeDocument/2006/relationships/image" Target="../media/image10.wmf"/><Relationship Id="rId5" Type="http://schemas.openxmlformats.org/officeDocument/2006/relationships/image" Target="../media/image7.wmf"/><Relationship Id="rId15" Type="http://schemas.openxmlformats.org/officeDocument/2006/relationships/image" Target="../media/image33.wmf"/><Relationship Id="rId10" Type="http://schemas.openxmlformats.org/officeDocument/2006/relationships/oleObject" Target="../embeddings/oleObject37.bin"/><Relationship Id="rId4" Type="http://schemas.openxmlformats.org/officeDocument/2006/relationships/oleObject" Target="../embeddings/oleObject34.bin"/><Relationship Id="rId9" Type="http://schemas.openxmlformats.org/officeDocument/2006/relationships/image" Target="../media/image9.wmf"/><Relationship Id="rId14" Type="http://schemas.openxmlformats.org/officeDocument/2006/relationships/oleObject" Target="../embeddings/oleObject39.bin"/></Relationships>
</file>

<file path=ppt/slides/_rels/slide13.xml.rels><?xml version="1.0" encoding="UTF-8" standalone="yes"?>
<Relationships xmlns="http://schemas.openxmlformats.org/package/2006/relationships"><Relationship Id="rId3" Type="http://schemas.openxmlformats.org/officeDocument/2006/relationships/hyperlink" Target="http://upload.wikimedia.org/wikipedia/commons/thumb/2/21/VFPt_charges_plus_minus.svg/800px-VFPt_charges_plus_minus.svg.png" TargetMode="External"/><Relationship Id="rId2" Type="http://schemas.openxmlformats.org/officeDocument/2006/relationships/notesSlide" Target="../notesSlides/notesSlide13.xml"/><Relationship Id="rId1" Type="http://schemas.openxmlformats.org/officeDocument/2006/relationships/slideLayout" Target="../slideLayouts/slideLayout4.xml"/><Relationship Id="rId4" Type="http://schemas.openxmlformats.org/officeDocument/2006/relationships/image" Target="../media/image34.png"/></Relationships>
</file>

<file path=ppt/slides/_rels/slide14.xml.rels><?xml version="1.0" encoding="UTF-8" standalone="yes"?>
<Relationships xmlns="http://schemas.openxmlformats.org/package/2006/relationships"><Relationship Id="rId3" Type="http://schemas.openxmlformats.org/officeDocument/2006/relationships/hyperlink" Target="https://www.falstad.com/emstatic/"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35.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oleObject" Target="../embeddings/oleObject42.bin"/><Relationship Id="rId13" Type="http://schemas.openxmlformats.org/officeDocument/2006/relationships/image" Target="../media/image40.wmf"/><Relationship Id="rId18" Type="http://schemas.openxmlformats.org/officeDocument/2006/relationships/oleObject" Target="../embeddings/oleObject47.bin"/><Relationship Id="rId3" Type="http://schemas.openxmlformats.org/officeDocument/2006/relationships/notesSlide" Target="../notesSlides/notesSlide16.xml"/><Relationship Id="rId7" Type="http://schemas.openxmlformats.org/officeDocument/2006/relationships/image" Target="../media/image37.wmf"/><Relationship Id="rId12" Type="http://schemas.openxmlformats.org/officeDocument/2006/relationships/oleObject" Target="../embeddings/oleObject44.bin"/><Relationship Id="rId17" Type="http://schemas.openxmlformats.org/officeDocument/2006/relationships/image" Target="../media/image42.wmf"/><Relationship Id="rId2" Type="http://schemas.openxmlformats.org/officeDocument/2006/relationships/slideLayout" Target="../slideLayouts/slideLayout4.xml"/><Relationship Id="rId16" Type="http://schemas.openxmlformats.org/officeDocument/2006/relationships/oleObject" Target="../embeddings/oleObject46.bin"/><Relationship Id="rId1" Type="http://schemas.openxmlformats.org/officeDocument/2006/relationships/vmlDrawing" Target="../drawings/vmlDrawing9.vml"/><Relationship Id="rId6" Type="http://schemas.openxmlformats.org/officeDocument/2006/relationships/oleObject" Target="../embeddings/oleObject41.bin"/><Relationship Id="rId11" Type="http://schemas.openxmlformats.org/officeDocument/2006/relationships/image" Target="../media/image39.wmf"/><Relationship Id="rId5" Type="http://schemas.openxmlformats.org/officeDocument/2006/relationships/image" Target="../media/image36.wmf"/><Relationship Id="rId15" Type="http://schemas.openxmlformats.org/officeDocument/2006/relationships/image" Target="../media/image41.wmf"/><Relationship Id="rId10" Type="http://schemas.openxmlformats.org/officeDocument/2006/relationships/oleObject" Target="../embeddings/oleObject43.bin"/><Relationship Id="rId19" Type="http://schemas.openxmlformats.org/officeDocument/2006/relationships/image" Target="../media/image43.wmf"/><Relationship Id="rId4" Type="http://schemas.openxmlformats.org/officeDocument/2006/relationships/oleObject" Target="../embeddings/oleObject40.bin"/><Relationship Id="rId9" Type="http://schemas.openxmlformats.org/officeDocument/2006/relationships/image" Target="../media/image38.wmf"/><Relationship Id="rId14" Type="http://schemas.openxmlformats.org/officeDocument/2006/relationships/oleObject" Target="../embeddings/oleObject45.bin"/></Relationships>
</file>

<file path=ppt/slides/_rels/slide17.xml.rels><?xml version="1.0" encoding="UTF-8" standalone="yes"?>
<Relationships xmlns="http://schemas.openxmlformats.org/package/2006/relationships"><Relationship Id="rId8" Type="http://schemas.openxmlformats.org/officeDocument/2006/relationships/oleObject" Target="../embeddings/oleObject50.bin"/><Relationship Id="rId13" Type="http://schemas.openxmlformats.org/officeDocument/2006/relationships/image" Target="../media/image40.wmf"/><Relationship Id="rId18" Type="http://schemas.openxmlformats.org/officeDocument/2006/relationships/oleObject" Target="../embeddings/oleObject55.bin"/><Relationship Id="rId3" Type="http://schemas.openxmlformats.org/officeDocument/2006/relationships/notesSlide" Target="../notesSlides/notesSlide17.xml"/><Relationship Id="rId21" Type="http://schemas.openxmlformats.org/officeDocument/2006/relationships/image" Target="../media/image47.wmf"/><Relationship Id="rId7" Type="http://schemas.openxmlformats.org/officeDocument/2006/relationships/image" Target="../media/image37.wmf"/><Relationship Id="rId12" Type="http://schemas.openxmlformats.org/officeDocument/2006/relationships/oleObject" Target="../embeddings/oleObject52.bin"/><Relationship Id="rId17" Type="http://schemas.openxmlformats.org/officeDocument/2006/relationships/image" Target="../media/image45.wmf"/><Relationship Id="rId2" Type="http://schemas.openxmlformats.org/officeDocument/2006/relationships/slideLayout" Target="../slideLayouts/slideLayout4.xml"/><Relationship Id="rId16" Type="http://schemas.openxmlformats.org/officeDocument/2006/relationships/oleObject" Target="../embeddings/oleObject54.bin"/><Relationship Id="rId20" Type="http://schemas.openxmlformats.org/officeDocument/2006/relationships/oleObject" Target="../embeddings/oleObject56.bin"/><Relationship Id="rId1" Type="http://schemas.openxmlformats.org/officeDocument/2006/relationships/vmlDrawing" Target="../drawings/vmlDrawing10.vml"/><Relationship Id="rId6" Type="http://schemas.openxmlformats.org/officeDocument/2006/relationships/oleObject" Target="../embeddings/oleObject49.bin"/><Relationship Id="rId11" Type="http://schemas.openxmlformats.org/officeDocument/2006/relationships/image" Target="../media/image39.wmf"/><Relationship Id="rId5" Type="http://schemas.openxmlformats.org/officeDocument/2006/relationships/image" Target="../media/image36.wmf"/><Relationship Id="rId15" Type="http://schemas.openxmlformats.org/officeDocument/2006/relationships/image" Target="../media/image44.wmf"/><Relationship Id="rId10" Type="http://schemas.openxmlformats.org/officeDocument/2006/relationships/oleObject" Target="../embeddings/oleObject51.bin"/><Relationship Id="rId19" Type="http://schemas.openxmlformats.org/officeDocument/2006/relationships/image" Target="../media/image46.wmf"/><Relationship Id="rId4" Type="http://schemas.openxmlformats.org/officeDocument/2006/relationships/oleObject" Target="../embeddings/oleObject48.bin"/><Relationship Id="rId9" Type="http://schemas.openxmlformats.org/officeDocument/2006/relationships/image" Target="../media/image38.wmf"/><Relationship Id="rId14" Type="http://schemas.openxmlformats.org/officeDocument/2006/relationships/oleObject" Target="../embeddings/oleObject53.bin"/><Relationship Id="rId22" Type="http://schemas.openxmlformats.org/officeDocument/2006/relationships/oleObject" Target="../embeddings/oleObject57.bin"/></Relationships>
</file>

<file path=ppt/slides/_rels/slide18.xml.rels><?xml version="1.0" encoding="UTF-8" standalone="yes"?>
<Relationships xmlns="http://schemas.openxmlformats.org/package/2006/relationships"><Relationship Id="rId8" Type="http://schemas.openxmlformats.org/officeDocument/2006/relationships/oleObject" Target="../embeddings/oleObject60.bin"/><Relationship Id="rId13" Type="http://schemas.openxmlformats.org/officeDocument/2006/relationships/image" Target="../media/image48.wmf"/><Relationship Id="rId18" Type="http://schemas.openxmlformats.org/officeDocument/2006/relationships/oleObject" Target="../embeddings/oleObject65.bin"/><Relationship Id="rId3" Type="http://schemas.openxmlformats.org/officeDocument/2006/relationships/notesSlide" Target="../notesSlides/notesSlide18.xml"/><Relationship Id="rId7" Type="http://schemas.openxmlformats.org/officeDocument/2006/relationships/image" Target="../media/image38.wmf"/><Relationship Id="rId12" Type="http://schemas.openxmlformats.org/officeDocument/2006/relationships/oleObject" Target="../embeddings/oleObject62.bin"/><Relationship Id="rId17" Type="http://schemas.openxmlformats.org/officeDocument/2006/relationships/image" Target="../media/image50.wmf"/><Relationship Id="rId2" Type="http://schemas.openxmlformats.org/officeDocument/2006/relationships/slideLayout" Target="../slideLayouts/slideLayout4.xml"/><Relationship Id="rId16" Type="http://schemas.openxmlformats.org/officeDocument/2006/relationships/oleObject" Target="../embeddings/oleObject64.bin"/><Relationship Id="rId1" Type="http://schemas.openxmlformats.org/officeDocument/2006/relationships/vmlDrawing" Target="../drawings/vmlDrawing11.vml"/><Relationship Id="rId6" Type="http://schemas.openxmlformats.org/officeDocument/2006/relationships/oleObject" Target="../embeddings/oleObject59.bin"/><Relationship Id="rId11" Type="http://schemas.openxmlformats.org/officeDocument/2006/relationships/image" Target="../media/image43.wmf"/><Relationship Id="rId5" Type="http://schemas.openxmlformats.org/officeDocument/2006/relationships/image" Target="../media/image37.wmf"/><Relationship Id="rId15" Type="http://schemas.openxmlformats.org/officeDocument/2006/relationships/image" Target="../media/image49.wmf"/><Relationship Id="rId10" Type="http://schemas.openxmlformats.org/officeDocument/2006/relationships/oleObject" Target="../embeddings/oleObject61.bin"/><Relationship Id="rId19" Type="http://schemas.openxmlformats.org/officeDocument/2006/relationships/image" Target="../media/image51.wmf"/><Relationship Id="rId4" Type="http://schemas.openxmlformats.org/officeDocument/2006/relationships/oleObject" Target="../embeddings/oleObject58.bin"/><Relationship Id="rId9" Type="http://schemas.openxmlformats.org/officeDocument/2006/relationships/image" Target="../media/image47.wmf"/><Relationship Id="rId14" Type="http://schemas.openxmlformats.org/officeDocument/2006/relationships/oleObject" Target="../embeddings/oleObject63.bin"/></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oleObject" Target="../embeddings/oleObject3.bin"/><Relationship Id="rId13" Type="http://schemas.openxmlformats.org/officeDocument/2006/relationships/image" Target="../media/image5.wmf"/><Relationship Id="rId3" Type="http://schemas.openxmlformats.org/officeDocument/2006/relationships/notesSlide" Target="../notesSlides/notesSlide3.xml"/><Relationship Id="rId7" Type="http://schemas.openxmlformats.org/officeDocument/2006/relationships/image" Target="../media/image2.wmf"/><Relationship Id="rId12"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4.wmf"/><Relationship Id="rId5" Type="http://schemas.openxmlformats.org/officeDocument/2006/relationships/image" Target="../media/image1.wmf"/><Relationship Id="rId15" Type="http://schemas.openxmlformats.org/officeDocument/2006/relationships/image" Target="../media/image6.wmf"/><Relationship Id="rId10" Type="http://schemas.openxmlformats.org/officeDocument/2006/relationships/oleObject" Target="../embeddings/oleObject4.bin"/><Relationship Id="rId4" Type="http://schemas.openxmlformats.org/officeDocument/2006/relationships/oleObject" Target="../embeddings/oleObject1.bin"/><Relationship Id="rId9" Type="http://schemas.openxmlformats.org/officeDocument/2006/relationships/image" Target="../media/image3.wmf"/><Relationship Id="rId14" Type="http://schemas.openxmlformats.org/officeDocument/2006/relationships/oleObject" Target="../embeddings/oleObject6.bin"/></Relationships>
</file>

<file path=ppt/slides/_rels/slide4.xml.rels><?xml version="1.0" encoding="UTF-8" standalone="yes"?>
<Relationships xmlns="http://schemas.openxmlformats.org/package/2006/relationships"><Relationship Id="rId8" Type="http://schemas.openxmlformats.org/officeDocument/2006/relationships/oleObject" Target="../embeddings/oleObject9.bin"/><Relationship Id="rId13" Type="http://schemas.openxmlformats.org/officeDocument/2006/relationships/image" Target="../media/image11.wmf"/><Relationship Id="rId3" Type="http://schemas.openxmlformats.org/officeDocument/2006/relationships/notesSlide" Target="../notesSlides/notesSlide4.xml"/><Relationship Id="rId7" Type="http://schemas.openxmlformats.org/officeDocument/2006/relationships/image" Target="../media/image8.wmf"/><Relationship Id="rId12"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8.bin"/><Relationship Id="rId11" Type="http://schemas.openxmlformats.org/officeDocument/2006/relationships/image" Target="../media/image10.wmf"/><Relationship Id="rId5" Type="http://schemas.openxmlformats.org/officeDocument/2006/relationships/image" Target="../media/image7.wmf"/><Relationship Id="rId15" Type="http://schemas.openxmlformats.org/officeDocument/2006/relationships/image" Target="../media/image12.wmf"/><Relationship Id="rId10" Type="http://schemas.openxmlformats.org/officeDocument/2006/relationships/oleObject" Target="../embeddings/oleObject10.bin"/><Relationship Id="rId4" Type="http://schemas.openxmlformats.org/officeDocument/2006/relationships/oleObject" Target="../embeddings/oleObject7.bin"/><Relationship Id="rId9" Type="http://schemas.openxmlformats.org/officeDocument/2006/relationships/image" Target="../media/image9.wmf"/><Relationship Id="rId14" Type="http://schemas.openxmlformats.org/officeDocument/2006/relationships/oleObject" Target="../embeddings/oleObject12.bin"/></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15.bin"/><Relationship Id="rId13" Type="http://schemas.openxmlformats.org/officeDocument/2006/relationships/image" Target="../media/image17.wmf"/><Relationship Id="rId3" Type="http://schemas.openxmlformats.org/officeDocument/2006/relationships/notesSlide" Target="../notesSlides/notesSlide5.xml"/><Relationship Id="rId7" Type="http://schemas.openxmlformats.org/officeDocument/2006/relationships/image" Target="../media/image14.wmf"/><Relationship Id="rId12" Type="http://schemas.openxmlformats.org/officeDocument/2006/relationships/oleObject" Target="../embeddings/oleObject17.bin"/><Relationship Id="rId17" Type="http://schemas.openxmlformats.org/officeDocument/2006/relationships/image" Target="../media/image19.wmf"/><Relationship Id="rId2" Type="http://schemas.openxmlformats.org/officeDocument/2006/relationships/slideLayout" Target="../slideLayouts/slideLayout4.xml"/><Relationship Id="rId16" Type="http://schemas.openxmlformats.org/officeDocument/2006/relationships/oleObject" Target="../embeddings/oleObject19.bin"/><Relationship Id="rId1" Type="http://schemas.openxmlformats.org/officeDocument/2006/relationships/vmlDrawing" Target="../drawings/vmlDrawing3.vml"/><Relationship Id="rId6" Type="http://schemas.openxmlformats.org/officeDocument/2006/relationships/oleObject" Target="../embeddings/oleObject14.bin"/><Relationship Id="rId11" Type="http://schemas.openxmlformats.org/officeDocument/2006/relationships/image" Target="../media/image16.wmf"/><Relationship Id="rId5" Type="http://schemas.openxmlformats.org/officeDocument/2006/relationships/image" Target="../media/image13.wmf"/><Relationship Id="rId15" Type="http://schemas.openxmlformats.org/officeDocument/2006/relationships/image" Target="../media/image18.wmf"/><Relationship Id="rId10" Type="http://schemas.openxmlformats.org/officeDocument/2006/relationships/oleObject" Target="../embeddings/oleObject16.bin"/><Relationship Id="rId4" Type="http://schemas.openxmlformats.org/officeDocument/2006/relationships/oleObject" Target="../embeddings/oleObject13.bin"/><Relationship Id="rId9" Type="http://schemas.openxmlformats.org/officeDocument/2006/relationships/image" Target="../media/image15.wmf"/><Relationship Id="rId14" Type="http://schemas.openxmlformats.org/officeDocument/2006/relationships/oleObject" Target="../embeddings/oleObject18.bin"/></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22.bin"/><Relationship Id="rId13" Type="http://schemas.openxmlformats.org/officeDocument/2006/relationships/image" Target="../media/image22.wmf"/><Relationship Id="rId18" Type="http://schemas.openxmlformats.org/officeDocument/2006/relationships/oleObject" Target="../embeddings/oleObject27.bin"/><Relationship Id="rId3" Type="http://schemas.openxmlformats.org/officeDocument/2006/relationships/notesSlide" Target="../notesSlides/notesSlide6.xml"/><Relationship Id="rId21" Type="http://schemas.openxmlformats.org/officeDocument/2006/relationships/image" Target="../media/image26.wmf"/><Relationship Id="rId7" Type="http://schemas.openxmlformats.org/officeDocument/2006/relationships/image" Target="../media/image21.wmf"/><Relationship Id="rId12" Type="http://schemas.openxmlformats.org/officeDocument/2006/relationships/oleObject" Target="../embeddings/oleObject24.bin"/><Relationship Id="rId17" Type="http://schemas.openxmlformats.org/officeDocument/2006/relationships/image" Target="../media/image24.wmf"/><Relationship Id="rId2" Type="http://schemas.openxmlformats.org/officeDocument/2006/relationships/slideLayout" Target="../slideLayouts/slideLayout4.xml"/><Relationship Id="rId16" Type="http://schemas.openxmlformats.org/officeDocument/2006/relationships/oleObject" Target="../embeddings/oleObject26.bin"/><Relationship Id="rId20" Type="http://schemas.openxmlformats.org/officeDocument/2006/relationships/oleObject" Target="../embeddings/oleObject28.bin"/><Relationship Id="rId1" Type="http://schemas.openxmlformats.org/officeDocument/2006/relationships/vmlDrawing" Target="../drawings/vmlDrawing4.vml"/><Relationship Id="rId6" Type="http://schemas.openxmlformats.org/officeDocument/2006/relationships/oleObject" Target="../embeddings/oleObject21.bin"/><Relationship Id="rId11" Type="http://schemas.openxmlformats.org/officeDocument/2006/relationships/image" Target="../media/image16.wmf"/><Relationship Id="rId5" Type="http://schemas.openxmlformats.org/officeDocument/2006/relationships/image" Target="../media/image20.wmf"/><Relationship Id="rId15" Type="http://schemas.openxmlformats.org/officeDocument/2006/relationships/image" Target="../media/image23.wmf"/><Relationship Id="rId10" Type="http://schemas.openxmlformats.org/officeDocument/2006/relationships/oleObject" Target="../embeddings/oleObject23.bin"/><Relationship Id="rId19" Type="http://schemas.openxmlformats.org/officeDocument/2006/relationships/image" Target="../media/image25.wmf"/><Relationship Id="rId4" Type="http://schemas.openxmlformats.org/officeDocument/2006/relationships/oleObject" Target="../embeddings/oleObject20.bin"/><Relationship Id="rId9" Type="http://schemas.openxmlformats.org/officeDocument/2006/relationships/image" Target="../media/image15.wmf"/><Relationship Id="rId14" Type="http://schemas.openxmlformats.org/officeDocument/2006/relationships/oleObject" Target="../embeddings/oleObject25.bin"/></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vmlDrawing" Target="../drawings/vmlDrawing5.vml"/><Relationship Id="rId5" Type="http://schemas.openxmlformats.org/officeDocument/2006/relationships/image" Target="../media/image27.wmf"/><Relationship Id="rId4" Type="http://schemas.openxmlformats.org/officeDocument/2006/relationships/oleObject" Target="../embeddings/oleObject29.bin"/></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6.vml"/><Relationship Id="rId5" Type="http://schemas.openxmlformats.org/officeDocument/2006/relationships/image" Target="../media/image28.wmf"/><Relationship Id="rId4" Type="http://schemas.openxmlformats.org/officeDocument/2006/relationships/oleObject" Target="../embeddings/oleObject30.bin"/></Relationships>
</file>

<file path=ppt/slides/_rels/slide9.xml.rels><?xml version="1.0" encoding="UTF-8" standalone="yes"?>
<Relationships xmlns="http://schemas.openxmlformats.org/package/2006/relationships"><Relationship Id="rId8" Type="http://schemas.openxmlformats.org/officeDocument/2006/relationships/oleObject" Target="../embeddings/oleObject33.bin"/><Relationship Id="rId3" Type="http://schemas.openxmlformats.org/officeDocument/2006/relationships/notesSlide" Target="../notesSlides/notesSlide9.xml"/><Relationship Id="rId7" Type="http://schemas.openxmlformats.org/officeDocument/2006/relationships/image" Target="../media/image30.wmf"/><Relationship Id="rId2" Type="http://schemas.openxmlformats.org/officeDocument/2006/relationships/slideLayout" Target="../slideLayouts/slideLayout4.xml"/><Relationship Id="rId1" Type="http://schemas.openxmlformats.org/officeDocument/2006/relationships/vmlDrawing" Target="../drawings/vmlDrawing7.vml"/><Relationship Id="rId6" Type="http://schemas.openxmlformats.org/officeDocument/2006/relationships/oleObject" Target="../embeddings/oleObject32.bin"/><Relationship Id="rId5" Type="http://schemas.openxmlformats.org/officeDocument/2006/relationships/image" Target="../media/image29.wmf"/><Relationship Id="rId4" Type="http://schemas.openxmlformats.org/officeDocument/2006/relationships/oleObject" Target="../embeddings/oleObject31.bin"/><Relationship Id="rId9" Type="http://schemas.openxmlformats.org/officeDocument/2006/relationships/image" Target="../media/image31.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9416" y="457200"/>
            <a:ext cx="8915400" cy="1470025"/>
          </a:xfrm>
        </p:spPr>
        <p:txBody>
          <a:bodyPr/>
          <a:lstStyle/>
          <a:p>
            <a:r>
              <a:rPr lang="en-US"/>
              <a:t>More Electric Fields</a:t>
            </a:r>
            <a:endParaRPr lang="en-US" dirty="0"/>
          </a:p>
        </p:txBody>
      </p:sp>
      <p:sp>
        <p:nvSpPr>
          <p:cNvPr id="3" name="Subtitle 2"/>
          <p:cNvSpPr>
            <a:spLocks noGrp="1"/>
          </p:cNvSpPr>
          <p:nvPr>
            <p:ph type="subTitle" idx="1"/>
          </p:nvPr>
        </p:nvSpPr>
        <p:spPr>
          <a:xfrm>
            <a:off x="1295400" y="2202984"/>
            <a:ext cx="6400800" cy="3124200"/>
          </a:xfrm>
        </p:spPr>
        <p:txBody>
          <a:bodyPr>
            <a:normAutofit/>
          </a:bodyPr>
          <a:lstStyle/>
          <a:p>
            <a:endParaRPr lang="en-US" sz="2400" i="1" dirty="0"/>
          </a:p>
          <a:p>
            <a:r>
              <a:rPr lang="en-US" sz="2800"/>
              <a:t>Physics 2415 Lecture 3</a:t>
            </a:r>
            <a:endParaRPr lang="en-US" sz="2800" dirty="0"/>
          </a:p>
          <a:p>
            <a:endParaRPr lang="en-US" sz="2800" dirty="0"/>
          </a:p>
          <a:p>
            <a:r>
              <a:rPr lang="en-US" sz="2800"/>
              <a:t>Michael Fowler, UVa</a:t>
            </a:r>
            <a:endParaRPr lang="en-US" sz="2800" dirty="0"/>
          </a:p>
          <a:p>
            <a:endParaRPr lang="en-US" sz="2800" dirty="0"/>
          </a:p>
          <a:p>
            <a:endParaRPr lang="en-US" sz="2800" i="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458200" cy="1143000"/>
          </a:xfrm>
        </p:spPr>
        <p:txBody>
          <a:bodyPr>
            <a:normAutofit fontScale="90000"/>
          </a:bodyPr>
          <a:lstStyle/>
          <a:p>
            <a:r>
              <a:rPr lang="en-US">
                <a:solidFill>
                  <a:srgbClr val="FFFF00"/>
                </a:solidFill>
              </a:rPr>
              <a:t>Field of Two Equal Charges </a:t>
            </a:r>
            <a:r>
              <a:rPr lang="en-US" i="1">
                <a:solidFill>
                  <a:srgbClr val="FFFF00"/>
                </a:solidFill>
              </a:rPr>
              <a:t>off</a:t>
            </a:r>
            <a:r>
              <a:rPr lang="en-US">
                <a:solidFill>
                  <a:srgbClr val="FFFF00"/>
                </a:solidFill>
              </a:rPr>
              <a:t> the Axis</a:t>
            </a:r>
          </a:p>
        </p:txBody>
      </p:sp>
      <p:sp>
        <p:nvSpPr>
          <p:cNvPr id="3" name="Content Placeholder 2"/>
          <p:cNvSpPr>
            <a:spLocks noGrp="1"/>
          </p:cNvSpPr>
          <p:nvPr>
            <p:ph sz="half" idx="1"/>
          </p:nvPr>
        </p:nvSpPr>
        <p:spPr>
          <a:xfrm>
            <a:off x="228600" y="1600200"/>
            <a:ext cx="4495800" cy="4525963"/>
          </a:xfrm>
        </p:spPr>
        <p:txBody>
          <a:bodyPr/>
          <a:lstStyle/>
          <a:p>
            <a:r>
              <a:rPr lang="en-US"/>
              <a:t>Close to one of the charges, its own field dominates.  On the axis between them, the field is along the axis. </a:t>
            </a:r>
          </a:p>
          <a:p>
            <a:r>
              <a:rPr lang="en-US"/>
              <a:t>To find the field elsewhere, we must  add the two field vectors, and so can trace lines of force.</a:t>
            </a:r>
          </a:p>
        </p:txBody>
      </p:sp>
      <p:sp>
        <p:nvSpPr>
          <p:cNvPr id="4" name="Content Placeholder 3"/>
          <p:cNvSpPr>
            <a:spLocks noGrp="1"/>
          </p:cNvSpPr>
          <p:nvPr>
            <p:ph sz="half" idx="2"/>
          </p:nvPr>
        </p:nvSpPr>
        <p:spPr/>
        <p:txBody>
          <a:bodyPr/>
          <a:lstStyle/>
          <a:p>
            <a:r>
              <a:rPr lang="en-US">
                <a:solidFill>
                  <a:schemeClr val="bg2">
                    <a:lumMod val="50000"/>
                  </a:schemeClr>
                </a:solidFill>
              </a:rPr>
              <a:t>a</a:t>
            </a:r>
          </a:p>
        </p:txBody>
      </p:sp>
      <p:sp>
        <p:nvSpPr>
          <p:cNvPr id="16" name="Oval 15"/>
          <p:cNvSpPr/>
          <p:nvPr/>
        </p:nvSpPr>
        <p:spPr>
          <a:xfrm>
            <a:off x="6450014" y="2443962"/>
            <a:ext cx="229005" cy="21432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 name="Straight Arrow Connector 16"/>
          <p:cNvCxnSpPr/>
          <p:nvPr/>
        </p:nvCxnSpPr>
        <p:spPr>
          <a:xfrm rot="5400000" flipH="1" flipV="1">
            <a:off x="6347422" y="2118727"/>
            <a:ext cx="428648" cy="1193"/>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rot="13500000" flipH="1" flipV="1">
            <a:off x="6674196" y="2853760"/>
            <a:ext cx="428648" cy="1193"/>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rot="10800000" flipH="1" flipV="1">
            <a:off x="6790751" y="2540552"/>
            <a:ext cx="458009" cy="1117"/>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rot="5400000">
            <a:off x="6364260" y="2985479"/>
            <a:ext cx="428648" cy="1193"/>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rot="18900000" flipH="1" flipV="1">
            <a:off x="6019650" y="2872709"/>
            <a:ext cx="458009" cy="1117"/>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flipH="1" flipV="1">
            <a:off x="5867400" y="2566883"/>
            <a:ext cx="458009" cy="1117"/>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rot="2700000" flipH="1" flipV="1">
            <a:off x="6020858" y="2239154"/>
            <a:ext cx="428648" cy="1193"/>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rot="8100000" flipH="1" flipV="1">
            <a:off x="6676354" y="2251800"/>
            <a:ext cx="458009" cy="1117"/>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nvGrpSpPr>
          <p:cNvPr id="25" name="Group 24"/>
          <p:cNvGrpSpPr/>
          <p:nvPr/>
        </p:nvGrpSpPr>
        <p:grpSpPr>
          <a:xfrm>
            <a:off x="5920393" y="4191000"/>
            <a:ext cx="1381360" cy="1295400"/>
            <a:chOff x="5701553" y="2814917"/>
            <a:chExt cx="1838560" cy="1842248"/>
          </a:xfrm>
        </p:grpSpPr>
        <p:sp>
          <p:nvSpPr>
            <p:cNvPr id="26" name="Oval 25"/>
            <p:cNvSpPr/>
            <p:nvPr/>
          </p:nvSpPr>
          <p:spPr>
            <a:xfrm>
              <a:off x="6477000" y="3581400"/>
              <a:ext cx="304800" cy="3048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7" name="Straight Arrow Connector 26"/>
            <p:cNvCxnSpPr/>
            <p:nvPr/>
          </p:nvCxnSpPr>
          <p:spPr>
            <a:xfrm rot="5400000" flipH="1" flipV="1">
              <a:off x="6320912" y="3118923"/>
              <a:ext cx="609600" cy="1588"/>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rot="13500000" flipH="1" flipV="1">
              <a:off x="6755842" y="4164247"/>
              <a:ext cx="609600" cy="1588"/>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rot="10800000" flipH="1" flipV="1">
              <a:off x="6930513" y="3718765"/>
              <a:ext cx="609600" cy="1588"/>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rot="5400000">
              <a:off x="6343324" y="4351571"/>
              <a:ext cx="609600" cy="1588"/>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rot="-2700000" flipH="1" flipV="1">
              <a:off x="5904194" y="4191140"/>
              <a:ext cx="609600" cy="1588"/>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flipH="1" flipV="1">
              <a:off x="5701553" y="3756212"/>
              <a:ext cx="609600" cy="1588"/>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rot="2700000" flipH="1" flipV="1">
              <a:off x="5886263" y="3290187"/>
              <a:ext cx="609600" cy="1588"/>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rot="8100000" flipH="1" flipV="1">
              <a:off x="6778253" y="3308117"/>
              <a:ext cx="609600" cy="1588"/>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cxnSp>
        <p:nvCxnSpPr>
          <p:cNvPr id="36" name="Straight Connector 35"/>
          <p:cNvCxnSpPr/>
          <p:nvPr/>
        </p:nvCxnSpPr>
        <p:spPr>
          <a:xfrm flipV="1">
            <a:off x="5275730" y="3657600"/>
            <a:ext cx="3733800" cy="76200"/>
          </a:xfrm>
          <a:prstGeom prst="line">
            <a:avLst/>
          </a:prstGeom>
        </p:spPr>
        <p:style>
          <a:lnRef idx="1">
            <a:schemeClr val="accent1"/>
          </a:lnRef>
          <a:fillRef idx="0">
            <a:schemeClr val="accent1"/>
          </a:fillRef>
          <a:effectRef idx="0">
            <a:schemeClr val="accent1"/>
          </a:effectRef>
          <a:fontRef idx="minor">
            <a:schemeClr val="tx1"/>
          </a:fontRef>
        </p:style>
      </p:cxnSp>
      <p:grpSp>
        <p:nvGrpSpPr>
          <p:cNvPr id="45" name="Group 44"/>
          <p:cNvGrpSpPr/>
          <p:nvPr/>
        </p:nvGrpSpPr>
        <p:grpSpPr>
          <a:xfrm>
            <a:off x="7291292" y="2287974"/>
            <a:ext cx="927189" cy="1248080"/>
            <a:chOff x="7291292" y="2287974"/>
            <a:chExt cx="927189" cy="1248080"/>
          </a:xfrm>
        </p:grpSpPr>
        <p:cxnSp>
          <p:nvCxnSpPr>
            <p:cNvPr id="37" name="Straight Arrow Connector 36"/>
            <p:cNvCxnSpPr/>
            <p:nvPr/>
          </p:nvCxnSpPr>
          <p:spPr>
            <a:xfrm rot="-900000">
              <a:off x="7418294" y="2447365"/>
              <a:ext cx="381809" cy="1117"/>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rot="-1380000">
              <a:off x="7912872" y="2287974"/>
              <a:ext cx="305609" cy="1117"/>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rot="15300000" flipH="1">
              <a:off x="7290871" y="3124622"/>
              <a:ext cx="227743" cy="226901"/>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rot="13980000" flipH="1">
              <a:off x="7893864" y="3308731"/>
              <a:ext cx="227744" cy="226901"/>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grpSp>
        <p:nvGrpSpPr>
          <p:cNvPr id="46" name="Group 45"/>
          <p:cNvGrpSpPr/>
          <p:nvPr/>
        </p:nvGrpSpPr>
        <p:grpSpPr>
          <a:xfrm flipV="1">
            <a:off x="7292788" y="3859306"/>
            <a:ext cx="927189" cy="1248080"/>
            <a:chOff x="7291292" y="2287974"/>
            <a:chExt cx="927189" cy="1248080"/>
          </a:xfrm>
        </p:grpSpPr>
        <p:cxnSp>
          <p:nvCxnSpPr>
            <p:cNvPr id="47" name="Straight Arrow Connector 46"/>
            <p:cNvCxnSpPr/>
            <p:nvPr/>
          </p:nvCxnSpPr>
          <p:spPr>
            <a:xfrm rot="-900000">
              <a:off x="7418294" y="2447365"/>
              <a:ext cx="381809" cy="1117"/>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p:nvPr/>
          </p:nvCxnSpPr>
          <p:spPr>
            <a:xfrm rot="-1380000">
              <a:off x="7912872" y="2287974"/>
              <a:ext cx="305609" cy="1117"/>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p:nvPr/>
          </p:nvCxnSpPr>
          <p:spPr>
            <a:xfrm rot="15300000" flipH="1">
              <a:off x="7290871" y="3124622"/>
              <a:ext cx="227743" cy="226901"/>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p:nvPr/>
          </p:nvCxnSpPr>
          <p:spPr>
            <a:xfrm rot="13980000" flipH="1">
              <a:off x="7893864" y="3308731"/>
              <a:ext cx="227744" cy="226901"/>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cxnSp>
        <p:nvCxnSpPr>
          <p:cNvPr id="51" name="Straight Arrow Connector 50"/>
          <p:cNvCxnSpPr/>
          <p:nvPr/>
        </p:nvCxnSpPr>
        <p:spPr>
          <a:xfrm rot="10800000" flipH="1" flipV="1">
            <a:off x="7346575" y="3688415"/>
            <a:ext cx="458009" cy="1117"/>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rot="660000" flipV="1">
            <a:off x="8458200" y="3649191"/>
            <a:ext cx="381809" cy="71162"/>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p:nvPr/>
        </p:nvCxnSpPr>
        <p:spPr>
          <a:xfrm rot="5400000">
            <a:off x="6493517" y="3488684"/>
            <a:ext cx="200047" cy="1588"/>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7" name="Straight Arrow Connector 56"/>
          <p:cNvCxnSpPr/>
          <p:nvPr/>
        </p:nvCxnSpPr>
        <p:spPr>
          <a:xfrm rot="16200000" flipV="1">
            <a:off x="6497205" y="3971983"/>
            <a:ext cx="200047" cy="1588"/>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8" name="Straight Arrow Connector 57"/>
          <p:cNvCxnSpPr/>
          <p:nvPr/>
        </p:nvCxnSpPr>
        <p:spPr>
          <a:xfrm flipV="1">
            <a:off x="6848413" y="3707525"/>
            <a:ext cx="200047" cy="1588"/>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9" name="Straight Arrow Connector 58"/>
          <p:cNvCxnSpPr/>
          <p:nvPr/>
        </p:nvCxnSpPr>
        <p:spPr>
          <a:xfrm flipH="1" flipV="1">
            <a:off x="6205236" y="3715590"/>
            <a:ext cx="200047" cy="1588"/>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64" name="Straight Arrow Connector 63"/>
          <p:cNvCxnSpPr/>
          <p:nvPr/>
        </p:nvCxnSpPr>
        <p:spPr>
          <a:xfrm rot="20940000" flipH="1" flipV="1">
            <a:off x="5184882" y="3693373"/>
            <a:ext cx="381809" cy="71162"/>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FFFF00"/>
                </a:solidFill>
              </a:rPr>
              <a:t>Field Lines for Two Equal Charges</a:t>
            </a:r>
          </a:p>
        </p:txBody>
      </p:sp>
      <p:sp>
        <p:nvSpPr>
          <p:cNvPr id="3" name="Content Placeholder 2"/>
          <p:cNvSpPr>
            <a:spLocks noGrp="1"/>
          </p:cNvSpPr>
          <p:nvPr>
            <p:ph sz="half" idx="1"/>
          </p:nvPr>
        </p:nvSpPr>
        <p:spPr>
          <a:xfrm>
            <a:off x="457200" y="1748117"/>
            <a:ext cx="4038600" cy="4525963"/>
          </a:xfrm>
        </p:spPr>
        <p:txBody>
          <a:bodyPr/>
          <a:lstStyle/>
          <a:p>
            <a:r>
              <a:rPr lang="en-US"/>
              <a:t>The lines are more crowded where the field is stronger, but at the central point there is </a:t>
            </a:r>
            <a:r>
              <a:rPr lang="en-US" i="1"/>
              <a:t>zero</a:t>
            </a:r>
            <a:r>
              <a:rPr lang="en-US"/>
              <a:t> field strength—the vertical lines go into that point, the horizontal lines come out.</a:t>
            </a:r>
          </a:p>
        </p:txBody>
      </p:sp>
      <p:pic>
        <p:nvPicPr>
          <p:cNvPr id="109570" name="Picture 2">
            <a:hlinkClick r:id="rId3"/>
          </p:cNvPr>
          <p:cNvPicPr>
            <a:picLocks noGrp="1" noChangeAspect="1" noChangeArrowheads="1"/>
          </p:cNvPicPr>
          <p:nvPr>
            <p:ph sz="half" idx="2"/>
          </p:nvPr>
        </p:nvPicPr>
        <p:blipFill>
          <a:blip r:embed="rId4" cstate="print"/>
          <a:srcRect/>
          <a:stretch>
            <a:fillRect/>
          </a:stretch>
        </p:blipFill>
        <p:spPr bwMode="auto">
          <a:xfrm>
            <a:off x="4800600" y="2004578"/>
            <a:ext cx="3650447" cy="3634222"/>
          </a:xfrm>
          <a:prstGeom prst="rect">
            <a:avLst/>
          </a:prstGeom>
          <a:noFill/>
          <a:ln w="9525">
            <a:noFill/>
            <a:miter lim="800000"/>
            <a:headEnd/>
            <a:tailEnd/>
          </a:ln>
        </p:spPr>
      </p:pic>
      <p:sp>
        <p:nvSpPr>
          <p:cNvPr id="6" name="Oval 5"/>
          <p:cNvSpPr/>
          <p:nvPr/>
        </p:nvSpPr>
        <p:spPr>
          <a:xfrm>
            <a:off x="6477000" y="4303059"/>
            <a:ext cx="304800" cy="3048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6477000" y="3079376"/>
            <a:ext cx="304800" cy="3048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p:nvCxnSpPr>
        <p:spPr>
          <a:xfrm>
            <a:off x="9906000" y="3962400"/>
            <a:ext cx="914400" cy="914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a:stCxn id="109570" idx="1"/>
          </p:cNvCxnSpPr>
          <p:nvPr/>
        </p:nvCxnSpPr>
        <p:spPr>
          <a:xfrm rot="10800000" flipH="1">
            <a:off x="4800600" y="3810001"/>
            <a:ext cx="3726646" cy="11689"/>
          </a:xfrm>
          <a:prstGeom prst="line">
            <a:avLst/>
          </a:prstGeom>
          <a:ln w="1905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38200"/>
          </a:xfrm>
        </p:spPr>
        <p:txBody>
          <a:bodyPr>
            <a:normAutofit/>
          </a:bodyPr>
          <a:lstStyle/>
          <a:p>
            <a:r>
              <a:rPr lang="en-US" sz="3600">
                <a:solidFill>
                  <a:srgbClr val="FFFF00"/>
                </a:solidFill>
              </a:rPr>
              <a:t>Field </a:t>
            </a:r>
            <a:r>
              <a:rPr lang="en-US" sz="3600" i="1">
                <a:solidFill>
                  <a:srgbClr val="FFFF00"/>
                </a:solidFill>
              </a:rPr>
              <a:t>on</a:t>
            </a:r>
            <a:r>
              <a:rPr lang="en-US" sz="3600">
                <a:solidFill>
                  <a:srgbClr val="FFFF00"/>
                </a:solidFill>
              </a:rPr>
              <a:t> Axis from Two </a:t>
            </a:r>
            <a:r>
              <a:rPr lang="en-US" sz="3600" i="1">
                <a:solidFill>
                  <a:srgbClr val="FFFF00"/>
                </a:solidFill>
              </a:rPr>
              <a:t>Opposite</a:t>
            </a:r>
            <a:r>
              <a:rPr lang="en-US" sz="3600">
                <a:solidFill>
                  <a:srgbClr val="FFFF00"/>
                </a:solidFill>
              </a:rPr>
              <a:t> Charges</a:t>
            </a:r>
          </a:p>
        </p:txBody>
      </p:sp>
      <p:sp>
        <p:nvSpPr>
          <p:cNvPr id="3" name="Content Placeholder 2"/>
          <p:cNvSpPr>
            <a:spLocks noGrp="1"/>
          </p:cNvSpPr>
          <p:nvPr>
            <p:ph idx="1"/>
          </p:nvPr>
        </p:nvSpPr>
        <p:spPr>
          <a:xfrm>
            <a:off x="152400" y="950260"/>
            <a:ext cx="8763000" cy="5410200"/>
          </a:xfrm>
        </p:spPr>
        <p:txBody>
          <a:bodyPr>
            <a:normAutofit/>
          </a:bodyPr>
          <a:lstStyle/>
          <a:p>
            <a:r>
              <a:rPr lang="en-US" sz="2400"/>
              <a:t>This is a </a:t>
            </a:r>
            <a:r>
              <a:rPr lang="en-US" sz="2400" u="sng">
                <a:solidFill>
                  <a:srgbClr val="FFFF00"/>
                </a:solidFill>
              </a:rPr>
              <a:t>dipole</a:t>
            </a:r>
            <a:r>
              <a:rPr lang="en-US" sz="2400"/>
              <a:t>: the analysis is just like the two equal charges case:</a:t>
            </a:r>
          </a:p>
          <a:p>
            <a:endParaRPr lang="en-US" sz="2400"/>
          </a:p>
          <a:p>
            <a:endParaRPr lang="en-US" sz="2400"/>
          </a:p>
          <a:p>
            <a:endParaRPr lang="en-US" sz="2400"/>
          </a:p>
          <a:p>
            <a:endParaRPr lang="en-US" sz="2400"/>
          </a:p>
          <a:p>
            <a:endParaRPr lang="en-US" sz="2400"/>
          </a:p>
          <a:p>
            <a:endParaRPr lang="en-US" sz="2400"/>
          </a:p>
          <a:p>
            <a:endParaRPr lang="en-US" sz="2400"/>
          </a:p>
          <a:p>
            <a:endParaRPr lang="en-US" sz="2400"/>
          </a:p>
          <a:p>
            <a:r>
              <a:rPr lang="en-US" sz="2400"/>
              <a:t>Anywhere on the axis, the field is </a:t>
            </a:r>
            <a:r>
              <a:rPr lang="en-US" sz="2400" u="sng"/>
              <a:t>downward</a:t>
            </a:r>
            <a:r>
              <a:rPr lang="en-US" sz="2400"/>
              <a:t>, and has value</a:t>
            </a:r>
          </a:p>
        </p:txBody>
      </p:sp>
      <p:grpSp>
        <p:nvGrpSpPr>
          <p:cNvPr id="4" name="Group 37"/>
          <p:cNvGrpSpPr/>
          <p:nvPr/>
        </p:nvGrpSpPr>
        <p:grpSpPr>
          <a:xfrm>
            <a:off x="1076326" y="1600200"/>
            <a:ext cx="7134225" cy="3048000"/>
            <a:chOff x="1219200" y="2667794"/>
            <a:chExt cx="7134225" cy="3048000"/>
          </a:xfrm>
        </p:grpSpPr>
        <p:cxnSp>
          <p:nvCxnSpPr>
            <p:cNvPr id="5" name="Straight Arrow Connector 4"/>
            <p:cNvCxnSpPr/>
            <p:nvPr/>
          </p:nvCxnSpPr>
          <p:spPr>
            <a:xfrm>
              <a:off x="1447800" y="4343400"/>
              <a:ext cx="6905625" cy="1588"/>
            </a:xfrm>
            <a:prstGeom prst="straightConnector1">
              <a:avLst/>
            </a:prstGeom>
            <a:ln>
              <a:solidFill>
                <a:schemeClr val="bg2">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rot="5400000" flipH="1" flipV="1">
              <a:off x="838200" y="4191000"/>
              <a:ext cx="3048000" cy="1588"/>
            </a:xfrm>
            <a:prstGeom prst="straightConnector1">
              <a:avLst/>
            </a:prstGeom>
            <a:ln w="12700">
              <a:solidFill>
                <a:schemeClr val="bg2">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sp>
          <p:nvSpPr>
            <p:cNvPr id="11" name="Oval 10"/>
            <p:cNvSpPr/>
            <p:nvPr/>
          </p:nvSpPr>
          <p:spPr>
            <a:xfrm>
              <a:off x="2290763" y="3290248"/>
              <a:ext cx="152400" cy="1524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12" name="Oval 11"/>
            <p:cNvSpPr/>
            <p:nvPr/>
          </p:nvSpPr>
          <p:spPr>
            <a:xfrm>
              <a:off x="2290122" y="5228232"/>
              <a:ext cx="152400" cy="1524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cxnSp>
          <p:nvCxnSpPr>
            <p:cNvPr id="14" name="Straight Arrow Connector 13"/>
            <p:cNvCxnSpPr/>
            <p:nvPr/>
          </p:nvCxnSpPr>
          <p:spPr>
            <a:xfrm>
              <a:off x="2371725" y="3371220"/>
              <a:ext cx="2505077" cy="972182"/>
            </a:xfrm>
            <a:prstGeom prst="straightConnector1">
              <a:avLst/>
            </a:prstGeom>
            <a:ln w="19050">
              <a:prstDash val="lgDash"/>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4872036" y="4352924"/>
              <a:ext cx="1600200" cy="6096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rot="10800000" flipV="1">
              <a:off x="3276601" y="4354280"/>
              <a:ext cx="1600200" cy="6096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rot="5400000">
              <a:off x="4229894" y="4998099"/>
              <a:ext cx="12954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1219200" y="4286250"/>
              <a:ext cx="914400" cy="400110"/>
            </a:xfrm>
            <a:prstGeom prst="rect">
              <a:avLst/>
            </a:prstGeom>
            <a:noFill/>
          </p:spPr>
          <p:txBody>
            <a:bodyPr wrap="square" rtlCol="0">
              <a:spAutoFit/>
            </a:bodyPr>
            <a:lstStyle/>
            <a:p>
              <a:r>
                <a:rPr lang="en-US" sz="2000" i="1"/>
                <a:t>x</a:t>
              </a:r>
              <a:r>
                <a:rPr lang="en-US" sz="2000"/>
                <a:t>-axis</a:t>
              </a:r>
            </a:p>
          </p:txBody>
        </p:sp>
        <p:sp>
          <p:nvSpPr>
            <p:cNvPr id="26" name="TextBox 25"/>
            <p:cNvSpPr txBox="1"/>
            <p:nvPr/>
          </p:nvSpPr>
          <p:spPr>
            <a:xfrm>
              <a:off x="2324100" y="2762250"/>
              <a:ext cx="914400" cy="400110"/>
            </a:xfrm>
            <a:prstGeom prst="rect">
              <a:avLst/>
            </a:prstGeom>
            <a:noFill/>
          </p:spPr>
          <p:txBody>
            <a:bodyPr wrap="square" rtlCol="0">
              <a:spAutoFit/>
            </a:bodyPr>
            <a:lstStyle/>
            <a:p>
              <a:r>
                <a:rPr lang="en-US" sz="2000" i="1"/>
                <a:t>y</a:t>
              </a:r>
              <a:r>
                <a:rPr lang="en-US" sz="2000"/>
                <a:t>-axis</a:t>
              </a:r>
            </a:p>
          </p:txBody>
        </p:sp>
        <p:sp>
          <p:nvSpPr>
            <p:cNvPr id="27" name="TextBox 26"/>
            <p:cNvSpPr txBox="1"/>
            <p:nvPr/>
          </p:nvSpPr>
          <p:spPr>
            <a:xfrm>
              <a:off x="1971675" y="3181350"/>
              <a:ext cx="533400" cy="400110"/>
            </a:xfrm>
            <a:prstGeom prst="rect">
              <a:avLst/>
            </a:prstGeom>
            <a:noFill/>
          </p:spPr>
          <p:txBody>
            <a:bodyPr wrap="square" rtlCol="0">
              <a:spAutoFit/>
            </a:bodyPr>
            <a:lstStyle/>
            <a:p>
              <a:r>
                <a:rPr lang="en-US" sz="2000" i="1"/>
                <a:t>Q</a:t>
              </a:r>
            </a:p>
          </p:txBody>
        </p:sp>
        <p:sp>
          <p:nvSpPr>
            <p:cNvPr id="28" name="TextBox 27"/>
            <p:cNvSpPr txBox="1"/>
            <p:nvPr/>
          </p:nvSpPr>
          <p:spPr>
            <a:xfrm>
              <a:off x="1895474" y="5088031"/>
              <a:ext cx="533400" cy="400110"/>
            </a:xfrm>
            <a:prstGeom prst="rect">
              <a:avLst/>
            </a:prstGeom>
            <a:noFill/>
          </p:spPr>
          <p:txBody>
            <a:bodyPr wrap="square" rtlCol="0">
              <a:spAutoFit/>
            </a:bodyPr>
            <a:lstStyle/>
            <a:p>
              <a:r>
                <a:rPr lang="en-US" sz="2000" i="1"/>
                <a:t>-Q</a:t>
              </a:r>
            </a:p>
          </p:txBody>
        </p:sp>
        <p:sp>
          <p:nvSpPr>
            <p:cNvPr id="29" name="TextBox 28"/>
            <p:cNvSpPr txBox="1"/>
            <p:nvPr/>
          </p:nvSpPr>
          <p:spPr>
            <a:xfrm>
              <a:off x="2105025" y="3619500"/>
              <a:ext cx="533400" cy="400110"/>
            </a:xfrm>
            <a:prstGeom prst="rect">
              <a:avLst/>
            </a:prstGeom>
            <a:noFill/>
          </p:spPr>
          <p:txBody>
            <a:bodyPr wrap="square" rtlCol="0">
              <a:spAutoFit/>
            </a:bodyPr>
            <a:lstStyle/>
            <a:p>
              <a:r>
                <a:rPr lang="en-US" sz="2000" i="1"/>
                <a:t>d</a:t>
              </a:r>
            </a:p>
          </p:txBody>
        </p:sp>
        <p:sp>
          <p:nvSpPr>
            <p:cNvPr id="30" name="TextBox 29"/>
            <p:cNvSpPr txBox="1"/>
            <p:nvPr/>
          </p:nvSpPr>
          <p:spPr>
            <a:xfrm>
              <a:off x="2095500" y="4619625"/>
              <a:ext cx="533400" cy="400110"/>
            </a:xfrm>
            <a:prstGeom prst="rect">
              <a:avLst/>
            </a:prstGeom>
            <a:noFill/>
          </p:spPr>
          <p:txBody>
            <a:bodyPr wrap="square" rtlCol="0">
              <a:spAutoFit/>
            </a:bodyPr>
            <a:lstStyle/>
            <a:p>
              <a:r>
                <a:rPr lang="en-US" sz="2000" i="1"/>
                <a:t>d</a:t>
              </a:r>
            </a:p>
          </p:txBody>
        </p:sp>
        <p:sp>
          <p:nvSpPr>
            <p:cNvPr id="31" name="TextBox 30"/>
            <p:cNvSpPr txBox="1"/>
            <p:nvPr/>
          </p:nvSpPr>
          <p:spPr>
            <a:xfrm>
              <a:off x="3458135" y="4294094"/>
              <a:ext cx="457200" cy="400110"/>
            </a:xfrm>
            <a:prstGeom prst="rect">
              <a:avLst/>
            </a:prstGeom>
            <a:noFill/>
          </p:spPr>
          <p:txBody>
            <a:bodyPr wrap="square" rtlCol="0">
              <a:spAutoFit/>
            </a:bodyPr>
            <a:lstStyle/>
            <a:p>
              <a:r>
                <a:rPr lang="en-US" sz="2000" i="1"/>
                <a:t>R</a:t>
              </a:r>
            </a:p>
          </p:txBody>
        </p:sp>
        <p:graphicFrame>
          <p:nvGraphicFramePr>
            <p:cNvPr id="33" name="Object 32"/>
            <p:cNvGraphicFramePr>
              <a:graphicFrameLocks noChangeAspect="1"/>
            </p:cNvGraphicFramePr>
            <p:nvPr/>
          </p:nvGraphicFramePr>
          <p:xfrm>
            <a:off x="3616568" y="3559175"/>
            <a:ext cx="244231" cy="317500"/>
          </p:xfrm>
          <a:graphic>
            <a:graphicData uri="http://schemas.openxmlformats.org/presentationml/2006/ole">
              <mc:AlternateContent xmlns:mc="http://schemas.openxmlformats.org/markup-compatibility/2006">
                <mc:Choice xmlns:v="urn:schemas-microsoft-com:vml" Requires="v">
                  <p:oleObj spid="_x0000_s110708" name="Equation" r:id="rId4" imgW="126720" imgH="164880" progId="Equation.DSMT4">
                    <p:embed/>
                  </p:oleObj>
                </mc:Choice>
                <mc:Fallback>
                  <p:oleObj name="Equation" r:id="rId4" imgW="126720" imgH="164880" progId="Equation.DSMT4">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16568" y="3559175"/>
                          <a:ext cx="244231" cy="317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4" name="Object 33"/>
            <p:cNvGraphicFramePr>
              <a:graphicFrameLocks noChangeAspect="1"/>
            </p:cNvGraphicFramePr>
            <p:nvPr/>
          </p:nvGraphicFramePr>
          <p:xfrm>
            <a:off x="3952875" y="4010025"/>
            <a:ext cx="286657" cy="401320"/>
          </p:xfrm>
          <a:graphic>
            <a:graphicData uri="http://schemas.openxmlformats.org/presentationml/2006/ole">
              <mc:AlternateContent xmlns:mc="http://schemas.openxmlformats.org/markup-compatibility/2006">
                <mc:Choice xmlns:v="urn:schemas-microsoft-com:vml" Requires="v">
                  <p:oleObj spid="_x0000_s110709" name="Equation" r:id="rId6" imgW="126720" imgH="177480" progId="Equation.DSMT4">
                    <p:embed/>
                  </p:oleObj>
                </mc:Choice>
                <mc:Fallback>
                  <p:oleObj name="Equation" r:id="rId6" imgW="126720" imgH="177480" progId="Equation.DSMT4">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952875" y="4010025"/>
                          <a:ext cx="286657" cy="40132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5" name="Object 34"/>
            <p:cNvGraphicFramePr>
              <a:graphicFrameLocks noChangeAspect="1"/>
            </p:cNvGraphicFramePr>
            <p:nvPr/>
          </p:nvGraphicFramePr>
          <p:xfrm>
            <a:off x="5734050" y="4343400"/>
            <a:ext cx="286657" cy="401320"/>
          </p:xfrm>
          <a:graphic>
            <a:graphicData uri="http://schemas.openxmlformats.org/presentationml/2006/ole">
              <mc:AlternateContent xmlns:mc="http://schemas.openxmlformats.org/markup-compatibility/2006">
                <mc:Choice xmlns:v="urn:schemas-microsoft-com:vml" Requires="v">
                  <p:oleObj spid="_x0000_s110710" name="Equation" r:id="rId8" imgW="126720" imgH="177480" progId="Equation.DSMT4">
                    <p:embed/>
                  </p:oleObj>
                </mc:Choice>
                <mc:Fallback>
                  <p:oleObj name="Equation" r:id="rId8" imgW="126720" imgH="177480" progId="Equation.DSMT4">
                    <p:embed/>
                    <p:pic>
                      <p:nvPicPr>
                        <p:cNvPr id="0" name="Object 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734050" y="4343400"/>
                          <a:ext cx="286657" cy="40132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6" name="Object 35"/>
            <p:cNvGraphicFramePr>
              <a:graphicFrameLocks noChangeAspect="1"/>
            </p:cNvGraphicFramePr>
            <p:nvPr/>
          </p:nvGraphicFramePr>
          <p:xfrm>
            <a:off x="4876800" y="4917934"/>
            <a:ext cx="579120" cy="482600"/>
          </p:xfrm>
          <a:graphic>
            <a:graphicData uri="http://schemas.openxmlformats.org/presentationml/2006/ole">
              <mc:AlternateContent xmlns:mc="http://schemas.openxmlformats.org/markup-compatibility/2006">
                <mc:Choice xmlns:v="urn:schemas-microsoft-com:vml" Requires="v">
                  <p:oleObj spid="_x0000_s110711" name="Equation" r:id="rId10" imgW="304560" imgH="253800" progId="Equation.DSMT4">
                    <p:embed/>
                  </p:oleObj>
                </mc:Choice>
                <mc:Fallback>
                  <p:oleObj name="Equation" r:id="rId10" imgW="304560" imgH="253800" progId="Equation.DSMT4">
                    <p:embed/>
                    <p:pic>
                      <p:nvPicPr>
                        <p:cNvPr id="0" name="Picture 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876800" y="4917934"/>
                          <a:ext cx="579120" cy="482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7" name="Object 36"/>
            <p:cNvGraphicFramePr>
              <a:graphicFrameLocks noChangeAspect="1"/>
            </p:cNvGraphicFramePr>
            <p:nvPr/>
          </p:nvGraphicFramePr>
          <p:xfrm>
            <a:off x="6486525" y="4695825"/>
            <a:ext cx="1847646" cy="698500"/>
          </p:xfrm>
          <a:graphic>
            <a:graphicData uri="http://schemas.openxmlformats.org/presentationml/2006/ole">
              <mc:AlternateContent xmlns:mc="http://schemas.openxmlformats.org/markup-compatibility/2006">
                <mc:Choice xmlns:v="urn:schemas-microsoft-com:vml" Requires="v">
                  <p:oleObj spid="_x0000_s110712" name="Equation" r:id="rId12" imgW="1041120" imgH="393480" progId="Equation.DSMT4">
                    <p:embed/>
                  </p:oleObj>
                </mc:Choice>
                <mc:Fallback>
                  <p:oleObj name="Equation" r:id="rId12" imgW="1041120" imgH="393480" progId="Equation.DSMT4">
                    <p:embed/>
                    <p:pic>
                      <p:nvPicPr>
                        <p:cNvPr id="0" name="Picture 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486525" y="4695825"/>
                          <a:ext cx="1847646" cy="698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aphicFrame>
        <p:nvGraphicFramePr>
          <p:cNvPr id="39" name="Object 38"/>
          <p:cNvGraphicFramePr>
            <a:graphicFrameLocks noChangeAspect="1"/>
          </p:cNvGraphicFramePr>
          <p:nvPr/>
        </p:nvGraphicFramePr>
        <p:xfrm>
          <a:off x="1069975" y="5486400"/>
          <a:ext cx="6472238" cy="1116013"/>
        </p:xfrm>
        <a:graphic>
          <a:graphicData uri="http://schemas.openxmlformats.org/presentationml/2006/ole">
            <mc:AlternateContent xmlns:mc="http://schemas.openxmlformats.org/markup-compatibility/2006">
              <mc:Choice xmlns:v="urn:schemas-microsoft-com:vml" Requires="v">
                <p:oleObj spid="_x0000_s110713" name="Equation" r:id="rId14" imgW="2946240" imgH="507960" progId="Equation.DSMT4">
                  <p:embed/>
                </p:oleObj>
              </mc:Choice>
              <mc:Fallback>
                <p:oleObj name="Equation" r:id="rId14" imgW="2946240" imgH="507960" progId="Equation.DSMT4">
                  <p:embed/>
                  <p:pic>
                    <p:nvPicPr>
                      <p:cNvPr id="0" name="Picture 7"/>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069975" y="5486400"/>
                        <a:ext cx="6472238" cy="11160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0" name="TextBox 39"/>
          <p:cNvSpPr txBox="1"/>
          <p:nvPr/>
        </p:nvSpPr>
        <p:spPr>
          <a:xfrm>
            <a:off x="4648200" y="2873188"/>
            <a:ext cx="533400" cy="461665"/>
          </a:xfrm>
          <a:prstGeom prst="rect">
            <a:avLst/>
          </a:prstGeom>
          <a:noFill/>
        </p:spPr>
        <p:txBody>
          <a:bodyPr wrap="square" rtlCol="0">
            <a:spAutoFit/>
          </a:bodyPr>
          <a:lstStyle/>
          <a:p>
            <a:r>
              <a:rPr lang="en-US" sz="2400"/>
              <a:t>P</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FFFF00"/>
                </a:solidFill>
              </a:rPr>
              <a:t>The Dipole Field</a:t>
            </a:r>
          </a:p>
        </p:txBody>
      </p:sp>
      <p:sp>
        <p:nvSpPr>
          <p:cNvPr id="3" name="Content Placeholder 2"/>
          <p:cNvSpPr>
            <a:spLocks noGrp="1"/>
          </p:cNvSpPr>
          <p:nvPr>
            <p:ph sz="half" idx="1"/>
          </p:nvPr>
        </p:nvSpPr>
        <p:spPr/>
        <p:txBody>
          <a:bodyPr/>
          <a:lstStyle/>
          <a:p>
            <a:r>
              <a:rPr lang="en-US"/>
              <a:t>Notice that the field lines near a charge are dominated by that charge, and that they cross the axis at right angles.</a:t>
            </a:r>
          </a:p>
        </p:txBody>
      </p:sp>
      <p:sp>
        <p:nvSpPr>
          <p:cNvPr id="4" name="Content Placeholder 3"/>
          <p:cNvSpPr>
            <a:spLocks noGrp="1"/>
          </p:cNvSpPr>
          <p:nvPr>
            <p:ph sz="half" idx="2"/>
          </p:nvPr>
        </p:nvSpPr>
        <p:spPr/>
        <p:txBody>
          <a:bodyPr/>
          <a:lstStyle/>
          <a:p>
            <a:r>
              <a:rPr lang="en-US">
                <a:solidFill>
                  <a:schemeClr val="bg2">
                    <a:lumMod val="50000"/>
                  </a:schemeClr>
                </a:solidFill>
              </a:rPr>
              <a:t>d</a:t>
            </a:r>
          </a:p>
        </p:txBody>
      </p:sp>
      <p:pic>
        <p:nvPicPr>
          <p:cNvPr id="5" name="Picture 2">
            <a:hlinkClick r:id="rId3"/>
          </p:cNvPr>
          <p:cNvPicPr>
            <a:picLocks noChangeAspect="1" noChangeArrowheads="1"/>
          </p:cNvPicPr>
          <p:nvPr/>
        </p:nvPicPr>
        <p:blipFill>
          <a:blip r:embed="rId4" cstate="print"/>
          <a:srcRect/>
          <a:stretch>
            <a:fillRect/>
          </a:stretch>
        </p:blipFill>
        <p:spPr bwMode="auto">
          <a:xfrm rot="5400000">
            <a:off x="4410075" y="2124075"/>
            <a:ext cx="4800600" cy="3600450"/>
          </a:xfrm>
          <a:prstGeom prst="rect">
            <a:avLst/>
          </a:prstGeom>
          <a:noFill/>
          <a:ln w="9525">
            <a:noFill/>
            <a:miter lim="800000"/>
            <a:headEnd/>
            <a:tailEnd/>
          </a:ln>
        </p:spPr>
      </p:pic>
      <p:cxnSp>
        <p:nvCxnSpPr>
          <p:cNvPr id="7" name="Straight Connector 6"/>
          <p:cNvCxnSpPr>
            <a:stCxn id="5" idx="2"/>
            <a:endCxn id="5" idx="0"/>
          </p:cNvCxnSpPr>
          <p:nvPr/>
        </p:nvCxnSpPr>
        <p:spPr>
          <a:xfrm rot="10800000" flipH="1">
            <a:off x="5010150" y="3924300"/>
            <a:ext cx="3600450" cy="0"/>
          </a:xfrm>
          <a:prstGeom prst="line">
            <a:avLst/>
          </a:prstGeom>
          <a:ln>
            <a:prstDash val="lgDash"/>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FFFF00"/>
                </a:solidFill>
              </a:rPr>
              <a:t>More Electric Field Lines…</a:t>
            </a:r>
          </a:p>
        </p:txBody>
      </p:sp>
      <p:sp>
        <p:nvSpPr>
          <p:cNvPr id="3" name="Content Placeholder 2"/>
          <p:cNvSpPr>
            <a:spLocks noGrp="1"/>
          </p:cNvSpPr>
          <p:nvPr>
            <p:ph idx="1"/>
          </p:nvPr>
        </p:nvSpPr>
        <p:spPr>
          <a:xfrm>
            <a:off x="457200" y="1600200"/>
            <a:ext cx="8229600" cy="4876800"/>
          </a:xfrm>
        </p:spPr>
        <p:txBody>
          <a:bodyPr>
            <a:normAutofit/>
          </a:bodyPr>
          <a:lstStyle/>
          <a:p>
            <a:r>
              <a:rPr lang="en-US" dirty="0"/>
              <a:t>For nonequal charges, and more general charge distributions, check out the fantastic applets at </a:t>
            </a:r>
            <a:r>
              <a:rPr lang="en-US" dirty="0">
                <a:hlinkClick r:id="rId3"/>
              </a:rPr>
              <a:t>falstad.com</a:t>
            </a:r>
            <a:r>
              <a:rPr lang="en-US" dirty="0"/>
              <a:t>!</a:t>
            </a:r>
          </a:p>
          <a:p>
            <a:endParaRPr lang="en-US" dirty="0"/>
          </a:p>
          <a:p>
            <a:endParaRPr lang="en-US" dirty="0"/>
          </a:p>
        </p:txBody>
      </p:sp>
      <p:pic>
        <p:nvPicPr>
          <p:cNvPr id="4" name="Picture 3">
            <a:extLst>
              <a:ext uri="{FF2B5EF4-FFF2-40B4-BE49-F238E27FC236}">
                <a16:creationId xmlns:a16="http://schemas.microsoft.com/office/drawing/2014/main" id="{16E2DA4D-D424-4BC5-ABD0-3332260847BC}"/>
              </a:ext>
            </a:extLst>
          </p:cNvPr>
          <p:cNvPicPr>
            <a:picLocks noChangeAspect="1"/>
          </p:cNvPicPr>
          <p:nvPr/>
        </p:nvPicPr>
        <p:blipFill>
          <a:blip r:embed="rId4"/>
          <a:stretch>
            <a:fillRect/>
          </a:stretch>
        </p:blipFill>
        <p:spPr>
          <a:xfrm>
            <a:off x="2590800" y="3153181"/>
            <a:ext cx="3733800" cy="3506381"/>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FFFF00"/>
                </a:solidFill>
              </a:rPr>
              <a:t>Molecular Dipoles</a:t>
            </a:r>
          </a:p>
        </p:txBody>
      </p:sp>
      <p:sp>
        <p:nvSpPr>
          <p:cNvPr id="3" name="Content Placeholder 2"/>
          <p:cNvSpPr>
            <a:spLocks noGrp="1"/>
          </p:cNvSpPr>
          <p:nvPr>
            <p:ph idx="1"/>
          </p:nvPr>
        </p:nvSpPr>
        <p:spPr/>
        <p:txBody>
          <a:bodyPr/>
          <a:lstStyle/>
          <a:p>
            <a:r>
              <a:rPr lang="en-US" dirty="0">
                <a:solidFill>
                  <a:srgbClr val="FFFF00"/>
                </a:solidFill>
              </a:rPr>
              <a:t>Many molecules</a:t>
            </a:r>
            <a:r>
              <a:rPr lang="en-US" dirty="0"/>
              <a:t>, for example H</a:t>
            </a:r>
            <a:r>
              <a:rPr lang="en-US" baseline="-25000" dirty="0"/>
              <a:t>2</a:t>
            </a:r>
            <a:r>
              <a:rPr lang="en-US" dirty="0"/>
              <a:t>O, </a:t>
            </a:r>
            <a:r>
              <a:rPr lang="en-US" dirty="0">
                <a:solidFill>
                  <a:srgbClr val="FFFF00"/>
                </a:solidFill>
              </a:rPr>
              <a:t>are</a:t>
            </a:r>
            <a:r>
              <a:rPr lang="en-US" dirty="0"/>
              <a:t> actually </a:t>
            </a:r>
            <a:r>
              <a:rPr lang="en-US" dirty="0">
                <a:solidFill>
                  <a:srgbClr val="FFFF00"/>
                </a:solidFill>
              </a:rPr>
              <a:t>electric dipoles</a:t>
            </a:r>
            <a:r>
              <a:rPr lang="en-US" dirty="0"/>
              <a:t>—all that’s necessary is that the center of negative charge isn’t the same point as the center of positive charge.</a:t>
            </a:r>
          </a:p>
          <a:p>
            <a:r>
              <a:rPr lang="en-US" dirty="0">
                <a:solidFill>
                  <a:srgbClr val="FFFF00"/>
                </a:solidFill>
              </a:rPr>
              <a:t>A small dipole will line up in an external electric field</a:t>
            </a:r>
            <a:r>
              <a:rPr lang="en-US" dirty="0"/>
              <a:t> just as a compass needle (which is a magnetic dipole) lines up in the Earth’s magnetic field.</a:t>
            </a:r>
          </a:p>
        </p:txBody>
      </p:sp>
    </p:spTree>
    <p:extLst>
      <p:ext uri="{BB962C8B-B14F-4D97-AF65-F5344CB8AC3E}">
        <p14:creationId xmlns:p14="http://schemas.microsoft.com/office/powerpoint/2010/main" val="11402398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610600" cy="1143000"/>
          </a:xfrm>
        </p:spPr>
        <p:txBody>
          <a:bodyPr>
            <a:normAutofit fontScale="90000"/>
          </a:bodyPr>
          <a:lstStyle/>
          <a:p>
            <a:r>
              <a:rPr lang="en-US">
                <a:solidFill>
                  <a:srgbClr val="FFFF00"/>
                </a:solidFill>
              </a:rPr>
              <a:t>Torque on a  Dipole in an Electric Field</a:t>
            </a:r>
          </a:p>
        </p:txBody>
      </p:sp>
      <p:sp>
        <p:nvSpPr>
          <p:cNvPr id="3" name="Content Placeholder 2"/>
          <p:cNvSpPr>
            <a:spLocks noGrp="1"/>
          </p:cNvSpPr>
          <p:nvPr>
            <p:ph sz="half" idx="1"/>
          </p:nvPr>
        </p:nvSpPr>
        <p:spPr>
          <a:xfrm>
            <a:off x="457200" y="1600200"/>
            <a:ext cx="4038600" cy="5029200"/>
          </a:xfrm>
        </p:spPr>
        <p:txBody>
          <a:bodyPr/>
          <a:lstStyle/>
          <a:p>
            <a:r>
              <a:rPr lang="en-US" dirty="0"/>
              <a:t>For a dipole +</a:t>
            </a:r>
            <a:r>
              <a:rPr lang="en-US" i="1" dirty="0"/>
              <a:t>Q</a:t>
            </a:r>
            <a:r>
              <a:rPr lang="en-US" dirty="0"/>
              <a:t>, -</a:t>
            </a:r>
            <a:r>
              <a:rPr lang="en-US" i="1" dirty="0"/>
              <a:t>Q</a:t>
            </a:r>
            <a:r>
              <a:rPr lang="en-US" dirty="0"/>
              <a:t> separated by a distance as shown, the </a:t>
            </a:r>
            <a:r>
              <a:rPr lang="en-US" u="sng" dirty="0">
                <a:solidFill>
                  <a:srgbClr val="FFFF00"/>
                </a:solidFill>
              </a:rPr>
              <a:t>dipole moment</a:t>
            </a:r>
            <a:r>
              <a:rPr lang="en-US" dirty="0">
                <a:solidFill>
                  <a:srgbClr val="FFFF00"/>
                </a:solidFill>
              </a:rPr>
              <a:t> is defined </a:t>
            </a:r>
            <a:r>
              <a:rPr lang="en-US" dirty="0"/>
              <a:t>as a </a:t>
            </a:r>
            <a:r>
              <a:rPr lang="en-US" dirty="0">
                <a:solidFill>
                  <a:srgbClr val="FFFF00"/>
                </a:solidFill>
              </a:rPr>
              <a:t>vector</a:t>
            </a:r>
            <a:r>
              <a:rPr lang="en-US" dirty="0"/>
              <a:t> length                and direction along the line from –</a:t>
            </a:r>
            <a:r>
              <a:rPr lang="en-US" i="1" dirty="0"/>
              <a:t>Q</a:t>
            </a:r>
            <a:r>
              <a:rPr lang="en-US" dirty="0"/>
              <a:t> to +</a:t>
            </a:r>
            <a:r>
              <a:rPr lang="en-US" i="1" dirty="0"/>
              <a:t>Q</a:t>
            </a:r>
            <a:r>
              <a:rPr lang="en-US" dirty="0"/>
              <a:t>.  </a:t>
            </a:r>
          </a:p>
          <a:p>
            <a:r>
              <a:rPr lang="en-US" dirty="0"/>
              <a:t>The torque</a:t>
            </a:r>
          </a:p>
        </p:txBody>
      </p:sp>
      <p:sp>
        <p:nvSpPr>
          <p:cNvPr id="4" name="Content Placeholder 3"/>
          <p:cNvSpPr>
            <a:spLocks noGrp="1"/>
          </p:cNvSpPr>
          <p:nvPr>
            <p:ph sz="half" idx="2"/>
          </p:nvPr>
        </p:nvSpPr>
        <p:spPr>
          <a:xfrm>
            <a:off x="4800600" y="1600200"/>
            <a:ext cx="4038600" cy="4525963"/>
          </a:xfrm>
        </p:spPr>
        <p:txBody>
          <a:bodyPr/>
          <a:lstStyle/>
          <a:p>
            <a:r>
              <a:rPr lang="en-US">
                <a:solidFill>
                  <a:schemeClr val="bg2">
                    <a:lumMod val="50000"/>
                  </a:schemeClr>
                </a:solidFill>
              </a:rPr>
              <a:t>d</a:t>
            </a:r>
          </a:p>
        </p:txBody>
      </p:sp>
      <p:grpSp>
        <p:nvGrpSpPr>
          <p:cNvPr id="36" name="Group 35"/>
          <p:cNvGrpSpPr/>
          <p:nvPr/>
        </p:nvGrpSpPr>
        <p:grpSpPr>
          <a:xfrm>
            <a:off x="5646269" y="1903412"/>
            <a:ext cx="3345331" cy="3659188"/>
            <a:chOff x="5472953" y="1903412"/>
            <a:chExt cx="3345331" cy="3659188"/>
          </a:xfrm>
        </p:grpSpPr>
        <p:cxnSp>
          <p:nvCxnSpPr>
            <p:cNvPr id="6" name="Straight Arrow Connector 5"/>
            <p:cNvCxnSpPr/>
            <p:nvPr/>
          </p:nvCxnSpPr>
          <p:spPr>
            <a:xfrm>
              <a:off x="5486400" y="2817812"/>
              <a:ext cx="2971800" cy="1588"/>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5486400" y="3732212"/>
              <a:ext cx="2971800" cy="1588"/>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5486400" y="4646612"/>
              <a:ext cx="2971800" cy="1588"/>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5486400" y="5561012"/>
              <a:ext cx="2971800" cy="1588"/>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5486400" y="1903412"/>
              <a:ext cx="2971800" cy="1588"/>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6" name="Oval 15"/>
            <p:cNvSpPr/>
            <p:nvPr/>
          </p:nvSpPr>
          <p:spPr>
            <a:xfrm>
              <a:off x="7239001" y="2411505"/>
              <a:ext cx="304800" cy="3048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6396318" y="4737848"/>
              <a:ext cx="304800" cy="304800"/>
            </a:xfrm>
            <a:prstGeom prst="ellipse">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Arrow Connector 12"/>
            <p:cNvCxnSpPr/>
            <p:nvPr/>
          </p:nvCxnSpPr>
          <p:spPr>
            <a:xfrm rot="5400000" flipH="1" flipV="1">
              <a:off x="5791200" y="3276600"/>
              <a:ext cx="2362200" cy="838200"/>
            </a:xfrm>
            <a:prstGeom prst="straightConnector1">
              <a:avLst/>
            </a:prstGeom>
            <a:ln w="38100">
              <a:solidFill>
                <a:schemeClr val="accent1">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6992468" y="1967753"/>
              <a:ext cx="609600" cy="461665"/>
            </a:xfrm>
            <a:prstGeom prst="rect">
              <a:avLst/>
            </a:prstGeom>
            <a:noFill/>
          </p:spPr>
          <p:txBody>
            <a:bodyPr wrap="square" rtlCol="0">
              <a:spAutoFit/>
            </a:bodyPr>
            <a:lstStyle/>
            <a:p>
              <a:r>
                <a:rPr lang="en-US" sz="2400"/>
                <a:t>+</a:t>
              </a:r>
              <a:r>
                <a:rPr lang="en-US" sz="2400" i="1"/>
                <a:t>Q</a:t>
              </a:r>
            </a:p>
          </p:txBody>
        </p:sp>
        <p:sp>
          <p:nvSpPr>
            <p:cNvPr id="19" name="TextBox 18"/>
            <p:cNvSpPr txBox="1"/>
            <p:nvPr/>
          </p:nvSpPr>
          <p:spPr>
            <a:xfrm>
              <a:off x="6705600" y="4876800"/>
              <a:ext cx="609600" cy="461665"/>
            </a:xfrm>
            <a:prstGeom prst="rect">
              <a:avLst/>
            </a:prstGeom>
            <a:noFill/>
          </p:spPr>
          <p:txBody>
            <a:bodyPr wrap="square" rtlCol="0">
              <a:spAutoFit/>
            </a:bodyPr>
            <a:lstStyle/>
            <a:p>
              <a:r>
                <a:rPr lang="en-US" sz="2400"/>
                <a:t>-</a:t>
              </a:r>
              <a:r>
                <a:rPr lang="en-US" sz="2400" i="1"/>
                <a:t>Q</a:t>
              </a:r>
            </a:p>
          </p:txBody>
        </p:sp>
        <p:cxnSp>
          <p:nvCxnSpPr>
            <p:cNvPr id="22" name="Straight Arrow Connector 21"/>
            <p:cNvCxnSpPr/>
            <p:nvPr/>
          </p:nvCxnSpPr>
          <p:spPr>
            <a:xfrm rot="5400000" flipH="1" flipV="1">
              <a:off x="5320553" y="3285565"/>
              <a:ext cx="2362200" cy="838200"/>
            </a:xfrm>
            <a:prstGeom prst="straightConnector1">
              <a:avLst/>
            </a:prstGeom>
            <a:ln w="9525">
              <a:solidFill>
                <a:schemeClr val="accent1">
                  <a:lumMod val="20000"/>
                  <a:lumOff val="80000"/>
                </a:schemeClr>
              </a:solidFill>
              <a:prstDash val="lgDash"/>
              <a:headEnd type="arrow" w="med" len="med"/>
              <a:tailEnd type="arrow" w="med" len="med"/>
            </a:ln>
          </p:spPr>
          <p:style>
            <a:lnRef idx="1">
              <a:schemeClr val="accent1"/>
            </a:lnRef>
            <a:fillRef idx="0">
              <a:schemeClr val="accent1"/>
            </a:fillRef>
            <a:effectRef idx="0">
              <a:schemeClr val="accent1"/>
            </a:effectRef>
            <a:fontRef idx="minor">
              <a:schemeClr val="tx1"/>
            </a:fontRef>
          </p:style>
        </p:cxnSp>
        <p:graphicFrame>
          <p:nvGraphicFramePr>
            <p:cNvPr id="24" name="Object 23"/>
            <p:cNvGraphicFramePr>
              <a:graphicFrameLocks noChangeAspect="1"/>
            </p:cNvGraphicFramePr>
            <p:nvPr/>
          </p:nvGraphicFramePr>
          <p:xfrm>
            <a:off x="6185647" y="3245224"/>
            <a:ext cx="369277" cy="533400"/>
          </p:xfrm>
          <a:graphic>
            <a:graphicData uri="http://schemas.openxmlformats.org/presentationml/2006/ole">
              <mc:AlternateContent xmlns:mc="http://schemas.openxmlformats.org/markup-compatibility/2006">
                <mc:Choice xmlns:v="urn:schemas-microsoft-com:vml" Requires="v">
                  <p:oleObj spid="_x0000_s186491" name="Equation" r:id="rId4" imgW="114120" imgH="164880" progId="Equation.DSMT4">
                    <p:embed/>
                  </p:oleObj>
                </mc:Choice>
                <mc:Fallback>
                  <p:oleObj name="Equation" r:id="rId4" imgW="114120" imgH="16488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85647" y="3245224"/>
                          <a:ext cx="369277" cy="533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5" name="Object 24"/>
            <p:cNvGraphicFramePr>
              <a:graphicFrameLocks noChangeAspect="1"/>
            </p:cNvGraphicFramePr>
            <p:nvPr/>
          </p:nvGraphicFramePr>
          <p:xfrm>
            <a:off x="6858000" y="2819400"/>
            <a:ext cx="381000" cy="508000"/>
          </p:xfrm>
          <a:graphic>
            <a:graphicData uri="http://schemas.openxmlformats.org/presentationml/2006/ole">
              <mc:AlternateContent xmlns:mc="http://schemas.openxmlformats.org/markup-compatibility/2006">
                <mc:Choice xmlns:v="urn:schemas-microsoft-com:vml" Requires="v">
                  <p:oleObj spid="_x0000_s186492" name="Equation" r:id="rId6" imgW="152280" imgH="203040" progId="Equation.DSMT4">
                    <p:embed/>
                  </p:oleObj>
                </mc:Choice>
                <mc:Fallback>
                  <p:oleObj name="Equation" r:id="rId6" imgW="152280" imgH="20304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858000" y="2819400"/>
                          <a:ext cx="381000" cy="508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6" name="Object 25"/>
            <p:cNvGraphicFramePr>
              <a:graphicFrameLocks noChangeAspect="1"/>
            </p:cNvGraphicFramePr>
            <p:nvPr/>
          </p:nvGraphicFramePr>
          <p:xfrm>
            <a:off x="7010400" y="3276600"/>
            <a:ext cx="381000" cy="533400"/>
          </p:xfrm>
          <a:graphic>
            <a:graphicData uri="http://schemas.openxmlformats.org/presentationml/2006/ole">
              <mc:AlternateContent xmlns:mc="http://schemas.openxmlformats.org/markup-compatibility/2006">
                <mc:Choice xmlns:v="urn:schemas-microsoft-com:vml" Requires="v">
                  <p:oleObj spid="_x0000_s186493" name="Equation" r:id="rId8" imgW="126720" imgH="177480" progId="Equation.DSMT4">
                    <p:embed/>
                  </p:oleObj>
                </mc:Choice>
                <mc:Fallback>
                  <p:oleObj name="Equation" r:id="rId8" imgW="126720" imgH="17748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010400" y="3276600"/>
                          <a:ext cx="381000" cy="533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7" name="Object 26"/>
            <p:cNvGraphicFramePr>
              <a:graphicFrameLocks noChangeAspect="1"/>
            </p:cNvGraphicFramePr>
            <p:nvPr/>
          </p:nvGraphicFramePr>
          <p:xfrm>
            <a:off x="7548283" y="1958788"/>
            <a:ext cx="1270001" cy="577273"/>
          </p:xfrm>
          <a:graphic>
            <a:graphicData uri="http://schemas.openxmlformats.org/presentationml/2006/ole">
              <mc:AlternateContent xmlns:mc="http://schemas.openxmlformats.org/markup-compatibility/2006">
                <mc:Choice xmlns:v="urn:schemas-microsoft-com:vml" Requires="v">
                  <p:oleObj spid="_x0000_s186494" name="Equation" r:id="rId10" imgW="558720" imgH="253800" progId="Equation.DSMT4">
                    <p:embed/>
                  </p:oleObj>
                </mc:Choice>
                <mc:Fallback>
                  <p:oleObj name="Equation" r:id="rId10" imgW="558720" imgH="253800" progId="Equation.DSMT4">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548283" y="1958788"/>
                          <a:ext cx="1270001" cy="57727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29" name="Straight Arrow Connector 28"/>
            <p:cNvCxnSpPr/>
            <p:nvPr/>
          </p:nvCxnSpPr>
          <p:spPr>
            <a:xfrm>
              <a:off x="7409329" y="2532529"/>
              <a:ext cx="1066800"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flipH="1">
              <a:off x="5472953" y="4912659"/>
              <a:ext cx="1066800"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graphicFrame>
        <p:nvGraphicFramePr>
          <p:cNvPr id="31" name="Object 30"/>
          <p:cNvGraphicFramePr>
            <a:graphicFrameLocks noChangeAspect="1"/>
          </p:cNvGraphicFramePr>
          <p:nvPr/>
        </p:nvGraphicFramePr>
        <p:xfrm>
          <a:off x="5310188" y="4984750"/>
          <a:ext cx="1471612" cy="577850"/>
        </p:xfrm>
        <a:graphic>
          <a:graphicData uri="http://schemas.openxmlformats.org/presentationml/2006/ole">
            <mc:AlternateContent xmlns:mc="http://schemas.openxmlformats.org/markup-compatibility/2006">
              <mc:Choice xmlns:v="urn:schemas-microsoft-com:vml" Requires="v">
                <p:oleObj spid="_x0000_s186495" name="Equation" r:id="rId12" imgW="647640" imgH="253800" progId="Equation.DSMT4">
                  <p:embed/>
                </p:oleObj>
              </mc:Choice>
              <mc:Fallback>
                <p:oleObj name="Equation" r:id="rId12" imgW="647640" imgH="253800" progId="Equation.DSMT4">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310188" y="4984750"/>
                        <a:ext cx="1471612" cy="5778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2" name="Object 31"/>
          <p:cNvGraphicFramePr>
            <a:graphicFrameLocks noChangeAspect="1"/>
          </p:cNvGraphicFramePr>
          <p:nvPr/>
        </p:nvGraphicFramePr>
        <p:xfrm>
          <a:off x="4307541" y="2034988"/>
          <a:ext cx="304800" cy="440267"/>
        </p:xfrm>
        <a:graphic>
          <a:graphicData uri="http://schemas.openxmlformats.org/presentationml/2006/ole">
            <mc:AlternateContent xmlns:mc="http://schemas.openxmlformats.org/markup-compatibility/2006">
              <mc:Choice xmlns:v="urn:schemas-microsoft-com:vml" Requires="v">
                <p:oleObj spid="_x0000_s186496" name="Equation" r:id="rId14" imgW="114120" imgH="164880" progId="Equation.DSMT4">
                  <p:embed/>
                </p:oleObj>
              </mc:Choice>
              <mc:Fallback>
                <p:oleObj name="Equation" r:id="rId14" imgW="114120" imgH="164880" progId="Equation.DSMT4">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4307541" y="2034988"/>
                        <a:ext cx="304800" cy="44026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3" name="Object 32"/>
          <p:cNvGraphicFramePr>
            <a:graphicFrameLocks noChangeAspect="1"/>
          </p:cNvGraphicFramePr>
          <p:nvPr/>
        </p:nvGraphicFramePr>
        <p:xfrm>
          <a:off x="2839850" y="3306482"/>
          <a:ext cx="1252538" cy="541338"/>
        </p:xfrm>
        <a:graphic>
          <a:graphicData uri="http://schemas.openxmlformats.org/presentationml/2006/ole">
            <mc:AlternateContent xmlns:mc="http://schemas.openxmlformats.org/markup-compatibility/2006">
              <mc:Choice xmlns:v="urn:schemas-microsoft-com:vml" Requires="v">
                <p:oleObj spid="_x0000_s186497" name="Equation" r:id="rId16" imgW="469800" imgH="203040" progId="Equation.DSMT4">
                  <p:embed/>
                </p:oleObj>
              </mc:Choice>
              <mc:Fallback>
                <p:oleObj name="Equation" r:id="rId16" imgW="469800" imgH="203040" progId="Equation.DSMT4">
                  <p:embed/>
                  <p:pic>
                    <p:nvPicPr>
                      <p:cNvPr id="0" name=""/>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2839850" y="3306482"/>
                        <a:ext cx="1252538" cy="5413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4" name="Object 33"/>
          <p:cNvGraphicFramePr>
            <a:graphicFrameLocks noChangeAspect="1"/>
          </p:cNvGraphicFramePr>
          <p:nvPr/>
        </p:nvGraphicFramePr>
        <p:xfrm>
          <a:off x="469155" y="5347446"/>
          <a:ext cx="4102846" cy="1025712"/>
        </p:xfrm>
        <a:graphic>
          <a:graphicData uri="http://schemas.openxmlformats.org/presentationml/2006/ole">
            <mc:AlternateContent xmlns:mc="http://schemas.openxmlformats.org/markup-compatibility/2006">
              <mc:Choice xmlns:v="urn:schemas-microsoft-com:vml" Requires="v">
                <p:oleObj spid="_x0000_s186498" name="Equation" r:id="rId18" imgW="1930320" imgH="482400" progId="Equation.DSMT4">
                  <p:embed/>
                </p:oleObj>
              </mc:Choice>
              <mc:Fallback>
                <p:oleObj name="Equation" r:id="rId18" imgW="1930320" imgH="482400" progId="Equation.DSMT4">
                  <p:embed/>
                  <p:pic>
                    <p:nvPicPr>
                      <p:cNvPr id="0" name=""/>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469155" y="5347446"/>
                        <a:ext cx="4102846" cy="10257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5" name="Rectangle 34"/>
          <p:cNvSpPr/>
          <p:nvPr/>
        </p:nvSpPr>
        <p:spPr>
          <a:xfrm>
            <a:off x="381000" y="5257800"/>
            <a:ext cx="4419600" cy="1371600"/>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318623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915400" cy="944562"/>
          </a:xfrm>
        </p:spPr>
        <p:txBody>
          <a:bodyPr>
            <a:normAutofit fontScale="90000"/>
          </a:bodyPr>
          <a:lstStyle/>
          <a:p>
            <a:r>
              <a:rPr lang="en-US">
                <a:solidFill>
                  <a:srgbClr val="FFFF00"/>
                </a:solidFill>
              </a:rPr>
              <a:t>Potential Energy of Dipole in Electric Field</a:t>
            </a:r>
          </a:p>
        </p:txBody>
      </p:sp>
      <p:sp>
        <p:nvSpPr>
          <p:cNvPr id="3" name="Content Placeholder 2"/>
          <p:cNvSpPr>
            <a:spLocks noGrp="1"/>
          </p:cNvSpPr>
          <p:nvPr>
            <p:ph sz="half" idx="1"/>
          </p:nvPr>
        </p:nvSpPr>
        <p:spPr>
          <a:xfrm>
            <a:off x="457200" y="1317813"/>
            <a:ext cx="4724400" cy="5029200"/>
          </a:xfrm>
        </p:spPr>
        <p:txBody>
          <a:bodyPr/>
          <a:lstStyle/>
          <a:p>
            <a:r>
              <a:rPr lang="en-US"/>
              <a:t>Taking the dipole initially perpendicular to the field, if it turns to angle    the electric forces have pushed the charges distances                    in their direction of action, so have done work</a:t>
            </a:r>
          </a:p>
          <a:p>
            <a:endParaRPr lang="en-US"/>
          </a:p>
          <a:p>
            <a:r>
              <a:rPr lang="en-US">
                <a:solidFill>
                  <a:srgbClr val="FFFF00"/>
                </a:solidFill>
              </a:rPr>
              <a:t>Therefore the potential energy of the dipole is:</a:t>
            </a:r>
          </a:p>
        </p:txBody>
      </p:sp>
      <p:sp>
        <p:nvSpPr>
          <p:cNvPr id="4" name="Content Placeholder 3"/>
          <p:cNvSpPr>
            <a:spLocks noGrp="1"/>
          </p:cNvSpPr>
          <p:nvPr>
            <p:ph sz="half" idx="2"/>
          </p:nvPr>
        </p:nvSpPr>
        <p:spPr>
          <a:xfrm>
            <a:off x="4800600" y="1600200"/>
            <a:ext cx="4038600" cy="4525963"/>
          </a:xfrm>
        </p:spPr>
        <p:txBody>
          <a:bodyPr/>
          <a:lstStyle/>
          <a:p>
            <a:r>
              <a:rPr lang="en-US">
                <a:solidFill>
                  <a:schemeClr val="bg2">
                    <a:lumMod val="50000"/>
                  </a:schemeClr>
                </a:solidFill>
              </a:rPr>
              <a:t>d</a:t>
            </a:r>
          </a:p>
        </p:txBody>
      </p:sp>
      <p:grpSp>
        <p:nvGrpSpPr>
          <p:cNvPr id="5" name="Group 35"/>
          <p:cNvGrpSpPr/>
          <p:nvPr/>
        </p:nvGrpSpPr>
        <p:grpSpPr>
          <a:xfrm>
            <a:off x="5646269" y="1903412"/>
            <a:ext cx="3345331" cy="3659188"/>
            <a:chOff x="5472953" y="1903412"/>
            <a:chExt cx="3345331" cy="3659188"/>
          </a:xfrm>
        </p:grpSpPr>
        <p:cxnSp>
          <p:nvCxnSpPr>
            <p:cNvPr id="6" name="Straight Arrow Connector 5"/>
            <p:cNvCxnSpPr/>
            <p:nvPr/>
          </p:nvCxnSpPr>
          <p:spPr>
            <a:xfrm>
              <a:off x="5486400" y="2817812"/>
              <a:ext cx="2971800" cy="1588"/>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5486400" y="3732212"/>
              <a:ext cx="2971800" cy="1588"/>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5486400" y="4646612"/>
              <a:ext cx="2971800" cy="1588"/>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5486400" y="5561012"/>
              <a:ext cx="2971800" cy="1588"/>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5486400" y="1903412"/>
              <a:ext cx="2971800" cy="1588"/>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6" name="Oval 15"/>
            <p:cNvSpPr/>
            <p:nvPr/>
          </p:nvSpPr>
          <p:spPr>
            <a:xfrm>
              <a:off x="7239001" y="2411505"/>
              <a:ext cx="304800" cy="3048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6396318" y="4737848"/>
              <a:ext cx="304800" cy="304800"/>
            </a:xfrm>
            <a:prstGeom prst="ellipse">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Arrow Connector 12"/>
            <p:cNvCxnSpPr/>
            <p:nvPr/>
          </p:nvCxnSpPr>
          <p:spPr>
            <a:xfrm rot="5400000" flipH="1" flipV="1">
              <a:off x="5791200" y="3276600"/>
              <a:ext cx="2362200" cy="838200"/>
            </a:xfrm>
            <a:prstGeom prst="straightConnector1">
              <a:avLst/>
            </a:prstGeom>
            <a:ln w="38100">
              <a:solidFill>
                <a:schemeClr val="accent1">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6992468" y="1967753"/>
              <a:ext cx="609600" cy="461665"/>
            </a:xfrm>
            <a:prstGeom prst="rect">
              <a:avLst/>
            </a:prstGeom>
            <a:noFill/>
          </p:spPr>
          <p:txBody>
            <a:bodyPr wrap="square" rtlCol="0">
              <a:spAutoFit/>
            </a:bodyPr>
            <a:lstStyle/>
            <a:p>
              <a:r>
                <a:rPr lang="en-US" sz="2400"/>
                <a:t>+</a:t>
              </a:r>
              <a:r>
                <a:rPr lang="en-US" sz="2400" i="1"/>
                <a:t>Q</a:t>
              </a:r>
            </a:p>
          </p:txBody>
        </p:sp>
        <p:sp>
          <p:nvSpPr>
            <p:cNvPr id="19" name="TextBox 18"/>
            <p:cNvSpPr txBox="1"/>
            <p:nvPr/>
          </p:nvSpPr>
          <p:spPr>
            <a:xfrm>
              <a:off x="6705600" y="4876800"/>
              <a:ext cx="609600" cy="461665"/>
            </a:xfrm>
            <a:prstGeom prst="rect">
              <a:avLst/>
            </a:prstGeom>
            <a:noFill/>
          </p:spPr>
          <p:txBody>
            <a:bodyPr wrap="square" rtlCol="0">
              <a:spAutoFit/>
            </a:bodyPr>
            <a:lstStyle/>
            <a:p>
              <a:r>
                <a:rPr lang="en-US" sz="2400"/>
                <a:t>-</a:t>
              </a:r>
              <a:r>
                <a:rPr lang="en-US" sz="2400" i="1"/>
                <a:t>Q</a:t>
              </a:r>
            </a:p>
          </p:txBody>
        </p:sp>
        <p:cxnSp>
          <p:nvCxnSpPr>
            <p:cNvPr id="22" name="Straight Arrow Connector 21"/>
            <p:cNvCxnSpPr/>
            <p:nvPr/>
          </p:nvCxnSpPr>
          <p:spPr>
            <a:xfrm rot="5400000" flipH="1" flipV="1">
              <a:off x="5320553" y="3285565"/>
              <a:ext cx="2362200" cy="838200"/>
            </a:xfrm>
            <a:prstGeom prst="straightConnector1">
              <a:avLst/>
            </a:prstGeom>
            <a:ln w="9525">
              <a:solidFill>
                <a:schemeClr val="accent1">
                  <a:lumMod val="20000"/>
                  <a:lumOff val="80000"/>
                </a:schemeClr>
              </a:solidFill>
              <a:prstDash val="lgDash"/>
              <a:headEnd type="arrow" w="med" len="med"/>
              <a:tailEnd type="arrow" w="med" len="med"/>
            </a:ln>
          </p:spPr>
          <p:style>
            <a:lnRef idx="1">
              <a:schemeClr val="accent1"/>
            </a:lnRef>
            <a:fillRef idx="0">
              <a:schemeClr val="accent1"/>
            </a:fillRef>
            <a:effectRef idx="0">
              <a:schemeClr val="accent1"/>
            </a:effectRef>
            <a:fontRef idx="minor">
              <a:schemeClr val="tx1"/>
            </a:fontRef>
          </p:style>
        </p:cxnSp>
        <p:graphicFrame>
          <p:nvGraphicFramePr>
            <p:cNvPr id="24" name="Object 23"/>
            <p:cNvGraphicFramePr>
              <a:graphicFrameLocks noChangeAspect="1"/>
            </p:cNvGraphicFramePr>
            <p:nvPr/>
          </p:nvGraphicFramePr>
          <p:xfrm>
            <a:off x="6185647" y="3245224"/>
            <a:ext cx="369277" cy="533400"/>
          </p:xfrm>
          <a:graphic>
            <a:graphicData uri="http://schemas.openxmlformats.org/presentationml/2006/ole">
              <mc:AlternateContent xmlns:mc="http://schemas.openxmlformats.org/markup-compatibility/2006">
                <mc:Choice xmlns:v="urn:schemas-microsoft-com:vml" Requires="v">
                  <p:oleObj spid="_x0000_s187545" name="Equation" r:id="rId4" imgW="114120" imgH="164880" progId="Equation.DSMT4">
                    <p:embed/>
                  </p:oleObj>
                </mc:Choice>
                <mc:Fallback>
                  <p:oleObj name="Equation" r:id="rId4" imgW="114120" imgH="16488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85647" y="3245224"/>
                          <a:ext cx="369277" cy="533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5" name="Object 24"/>
            <p:cNvGraphicFramePr>
              <a:graphicFrameLocks noChangeAspect="1"/>
            </p:cNvGraphicFramePr>
            <p:nvPr/>
          </p:nvGraphicFramePr>
          <p:xfrm>
            <a:off x="6858000" y="2819400"/>
            <a:ext cx="381000" cy="508000"/>
          </p:xfrm>
          <a:graphic>
            <a:graphicData uri="http://schemas.openxmlformats.org/presentationml/2006/ole">
              <mc:AlternateContent xmlns:mc="http://schemas.openxmlformats.org/markup-compatibility/2006">
                <mc:Choice xmlns:v="urn:schemas-microsoft-com:vml" Requires="v">
                  <p:oleObj spid="_x0000_s187546" name="Equation" r:id="rId6" imgW="152280" imgH="203040" progId="Equation.DSMT4">
                    <p:embed/>
                  </p:oleObj>
                </mc:Choice>
                <mc:Fallback>
                  <p:oleObj name="Equation" r:id="rId6" imgW="152280" imgH="20304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858000" y="2819400"/>
                          <a:ext cx="381000" cy="508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6" name="Object 25"/>
            <p:cNvGraphicFramePr>
              <a:graphicFrameLocks noChangeAspect="1"/>
            </p:cNvGraphicFramePr>
            <p:nvPr/>
          </p:nvGraphicFramePr>
          <p:xfrm>
            <a:off x="7010400" y="3276600"/>
            <a:ext cx="381000" cy="533400"/>
          </p:xfrm>
          <a:graphic>
            <a:graphicData uri="http://schemas.openxmlformats.org/presentationml/2006/ole">
              <mc:AlternateContent xmlns:mc="http://schemas.openxmlformats.org/markup-compatibility/2006">
                <mc:Choice xmlns:v="urn:schemas-microsoft-com:vml" Requires="v">
                  <p:oleObj spid="_x0000_s187547" name="Equation" r:id="rId8" imgW="126720" imgH="177480" progId="Equation.DSMT4">
                    <p:embed/>
                  </p:oleObj>
                </mc:Choice>
                <mc:Fallback>
                  <p:oleObj name="Equation" r:id="rId8" imgW="126720" imgH="17748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010400" y="3276600"/>
                          <a:ext cx="381000" cy="533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7" name="Object 26"/>
            <p:cNvGraphicFramePr>
              <a:graphicFrameLocks noChangeAspect="1"/>
            </p:cNvGraphicFramePr>
            <p:nvPr/>
          </p:nvGraphicFramePr>
          <p:xfrm>
            <a:off x="7548283" y="1958788"/>
            <a:ext cx="1270001" cy="577273"/>
          </p:xfrm>
          <a:graphic>
            <a:graphicData uri="http://schemas.openxmlformats.org/presentationml/2006/ole">
              <mc:AlternateContent xmlns:mc="http://schemas.openxmlformats.org/markup-compatibility/2006">
                <mc:Choice xmlns:v="urn:schemas-microsoft-com:vml" Requires="v">
                  <p:oleObj spid="_x0000_s187548" name="Equation" r:id="rId10" imgW="558720" imgH="253800" progId="Equation.DSMT4">
                    <p:embed/>
                  </p:oleObj>
                </mc:Choice>
                <mc:Fallback>
                  <p:oleObj name="Equation" r:id="rId10" imgW="558720" imgH="253800" progId="Equation.DSMT4">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548283" y="1958788"/>
                          <a:ext cx="1270001" cy="57727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29" name="Straight Arrow Connector 28"/>
            <p:cNvCxnSpPr/>
            <p:nvPr/>
          </p:nvCxnSpPr>
          <p:spPr>
            <a:xfrm>
              <a:off x="7409329" y="2532529"/>
              <a:ext cx="1066800"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flipH="1">
              <a:off x="5472953" y="4912659"/>
              <a:ext cx="1066800"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graphicFrame>
        <p:nvGraphicFramePr>
          <p:cNvPr id="31" name="Object 30"/>
          <p:cNvGraphicFramePr>
            <a:graphicFrameLocks noChangeAspect="1"/>
          </p:cNvGraphicFramePr>
          <p:nvPr/>
        </p:nvGraphicFramePr>
        <p:xfrm>
          <a:off x="5310188" y="4984750"/>
          <a:ext cx="1471612" cy="577850"/>
        </p:xfrm>
        <a:graphic>
          <a:graphicData uri="http://schemas.openxmlformats.org/presentationml/2006/ole">
            <mc:AlternateContent xmlns:mc="http://schemas.openxmlformats.org/markup-compatibility/2006">
              <mc:Choice xmlns:v="urn:schemas-microsoft-com:vml" Requires="v">
                <p:oleObj spid="_x0000_s187549" name="Equation" r:id="rId12" imgW="647640" imgH="253800" progId="Equation.DSMT4">
                  <p:embed/>
                </p:oleObj>
              </mc:Choice>
              <mc:Fallback>
                <p:oleObj name="Equation" r:id="rId12" imgW="647640" imgH="253800" progId="Equation.DSMT4">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310188" y="4984750"/>
                        <a:ext cx="1471612" cy="5778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6" name="Object 35"/>
          <p:cNvGraphicFramePr>
            <a:graphicFrameLocks noChangeAspect="1"/>
          </p:cNvGraphicFramePr>
          <p:nvPr/>
        </p:nvGraphicFramePr>
        <p:xfrm>
          <a:off x="3165181" y="2196354"/>
          <a:ext cx="326571" cy="457200"/>
        </p:xfrm>
        <a:graphic>
          <a:graphicData uri="http://schemas.openxmlformats.org/presentationml/2006/ole">
            <mc:AlternateContent xmlns:mc="http://schemas.openxmlformats.org/markup-compatibility/2006">
              <mc:Choice xmlns:v="urn:schemas-microsoft-com:vml" Requires="v">
                <p:oleObj spid="_x0000_s187550" name="Equation" r:id="rId14" imgW="126720" imgH="177480" progId="Equation.DSMT4">
                  <p:embed/>
                </p:oleObj>
              </mc:Choice>
              <mc:Fallback>
                <p:oleObj name="Equation" r:id="rId14" imgW="126720" imgH="177480" progId="Equation.DSMT4">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165181" y="2196354"/>
                        <a:ext cx="326571" cy="457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7" name="Object 36"/>
          <p:cNvGraphicFramePr>
            <a:graphicFrameLocks noChangeAspect="1"/>
          </p:cNvGraphicFramePr>
          <p:nvPr>
            <p:extLst>
              <p:ext uri="{D42A27DB-BD31-4B8C-83A1-F6EECF244321}">
                <p14:modId xmlns:p14="http://schemas.microsoft.com/office/powerpoint/2010/main" val="399764930"/>
              </p:ext>
            </p:extLst>
          </p:nvPr>
        </p:nvGraphicFramePr>
        <p:xfrm>
          <a:off x="4038600" y="3056966"/>
          <a:ext cx="1546859" cy="533400"/>
        </p:xfrm>
        <a:graphic>
          <a:graphicData uri="http://schemas.openxmlformats.org/presentationml/2006/ole">
            <mc:AlternateContent xmlns:mc="http://schemas.openxmlformats.org/markup-compatibility/2006">
              <mc:Choice xmlns:v="urn:schemas-microsoft-com:vml" Requires="v">
                <p:oleObj spid="_x0000_s187551" name="Equation" r:id="rId16" imgW="736560" imgH="253800" progId="Equation.DSMT4">
                  <p:embed/>
                </p:oleObj>
              </mc:Choice>
              <mc:Fallback>
                <p:oleObj name="Equation" r:id="rId16" imgW="736560" imgH="253800" progId="Equation.DSMT4">
                  <p:embed/>
                  <p:pic>
                    <p:nvPicPr>
                      <p:cNvPr id="0" name=""/>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4038600" y="3056966"/>
                        <a:ext cx="1546859" cy="533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8" name="Object 37"/>
          <p:cNvGraphicFramePr>
            <a:graphicFrameLocks noChangeAspect="1"/>
          </p:cNvGraphicFramePr>
          <p:nvPr/>
        </p:nvGraphicFramePr>
        <p:xfrm>
          <a:off x="1371600" y="4320989"/>
          <a:ext cx="3092450" cy="560388"/>
        </p:xfrm>
        <a:graphic>
          <a:graphicData uri="http://schemas.openxmlformats.org/presentationml/2006/ole">
            <mc:AlternateContent xmlns:mc="http://schemas.openxmlformats.org/markup-compatibility/2006">
              <mc:Choice xmlns:v="urn:schemas-microsoft-com:vml" Requires="v">
                <p:oleObj spid="_x0000_s187552" name="Equation" r:id="rId18" imgW="1473120" imgH="266400" progId="Equation.DSMT4">
                  <p:embed/>
                </p:oleObj>
              </mc:Choice>
              <mc:Fallback>
                <p:oleObj name="Equation" r:id="rId18" imgW="1473120" imgH="266400" progId="Equation.DSMT4">
                  <p:embed/>
                  <p:pic>
                    <p:nvPicPr>
                      <p:cNvPr id="0" name=""/>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1371600" y="4320989"/>
                        <a:ext cx="3092450" cy="5603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9" name="Object 38"/>
          <p:cNvGraphicFramePr>
            <a:graphicFrameLocks noChangeAspect="1"/>
          </p:cNvGraphicFramePr>
          <p:nvPr/>
        </p:nvGraphicFramePr>
        <p:xfrm>
          <a:off x="1689195" y="6006353"/>
          <a:ext cx="1946275" cy="560388"/>
        </p:xfrm>
        <a:graphic>
          <a:graphicData uri="http://schemas.openxmlformats.org/presentationml/2006/ole">
            <mc:AlternateContent xmlns:mc="http://schemas.openxmlformats.org/markup-compatibility/2006">
              <mc:Choice xmlns:v="urn:schemas-microsoft-com:vml" Requires="v">
                <p:oleObj spid="_x0000_s187553" name="Equation" r:id="rId20" imgW="927000" imgH="266400" progId="Equation.DSMT4">
                  <p:embed/>
                </p:oleObj>
              </mc:Choice>
              <mc:Fallback>
                <p:oleObj name="Equation" r:id="rId20" imgW="927000" imgH="266400" progId="Equation.DSMT4">
                  <p:embed/>
                  <p:pic>
                    <p:nvPicPr>
                      <p:cNvPr id="0" name=""/>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1689195" y="6006353"/>
                        <a:ext cx="1946275" cy="5603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0" name="Rectangle 39"/>
          <p:cNvSpPr/>
          <p:nvPr/>
        </p:nvSpPr>
        <p:spPr>
          <a:xfrm>
            <a:off x="1456766" y="5943600"/>
            <a:ext cx="2438400" cy="685800"/>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p:cNvCxnSpPr/>
          <p:nvPr/>
        </p:nvCxnSpPr>
        <p:spPr>
          <a:xfrm>
            <a:off x="7564716" y="2563905"/>
            <a:ext cx="17929" cy="1169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H="1" flipV="1">
            <a:off x="7421281" y="3733800"/>
            <a:ext cx="228601" cy="4572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20" name="Object 19"/>
          <p:cNvGraphicFramePr>
            <a:graphicFrameLocks noChangeAspect="1"/>
          </p:cNvGraphicFramePr>
          <p:nvPr>
            <p:extLst>
              <p:ext uri="{D42A27DB-BD31-4B8C-83A1-F6EECF244321}">
                <p14:modId xmlns:p14="http://schemas.microsoft.com/office/powerpoint/2010/main" val="2012589204"/>
              </p:ext>
            </p:extLst>
          </p:nvPr>
        </p:nvGraphicFramePr>
        <p:xfrm>
          <a:off x="7316038" y="4123765"/>
          <a:ext cx="1546225" cy="533400"/>
        </p:xfrm>
        <a:graphic>
          <a:graphicData uri="http://schemas.openxmlformats.org/presentationml/2006/ole">
            <mc:AlternateContent xmlns:mc="http://schemas.openxmlformats.org/markup-compatibility/2006">
              <mc:Choice xmlns:v="urn:schemas-microsoft-com:vml" Requires="v">
                <p:oleObj spid="_x0000_s187554" name="Equation" r:id="rId22" imgW="736280" imgH="253890" progId="Equation.DSMT4">
                  <p:embed/>
                </p:oleObj>
              </mc:Choice>
              <mc:Fallback>
                <p:oleObj name="Equation" r:id="rId22" imgW="736280" imgH="253890" progId="Equation.DSMT4">
                  <p:embed/>
                  <p:pic>
                    <p:nvPicPr>
                      <p:cNvPr id="0" name="Object 36"/>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7316038" y="4123765"/>
                        <a:ext cx="1546225"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23" name="Straight Connector 22"/>
          <p:cNvCxnSpPr/>
          <p:nvPr/>
        </p:nvCxnSpPr>
        <p:spPr>
          <a:xfrm>
            <a:off x="7145616" y="3733800"/>
            <a:ext cx="428064" cy="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623048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89647"/>
            <a:ext cx="8915400" cy="1173162"/>
          </a:xfrm>
        </p:spPr>
        <p:txBody>
          <a:bodyPr>
            <a:normAutofit fontScale="90000"/>
          </a:bodyPr>
          <a:lstStyle/>
          <a:p>
            <a:r>
              <a:rPr lang="en-US">
                <a:solidFill>
                  <a:srgbClr val="FFFF00"/>
                </a:solidFill>
              </a:rPr>
              <a:t>Potential Energy of Dipole in Electric Field:</a:t>
            </a:r>
            <a:br>
              <a:rPr lang="en-US">
                <a:solidFill>
                  <a:srgbClr val="FFFF00"/>
                </a:solidFill>
              </a:rPr>
            </a:br>
            <a:r>
              <a:rPr lang="en-US">
                <a:solidFill>
                  <a:srgbClr val="FFFF00"/>
                </a:solidFill>
              </a:rPr>
              <a:t>Torque Approach</a:t>
            </a:r>
          </a:p>
        </p:txBody>
      </p:sp>
      <p:sp>
        <p:nvSpPr>
          <p:cNvPr id="3" name="Content Placeholder 2"/>
          <p:cNvSpPr>
            <a:spLocks noGrp="1"/>
          </p:cNvSpPr>
          <p:nvPr>
            <p:ph sz="half" idx="1"/>
          </p:nvPr>
        </p:nvSpPr>
        <p:spPr>
          <a:xfrm>
            <a:off x="457200" y="981638"/>
            <a:ext cx="4724400" cy="5029200"/>
          </a:xfrm>
        </p:spPr>
        <p:txBody>
          <a:bodyPr/>
          <a:lstStyle/>
          <a:p>
            <a:endParaRPr lang="en-US"/>
          </a:p>
          <a:p>
            <a:endParaRPr lang="en-US"/>
          </a:p>
          <a:p>
            <a:endParaRPr lang="en-US"/>
          </a:p>
          <a:p>
            <a:r>
              <a:rPr lang="en-US"/>
              <a:t>A torque does work </a:t>
            </a:r>
          </a:p>
          <a:p>
            <a:endParaRPr lang="en-US"/>
          </a:p>
          <a:p>
            <a:pPr marL="0" indent="0">
              <a:buNone/>
            </a:pPr>
            <a:r>
              <a:rPr lang="en-US"/>
              <a:t>    on turning through angle      ,</a:t>
            </a:r>
          </a:p>
          <a:p>
            <a:pPr marL="0" indent="0">
              <a:buNone/>
            </a:pPr>
            <a:r>
              <a:rPr lang="en-US"/>
              <a:t>    so the total work on going </a:t>
            </a:r>
          </a:p>
          <a:p>
            <a:pPr marL="0" indent="0">
              <a:buNone/>
            </a:pPr>
            <a:r>
              <a:rPr lang="en-US"/>
              <a:t>    from                                is:</a:t>
            </a:r>
          </a:p>
        </p:txBody>
      </p:sp>
      <p:sp>
        <p:nvSpPr>
          <p:cNvPr id="4" name="Content Placeholder 3"/>
          <p:cNvSpPr>
            <a:spLocks noGrp="1"/>
          </p:cNvSpPr>
          <p:nvPr>
            <p:ph sz="half" idx="2"/>
          </p:nvPr>
        </p:nvSpPr>
        <p:spPr>
          <a:xfrm>
            <a:off x="4800600" y="1600200"/>
            <a:ext cx="4038600" cy="4525963"/>
          </a:xfrm>
        </p:spPr>
        <p:txBody>
          <a:bodyPr/>
          <a:lstStyle/>
          <a:p>
            <a:r>
              <a:rPr lang="en-US">
                <a:solidFill>
                  <a:schemeClr val="bg2">
                    <a:lumMod val="50000"/>
                  </a:schemeClr>
                </a:solidFill>
              </a:rPr>
              <a:t>d</a:t>
            </a:r>
          </a:p>
        </p:txBody>
      </p:sp>
      <p:grpSp>
        <p:nvGrpSpPr>
          <p:cNvPr id="5" name="Group 35"/>
          <p:cNvGrpSpPr/>
          <p:nvPr/>
        </p:nvGrpSpPr>
        <p:grpSpPr>
          <a:xfrm>
            <a:off x="5988424" y="1588341"/>
            <a:ext cx="3003176" cy="3370712"/>
            <a:chOff x="5472953" y="1967753"/>
            <a:chExt cx="3003176" cy="3370712"/>
          </a:xfrm>
        </p:grpSpPr>
        <p:cxnSp>
          <p:nvCxnSpPr>
            <p:cNvPr id="6" name="Straight Arrow Connector 5"/>
            <p:cNvCxnSpPr/>
            <p:nvPr/>
          </p:nvCxnSpPr>
          <p:spPr>
            <a:xfrm>
              <a:off x="5486400" y="2817812"/>
              <a:ext cx="2971800" cy="1588"/>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5486400" y="3732212"/>
              <a:ext cx="2971800" cy="1588"/>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5486400" y="4646612"/>
              <a:ext cx="2971800" cy="1588"/>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6" name="Oval 15"/>
            <p:cNvSpPr/>
            <p:nvPr/>
          </p:nvSpPr>
          <p:spPr>
            <a:xfrm>
              <a:off x="7239001" y="2411505"/>
              <a:ext cx="304800" cy="3048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6396318" y="4737848"/>
              <a:ext cx="304800" cy="304800"/>
            </a:xfrm>
            <a:prstGeom prst="ellipse">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Arrow Connector 12"/>
            <p:cNvCxnSpPr/>
            <p:nvPr/>
          </p:nvCxnSpPr>
          <p:spPr>
            <a:xfrm rot="5400000" flipH="1" flipV="1">
              <a:off x="5791200" y="3276600"/>
              <a:ext cx="2362200" cy="838200"/>
            </a:xfrm>
            <a:prstGeom prst="straightConnector1">
              <a:avLst/>
            </a:prstGeom>
            <a:ln w="38100">
              <a:solidFill>
                <a:schemeClr val="accent1">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6992468" y="1967753"/>
              <a:ext cx="609600" cy="461665"/>
            </a:xfrm>
            <a:prstGeom prst="rect">
              <a:avLst/>
            </a:prstGeom>
            <a:noFill/>
          </p:spPr>
          <p:txBody>
            <a:bodyPr wrap="square" rtlCol="0">
              <a:spAutoFit/>
            </a:bodyPr>
            <a:lstStyle/>
            <a:p>
              <a:r>
                <a:rPr lang="en-US" sz="2400"/>
                <a:t>+</a:t>
              </a:r>
              <a:r>
                <a:rPr lang="en-US" sz="2400" i="1"/>
                <a:t>Q</a:t>
              </a:r>
            </a:p>
          </p:txBody>
        </p:sp>
        <p:sp>
          <p:nvSpPr>
            <p:cNvPr id="19" name="TextBox 18"/>
            <p:cNvSpPr txBox="1"/>
            <p:nvPr/>
          </p:nvSpPr>
          <p:spPr>
            <a:xfrm>
              <a:off x="6705600" y="4876800"/>
              <a:ext cx="609600" cy="461665"/>
            </a:xfrm>
            <a:prstGeom prst="rect">
              <a:avLst/>
            </a:prstGeom>
            <a:noFill/>
          </p:spPr>
          <p:txBody>
            <a:bodyPr wrap="square" rtlCol="0">
              <a:spAutoFit/>
            </a:bodyPr>
            <a:lstStyle/>
            <a:p>
              <a:r>
                <a:rPr lang="en-US" sz="2400"/>
                <a:t>-</a:t>
              </a:r>
              <a:r>
                <a:rPr lang="en-US" sz="2400" i="1"/>
                <a:t>Q</a:t>
              </a:r>
            </a:p>
          </p:txBody>
        </p:sp>
        <p:graphicFrame>
          <p:nvGraphicFramePr>
            <p:cNvPr id="25" name="Object 24"/>
            <p:cNvGraphicFramePr>
              <a:graphicFrameLocks noChangeAspect="1"/>
            </p:cNvGraphicFramePr>
            <p:nvPr/>
          </p:nvGraphicFramePr>
          <p:xfrm>
            <a:off x="6858000" y="2819400"/>
            <a:ext cx="381000" cy="508000"/>
          </p:xfrm>
          <a:graphic>
            <a:graphicData uri="http://schemas.openxmlformats.org/presentationml/2006/ole">
              <mc:AlternateContent xmlns:mc="http://schemas.openxmlformats.org/markup-compatibility/2006">
                <mc:Choice xmlns:v="urn:schemas-microsoft-com:vml" Requires="v">
                  <p:oleObj spid="_x0000_s188525" name="Equation" r:id="rId4" imgW="152280" imgH="203040" progId="Equation.DSMT4">
                    <p:embed/>
                  </p:oleObj>
                </mc:Choice>
                <mc:Fallback>
                  <p:oleObj name="Equation" r:id="rId4" imgW="152280" imgH="20304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58000" y="2819400"/>
                          <a:ext cx="381000" cy="508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6" name="Object 25"/>
            <p:cNvGraphicFramePr>
              <a:graphicFrameLocks noChangeAspect="1"/>
            </p:cNvGraphicFramePr>
            <p:nvPr/>
          </p:nvGraphicFramePr>
          <p:xfrm>
            <a:off x="7010400" y="3276600"/>
            <a:ext cx="381000" cy="533400"/>
          </p:xfrm>
          <a:graphic>
            <a:graphicData uri="http://schemas.openxmlformats.org/presentationml/2006/ole">
              <mc:AlternateContent xmlns:mc="http://schemas.openxmlformats.org/markup-compatibility/2006">
                <mc:Choice xmlns:v="urn:schemas-microsoft-com:vml" Requires="v">
                  <p:oleObj spid="_x0000_s188526" name="Equation" r:id="rId6" imgW="126720" imgH="177480" progId="Equation.DSMT4">
                    <p:embed/>
                  </p:oleObj>
                </mc:Choice>
                <mc:Fallback>
                  <p:oleObj name="Equation" r:id="rId6" imgW="126720" imgH="17748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010400" y="3276600"/>
                          <a:ext cx="381000" cy="533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29" name="Straight Arrow Connector 28"/>
            <p:cNvCxnSpPr/>
            <p:nvPr/>
          </p:nvCxnSpPr>
          <p:spPr>
            <a:xfrm>
              <a:off x="7409329" y="2532529"/>
              <a:ext cx="1066800"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flipH="1">
              <a:off x="5472953" y="4912659"/>
              <a:ext cx="1066800"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graphicFrame>
        <p:nvGraphicFramePr>
          <p:cNvPr id="39" name="Object 38"/>
          <p:cNvGraphicFramePr>
            <a:graphicFrameLocks noChangeAspect="1"/>
          </p:cNvGraphicFramePr>
          <p:nvPr>
            <p:extLst>
              <p:ext uri="{D42A27DB-BD31-4B8C-83A1-F6EECF244321}">
                <p14:modId xmlns:p14="http://schemas.microsoft.com/office/powerpoint/2010/main" val="2325359136"/>
              </p:ext>
            </p:extLst>
          </p:nvPr>
        </p:nvGraphicFramePr>
        <p:xfrm>
          <a:off x="1905000" y="6055565"/>
          <a:ext cx="1946275" cy="560388"/>
        </p:xfrm>
        <a:graphic>
          <a:graphicData uri="http://schemas.openxmlformats.org/presentationml/2006/ole">
            <mc:AlternateContent xmlns:mc="http://schemas.openxmlformats.org/markup-compatibility/2006">
              <mc:Choice xmlns:v="urn:schemas-microsoft-com:vml" Requires="v">
                <p:oleObj spid="_x0000_s188527" name="Equation" r:id="rId8" imgW="927000" imgH="266400" progId="Equation.DSMT4">
                  <p:embed/>
                </p:oleObj>
              </mc:Choice>
              <mc:Fallback>
                <p:oleObj name="Equation" r:id="rId8" imgW="927000" imgH="26640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905000" y="6055565"/>
                        <a:ext cx="1946275" cy="5603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0" name="Rectangle 39"/>
          <p:cNvSpPr/>
          <p:nvPr/>
        </p:nvSpPr>
        <p:spPr>
          <a:xfrm>
            <a:off x="1662954" y="5997388"/>
            <a:ext cx="2438400" cy="685800"/>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1" name="Object 10"/>
          <p:cNvGraphicFramePr>
            <a:graphicFrameLocks noChangeAspect="1"/>
          </p:cNvGraphicFramePr>
          <p:nvPr>
            <p:extLst>
              <p:ext uri="{D42A27DB-BD31-4B8C-83A1-F6EECF244321}">
                <p14:modId xmlns:p14="http://schemas.microsoft.com/office/powerpoint/2010/main" val="4284552997"/>
              </p:ext>
            </p:extLst>
          </p:nvPr>
        </p:nvGraphicFramePr>
        <p:xfrm>
          <a:off x="838200" y="1507004"/>
          <a:ext cx="4102100" cy="1027113"/>
        </p:xfrm>
        <a:graphic>
          <a:graphicData uri="http://schemas.openxmlformats.org/presentationml/2006/ole">
            <mc:AlternateContent xmlns:mc="http://schemas.openxmlformats.org/markup-compatibility/2006">
              <mc:Choice xmlns:v="urn:schemas-microsoft-com:vml" Requires="v">
                <p:oleObj spid="_x0000_s188528" name="Equation" r:id="rId10" imgW="1930400" imgH="482600" progId="Equation.DSMT4">
                  <p:embed/>
                </p:oleObj>
              </mc:Choice>
              <mc:Fallback>
                <p:oleObj name="Equation" r:id="rId10" imgW="1930400" imgH="482600" progId="Equation.DSMT4">
                  <p:embed/>
                  <p:pic>
                    <p:nvPicPr>
                      <p:cNvPr id="0" name="Object 33"/>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838200" y="1507004"/>
                        <a:ext cx="4102100" cy="1027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2" name="Object 31"/>
          <p:cNvGraphicFramePr>
            <a:graphicFrameLocks noChangeAspect="1"/>
          </p:cNvGraphicFramePr>
          <p:nvPr>
            <p:extLst>
              <p:ext uri="{D42A27DB-BD31-4B8C-83A1-F6EECF244321}">
                <p14:modId xmlns:p14="http://schemas.microsoft.com/office/powerpoint/2010/main" val="2488630770"/>
              </p:ext>
            </p:extLst>
          </p:nvPr>
        </p:nvGraphicFramePr>
        <p:xfrm>
          <a:off x="1845809" y="3122859"/>
          <a:ext cx="1583191" cy="418201"/>
        </p:xfrm>
        <a:graphic>
          <a:graphicData uri="http://schemas.openxmlformats.org/presentationml/2006/ole">
            <mc:AlternateContent xmlns:mc="http://schemas.openxmlformats.org/markup-compatibility/2006">
              <mc:Choice xmlns:v="urn:schemas-microsoft-com:vml" Requires="v">
                <p:oleObj spid="_x0000_s188529" name="Equation" r:id="rId12" imgW="672840" imgH="177480" progId="Equation.DSMT4">
                  <p:embed/>
                </p:oleObj>
              </mc:Choice>
              <mc:Fallback>
                <p:oleObj name="Equation" r:id="rId12" imgW="672840" imgH="177480" progId="Equation.DSMT4">
                  <p:embed/>
                  <p:pic>
                    <p:nvPicPr>
                      <p:cNvPr id="0" name=""/>
                      <p:cNvPicPr/>
                      <p:nvPr/>
                    </p:nvPicPr>
                    <p:blipFill>
                      <a:blip r:embed="rId13"/>
                      <a:stretch>
                        <a:fillRect/>
                      </a:stretch>
                    </p:blipFill>
                    <p:spPr>
                      <a:xfrm>
                        <a:off x="1845809" y="3122859"/>
                        <a:ext cx="1583191" cy="418201"/>
                      </a:xfrm>
                      <a:prstGeom prst="rect">
                        <a:avLst/>
                      </a:prstGeom>
                    </p:spPr>
                  </p:pic>
                </p:oleObj>
              </mc:Fallback>
            </mc:AlternateContent>
          </a:graphicData>
        </a:graphic>
      </p:graphicFrame>
      <p:graphicFrame>
        <p:nvGraphicFramePr>
          <p:cNvPr id="33" name="Object 32"/>
          <p:cNvGraphicFramePr>
            <a:graphicFrameLocks noChangeAspect="1"/>
          </p:cNvGraphicFramePr>
          <p:nvPr>
            <p:extLst>
              <p:ext uri="{D42A27DB-BD31-4B8C-83A1-F6EECF244321}">
                <p14:modId xmlns:p14="http://schemas.microsoft.com/office/powerpoint/2010/main" val="3994740988"/>
              </p:ext>
            </p:extLst>
          </p:nvPr>
        </p:nvGraphicFramePr>
        <p:xfrm>
          <a:off x="4495800" y="3603813"/>
          <a:ext cx="538162" cy="417513"/>
        </p:xfrm>
        <a:graphic>
          <a:graphicData uri="http://schemas.openxmlformats.org/presentationml/2006/ole">
            <mc:AlternateContent xmlns:mc="http://schemas.openxmlformats.org/markup-compatibility/2006">
              <mc:Choice xmlns:v="urn:schemas-microsoft-com:vml" Requires="v">
                <p:oleObj spid="_x0000_s188530" name="Equation" r:id="rId14" imgW="228600" imgH="177480" progId="Equation.DSMT4">
                  <p:embed/>
                </p:oleObj>
              </mc:Choice>
              <mc:Fallback>
                <p:oleObj name="Equation" r:id="rId14" imgW="228600" imgH="177480" progId="Equation.DSMT4">
                  <p:embed/>
                  <p:pic>
                    <p:nvPicPr>
                      <p:cNvPr id="0" name="Object 31"/>
                      <p:cNvPicPr>
                        <a:picLocks noChangeAspect="1" noChangeArrowheads="1"/>
                      </p:cNvPicPr>
                      <p:nvPr/>
                    </p:nvPicPr>
                    <p:blipFill>
                      <a:blip r:embed="rId15"/>
                      <a:srcRect/>
                      <a:stretch>
                        <a:fillRect/>
                      </a:stretch>
                    </p:blipFill>
                    <p:spPr bwMode="auto">
                      <a:xfrm>
                        <a:off x="4495800" y="3603813"/>
                        <a:ext cx="538162" cy="417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 name="Object 33"/>
          <p:cNvGraphicFramePr>
            <a:graphicFrameLocks noChangeAspect="1"/>
          </p:cNvGraphicFramePr>
          <p:nvPr>
            <p:extLst>
              <p:ext uri="{D42A27DB-BD31-4B8C-83A1-F6EECF244321}">
                <p14:modId xmlns:p14="http://schemas.microsoft.com/office/powerpoint/2010/main" val="2914118397"/>
              </p:ext>
            </p:extLst>
          </p:nvPr>
        </p:nvGraphicFramePr>
        <p:xfrm>
          <a:off x="1604762" y="4572019"/>
          <a:ext cx="2510038" cy="537865"/>
        </p:xfrm>
        <a:graphic>
          <a:graphicData uri="http://schemas.openxmlformats.org/presentationml/2006/ole">
            <mc:AlternateContent xmlns:mc="http://schemas.openxmlformats.org/markup-compatibility/2006">
              <mc:Choice xmlns:v="urn:schemas-microsoft-com:vml" Requires="v">
                <p:oleObj spid="_x0000_s188531" name="Equation" r:id="rId16" imgW="1066680" imgH="228600" progId="Equation.DSMT4">
                  <p:embed/>
                </p:oleObj>
              </mc:Choice>
              <mc:Fallback>
                <p:oleObj name="Equation" r:id="rId16" imgW="1066680" imgH="228600" progId="Equation.DSMT4">
                  <p:embed/>
                  <p:pic>
                    <p:nvPicPr>
                      <p:cNvPr id="0" name=""/>
                      <p:cNvPicPr/>
                      <p:nvPr/>
                    </p:nvPicPr>
                    <p:blipFill>
                      <a:blip r:embed="rId17"/>
                      <a:stretch>
                        <a:fillRect/>
                      </a:stretch>
                    </p:blipFill>
                    <p:spPr>
                      <a:xfrm>
                        <a:off x="1604762" y="4572019"/>
                        <a:ext cx="2510038" cy="537865"/>
                      </a:xfrm>
                      <a:prstGeom prst="rect">
                        <a:avLst/>
                      </a:prstGeom>
                    </p:spPr>
                  </p:pic>
                </p:oleObj>
              </mc:Fallback>
            </mc:AlternateContent>
          </a:graphicData>
        </a:graphic>
      </p:graphicFrame>
      <p:graphicFrame>
        <p:nvGraphicFramePr>
          <p:cNvPr id="35" name="Object 34"/>
          <p:cNvGraphicFramePr>
            <a:graphicFrameLocks noChangeAspect="1"/>
          </p:cNvGraphicFramePr>
          <p:nvPr>
            <p:extLst>
              <p:ext uri="{D42A27DB-BD31-4B8C-83A1-F6EECF244321}">
                <p14:modId xmlns:p14="http://schemas.microsoft.com/office/powerpoint/2010/main" val="3788228885"/>
              </p:ext>
            </p:extLst>
          </p:nvPr>
        </p:nvGraphicFramePr>
        <p:xfrm>
          <a:off x="173038" y="5046663"/>
          <a:ext cx="6973887" cy="762000"/>
        </p:xfrm>
        <a:graphic>
          <a:graphicData uri="http://schemas.openxmlformats.org/presentationml/2006/ole">
            <mc:AlternateContent xmlns:mc="http://schemas.openxmlformats.org/markup-compatibility/2006">
              <mc:Choice xmlns:v="urn:schemas-microsoft-com:vml" Requires="v">
                <p:oleObj spid="_x0000_s188532" name="Equation" r:id="rId18" imgW="3022560" imgH="330120" progId="Equation.DSMT4">
                  <p:embed/>
                </p:oleObj>
              </mc:Choice>
              <mc:Fallback>
                <p:oleObj name="Equation" r:id="rId18" imgW="3022560" imgH="330120" progId="Equation.DSMT4">
                  <p:embed/>
                  <p:pic>
                    <p:nvPicPr>
                      <p:cNvPr id="0" name=""/>
                      <p:cNvPicPr/>
                      <p:nvPr/>
                    </p:nvPicPr>
                    <p:blipFill>
                      <a:blip r:embed="rId19"/>
                      <a:stretch>
                        <a:fillRect/>
                      </a:stretch>
                    </p:blipFill>
                    <p:spPr>
                      <a:xfrm>
                        <a:off x="173038" y="5046663"/>
                        <a:ext cx="6973887" cy="762000"/>
                      </a:xfrm>
                      <a:prstGeom prst="rect">
                        <a:avLst/>
                      </a:prstGeom>
                    </p:spPr>
                  </p:pic>
                </p:oleObj>
              </mc:Fallback>
            </mc:AlternateContent>
          </a:graphicData>
        </a:graphic>
      </p:graphicFrame>
      <p:sp>
        <p:nvSpPr>
          <p:cNvPr id="42" name="TextBox 41"/>
          <p:cNvSpPr txBox="1"/>
          <p:nvPr/>
        </p:nvSpPr>
        <p:spPr>
          <a:xfrm>
            <a:off x="4267200" y="5867400"/>
            <a:ext cx="4876800" cy="923330"/>
          </a:xfrm>
          <a:prstGeom prst="rect">
            <a:avLst/>
          </a:prstGeom>
          <a:noFill/>
        </p:spPr>
        <p:txBody>
          <a:bodyPr wrap="square" rtlCol="0">
            <a:spAutoFit/>
          </a:bodyPr>
          <a:lstStyle/>
          <a:p>
            <a:r>
              <a:rPr lang="en-US"/>
              <a:t>Why is this negative? Remember when an object falls, the gravitational force does </a:t>
            </a:r>
            <a:r>
              <a:rPr lang="en-US" i="1"/>
              <a:t>positive</a:t>
            </a:r>
            <a:r>
              <a:rPr lang="en-US"/>
              <a:t> work on it, and it’s </a:t>
            </a:r>
            <a:r>
              <a:rPr lang="en-US" i="1"/>
              <a:t>losing</a:t>
            </a:r>
            <a:r>
              <a:rPr lang="en-US"/>
              <a:t> that amount of potential energy.</a:t>
            </a:r>
          </a:p>
        </p:txBody>
      </p:sp>
    </p:spTree>
    <p:extLst>
      <p:ext uri="{BB962C8B-B14F-4D97-AF65-F5344CB8AC3E}">
        <p14:creationId xmlns:p14="http://schemas.microsoft.com/office/powerpoint/2010/main" val="29265294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a:solidFill>
                  <a:srgbClr val="FFFF00"/>
                </a:solidFill>
              </a:rPr>
              <a:t>Microwaving Water Dipoles</a:t>
            </a:r>
          </a:p>
        </p:txBody>
      </p:sp>
      <p:sp>
        <p:nvSpPr>
          <p:cNvPr id="3" name="Content Placeholder 2"/>
          <p:cNvSpPr>
            <a:spLocks noGrp="1"/>
          </p:cNvSpPr>
          <p:nvPr>
            <p:ph idx="1"/>
          </p:nvPr>
        </p:nvSpPr>
        <p:spPr>
          <a:xfrm>
            <a:off x="1302468" y="1143000"/>
            <a:ext cx="7841532" cy="5486400"/>
          </a:xfrm>
        </p:spPr>
        <p:txBody>
          <a:bodyPr>
            <a:normAutofit fontScale="92500" lnSpcReduction="10000"/>
          </a:bodyPr>
          <a:lstStyle/>
          <a:p>
            <a:r>
              <a:rPr lang="en-US"/>
              <a:t>Recall the water molecule has the Mickey      		Mouse shape, the H’s share their 		electrons, so there’s extra positive 		charge in those ears, a dipole moment 		of strength </a:t>
            </a:r>
            <a:r>
              <a:rPr lang="en-US" i="1">
                <a:solidFill>
                  <a:srgbClr val="FFFF00"/>
                </a:solidFill>
              </a:rPr>
              <a:t>p</a:t>
            </a:r>
            <a:r>
              <a:rPr lang="en-US">
                <a:solidFill>
                  <a:srgbClr val="FFFF00"/>
                </a:solidFill>
              </a:rPr>
              <a:t> = 6.2 x 10</a:t>
            </a:r>
            <a:r>
              <a:rPr lang="en-US" baseline="30000">
                <a:solidFill>
                  <a:srgbClr val="FFFF00"/>
                </a:solidFill>
              </a:rPr>
              <a:t>-30</a:t>
            </a:r>
            <a:r>
              <a:rPr lang="en-US">
                <a:solidFill>
                  <a:srgbClr val="FFFF00"/>
                </a:solidFill>
              </a:rPr>
              <a:t> C.m</a:t>
            </a:r>
            <a:r>
              <a:rPr lang="en-US"/>
              <a:t>. </a:t>
            </a:r>
          </a:p>
          <a:p>
            <a:r>
              <a:rPr lang="en-US"/>
              <a:t>This tends to orient the molecule with the electric field.</a:t>
            </a:r>
          </a:p>
          <a:p>
            <a:r>
              <a:rPr lang="en-US"/>
              <a:t>In a microwave, the strong electric field changes direction billions of times per second—the molecules constantly adjust, bumping into each other, creating heat.</a:t>
            </a:r>
          </a:p>
          <a:p>
            <a:r>
              <a:rPr lang="en-US">
                <a:solidFill>
                  <a:srgbClr val="FF0000"/>
                </a:solidFill>
              </a:rPr>
              <a:t>Ice doesn’t absorb the energy so well. Why?</a:t>
            </a:r>
          </a:p>
        </p:txBody>
      </p:sp>
      <p:grpSp>
        <p:nvGrpSpPr>
          <p:cNvPr id="4" name="Group 3"/>
          <p:cNvGrpSpPr/>
          <p:nvPr/>
        </p:nvGrpSpPr>
        <p:grpSpPr>
          <a:xfrm rot="120000">
            <a:off x="66797" y="1583145"/>
            <a:ext cx="2391768" cy="1711656"/>
            <a:chOff x="838200" y="4536744"/>
            <a:chExt cx="2391768" cy="1711656"/>
          </a:xfrm>
        </p:grpSpPr>
        <p:sp>
          <p:nvSpPr>
            <p:cNvPr id="5" name="TextBox 4"/>
            <p:cNvSpPr txBox="1"/>
            <p:nvPr/>
          </p:nvSpPr>
          <p:spPr>
            <a:xfrm>
              <a:off x="2315568" y="4609528"/>
              <a:ext cx="914400" cy="461665"/>
            </a:xfrm>
            <a:prstGeom prst="rect">
              <a:avLst/>
            </a:prstGeom>
            <a:noFill/>
          </p:spPr>
          <p:txBody>
            <a:bodyPr wrap="square" rtlCol="0">
              <a:spAutoFit/>
            </a:bodyPr>
            <a:lstStyle/>
            <a:p>
              <a:r>
                <a:rPr lang="en-US" sz="2400"/>
                <a:t>H</a:t>
              </a:r>
            </a:p>
          </p:txBody>
        </p:sp>
        <p:grpSp>
          <p:nvGrpSpPr>
            <p:cNvPr id="6" name="Group 5"/>
            <p:cNvGrpSpPr/>
            <p:nvPr/>
          </p:nvGrpSpPr>
          <p:grpSpPr>
            <a:xfrm>
              <a:off x="838200" y="4536744"/>
              <a:ext cx="2090384" cy="1711656"/>
              <a:chOff x="838200" y="4536744"/>
              <a:chExt cx="2090384" cy="1711656"/>
            </a:xfrm>
          </p:grpSpPr>
          <p:grpSp>
            <p:nvGrpSpPr>
              <p:cNvPr id="7" name="Group 6"/>
              <p:cNvGrpSpPr/>
              <p:nvPr/>
            </p:nvGrpSpPr>
            <p:grpSpPr>
              <a:xfrm rot="5400000">
                <a:off x="968992" y="4405952"/>
                <a:ext cx="1711656" cy="1973240"/>
                <a:chOff x="4612944" y="4716440"/>
                <a:chExt cx="1711656" cy="1973240"/>
              </a:xfrm>
            </p:grpSpPr>
            <p:sp>
              <p:nvSpPr>
                <p:cNvPr id="11" name="Oval 10"/>
                <p:cNvSpPr/>
                <p:nvPr/>
              </p:nvSpPr>
              <p:spPr>
                <a:xfrm>
                  <a:off x="4800600" y="4876800"/>
                  <a:ext cx="1524000" cy="1524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4612944" y="4716440"/>
                  <a:ext cx="609600" cy="6096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4700520" y="6080080"/>
                  <a:ext cx="609600" cy="6096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 name="TextBox 7"/>
              <p:cNvSpPr txBox="1"/>
              <p:nvPr/>
            </p:nvSpPr>
            <p:spPr>
              <a:xfrm>
                <a:off x="955344" y="4691416"/>
                <a:ext cx="609600" cy="461665"/>
              </a:xfrm>
              <a:prstGeom prst="rect">
                <a:avLst/>
              </a:prstGeom>
              <a:noFill/>
            </p:spPr>
            <p:txBody>
              <a:bodyPr wrap="square" rtlCol="0">
                <a:spAutoFit/>
              </a:bodyPr>
              <a:lstStyle/>
              <a:p>
                <a:r>
                  <a:rPr lang="en-US" sz="2400"/>
                  <a:t>H</a:t>
                </a:r>
              </a:p>
            </p:txBody>
          </p:sp>
          <p:sp>
            <p:nvSpPr>
              <p:cNvPr id="9" name="TextBox 8"/>
              <p:cNvSpPr txBox="1"/>
              <p:nvPr/>
            </p:nvSpPr>
            <p:spPr>
              <a:xfrm>
                <a:off x="1699152" y="5211168"/>
                <a:ext cx="914400" cy="461665"/>
              </a:xfrm>
              <a:prstGeom prst="rect">
                <a:avLst/>
              </a:prstGeom>
              <a:noFill/>
            </p:spPr>
            <p:txBody>
              <a:bodyPr wrap="square" rtlCol="0">
                <a:spAutoFit/>
              </a:bodyPr>
              <a:lstStyle/>
              <a:p>
                <a:r>
                  <a:rPr lang="en-US" sz="2400"/>
                  <a:t>O</a:t>
                </a:r>
              </a:p>
            </p:txBody>
          </p:sp>
          <p:sp>
            <p:nvSpPr>
              <p:cNvPr id="10" name="TextBox 9"/>
              <p:cNvSpPr txBox="1"/>
              <p:nvPr/>
            </p:nvSpPr>
            <p:spPr>
              <a:xfrm>
                <a:off x="2318984" y="4566312"/>
                <a:ext cx="609600" cy="461665"/>
              </a:xfrm>
              <a:prstGeom prst="rect">
                <a:avLst/>
              </a:prstGeom>
              <a:noFill/>
            </p:spPr>
            <p:txBody>
              <a:bodyPr wrap="square" rtlCol="0">
                <a:spAutoFit/>
              </a:bodyPr>
              <a:lstStyle/>
              <a:p>
                <a:r>
                  <a:rPr lang="en-US" sz="2400"/>
                  <a:t>H</a:t>
                </a:r>
              </a:p>
            </p:txBody>
          </p:sp>
        </p:grpSp>
      </p:grpSp>
    </p:spTree>
    <p:extLst>
      <p:ext uri="{BB962C8B-B14F-4D97-AF65-F5344CB8AC3E}">
        <p14:creationId xmlns:p14="http://schemas.microsoft.com/office/powerpoint/2010/main" val="36252046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FFFF00"/>
                </a:solidFill>
              </a:rPr>
              <a:t>Today’s Topics</a:t>
            </a:r>
          </a:p>
        </p:txBody>
      </p:sp>
      <p:sp>
        <p:nvSpPr>
          <p:cNvPr id="3" name="Content Placeholder 2"/>
          <p:cNvSpPr>
            <a:spLocks noGrp="1"/>
          </p:cNvSpPr>
          <p:nvPr>
            <p:ph idx="1"/>
          </p:nvPr>
        </p:nvSpPr>
        <p:spPr>
          <a:xfrm>
            <a:off x="228600" y="2057400"/>
            <a:ext cx="8458200" cy="4068763"/>
          </a:xfrm>
        </p:spPr>
        <p:txBody>
          <a:bodyPr/>
          <a:lstStyle/>
          <a:p>
            <a:r>
              <a:rPr lang="en-US"/>
              <a:t>Continuous charge distributions: line of charge</a:t>
            </a:r>
          </a:p>
          <a:p>
            <a:r>
              <a:rPr lang="en-US"/>
              <a:t>Visualizing the field: lines of force</a:t>
            </a:r>
          </a:p>
          <a:p>
            <a:r>
              <a:rPr lang="en-US"/>
              <a:t>Electron moving in a field</a:t>
            </a:r>
          </a:p>
          <a:p>
            <a:r>
              <a:rPr lang="en-US"/>
              <a:t>Electric dipoles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5454"/>
            <a:ext cx="8229600" cy="1020762"/>
          </a:xfrm>
        </p:spPr>
        <p:txBody>
          <a:bodyPr/>
          <a:lstStyle/>
          <a:p>
            <a:r>
              <a:rPr lang="en-US">
                <a:solidFill>
                  <a:srgbClr val="FFFF00"/>
                </a:solidFill>
              </a:rPr>
              <a:t>Superposition</a:t>
            </a:r>
          </a:p>
        </p:txBody>
      </p:sp>
      <p:sp>
        <p:nvSpPr>
          <p:cNvPr id="3" name="Content Placeholder 2"/>
          <p:cNvSpPr>
            <a:spLocks noGrp="1"/>
          </p:cNvSpPr>
          <p:nvPr>
            <p:ph idx="1"/>
          </p:nvPr>
        </p:nvSpPr>
        <p:spPr>
          <a:xfrm>
            <a:off x="457200" y="1422776"/>
            <a:ext cx="8229600" cy="5029200"/>
          </a:xfrm>
        </p:spPr>
        <p:txBody>
          <a:bodyPr/>
          <a:lstStyle/>
          <a:p>
            <a:r>
              <a:rPr lang="en-US"/>
              <a:t>The </a:t>
            </a:r>
            <a:r>
              <a:rPr lang="en-US">
                <a:solidFill>
                  <a:srgbClr val="FFFF00"/>
                </a:solidFill>
              </a:rPr>
              <a:t>total electric force </a:t>
            </a:r>
            <a:r>
              <a:rPr lang="en-US"/>
              <a:t>on a charge </a:t>
            </a:r>
            <a:r>
              <a:rPr lang="en-US" i="1"/>
              <a:t>Q</a:t>
            </a:r>
            <a:r>
              <a:rPr lang="en-US" baseline="-25000"/>
              <a:t>3</a:t>
            </a:r>
            <a:r>
              <a:rPr lang="en-US"/>
              <a:t> from two charges </a:t>
            </a:r>
            <a:r>
              <a:rPr lang="en-US" i="1"/>
              <a:t>Q</a:t>
            </a:r>
            <a:r>
              <a:rPr lang="en-US" baseline="-25000"/>
              <a:t>1</a:t>
            </a:r>
            <a:r>
              <a:rPr lang="en-US"/>
              <a:t>, </a:t>
            </a:r>
            <a:r>
              <a:rPr lang="en-US" i="1"/>
              <a:t>Q</a:t>
            </a:r>
            <a:r>
              <a:rPr lang="en-US" baseline="-25000"/>
              <a:t>2</a:t>
            </a:r>
            <a:r>
              <a:rPr lang="en-US"/>
              <a:t> </a:t>
            </a:r>
            <a:r>
              <a:rPr lang="en-US">
                <a:solidFill>
                  <a:srgbClr val="FFFF00"/>
                </a:solidFill>
              </a:rPr>
              <a:t>is the </a:t>
            </a:r>
            <a:r>
              <a:rPr lang="en-US" u="sng">
                <a:solidFill>
                  <a:srgbClr val="FFFF00"/>
                </a:solidFill>
              </a:rPr>
              <a:t>vector sum</a:t>
            </a:r>
            <a:r>
              <a:rPr lang="en-US">
                <a:solidFill>
                  <a:srgbClr val="FFFF00"/>
                </a:solidFill>
              </a:rPr>
              <a:t> of the forces from the charges</a:t>
            </a:r>
            <a:r>
              <a:rPr lang="en-US"/>
              <a:t> found separately. </a:t>
            </a:r>
            <a:endParaRPr lang="en-US" sz="2800">
              <a:solidFill>
                <a:srgbClr val="FF0000"/>
              </a:solidFill>
            </a:endParaRPr>
          </a:p>
        </p:txBody>
      </p:sp>
      <p:grpSp>
        <p:nvGrpSpPr>
          <p:cNvPr id="25" name="Group 24"/>
          <p:cNvGrpSpPr/>
          <p:nvPr/>
        </p:nvGrpSpPr>
        <p:grpSpPr>
          <a:xfrm>
            <a:off x="762000" y="3464240"/>
            <a:ext cx="7638625" cy="2512467"/>
            <a:chOff x="1143000" y="4105696"/>
            <a:chExt cx="7638625" cy="2512467"/>
          </a:xfrm>
        </p:grpSpPr>
        <p:sp>
          <p:nvSpPr>
            <p:cNvPr id="4" name="Oval 3"/>
            <p:cNvSpPr/>
            <p:nvPr/>
          </p:nvSpPr>
          <p:spPr>
            <a:xfrm>
              <a:off x="4229672" y="5050808"/>
              <a:ext cx="228600" cy="228600"/>
            </a:xfrm>
            <a:prstGeom prst="ellipse">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1725304" y="4105696"/>
              <a:ext cx="457200" cy="457200"/>
            </a:xfrm>
            <a:prstGeom prst="ellipse">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8" name="Object 7"/>
            <p:cNvGraphicFramePr>
              <a:graphicFrameLocks noChangeAspect="1"/>
            </p:cNvGraphicFramePr>
            <p:nvPr/>
          </p:nvGraphicFramePr>
          <p:xfrm>
            <a:off x="5963400" y="5703763"/>
            <a:ext cx="1882589" cy="914400"/>
          </p:xfrm>
          <a:graphic>
            <a:graphicData uri="http://schemas.openxmlformats.org/presentationml/2006/ole">
              <mc:AlternateContent xmlns:mc="http://schemas.openxmlformats.org/markup-compatibility/2006">
                <mc:Choice xmlns:v="urn:schemas-microsoft-com:vml" Requires="v">
                  <p:oleObj spid="_x0000_s87156" name="Equation" r:id="rId4" imgW="888840" imgH="431640" progId="Equation.DSMT4">
                    <p:embed/>
                  </p:oleObj>
                </mc:Choice>
                <mc:Fallback>
                  <p:oleObj name="Equation" r:id="rId4" imgW="888840" imgH="431640" progId="Equation.DSMT4">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963400" y="5703763"/>
                          <a:ext cx="1882589" cy="914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 name="Object 8"/>
            <p:cNvGraphicFramePr>
              <a:graphicFrameLocks noChangeAspect="1"/>
            </p:cNvGraphicFramePr>
            <p:nvPr/>
          </p:nvGraphicFramePr>
          <p:xfrm>
            <a:off x="5445456" y="4186456"/>
            <a:ext cx="1963737" cy="914400"/>
          </p:xfrm>
          <a:graphic>
            <a:graphicData uri="http://schemas.openxmlformats.org/presentationml/2006/ole">
              <mc:AlternateContent xmlns:mc="http://schemas.openxmlformats.org/markup-compatibility/2006">
                <mc:Choice xmlns:v="urn:schemas-microsoft-com:vml" Requires="v">
                  <p:oleObj spid="_x0000_s87157" name="Equation" r:id="rId6" imgW="927000" imgH="431640" progId="Equation.DSMT4">
                    <p:embed/>
                  </p:oleObj>
                </mc:Choice>
                <mc:Fallback>
                  <p:oleObj name="Equation" r:id="rId6" imgW="927000" imgH="431640" progId="Equation.DSMT4">
                    <p:embed/>
                    <p:pic>
                      <p:nvPicPr>
                        <p:cNvPr id="0" name="Object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445456" y="4186456"/>
                          <a:ext cx="1963737" cy="914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 name="Object 10"/>
            <p:cNvGraphicFramePr>
              <a:graphicFrameLocks noChangeAspect="1"/>
            </p:cNvGraphicFramePr>
            <p:nvPr/>
          </p:nvGraphicFramePr>
          <p:xfrm>
            <a:off x="1143000" y="4267199"/>
            <a:ext cx="457200" cy="587829"/>
          </p:xfrm>
          <a:graphic>
            <a:graphicData uri="http://schemas.openxmlformats.org/presentationml/2006/ole">
              <mc:AlternateContent xmlns:mc="http://schemas.openxmlformats.org/markup-compatibility/2006">
                <mc:Choice xmlns:v="urn:schemas-microsoft-com:vml" Requires="v">
                  <p:oleObj spid="_x0000_s87158" name="Equation" r:id="rId8" imgW="177480" imgH="228600" progId="Equation.DSMT4">
                    <p:embed/>
                  </p:oleObj>
                </mc:Choice>
                <mc:Fallback>
                  <p:oleObj name="Equation" r:id="rId8" imgW="177480" imgH="228600" progId="Equation.DSMT4">
                    <p:embed/>
                    <p:pic>
                      <p:nvPicPr>
                        <p:cNvPr id="0" name="Picture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143000" y="4267199"/>
                          <a:ext cx="457200" cy="58782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2" name="Object 11"/>
            <p:cNvGraphicFramePr>
              <a:graphicFrameLocks noChangeAspect="1"/>
            </p:cNvGraphicFramePr>
            <p:nvPr/>
          </p:nvGraphicFramePr>
          <p:xfrm>
            <a:off x="1203325" y="5638800"/>
            <a:ext cx="488950" cy="587375"/>
          </p:xfrm>
          <a:graphic>
            <a:graphicData uri="http://schemas.openxmlformats.org/presentationml/2006/ole">
              <mc:AlternateContent xmlns:mc="http://schemas.openxmlformats.org/markup-compatibility/2006">
                <mc:Choice xmlns:v="urn:schemas-microsoft-com:vml" Requires="v">
                  <p:oleObj spid="_x0000_s87159" name="Equation" r:id="rId10" imgW="190440" imgH="228600" progId="Equation.DSMT4">
                    <p:embed/>
                  </p:oleObj>
                </mc:Choice>
                <mc:Fallback>
                  <p:oleObj name="Equation" r:id="rId10" imgW="190440" imgH="228600" progId="Equation.DSMT4">
                    <p:embed/>
                    <p:pic>
                      <p:nvPicPr>
                        <p:cNvPr id="0" name="Object 4"/>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203325" y="5638800"/>
                          <a:ext cx="488950" cy="587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3" name="Object 12"/>
            <p:cNvGraphicFramePr>
              <a:graphicFrameLocks noChangeAspect="1"/>
            </p:cNvGraphicFramePr>
            <p:nvPr/>
          </p:nvGraphicFramePr>
          <p:xfrm>
            <a:off x="4094320" y="4466232"/>
            <a:ext cx="490538" cy="587375"/>
          </p:xfrm>
          <a:graphic>
            <a:graphicData uri="http://schemas.openxmlformats.org/presentationml/2006/ole">
              <mc:AlternateContent xmlns:mc="http://schemas.openxmlformats.org/markup-compatibility/2006">
                <mc:Choice xmlns:v="urn:schemas-microsoft-com:vml" Requires="v">
                  <p:oleObj spid="_x0000_s87160" name="Equation" r:id="rId12" imgW="190440" imgH="228600" progId="Equation.DSMT4">
                    <p:embed/>
                  </p:oleObj>
                </mc:Choice>
                <mc:Fallback>
                  <p:oleObj name="Equation" r:id="rId12" imgW="190440" imgH="228600" progId="Equation.DSMT4">
                    <p:embed/>
                    <p:pic>
                      <p:nvPicPr>
                        <p:cNvPr id="0" name="Picture 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094320" y="4466232"/>
                          <a:ext cx="490538" cy="587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4" name="Object 13"/>
            <p:cNvGraphicFramePr>
              <a:graphicFrameLocks noChangeAspect="1"/>
            </p:cNvGraphicFramePr>
            <p:nvPr/>
          </p:nvGraphicFramePr>
          <p:xfrm>
            <a:off x="7135705" y="5059370"/>
            <a:ext cx="1645920" cy="609600"/>
          </p:xfrm>
          <a:graphic>
            <a:graphicData uri="http://schemas.openxmlformats.org/presentationml/2006/ole">
              <mc:AlternateContent xmlns:mc="http://schemas.openxmlformats.org/markup-compatibility/2006">
                <mc:Choice xmlns:v="urn:schemas-microsoft-com:vml" Requires="v">
                  <p:oleObj spid="_x0000_s87161" name="Equation" r:id="rId14" imgW="685800" imgH="253800" progId="Equation.DSMT4">
                    <p:embed/>
                  </p:oleObj>
                </mc:Choice>
                <mc:Fallback>
                  <p:oleObj name="Equation" r:id="rId14" imgW="685800" imgH="253800" progId="Equation.DSMT4">
                    <p:embed/>
                    <p:pic>
                      <p:nvPicPr>
                        <p:cNvPr id="0" name="Picture 7"/>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7135705" y="5059370"/>
                          <a:ext cx="1645920" cy="609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16" name="Straight Arrow Connector 15"/>
            <p:cNvCxnSpPr/>
            <p:nvPr/>
          </p:nvCxnSpPr>
          <p:spPr>
            <a:xfrm rot="240000" flipV="1">
              <a:off x="4552664" y="4743736"/>
              <a:ext cx="914400" cy="3810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4533328" y="5254384"/>
              <a:ext cx="1674128" cy="487912"/>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4539016" y="5173640"/>
              <a:ext cx="2623784" cy="192216"/>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0" name="Oval 19"/>
            <p:cNvSpPr/>
            <p:nvPr/>
          </p:nvSpPr>
          <p:spPr>
            <a:xfrm>
              <a:off x="1905000" y="5715000"/>
              <a:ext cx="228600" cy="228600"/>
            </a:xfrm>
            <a:prstGeom prst="ellipse">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6" name="Rectangle 25"/>
          <p:cNvSpPr/>
          <p:nvPr/>
        </p:nvSpPr>
        <p:spPr>
          <a:xfrm>
            <a:off x="312760" y="3196984"/>
            <a:ext cx="8534400" cy="3058232"/>
          </a:xfrm>
          <a:prstGeom prst="rect">
            <a:avLst/>
          </a:prstGeom>
          <a:noFill/>
          <a:ln>
            <a:solidFill>
              <a:schemeClr val="bg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p:nvSpPr>
        <p:spPr>
          <a:xfrm>
            <a:off x="831384" y="6395112"/>
            <a:ext cx="6858000" cy="400110"/>
          </a:xfrm>
          <a:prstGeom prst="rect">
            <a:avLst/>
          </a:prstGeom>
          <a:noFill/>
        </p:spPr>
        <p:txBody>
          <a:bodyPr wrap="square" rtlCol="0">
            <a:spAutoFit/>
          </a:bodyPr>
          <a:lstStyle/>
          <a:p>
            <a:r>
              <a:rPr lang="en-US" sz="2000">
                <a:solidFill>
                  <a:srgbClr val="FF0000"/>
                </a:solidFill>
              </a:rPr>
              <a:t>Sounds trivial—but superposition </a:t>
            </a:r>
            <a:r>
              <a:rPr lang="en-US" sz="2000" i="1">
                <a:solidFill>
                  <a:srgbClr val="FF0000"/>
                </a:solidFill>
              </a:rPr>
              <a:t>isn’t true </a:t>
            </a:r>
            <a:r>
              <a:rPr lang="en-US" sz="2000">
                <a:solidFill>
                  <a:srgbClr val="FF0000"/>
                </a:solidFill>
              </a:rPr>
              <a:t>for nuclear forces!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38200"/>
          </a:xfrm>
        </p:spPr>
        <p:txBody>
          <a:bodyPr>
            <a:normAutofit/>
          </a:bodyPr>
          <a:lstStyle/>
          <a:p>
            <a:r>
              <a:rPr lang="en-US" sz="3600">
                <a:solidFill>
                  <a:srgbClr val="FFFF00"/>
                </a:solidFill>
              </a:rPr>
              <a:t>Field from Two Equal Charges</a:t>
            </a:r>
          </a:p>
        </p:txBody>
      </p:sp>
      <p:sp>
        <p:nvSpPr>
          <p:cNvPr id="3" name="Content Placeholder 2"/>
          <p:cNvSpPr>
            <a:spLocks noGrp="1"/>
          </p:cNvSpPr>
          <p:nvPr>
            <p:ph idx="1"/>
          </p:nvPr>
        </p:nvSpPr>
        <p:spPr>
          <a:xfrm>
            <a:off x="457200" y="950260"/>
            <a:ext cx="8229600" cy="5410200"/>
          </a:xfrm>
        </p:spPr>
        <p:txBody>
          <a:bodyPr>
            <a:normAutofit/>
          </a:bodyPr>
          <a:lstStyle/>
          <a:p>
            <a:r>
              <a:rPr lang="en-US" sz="2400"/>
              <a:t>Two charges </a:t>
            </a:r>
            <a:r>
              <a:rPr lang="en-US" sz="2400" i="1"/>
              <a:t>Q</a:t>
            </a:r>
            <a:r>
              <a:rPr lang="en-US" sz="2400"/>
              <a:t> are placed on the </a:t>
            </a:r>
            <a:r>
              <a:rPr lang="en-US" sz="2400" i="1"/>
              <a:t>y</a:t>
            </a:r>
            <a:r>
              <a:rPr lang="en-US" sz="2400"/>
              <a:t>-axis, equal distances </a:t>
            </a:r>
            <a:r>
              <a:rPr lang="en-US" sz="2400" i="1"/>
              <a:t>d</a:t>
            </a:r>
            <a:r>
              <a:rPr lang="en-US" sz="2400"/>
              <a:t> from the origin up and down. What is the electric field at a point P on the </a:t>
            </a:r>
            <a:r>
              <a:rPr lang="en-US" sz="2400" i="1"/>
              <a:t>x</a:t>
            </a:r>
            <a:r>
              <a:rPr lang="en-US" sz="2400"/>
              <a:t>-axis, and where is its maximum value?</a:t>
            </a:r>
          </a:p>
          <a:p>
            <a:endParaRPr lang="en-US" sz="2400"/>
          </a:p>
          <a:p>
            <a:endParaRPr lang="en-US" sz="2400"/>
          </a:p>
          <a:p>
            <a:endParaRPr lang="en-US" sz="2400"/>
          </a:p>
          <a:p>
            <a:endParaRPr lang="en-US" sz="2400"/>
          </a:p>
          <a:p>
            <a:endParaRPr lang="en-US" sz="2400"/>
          </a:p>
          <a:p>
            <a:endParaRPr lang="en-US" sz="2400"/>
          </a:p>
          <a:p>
            <a:endParaRPr lang="en-US" sz="2400"/>
          </a:p>
          <a:p>
            <a:r>
              <a:rPr lang="en-US" sz="2400"/>
              <a:t>Anywhere on the axis, the field is along the axis, and has value</a:t>
            </a:r>
          </a:p>
          <a:p>
            <a:pPr>
              <a:buNone/>
            </a:pPr>
            <a:endParaRPr lang="en-US" sz="2400"/>
          </a:p>
        </p:txBody>
      </p:sp>
      <p:grpSp>
        <p:nvGrpSpPr>
          <p:cNvPr id="38" name="Group 37"/>
          <p:cNvGrpSpPr/>
          <p:nvPr/>
        </p:nvGrpSpPr>
        <p:grpSpPr>
          <a:xfrm>
            <a:off x="1066800" y="2169460"/>
            <a:ext cx="7134225" cy="3048000"/>
            <a:chOff x="1219200" y="2667794"/>
            <a:chExt cx="7134225" cy="3048000"/>
          </a:xfrm>
        </p:grpSpPr>
        <p:cxnSp>
          <p:nvCxnSpPr>
            <p:cNvPr id="5" name="Straight Arrow Connector 4"/>
            <p:cNvCxnSpPr/>
            <p:nvPr/>
          </p:nvCxnSpPr>
          <p:spPr>
            <a:xfrm>
              <a:off x="1447800" y="4343400"/>
              <a:ext cx="6905625" cy="1588"/>
            </a:xfrm>
            <a:prstGeom prst="straightConnector1">
              <a:avLst/>
            </a:prstGeom>
            <a:ln>
              <a:solidFill>
                <a:schemeClr val="bg2">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rot="5400000" flipH="1" flipV="1">
              <a:off x="838200" y="4191000"/>
              <a:ext cx="3048000" cy="1588"/>
            </a:xfrm>
            <a:prstGeom prst="straightConnector1">
              <a:avLst/>
            </a:prstGeom>
            <a:ln w="12700">
              <a:solidFill>
                <a:schemeClr val="bg2">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sp>
          <p:nvSpPr>
            <p:cNvPr id="11" name="Oval 10"/>
            <p:cNvSpPr/>
            <p:nvPr/>
          </p:nvSpPr>
          <p:spPr>
            <a:xfrm>
              <a:off x="2290763" y="3290248"/>
              <a:ext cx="152400" cy="1524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12" name="Oval 11"/>
            <p:cNvSpPr/>
            <p:nvPr/>
          </p:nvSpPr>
          <p:spPr>
            <a:xfrm>
              <a:off x="2290122" y="5228232"/>
              <a:ext cx="152400" cy="1524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cxnSp>
          <p:nvCxnSpPr>
            <p:cNvPr id="14" name="Straight Arrow Connector 13"/>
            <p:cNvCxnSpPr/>
            <p:nvPr/>
          </p:nvCxnSpPr>
          <p:spPr>
            <a:xfrm>
              <a:off x="2371725" y="3371220"/>
              <a:ext cx="2505077" cy="972182"/>
            </a:xfrm>
            <a:prstGeom prst="straightConnector1">
              <a:avLst/>
            </a:prstGeom>
            <a:ln w="19050">
              <a:prstDash val="lgDash"/>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4886325" y="4362450"/>
              <a:ext cx="1600200" cy="6096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V="1">
              <a:off x="4876800" y="3733800"/>
              <a:ext cx="1600200" cy="6096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4876800" y="4343400"/>
              <a:ext cx="31242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1219200" y="4286250"/>
              <a:ext cx="914400" cy="400110"/>
            </a:xfrm>
            <a:prstGeom prst="rect">
              <a:avLst/>
            </a:prstGeom>
            <a:noFill/>
          </p:spPr>
          <p:txBody>
            <a:bodyPr wrap="square" rtlCol="0">
              <a:spAutoFit/>
            </a:bodyPr>
            <a:lstStyle/>
            <a:p>
              <a:r>
                <a:rPr lang="en-US" sz="2000" i="1"/>
                <a:t>x</a:t>
              </a:r>
              <a:r>
                <a:rPr lang="en-US" sz="2000"/>
                <a:t>-axis</a:t>
              </a:r>
            </a:p>
          </p:txBody>
        </p:sp>
        <p:sp>
          <p:nvSpPr>
            <p:cNvPr id="26" name="TextBox 25"/>
            <p:cNvSpPr txBox="1"/>
            <p:nvPr/>
          </p:nvSpPr>
          <p:spPr>
            <a:xfrm>
              <a:off x="2324100" y="2762250"/>
              <a:ext cx="914400" cy="400110"/>
            </a:xfrm>
            <a:prstGeom prst="rect">
              <a:avLst/>
            </a:prstGeom>
            <a:noFill/>
          </p:spPr>
          <p:txBody>
            <a:bodyPr wrap="square" rtlCol="0">
              <a:spAutoFit/>
            </a:bodyPr>
            <a:lstStyle/>
            <a:p>
              <a:r>
                <a:rPr lang="en-US" sz="2000" i="1"/>
                <a:t>y</a:t>
              </a:r>
              <a:r>
                <a:rPr lang="en-US" sz="2000"/>
                <a:t>-axis</a:t>
              </a:r>
            </a:p>
          </p:txBody>
        </p:sp>
        <p:sp>
          <p:nvSpPr>
            <p:cNvPr id="27" name="TextBox 26"/>
            <p:cNvSpPr txBox="1"/>
            <p:nvPr/>
          </p:nvSpPr>
          <p:spPr>
            <a:xfrm>
              <a:off x="1971675" y="3181350"/>
              <a:ext cx="533400" cy="400110"/>
            </a:xfrm>
            <a:prstGeom prst="rect">
              <a:avLst/>
            </a:prstGeom>
            <a:noFill/>
          </p:spPr>
          <p:txBody>
            <a:bodyPr wrap="square" rtlCol="0">
              <a:spAutoFit/>
            </a:bodyPr>
            <a:lstStyle/>
            <a:p>
              <a:r>
                <a:rPr lang="en-US" sz="2000" i="1"/>
                <a:t>Q</a:t>
              </a:r>
            </a:p>
          </p:txBody>
        </p:sp>
        <p:sp>
          <p:nvSpPr>
            <p:cNvPr id="28" name="TextBox 27"/>
            <p:cNvSpPr txBox="1"/>
            <p:nvPr/>
          </p:nvSpPr>
          <p:spPr>
            <a:xfrm>
              <a:off x="1962150" y="5114925"/>
              <a:ext cx="533400" cy="400110"/>
            </a:xfrm>
            <a:prstGeom prst="rect">
              <a:avLst/>
            </a:prstGeom>
            <a:noFill/>
          </p:spPr>
          <p:txBody>
            <a:bodyPr wrap="square" rtlCol="0">
              <a:spAutoFit/>
            </a:bodyPr>
            <a:lstStyle/>
            <a:p>
              <a:r>
                <a:rPr lang="en-US" sz="2000" i="1"/>
                <a:t>Q</a:t>
              </a:r>
            </a:p>
          </p:txBody>
        </p:sp>
        <p:sp>
          <p:nvSpPr>
            <p:cNvPr id="29" name="TextBox 28"/>
            <p:cNvSpPr txBox="1"/>
            <p:nvPr/>
          </p:nvSpPr>
          <p:spPr>
            <a:xfrm>
              <a:off x="2105025" y="3619500"/>
              <a:ext cx="533400" cy="400110"/>
            </a:xfrm>
            <a:prstGeom prst="rect">
              <a:avLst/>
            </a:prstGeom>
            <a:noFill/>
          </p:spPr>
          <p:txBody>
            <a:bodyPr wrap="square" rtlCol="0">
              <a:spAutoFit/>
            </a:bodyPr>
            <a:lstStyle/>
            <a:p>
              <a:r>
                <a:rPr lang="en-US" sz="2000" i="1"/>
                <a:t>d</a:t>
              </a:r>
            </a:p>
          </p:txBody>
        </p:sp>
        <p:sp>
          <p:nvSpPr>
            <p:cNvPr id="30" name="TextBox 29"/>
            <p:cNvSpPr txBox="1"/>
            <p:nvPr/>
          </p:nvSpPr>
          <p:spPr>
            <a:xfrm>
              <a:off x="2095500" y="4619625"/>
              <a:ext cx="533400" cy="400110"/>
            </a:xfrm>
            <a:prstGeom prst="rect">
              <a:avLst/>
            </a:prstGeom>
            <a:noFill/>
          </p:spPr>
          <p:txBody>
            <a:bodyPr wrap="square" rtlCol="0">
              <a:spAutoFit/>
            </a:bodyPr>
            <a:lstStyle/>
            <a:p>
              <a:r>
                <a:rPr lang="en-US" sz="2000" i="1"/>
                <a:t>d</a:t>
              </a:r>
            </a:p>
          </p:txBody>
        </p:sp>
        <p:sp>
          <p:nvSpPr>
            <p:cNvPr id="31" name="TextBox 30"/>
            <p:cNvSpPr txBox="1"/>
            <p:nvPr/>
          </p:nvSpPr>
          <p:spPr>
            <a:xfrm>
              <a:off x="3390900" y="4267200"/>
              <a:ext cx="457200" cy="400110"/>
            </a:xfrm>
            <a:prstGeom prst="rect">
              <a:avLst/>
            </a:prstGeom>
            <a:noFill/>
          </p:spPr>
          <p:txBody>
            <a:bodyPr wrap="square" rtlCol="0">
              <a:spAutoFit/>
            </a:bodyPr>
            <a:lstStyle/>
            <a:p>
              <a:r>
                <a:rPr lang="en-US" sz="2000" i="1"/>
                <a:t>x</a:t>
              </a:r>
            </a:p>
          </p:txBody>
        </p:sp>
        <p:graphicFrame>
          <p:nvGraphicFramePr>
            <p:cNvPr id="33" name="Object 32"/>
            <p:cNvGraphicFramePr>
              <a:graphicFrameLocks noChangeAspect="1"/>
            </p:cNvGraphicFramePr>
            <p:nvPr/>
          </p:nvGraphicFramePr>
          <p:xfrm>
            <a:off x="3616568" y="3559175"/>
            <a:ext cx="244231" cy="317500"/>
          </p:xfrm>
          <a:graphic>
            <a:graphicData uri="http://schemas.openxmlformats.org/presentationml/2006/ole">
              <mc:AlternateContent xmlns:mc="http://schemas.openxmlformats.org/markup-compatibility/2006">
                <mc:Choice xmlns:v="urn:schemas-microsoft-com:vml" Requires="v">
                  <p:oleObj spid="_x0000_s91252" name="Equation" r:id="rId4" imgW="126720" imgH="164880" progId="Equation.DSMT4">
                    <p:embed/>
                  </p:oleObj>
                </mc:Choice>
                <mc:Fallback>
                  <p:oleObj name="Equation" r:id="rId4" imgW="126720" imgH="164880" progId="Equation.DSMT4">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16568" y="3559175"/>
                          <a:ext cx="244231" cy="317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4" name="Object 33"/>
            <p:cNvGraphicFramePr>
              <a:graphicFrameLocks noChangeAspect="1"/>
            </p:cNvGraphicFramePr>
            <p:nvPr/>
          </p:nvGraphicFramePr>
          <p:xfrm>
            <a:off x="3952875" y="4010025"/>
            <a:ext cx="286657" cy="401320"/>
          </p:xfrm>
          <a:graphic>
            <a:graphicData uri="http://schemas.openxmlformats.org/presentationml/2006/ole">
              <mc:AlternateContent xmlns:mc="http://schemas.openxmlformats.org/markup-compatibility/2006">
                <mc:Choice xmlns:v="urn:schemas-microsoft-com:vml" Requires="v">
                  <p:oleObj spid="_x0000_s91253" name="Equation" r:id="rId6" imgW="126720" imgH="177480" progId="Equation.DSMT4">
                    <p:embed/>
                  </p:oleObj>
                </mc:Choice>
                <mc:Fallback>
                  <p:oleObj name="Equation" r:id="rId6" imgW="126720" imgH="177480" progId="Equation.DSMT4">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952875" y="4010025"/>
                          <a:ext cx="286657" cy="40132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5" name="Object 34"/>
            <p:cNvGraphicFramePr>
              <a:graphicFrameLocks noChangeAspect="1"/>
            </p:cNvGraphicFramePr>
            <p:nvPr/>
          </p:nvGraphicFramePr>
          <p:xfrm>
            <a:off x="5734050" y="4343400"/>
            <a:ext cx="286657" cy="401320"/>
          </p:xfrm>
          <a:graphic>
            <a:graphicData uri="http://schemas.openxmlformats.org/presentationml/2006/ole">
              <mc:AlternateContent xmlns:mc="http://schemas.openxmlformats.org/markup-compatibility/2006">
                <mc:Choice xmlns:v="urn:schemas-microsoft-com:vml" Requires="v">
                  <p:oleObj spid="_x0000_s91254" name="Equation" r:id="rId8" imgW="126720" imgH="177480" progId="Equation.DSMT4">
                    <p:embed/>
                  </p:oleObj>
                </mc:Choice>
                <mc:Fallback>
                  <p:oleObj name="Equation" r:id="rId8" imgW="126720" imgH="177480" progId="Equation.DSMT4">
                    <p:embed/>
                    <p:pic>
                      <p:nvPicPr>
                        <p:cNvPr id="0" name="Object 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734050" y="4343400"/>
                          <a:ext cx="286657" cy="40132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6" name="Object 35"/>
            <p:cNvGraphicFramePr>
              <a:graphicFrameLocks noChangeAspect="1"/>
            </p:cNvGraphicFramePr>
            <p:nvPr/>
          </p:nvGraphicFramePr>
          <p:xfrm>
            <a:off x="6877050" y="3870325"/>
            <a:ext cx="579120" cy="482600"/>
          </p:xfrm>
          <a:graphic>
            <a:graphicData uri="http://schemas.openxmlformats.org/presentationml/2006/ole">
              <mc:AlternateContent xmlns:mc="http://schemas.openxmlformats.org/markup-compatibility/2006">
                <mc:Choice xmlns:v="urn:schemas-microsoft-com:vml" Requires="v">
                  <p:oleObj spid="_x0000_s91255" name="Equation" r:id="rId10" imgW="304560" imgH="253800" progId="Equation.DSMT4">
                    <p:embed/>
                  </p:oleObj>
                </mc:Choice>
                <mc:Fallback>
                  <p:oleObj name="Equation" r:id="rId10" imgW="304560" imgH="253800" progId="Equation.DSMT4">
                    <p:embed/>
                    <p:pic>
                      <p:nvPicPr>
                        <p:cNvPr id="0" name="Picture 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877050" y="3870325"/>
                          <a:ext cx="579120" cy="482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7" name="Object 36"/>
            <p:cNvGraphicFramePr>
              <a:graphicFrameLocks noChangeAspect="1"/>
            </p:cNvGraphicFramePr>
            <p:nvPr/>
          </p:nvGraphicFramePr>
          <p:xfrm>
            <a:off x="6486525" y="4695825"/>
            <a:ext cx="1847646" cy="698500"/>
          </p:xfrm>
          <a:graphic>
            <a:graphicData uri="http://schemas.openxmlformats.org/presentationml/2006/ole">
              <mc:AlternateContent xmlns:mc="http://schemas.openxmlformats.org/markup-compatibility/2006">
                <mc:Choice xmlns:v="urn:schemas-microsoft-com:vml" Requires="v">
                  <p:oleObj spid="_x0000_s91256" name="Equation" r:id="rId12" imgW="1041120" imgH="393480" progId="Equation.DSMT4">
                    <p:embed/>
                  </p:oleObj>
                </mc:Choice>
                <mc:Fallback>
                  <p:oleObj name="Equation" r:id="rId12" imgW="1041120" imgH="393480" progId="Equation.DSMT4">
                    <p:embed/>
                    <p:pic>
                      <p:nvPicPr>
                        <p:cNvPr id="0" name="Picture 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486525" y="4695825"/>
                          <a:ext cx="1847646" cy="698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aphicFrame>
        <p:nvGraphicFramePr>
          <p:cNvPr id="39" name="Object 38"/>
          <p:cNvGraphicFramePr>
            <a:graphicFrameLocks noChangeAspect="1"/>
          </p:cNvGraphicFramePr>
          <p:nvPr/>
        </p:nvGraphicFramePr>
        <p:xfrm>
          <a:off x="1958003" y="5741894"/>
          <a:ext cx="5106185" cy="1116106"/>
        </p:xfrm>
        <a:graphic>
          <a:graphicData uri="http://schemas.openxmlformats.org/presentationml/2006/ole">
            <mc:AlternateContent xmlns:mc="http://schemas.openxmlformats.org/markup-compatibility/2006">
              <mc:Choice xmlns:v="urn:schemas-microsoft-com:vml" Requires="v">
                <p:oleObj spid="_x0000_s91257" name="Equation" r:id="rId14" imgW="2323800" imgH="507960" progId="Equation.DSMT4">
                  <p:embed/>
                </p:oleObj>
              </mc:Choice>
              <mc:Fallback>
                <p:oleObj name="Equation" r:id="rId14" imgW="2323800" imgH="507960" progId="Equation.DSMT4">
                  <p:embed/>
                  <p:pic>
                    <p:nvPicPr>
                      <p:cNvPr id="0" name="Picture 7"/>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958003" y="5741894"/>
                        <a:ext cx="5106185" cy="111610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0" name="TextBox 39"/>
          <p:cNvSpPr txBox="1"/>
          <p:nvPr/>
        </p:nvSpPr>
        <p:spPr>
          <a:xfrm>
            <a:off x="4558553" y="3496235"/>
            <a:ext cx="533400" cy="461665"/>
          </a:xfrm>
          <a:prstGeom prst="rect">
            <a:avLst/>
          </a:prstGeom>
          <a:noFill/>
        </p:spPr>
        <p:txBody>
          <a:bodyPr wrap="square" rtlCol="0">
            <a:spAutoFit/>
          </a:bodyPr>
          <a:lstStyle/>
          <a:p>
            <a:r>
              <a:rPr lang="en-US" sz="2400"/>
              <a:t>P</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solidFill>
                  <a:srgbClr val="FFFF00"/>
                </a:solidFill>
              </a:rPr>
              <a:t>Field from a Uniform </a:t>
            </a:r>
            <a:r>
              <a:rPr lang="en-US" i="1">
                <a:solidFill>
                  <a:srgbClr val="FFFF00"/>
                </a:solidFill>
              </a:rPr>
              <a:t>Line</a:t>
            </a:r>
            <a:r>
              <a:rPr lang="en-US">
                <a:solidFill>
                  <a:srgbClr val="FFFF00"/>
                </a:solidFill>
              </a:rPr>
              <a:t> of Charge</a:t>
            </a:r>
          </a:p>
        </p:txBody>
      </p:sp>
      <p:sp>
        <p:nvSpPr>
          <p:cNvPr id="3" name="Content Placeholder 2"/>
          <p:cNvSpPr>
            <a:spLocks noGrp="1"/>
          </p:cNvSpPr>
          <p:nvPr>
            <p:ph sz="half" idx="1"/>
          </p:nvPr>
        </p:nvSpPr>
        <p:spPr>
          <a:xfrm>
            <a:off x="0" y="1524000"/>
            <a:ext cx="5181600" cy="5181600"/>
          </a:xfrm>
        </p:spPr>
        <p:txBody>
          <a:bodyPr>
            <a:normAutofit lnSpcReduction="10000"/>
          </a:bodyPr>
          <a:lstStyle/>
          <a:p>
            <a:r>
              <a:rPr lang="en-US"/>
              <a:t>What’s the electric field at a point P distance </a:t>
            </a:r>
            <a:r>
              <a:rPr lang="en-US" i="1"/>
              <a:t>R</a:t>
            </a:r>
            <a:r>
              <a:rPr lang="en-US"/>
              <a:t> from a very long line of charge, say      C/m?</a:t>
            </a:r>
          </a:p>
          <a:p>
            <a:r>
              <a:rPr lang="en-US"/>
              <a:t>Take the wire along the </a:t>
            </a:r>
            <a:r>
              <a:rPr lang="en-US" i="1"/>
              <a:t>z</a:t>
            </a:r>
            <a:r>
              <a:rPr lang="en-US"/>
              <a:t>-axis in 3D Cartesian coordinates,we’ll find the field at a point P, distance </a:t>
            </a:r>
            <a:r>
              <a:rPr lang="en-US" i="1"/>
              <a:t>R</a:t>
            </a:r>
            <a:r>
              <a:rPr lang="en-US"/>
              <a:t> from the wire, in the (</a:t>
            </a:r>
            <a:r>
              <a:rPr lang="en-US" i="1"/>
              <a:t>x</a:t>
            </a:r>
            <a:r>
              <a:rPr lang="en-US"/>
              <a:t>,</a:t>
            </a:r>
            <a:r>
              <a:rPr lang="en-US" i="1"/>
              <a:t>y)</a:t>
            </a:r>
            <a:r>
              <a:rPr lang="en-US"/>
              <a:t> plane.</a:t>
            </a:r>
          </a:p>
          <a:p>
            <a:r>
              <a:rPr lang="en-US"/>
              <a:t> The strategy is to find the field         </a:t>
            </a:r>
            <a:r>
              <a:rPr lang="en-US">
                <a:solidFill>
                  <a:schemeClr val="bg2">
                    <a:lumMod val="50000"/>
                  </a:schemeClr>
                </a:solidFill>
              </a:rPr>
              <a:t>z</a:t>
            </a:r>
            <a:r>
              <a:rPr lang="en-US"/>
              <a:t>     from a bit </a:t>
            </a:r>
            <a:r>
              <a:rPr lang="en-US" i="1">
                <a:solidFill>
                  <a:schemeClr val="accent6">
                    <a:lumMod val="75000"/>
                  </a:schemeClr>
                </a:solidFill>
              </a:rPr>
              <a:t>dz</a:t>
            </a:r>
            <a:r>
              <a:rPr lang="en-US"/>
              <a:t> of the wire, then do an integral over the whole wire.           </a:t>
            </a:r>
          </a:p>
        </p:txBody>
      </p:sp>
      <p:sp>
        <p:nvSpPr>
          <p:cNvPr id="4" name="Content Placeholder 3"/>
          <p:cNvSpPr>
            <a:spLocks noGrp="1"/>
          </p:cNvSpPr>
          <p:nvPr>
            <p:ph sz="half" idx="2"/>
          </p:nvPr>
        </p:nvSpPr>
        <p:spPr>
          <a:xfrm>
            <a:off x="4621306" y="1600200"/>
            <a:ext cx="4267200" cy="4525963"/>
          </a:xfrm>
        </p:spPr>
        <p:txBody>
          <a:bodyPr>
            <a:normAutofit lnSpcReduction="10000"/>
          </a:bodyPr>
          <a:lstStyle/>
          <a:p>
            <a:r>
              <a:rPr lang="en-US">
                <a:solidFill>
                  <a:schemeClr val="bg2">
                    <a:lumMod val="50000"/>
                  </a:schemeClr>
                </a:solidFill>
              </a:rPr>
              <a:t>q</a:t>
            </a:r>
          </a:p>
        </p:txBody>
      </p:sp>
      <p:graphicFrame>
        <p:nvGraphicFramePr>
          <p:cNvPr id="16" name="Object 15"/>
          <p:cNvGraphicFramePr>
            <a:graphicFrameLocks noChangeAspect="1"/>
          </p:cNvGraphicFramePr>
          <p:nvPr/>
        </p:nvGraphicFramePr>
        <p:xfrm>
          <a:off x="7853083" y="3348318"/>
          <a:ext cx="1142999" cy="432486"/>
        </p:xfrm>
        <a:graphic>
          <a:graphicData uri="http://schemas.openxmlformats.org/presentationml/2006/ole">
            <mc:AlternateContent xmlns:mc="http://schemas.openxmlformats.org/markup-compatibility/2006">
              <mc:Choice xmlns:v="urn:schemas-microsoft-com:vml" Requires="v">
                <p:oleObj spid="_x0000_s107655" name="Equation" r:id="rId4" imgW="469800" imgH="177480" progId="Equation.DSMT4">
                  <p:embed/>
                </p:oleObj>
              </mc:Choice>
              <mc:Fallback>
                <p:oleObj name="Equation" r:id="rId4" imgW="469800" imgH="177480" progId="Equation.DSMT4">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853083" y="3348318"/>
                        <a:ext cx="1142999" cy="43248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6" name="Straight Connector 5"/>
          <p:cNvCxnSpPr/>
          <p:nvPr/>
        </p:nvCxnSpPr>
        <p:spPr>
          <a:xfrm rot="5400000">
            <a:off x="5862917" y="3805518"/>
            <a:ext cx="39624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6548717" y="4186518"/>
            <a:ext cx="1295400" cy="0"/>
          </a:xfrm>
          <a:prstGeom prst="line">
            <a:avLst/>
          </a:prstGeom>
          <a:ln w="12700">
            <a:solidFill>
              <a:schemeClr val="bg2">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V="1">
            <a:off x="6548717" y="2967318"/>
            <a:ext cx="1295400" cy="1219200"/>
          </a:xfrm>
          <a:prstGeom prst="line">
            <a:avLst/>
          </a:prstGeom>
          <a:ln>
            <a:prstDash val="lgDash"/>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5400000" flipH="1" flipV="1">
            <a:off x="6472517" y="2814918"/>
            <a:ext cx="1447800" cy="1295400"/>
          </a:xfrm>
          <a:prstGeom prst="line">
            <a:avLst/>
          </a:prstGeom>
          <a:ln>
            <a:prstDash val="lgDash"/>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rot="5400000">
            <a:off x="5748617" y="4224618"/>
            <a:ext cx="838200" cy="7620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17" name="Object 16"/>
          <p:cNvGraphicFramePr>
            <a:graphicFrameLocks noChangeAspect="1"/>
          </p:cNvGraphicFramePr>
          <p:nvPr/>
        </p:nvGraphicFramePr>
        <p:xfrm>
          <a:off x="6212540" y="3068232"/>
          <a:ext cx="1142999" cy="432486"/>
        </p:xfrm>
        <a:graphic>
          <a:graphicData uri="http://schemas.openxmlformats.org/presentationml/2006/ole">
            <mc:AlternateContent xmlns:mc="http://schemas.openxmlformats.org/markup-compatibility/2006">
              <mc:Choice xmlns:v="urn:schemas-microsoft-com:vml" Requires="v">
                <p:oleObj spid="_x0000_s107656" name="Equation" r:id="rId6" imgW="469800" imgH="177480" progId="Equation.DSMT4">
                  <p:embed/>
                </p:oleObj>
              </mc:Choice>
              <mc:Fallback>
                <p:oleObj name="Equation" r:id="rId6" imgW="469800" imgH="177480" progId="Equation.DSMT4">
                  <p:embed/>
                  <p:pic>
                    <p:nvPicPr>
                      <p:cNvPr id="0" name="Object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212540" y="3068232"/>
                        <a:ext cx="1142999" cy="43248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8" name="Object 17"/>
          <p:cNvGraphicFramePr>
            <a:graphicFrameLocks noChangeAspect="1"/>
          </p:cNvGraphicFramePr>
          <p:nvPr/>
        </p:nvGraphicFramePr>
        <p:xfrm>
          <a:off x="7100046" y="4186518"/>
          <a:ext cx="369887" cy="400050"/>
        </p:xfrm>
        <a:graphic>
          <a:graphicData uri="http://schemas.openxmlformats.org/presentationml/2006/ole">
            <mc:AlternateContent xmlns:mc="http://schemas.openxmlformats.org/markup-compatibility/2006">
              <mc:Choice xmlns:v="urn:schemas-microsoft-com:vml" Requires="v">
                <p:oleObj spid="_x0000_s107657" name="Equation" r:id="rId8" imgW="152280" imgH="164880" progId="Equation.DSMT4">
                  <p:embed/>
                </p:oleObj>
              </mc:Choice>
              <mc:Fallback>
                <p:oleObj name="Equation" r:id="rId8" imgW="152280" imgH="164880" progId="Equation.DSMT4">
                  <p:embed/>
                  <p:pic>
                    <p:nvPicPr>
                      <p:cNvPr id="0" name="Picture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100046" y="4186518"/>
                        <a:ext cx="369887" cy="4000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9" name="Object 18"/>
          <p:cNvGraphicFramePr>
            <a:graphicFrameLocks noChangeAspect="1"/>
          </p:cNvGraphicFramePr>
          <p:nvPr/>
        </p:nvGraphicFramePr>
        <p:xfrm>
          <a:off x="6849035" y="3792071"/>
          <a:ext cx="307975" cy="431800"/>
        </p:xfrm>
        <a:graphic>
          <a:graphicData uri="http://schemas.openxmlformats.org/presentationml/2006/ole">
            <mc:AlternateContent xmlns:mc="http://schemas.openxmlformats.org/markup-compatibility/2006">
              <mc:Choice xmlns:v="urn:schemas-microsoft-com:vml" Requires="v">
                <p:oleObj spid="_x0000_s107658" name="Equation" r:id="rId10" imgW="126720" imgH="177480" progId="Equation.DSMT4">
                  <p:embed/>
                </p:oleObj>
              </mc:Choice>
              <mc:Fallback>
                <p:oleObj name="Equation" r:id="rId10" imgW="126720" imgH="177480" progId="Equation.DSMT4">
                  <p:embed/>
                  <p:pic>
                    <p:nvPicPr>
                      <p:cNvPr id="0" name="Picture 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849035" y="3792071"/>
                        <a:ext cx="307975" cy="43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21" name="Straight Connector 20"/>
          <p:cNvCxnSpPr/>
          <p:nvPr/>
        </p:nvCxnSpPr>
        <p:spPr>
          <a:xfrm rot="5400000">
            <a:off x="7729817" y="2929218"/>
            <a:ext cx="228600" cy="0"/>
          </a:xfrm>
          <a:prstGeom prst="line">
            <a:avLst/>
          </a:prstGeom>
          <a:ln w="5715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graphicFrame>
        <p:nvGraphicFramePr>
          <p:cNvPr id="25" name="Object 24"/>
          <p:cNvGraphicFramePr>
            <a:graphicFrameLocks noChangeAspect="1"/>
          </p:cNvGraphicFramePr>
          <p:nvPr/>
        </p:nvGraphicFramePr>
        <p:xfrm>
          <a:off x="5396753" y="4993341"/>
          <a:ext cx="2133600" cy="1041418"/>
        </p:xfrm>
        <a:graphic>
          <a:graphicData uri="http://schemas.openxmlformats.org/presentationml/2006/ole">
            <mc:AlternateContent xmlns:mc="http://schemas.openxmlformats.org/markup-compatibility/2006">
              <mc:Choice xmlns:v="urn:schemas-microsoft-com:vml" Requires="v">
                <p:oleObj spid="_x0000_s107659" name="Equation" r:id="rId12" imgW="1041120" imgH="507960" progId="Equation.DSMT4">
                  <p:embed/>
                </p:oleObj>
              </mc:Choice>
              <mc:Fallback>
                <p:oleObj name="Equation" r:id="rId12" imgW="1041120" imgH="507960" progId="Equation.DSMT4">
                  <p:embed/>
                  <p:pic>
                    <p:nvPicPr>
                      <p:cNvPr id="0" name="Picture 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396753" y="4993341"/>
                        <a:ext cx="2133600" cy="104141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6" name="TextBox 25"/>
          <p:cNvSpPr txBox="1"/>
          <p:nvPr/>
        </p:nvSpPr>
        <p:spPr>
          <a:xfrm>
            <a:off x="6199094" y="3931023"/>
            <a:ext cx="685800" cy="461665"/>
          </a:xfrm>
          <a:prstGeom prst="rect">
            <a:avLst/>
          </a:prstGeom>
          <a:noFill/>
        </p:spPr>
        <p:txBody>
          <a:bodyPr wrap="square" rtlCol="0">
            <a:spAutoFit/>
          </a:bodyPr>
          <a:lstStyle/>
          <a:p>
            <a:r>
              <a:rPr lang="en-US" sz="2400"/>
              <a:t>P</a:t>
            </a:r>
          </a:p>
        </p:txBody>
      </p:sp>
      <p:graphicFrame>
        <p:nvGraphicFramePr>
          <p:cNvPr id="27" name="Object 26"/>
          <p:cNvGraphicFramePr>
            <a:graphicFrameLocks noChangeAspect="1"/>
          </p:cNvGraphicFramePr>
          <p:nvPr/>
        </p:nvGraphicFramePr>
        <p:xfrm>
          <a:off x="3733800" y="2227730"/>
          <a:ext cx="403452" cy="513484"/>
        </p:xfrm>
        <a:graphic>
          <a:graphicData uri="http://schemas.openxmlformats.org/presentationml/2006/ole">
            <mc:AlternateContent xmlns:mc="http://schemas.openxmlformats.org/markup-compatibility/2006">
              <mc:Choice xmlns:v="urn:schemas-microsoft-com:vml" Requires="v">
                <p:oleObj spid="_x0000_s107660" name="Equation" r:id="rId14" imgW="139680" imgH="177480" progId="Equation.DSMT4">
                  <p:embed/>
                </p:oleObj>
              </mc:Choice>
              <mc:Fallback>
                <p:oleObj name="Equation" r:id="rId14" imgW="139680" imgH="177480" progId="Equation.DSMT4">
                  <p:embed/>
                  <p:pic>
                    <p:nvPicPr>
                      <p:cNvPr id="0" name="Picture 7"/>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733800" y="2227730"/>
                        <a:ext cx="403452" cy="51348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8" name="TextBox 27"/>
          <p:cNvSpPr txBox="1"/>
          <p:nvPr/>
        </p:nvSpPr>
        <p:spPr>
          <a:xfrm>
            <a:off x="7812741" y="3971382"/>
            <a:ext cx="609600" cy="461665"/>
          </a:xfrm>
          <a:prstGeom prst="rect">
            <a:avLst/>
          </a:prstGeom>
          <a:noFill/>
        </p:spPr>
        <p:txBody>
          <a:bodyPr wrap="square" rtlCol="0">
            <a:spAutoFit/>
          </a:bodyPr>
          <a:lstStyle/>
          <a:p>
            <a:r>
              <a:rPr lang="en-US" sz="2400"/>
              <a:t>O</a:t>
            </a:r>
          </a:p>
        </p:txBody>
      </p:sp>
      <p:sp>
        <p:nvSpPr>
          <p:cNvPr id="29" name="TextBox 28"/>
          <p:cNvSpPr txBox="1"/>
          <p:nvPr/>
        </p:nvSpPr>
        <p:spPr>
          <a:xfrm>
            <a:off x="7830670" y="1918448"/>
            <a:ext cx="914400" cy="461665"/>
          </a:xfrm>
          <a:prstGeom prst="rect">
            <a:avLst/>
          </a:prstGeom>
          <a:noFill/>
        </p:spPr>
        <p:txBody>
          <a:bodyPr wrap="square" rtlCol="0">
            <a:spAutoFit/>
          </a:bodyPr>
          <a:lstStyle/>
          <a:p>
            <a:r>
              <a:rPr lang="en-US" sz="2400" i="1"/>
              <a:t>z</a:t>
            </a:r>
            <a:r>
              <a:rPr lang="en-US" sz="2400"/>
              <a:t>-axis</a:t>
            </a:r>
          </a:p>
        </p:txBody>
      </p:sp>
      <p:sp>
        <p:nvSpPr>
          <p:cNvPr id="30" name="TextBox 29"/>
          <p:cNvSpPr txBox="1"/>
          <p:nvPr/>
        </p:nvSpPr>
        <p:spPr>
          <a:xfrm>
            <a:off x="7799294" y="2675965"/>
            <a:ext cx="685800" cy="461665"/>
          </a:xfrm>
          <a:prstGeom prst="rect">
            <a:avLst/>
          </a:prstGeom>
          <a:noFill/>
        </p:spPr>
        <p:txBody>
          <a:bodyPr wrap="square" rtlCol="0">
            <a:spAutoFit/>
          </a:bodyPr>
          <a:lstStyle/>
          <a:p>
            <a:r>
              <a:rPr lang="en-US" sz="2400" i="1">
                <a:solidFill>
                  <a:schemeClr val="accent6">
                    <a:lumMod val="75000"/>
                  </a:schemeClr>
                </a:solidFill>
              </a:rPr>
              <a:t>dz</a:t>
            </a:r>
          </a:p>
        </p:txBody>
      </p:sp>
      <p:graphicFrame>
        <p:nvGraphicFramePr>
          <p:cNvPr id="31" name="Object 30"/>
          <p:cNvGraphicFramePr>
            <a:graphicFrameLocks noChangeAspect="1"/>
          </p:cNvGraphicFramePr>
          <p:nvPr/>
        </p:nvGraphicFramePr>
        <p:xfrm>
          <a:off x="390827" y="5056094"/>
          <a:ext cx="698385" cy="539750"/>
        </p:xfrm>
        <a:graphic>
          <a:graphicData uri="http://schemas.openxmlformats.org/presentationml/2006/ole">
            <mc:AlternateContent xmlns:mc="http://schemas.openxmlformats.org/markup-compatibility/2006">
              <mc:Choice xmlns:v="urn:schemas-microsoft-com:vml" Requires="v">
                <p:oleObj spid="_x0000_s107661" name="Equation" r:id="rId16" imgW="279360" imgH="215640" progId="Equation.DSMT4">
                  <p:embed/>
                </p:oleObj>
              </mc:Choice>
              <mc:Fallback>
                <p:oleObj name="Equation" r:id="rId16" imgW="279360" imgH="215640" progId="Equation.DSMT4">
                  <p:embed/>
                  <p:pic>
                    <p:nvPicPr>
                      <p:cNvPr id="0" name="Object 6"/>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390827" y="5056094"/>
                        <a:ext cx="698385" cy="539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solidFill>
                  <a:srgbClr val="FFFF00"/>
                </a:solidFill>
              </a:rPr>
              <a:t>Field from a Uniform </a:t>
            </a:r>
            <a:r>
              <a:rPr lang="en-US" i="1">
                <a:solidFill>
                  <a:srgbClr val="FFFF00"/>
                </a:solidFill>
              </a:rPr>
              <a:t>Line</a:t>
            </a:r>
            <a:r>
              <a:rPr lang="en-US">
                <a:solidFill>
                  <a:srgbClr val="FFFF00"/>
                </a:solidFill>
              </a:rPr>
              <a:t> of Charge</a:t>
            </a:r>
          </a:p>
        </p:txBody>
      </p:sp>
      <p:sp>
        <p:nvSpPr>
          <p:cNvPr id="3" name="Content Placeholder 2"/>
          <p:cNvSpPr>
            <a:spLocks noGrp="1"/>
          </p:cNvSpPr>
          <p:nvPr>
            <p:ph sz="half" idx="1"/>
          </p:nvPr>
        </p:nvSpPr>
        <p:spPr>
          <a:xfrm>
            <a:off x="0" y="1524000"/>
            <a:ext cx="4724400" cy="5181600"/>
          </a:xfrm>
        </p:spPr>
        <p:txBody>
          <a:bodyPr>
            <a:normAutofit/>
          </a:bodyPr>
          <a:lstStyle/>
          <a:p>
            <a:r>
              <a:rPr lang="en-US" sz="2400"/>
              <a:t>The strategy is to find the field         </a:t>
            </a:r>
            <a:r>
              <a:rPr lang="en-US" sz="2400">
                <a:solidFill>
                  <a:schemeClr val="bg2">
                    <a:lumMod val="50000"/>
                  </a:schemeClr>
                </a:solidFill>
              </a:rPr>
              <a:t>z</a:t>
            </a:r>
            <a:r>
              <a:rPr lang="en-US" sz="2400"/>
              <a:t>     from a bit </a:t>
            </a:r>
            <a:r>
              <a:rPr lang="en-US" sz="2400" i="1">
                <a:solidFill>
                  <a:schemeClr val="accent6">
                    <a:lumMod val="75000"/>
                  </a:schemeClr>
                </a:solidFill>
              </a:rPr>
              <a:t>dz</a:t>
            </a:r>
            <a:r>
              <a:rPr lang="en-US" sz="2400"/>
              <a:t> of the wire, then do an integral over the whole wire.</a:t>
            </a:r>
          </a:p>
          <a:p>
            <a:pPr>
              <a:buNone/>
            </a:pPr>
            <a:endParaRPr lang="en-US" sz="2400"/>
          </a:p>
          <a:p>
            <a:pPr>
              <a:buNone/>
            </a:pPr>
            <a:endParaRPr lang="en-US" sz="2400"/>
          </a:p>
          <a:p>
            <a:r>
              <a:rPr lang="en-US" sz="2400"/>
              <a:t>For an infinite wire, the net field must be directly away from the wire, so multiply by             and integrate over all </a:t>
            </a:r>
            <a:r>
              <a:rPr lang="en-US" sz="2400" i="1"/>
              <a:t>z</a:t>
            </a:r>
            <a:r>
              <a:rPr lang="en-US" sz="2400"/>
              <a:t> </a:t>
            </a:r>
            <a:r>
              <a:rPr lang="en-US"/>
              <a:t>: </a:t>
            </a:r>
          </a:p>
        </p:txBody>
      </p:sp>
      <p:sp>
        <p:nvSpPr>
          <p:cNvPr id="4" name="Content Placeholder 3"/>
          <p:cNvSpPr>
            <a:spLocks noGrp="1"/>
          </p:cNvSpPr>
          <p:nvPr>
            <p:ph sz="half" idx="2"/>
          </p:nvPr>
        </p:nvSpPr>
        <p:spPr>
          <a:xfrm>
            <a:off x="4621306" y="1600200"/>
            <a:ext cx="4267200" cy="4525963"/>
          </a:xfrm>
        </p:spPr>
        <p:txBody>
          <a:bodyPr>
            <a:normAutofit/>
          </a:bodyPr>
          <a:lstStyle/>
          <a:p>
            <a:r>
              <a:rPr lang="en-US">
                <a:solidFill>
                  <a:schemeClr val="bg2">
                    <a:lumMod val="50000"/>
                  </a:schemeClr>
                </a:solidFill>
              </a:rPr>
              <a:t>q</a:t>
            </a:r>
          </a:p>
        </p:txBody>
      </p:sp>
      <p:grpSp>
        <p:nvGrpSpPr>
          <p:cNvPr id="23" name="Group 22"/>
          <p:cNvGrpSpPr/>
          <p:nvPr/>
        </p:nvGrpSpPr>
        <p:grpSpPr>
          <a:xfrm>
            <a:off x="5351929" y="2037959"/>
            <a:ext cx="3657600" cy="4098861"/>
            <a:chOff x="5625353" y="1824318"/>
            <a:chExt cx="3733800" cy="4098861"/>
          </a:xfrm>
        </p:grpSpPr>
        <p:graphicFrame>
          <p:nvGraphicFramePr>
            <p:cNvPr id="16" name="Object 15"/>
            <p:cNvGraphicFramePr>
              <a:graphicFrameLocks noChangeAspect="1"/>
            </p:cNvGraphicFramePr>
            <p:nvPr/>
          </p:nvGraphicFramePr>
          <p:xfrm>
            <a:off x="7911352" y="3348709"/>
            <a:ext cx="1447801" cy="368039"/>
          </p:xfrm>
          <a:graphic>
            <a:graphicData uri="http://schemas.openxmlformats.org/presentationml/2006/ole">
              <mc:AlternateContent xmlns:mc="http://schemas.openxmlformats.org/markup-compatibility/2006">
                <mc:Choice xmlns:v="urn:schemas-microsoft-com:vml" Requires="v">
                  <p:oleObj spid="_x0000_s108718" name="Equation" r:id="rId4" imgW="698400" imgH="177480" progId="Equation.DSMT4">
                    <p:embed/>
                  </p:oleObj>
                </mc:Choice>
                <mc:Fallback>
                  <p:oleObj name="Equation" r:id="rId4" imgW="698400" imgH="177480" progId="Equation.DSMT4">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911352" y="3348709"/>
                          <a:ext cx="1447801" cy="36803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6" name="Straight Connector 5"/>
            <p:cNvCxnSpPr/>
            <p:nvPr/>
          </p:nvCxnSpPr>
          <p:spPr>
            <a:xfrm rot="5400000">
              <a:off x="5862917" y="3805518"/>
              <a:ext cx="39624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6548717" y="4186518"/>
              <a:ext cx="1295400" cy="0"/>
            </a:xfrm>
            <a:prstGeom prst="line">
              <a:avLst/>
            </a:prstGeom>
            <a:ln w="12700">
              <a:solidFill>
                <a:schemeClr val="bg2">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V="1">
              <a:off x="6548717" y="2967318"/>
              <a:ext cx="1295400" cy="1219200"/>
            </a:xfrm>
            <a:prstGeom prst="line">
              <a:avLst/>
            </a:prstGeom>
            <a:ln>
              <a:prstDash val="lgDash"/>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5400000" flipH="1" flipV="1">
              <a:off x="6472517" y="2814918"/>
              <a:ext cx="1447800" cy="1295400"/>
            </a:xfrm>
            <a:prstGeom prst="line">
              <a:avLst/>
            </a:prstGeom>
            <a:ln>
              <a:prstDash val="lgDash"/>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rot="5400000">
              <a:off x="5748617" y="4224618"/>
              <a:ext cx="838200" cy="7620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17" name="Object 16"/>
            <p:cNvGraphicFramePr>
              <a:graphicFrameLocks noChangeAspect="1"/>
            </p:cNvGraphicFramePr>
            <p:nvPr/>
          </p:nvGraphicFramePr>
          <p:xfrm>
            <a:off x="5930153" y="3095533"/>
            <a:ext cx="1405873" cy="363842"/>
          </p:xfrm>
          <a:graphic>
            <a:graphicData uri="http://schemas.openxmlformats.org/presentationml/2006/ole">
              <mc:AlternateContent xmlns:mc="http://schemas.openxmlformats.org/markup-compatibility/2006">
                <mc:Choice xmlns:v="urn:schemas-microsoft-com:vml" Requires="v">
                  <p:oleObj spid="_x0000_s108719" name="Equation" r:id="rId6" imgW="685800" imgH="177480" progId="Equation.DSMT4">
                    <p:embed/>
                  </p:oleObj>
                </mc:Choice>
                <mc:Fallback>
                  <p:oleObj name="Equation" r:id="rId6" imgW="685800" imgH="177480" progId="Equation.DSMT4">
                    <p:embed/>
                    <p:pic>
                      <p:nvPicPr>
                        <p:cNvPr id="0" name="Object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930153" y="3095533"/>
                          <a:ext cx="1405873" cy="36384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8" name="Object 17"/>
            <p:cNvGraphicFramePr>
              <a:graphicFrameLocks noChangeAspect="1"/>
            </p:cNvGraphicFramePr>
            <p:nvPr/>
          </p:nvGraphicFramePr>
          <p:xfrm>
            <a:off x="7100046" y="4186518"/>
            <a:ext cx="369887" cy="400050"/>
          </p:xfrm>
          <a:graphic>
            <a:graphicData uri="http://schemas.openxmlformats.org/presentationml/2006/ole">
              <mc:AlternateContent xmlns:mc="http://schemas.openxmlformats.org/markup-compatibility/2006">
                <mc:Choice xmlns:v="urn:schemas-microsoft-com:vml" Requires="v">
                  <p:oleObj spid="_x0000_s108720" name="Equation" r:id="rId8" imgW="152280" imgH="164880" progId="Equation.DSMT4">
                    <p:embed/>
                  </p:oleObj>
                </mc:Choice>
                <mc:Fallback>
                  <p:oleObj name="Equation" r:id="rId8" imgW="152280" imgH="164880" progId="Equation.DSMT4">
                    <p:embed/>
                    <p:pic>
                      <p:nvPicPr>
                        <p:cNvPr id="0" name="Picture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100046" y="4186518"/>
                          <a:ext cx="369887" cy="4000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9" name="Object 18"/>
            <p:cNvGraphicFramePr>
              <a:graphicFrameLocks noChangeAspect="1"/>
            </p:cNvGraphicFramePr>
            <p:nvPr/>
          </p:nvGraphicFramePr>
          <p:xfrm>
            <a:off x="6849035" y="3792071"/>
            <a:ext cx="307975" cy="431800"/>
          </p:xfrm>
          <a:graphic>
            <a:graphicData uri="http://schemas.openxmlformats.org/presentationml/2006/ole">
              <mc:AlternateContent xmlns:mc="http://schemas.openxmlformats.org/markup-compatibility/2006">
                <mc:Choice xmlns:v="urn:schemas-microsoft-com:vml" Requires="v">
                  <p:oleObj spid="_x0000_s108721" name="Equation" r:id="rId10" imgW="126720" imgH="177480" progId="Equation.DSMT4">
                    <p:embed/>
                  </p:oleObj>
                </mc:Choice>
                <mc:Fallback>
                  <p:oleObj name="Equation" r:id="rId10" imgW="126720" imgH="177480" progId="Equation.DSMT4">
                    <p:embed/>
                    <p:pic>
                      <p:nvPicPr>
                        <p:cNvPr id="0" name="Picture 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849035" y="3792071"/>
                          <a:ext cx="307975" cy="43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21" name="Straight Connector 20"/>
            <p:cNvCxnSpPr/>
            <p:nvPr/>
          </p:nvCxnSpPr>
          <p:spPr>
            <a:xfrm rot="5400000">
              <a:off x="7729817" y="2929218"/>
              <a:ext cx="228600" cy="0"/>
            </a:xfrm>
            <a:prstGeom prst="line">
              <a:avLst/>
            </a:prstGeom>
            <a:ln w="5715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graphicFrame>
          <p:nvGraphicFramePr>
            <p:cNvPr id="25" name="Object 24"/>
            <p:cNvGraphicFramePr>
              <a:graphicFrameLocks noChangeAspect="1"/>
            </p:cNvGraphicFramePr>
            <p:nvPr/>
          </p:nvGraphicFramePr>
          <p:xfrm>
            <a:off x="5625353" y="4993341"/>
            <a:ext cx="1905000" cy="929838"/>
          </p:xfrm>
          <a:graphic>
            <a:graphicData uri="http://schemas.openxmlformats.org/presentationml/2006/ole">
              <mc:AlternateContent xmlns:mc="http://schemas.openxmlformats.org/markup-compatibility/2006">
                <mc:Choice xmlns:v="urn:schemas-microsoft-com:vml" Requires="v">
                  <p:oleObj spid="_x0000_s108722" name="Equation" r:id="rId12" imgW="1041120" imgH="507960" progId="Equation.DSMT4">
                    <p:embed/>
                  </p:oleObj>
                </mc:Choice>
                <mc:Fallback>
                  <p:oleObj name="Equation" r:id="rId12" imgW="1041120" imgH="507960" progId="Equation.DSMT4">
                    <p:embed/>
                    <p:pic>
                      <p:nvPicPr>
                        <p:cNvPr id="0" name="Picture 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625353" y="4993341"/>
                          <a:ext cx="1905000" cy="9298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6" name="TextBox 25"/>
            <p:cNvSpPr txBox="1"/>
            <p:nvPr/>
          </p:nvSpPr>
          <p:spPr>
            <a:xfrm>
              <a:off x="6199094" y="3931023"/>
              <a:ext cx="685800" cy="461665"/>
            </a:xfrm>
            <a:prstGeom prst="rect">
              <a:avLst/>
            </a:prstGeom>
            <a:noFill/>
          </p:spPr>
          <p:txBody>
            <a:bodyPr wrap="square" rtlCol="0">
              <a:spAutoFit/>
            </a:bodyPr>
            <a:lstStyle/>
            <a:p>
              <a:r>
                <a:rPr lang="en-US" sz="2400"/>
                <a:t>P</a:t>
              </a:r>
            </a:p>
          </p:txBody>
        </p:sp>
        <p:sp>
          <p:nvSpPr>
            <p:cNvPr id="28" name="TextBox 27"/>
            <p:cNvSpPr txBox="1"/>
            <p:nvPr/>
          </p:nvSpPr>
          <p:spPr>
            <a:xfrm>
              <a:off x="7812741" y="3971382"/>
              <a:ext cx="609600" cy="461665"/>
            </a:xfrm>
            <a:prstGeom prst="rect">
              <a:avLst/>
            </a:prstGeom>
            <a:noFill/>
          </p:spPr>
          <p:txBody>
            <a:bodyPr wrap="square" rtlCol="0">
              <a:spAutoFit/>
            </a:bodyPr>
            <a:lstStyle/>
            <a:p>
              <a:r>
                <a:rPr lang="en-US" sz="2400"/>
                <a:t>O</a:t>
              </a:r>
            </a:p>
          </p:txBody>
        </p:sp>
        <p:sp>
          <p:nvSpPr>
            <p:cNvPr id="29" name="TextBox 28"/>
            <p:cNvSpPr txBox="1"/>
            <p:nvPr/>
          </p:nvSpPr>
          <p:spPr>
            <a:xfrm>
              <a:off x="7830670" y="1918448"/>
              <a:ext cx="914400" cy="461665"/>
            </a:xfrm>
            <a:prstGeom prst="rect">
              <a:avLst/>
            </a:prstGeom>
            <a:noFill/>
          </p:spPr>
          <p:txBody>
            <a:bodyPr wrap="square" rtlCol="0">
              <a:spAutoFit/>
            </a:bodyPr>
            <a:lstStyle/>
            <a:p>
              <a:r>
                <a:rPr lang="en-US" sz="2400" i="1"/>
                <a:t>z</a:t>
              </a:r>
              <a:r>
                <a:rPr lang="en-US" sz="2400"/>
                <a:t>-axis</a:t>
              </a:r>
            </a:p>
          </p:txBody>
        </p:sp>
        <p:sp>
          <p:nvSpPr>
            <p:cNvPr id="30" name="TextBox 29"/>
            <p:cNvSpPr txBox="1"/>
            <p:nvPr/>
          </p:nvSpPr>
          <p:spPr>
            <a:xfrm>
              <a:off x="7799294" y="2675965"/>
              <a:ext cx="685800" cy="461665"/>
            </a:xfrm>
            <a:prstGeom prst="rect">
              <a:avLst/>
            </a:prstGeom>
            <a:noFill/>
          </p:spPr>
          <p:txBody>
            <a:bodyPr wrap="square" rtlCol="0">
              <a:spAutoFit/>
            </a:bodyPr>
            <a:lstStyle/>
            <a:p>
              <a:r>
                <a:rPr lang="en-US" sz="2400" i="1">
                  <a:solidFill>
                    <a:schemeClr val="accent6">
                      <a:lumMod val="75000"/>
                    </a:schemeClr>
                  </a:solidFill>
                </a:rPr>
                <a:t>dz</a:t>
              </a:r>
            </a:p>
          </p:txBody>
        </p:sp>
      </p:grpSp>
      <p:graphicFrame>
        <p:nvGraphicFramePr>
          <p:cNvPr id="31" name="Object 30"/>
          <p:cNvGraphicFramePr>
            <a:graphicFrameLocks noChangeAspect="1"/>
          </p:cNvGraphicFramePr>
          <p:nvPr/>
        </p:nvGraphicFramePr>
        <p:xfrm>
          <a:off x="4195483" y="1420906"/>
          <a:ext cx="698385" cy="539750"/>
        </p:xfrm>
        <a:graphic>
          <a:graphicData uri="http://schemas.openxmlformats.org/presentationml/2006/ole">
            <mc:AlternateContent xmlns:mc="http://schemas.openxmlformats.org/markup-compatibility/2006">
              <mc:Choice xmlns:v="urn:schemas-microsoft-com:vml" Requires="v">
                <p:oleObj spid="_x0000_s108723" name="Equation" r:id="rId14" imgW="279360" imgH="215640" progId="Equation.DSMT4">
                  <p:embed/>
                </p:oleObj>
              </mc:Choice>
              <mc:Fallback>
                <p:oleObj name="Equation" r:id="rId14" imgW="279360" imgH="215640" progId="Equation.DSMT4">
                  <p:embed/>
                  <p:pic>
                    <p:nvPicPr>
                      <p:cNvPr id="0" name="Object 6"/>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4195483" y="1420906"/>
                        <a:ext cx="698385" cy="539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 name="Object 21"/>
          <p:cNvGraphicFramePr>
            <a:graphicFrameLocks noChangeAspect="1"/>
          </p:cNvGraphicFramePr>
          <p:nvPr/>
        </p:nvGraphicFramePr>
        <p:xfrm>
          <a:off x="170329" y="3024866"/>
          <a:ext cx="4876800" cy="762722"/>
        </p:xfrm>
        <a:graphic>
          <a:graphicData uri="http://schemas.openxmlformats.org/presentationml/2006/ole">
            <mc:AlternateContent xmlns:mc="http://schemas.openxmlformats.org/markup-compatibility/2006">
              <mc:Choice xmlns:v="urn:schemas-microsoft-com:vml" Requires="v">
                <p:oleObj spid="_x0000_s108724" name="Equation" r:id="rId16" imgW="2679480" imgH="419040" progId="Equation.DSMT4">
                  <p:embed/>
                </p:oleObj>
              </mc:Choice>
              <mc:Fallback>
                <p:oleObj name="Equation" r:id="rId16" imgW="2679480" imgH="419040" progId="Equation.DSMT4">
                  <p:embed/>
                  <p:pic>
                    <p:nvPicPr>
                      <p:cNvPr id="0" name="Picture 9"/>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170329" y="3024866"/>
                        <a:ext cx="4876800" cy="76272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4" name="Object 23"/>
          <p:cNvGraphicFramePr>
            <a:graphicFrameLocks noChangeAspect="1"/>
          </p:cNvGraphicFramePr>
          <p:nvPr/>
        </p:nvGraphicFramePr>
        <p:xfrm>
          <a:off x="2859741" y="4684059"/>
          <a:ext cx="815788" cy="407894"/>
        </p:xfrm>
        <a:graphic>
          <a:graphicData uri="http://schemas.openxmlformats.org/presentationml/2006/ole">
            <mc:AlternateContent xmlns:mc="http://schemas.openxmlformats.org/markup-compatibility/2006">
              <mc:Choice xmlns:v="urn:schemas-microsoft-com:vml" Requires="v">
                <p:oleObj spid="_x0000_s108725" name="Equation" r:id="rId18" imgW="355320" imgH="177480" progId="Equation.DSMT4">
                  <p:embed/>
                </p:oleObj>
              </mc:Choice>
              <mc:Fallback>
                <p:oleObj name="Equation" r:id="rId18" imgW="355320" imgH="177480" progId="Equation.DSMT4">
                  <p:embed/>
                  <p:pic>
                    <p:nvPicPr>
                      <p:cNvPr id="0" name="Picture 10"/>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2859741" y="4684059"/>
                        <a:ext cx="815788" cy="40789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2" name="Object 31"/>
          <p:cNvGraphicFramePr>
            <a:graphicFrameLocks noChangeAspect="1"/>
          </p:cNvGraphicFramePr>
          <p:nvPr/>
        </p:nvGraphicFramePr>
        <p:xfrm>
          <a:off x="832668" y="5544672"/>
          <a:ext cx="3480487" cy="990600"/>
        </p:xfrm>
        <a:graphic>
          <a:graphicData uri="http://schemas.openxmlformats.org/presentationml/2006/ole">
            <mc:AlternateContent xmlns:mc="http://schemas.openxmlformats.org/markup-compatibility/2006">
              <mc:Choice xmlns:v="urn:schemas-microsoft-com:vml" Requires="v">
                <p:oleObj spid="_x0000_s108726" name="Equation" r:id="rId20" imgW="1650960" imgH="469800" progId="Equation.DSMT4">
                  <p:embed/>
                </p:oleObj>
              </mc:Choice>
              <mc:Fallback>
                <p:oleObj name="Equation" r:id="rId20" imgW="1650960" imgH="469800" progId="Equation.DSMT4">
                  <p:embed/>
                  <p:pic>
                    <p:nvPicPr>
                      <p:cNvPr id="0" name="Picture 11"/>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832668" y="5544672"/>
                        <a:ext cx="3480487" cy="990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458200" cy="1143000"/>
          </a:xfrm>
        </p:spPr>
        <p:txBody>
          <a:bodyPr>
            <a:normAutofit/>
          </a:bodyPr>
          <a:lstStyle/>
          <a:p>
            <a:r>
              <a:rPr lang="en-US">
                <a:solidFill>
                  <a:srgbClr val="FFFF00"/>
                </a:solidFill>
              </a:rPr>
              <a:t>Electric Field from a Plane of Charge</a:t>
            </a:r>
          </a:p>
        </p:txBody>
      </p:sp>
      <p:sp>
        <p:nvSpPr>
          <p:cNvPr id="3" name="Content Placeholder 2"/>
          <p:cNvSpPr>
            <a:spLocks noGrp="1"/>
          </p:cNvSpPr>
          <p:nvPr>
            <p:ph sz="half" idx="1"/>
          </p:nvPr>
        </p:nvSpPr>
        <p:spPr>
          <a:xfrm>
            <a:off x="219635" y="1506071"/>
            <a:ext cx="4800600" cy="4876800"/>
          </a:xfrm>
        </p:spPr>
        <p:txBody>
          <a:bodyPr/>
          <a:lstStyle/>
          <a:p>
            <a:r>
              <a:rPr lang="en-US"/>
              <a:t>It’s worth drawing the field lines to emphasize that the electric field from a uniformly charged plane is directly outward from the plane. </a:t>
            </a:r>
          </a:p>
          <a:p>
            <a:r>
              <a:rPr lang="en-US"/>
              <a:t>Charge density:</a:t>
            </a:r>
          </a:p>
          <a:p>
            <a:pPr marL="0" indent="0">
              <a:buNone/>
            </a:pPr>
            <a:r>
              <a:rPr lang="en-US"/>
              <a:t>           </a:t>
            </a:r>
            <a:r>
              <a:rPr lang="en-US">
                <a:solidFill>
                  <a:srgbClr val="FFFF00"/>
                </a:solidFill>
                <a:sym typeface="Symbol"/>
              </a:rPr>
              <a:t> Coulombs/m</a:t>
            </a:r>
            <a:r>
              <a:rPr lang="en-US" baseline="30000">
                <a:solidFill>
                  <a:srgbClr val="FFFF00"/>
                </a:solidFill>
                <a:sym typeface="Symbol"/>
              </a:rPr>
              <a:t>2</a:t>
            </a:r>
            <a:endParaRPr lang="en-US" baseline="30000">
              <a:solidFill>
                <a:srgbClr val="FFFF00"/>
              </a:solidFill>
            </a:endParaRPr>
          </a:p>
        </p:txBody>
      </p:sp>
      <p:sp>
        <p:nvSpPr>
          <p:cNvPr id="4" name="Content Placeholder 3"/>
          <p:cNvSpPr>
            <a:spLocks noGrp="1"/>
          </p:cNvSpPr>
          <p:nvPr>
            <p:ph sz="half" idx="2"/>
          </p:nvPr>
        </p:nvSpPr>
        <p:spPr/>
        <p:txBody>
          <a:bodyPr/>
          <a:lstStyle/>
          <a:p>
            <a:r>
              <a:rPr lang="en-US">
                <a:solidFill>
                  <a:schemeClr val="bg2">
                    <a:lumMod val="50000"/>
                  </a:schemeClr>
                </a:solidFill>
              </a:rPr>
              <a:t>a</a:t>
            </a:r>
          </a:p>
        </p:txBody>
      </p:sp>
      <p:grpSp>
        <p:nvGrpSpPr>
          <p:cNvPr id="30" name="Group 29"/>
          <p:cNvGrpSpPr/>
          <p:nvPr/>
        </p:nvGrpSpPr>
        <p:grpSpPr>
          <a:xfrm>
            <a:off x="5526741" y="1828800"/>
            <a:ext cx="2496671" cy="3886200"/>
            <a:chOff x="5526741" y="2209800"/>
            <a:chExt cx="2496671" cy="3886200"/>
          </a:xfrm>
        </p:grpSpPr>
        <p:cxnSp>
          <p:nvCxnSpPr>
            <p:cNvPr id="6" name="Straight Connector 5"/>
            <p:cNvCxnSpPr/>
            <p:nvPr/>
          </p:nvCxnSpPr>
          <p:spPr>
            <a:xfrm rot="5400000">
              <a:off x="4838700" y="4152900"/>
              <a:ext cx="3886200"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grpSp>
          <p:nvGrpSpPr>
            <p:cNvPr id="18" name="Group 17"/>
            <p:cNvGrpSpPr/>
            <p:nvPr/>
          </p:nvGrpSpPr>
          <p:grpSpPr>
            <a:xfrm>
              <a:off x="6790765" y="2514600"/>
              <a:ext cx="1232647" cy="3201988"/>
              <a:chOff x="6790765" y="2514600"/>
              <a:chExt cx="1232647" cy="3201988"/>
            </a:xfrm>
          </p:grpSpPr>
          <p:grpSp>
            <p:nvGrpSpPr>
              <p:cNvPr id="12" name="Group 11"/>
              <p:cNvGrpSpPr/>
              <p:nvPr/>
            </p:nvGrpSpPr>
            <p:grpSpPr>
              <a:xfrm>
                <a:off x="6790765" y="2514600"/>
                <a:ext cx="1232647" cy="2744788"/>
                <a:chOff x="6790765" y="2514600"/>
                <a:chExt cx="1232647" cy="2744788"/>
              </a:xfrm>
            </p:grpSpPr>
            <p:cxnSp>
              <p:nvCxnSpPr>
                <p:cNvPr id="8" name="Straight Arrow Connector 7"/>
                <p:cNvCxnSpPr/>
                <p:nvPr/>
              </p:nvCxnSpPr>
              <p:spPr>
                <a:xfrm>
                  <a:off x="6790765" y="2514600"/>
                  <a:ext cx="12192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6804212" y="3429000"/>
                  <a:ext cx="12192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6799730" y="4343400"/>
                  <a:ext cx="12192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6804212" y="5257800"/>
                  <a:ext cx="12192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grpSp>
            <p:nvGrpSpPr>
              <p:cNvPr id="13" name="Group 12"/>
              <p:cNvGrpSpPr/>
              <p:nvPr/>
            </p:nvGrpSpPr>
            <p:grpSpPr>
              <a:xfrm>
                <a:off x="6790765" y="2971800"/>
                <a:ext cx="1232647" cy="2744788"/>
                <a:chOff x="6790765" y="2514600"/>
                <a:chExt cx="1232647" cy="2744788"/>
              </a:xfrm>
            </p:grpSpPr>
            <p:cxnSp>
              <p:nvCxnSpPr>
                <p:cNvPr id="14" name="Straight Arrow Connector 13"/>
                <p:cNvCxnSpPr/>
                <p:nvPr/>
              </p:nvCxnSpPr>
              <p:spPr>
                <a:xfrm>
                  <a:off x="6790765" y="2514600"/>
                  <a:ext cx="12192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6804212" y="3429000"/>
                  <a:ext cx="12192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6799730" y="4343400"/>
                  <a:ext cx="12192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6804212" y="5257800"/>
                  <a:ext cx="12192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grpSp>
        <p:grpSp>
          <p:nvGrpSpPr>
            <p:cNvPr id="19" name="Group 18"/>
            <p:cNvGrpSpPr/>
            <p:nvPr/>
          </p:nvGrpSpPr>
          <p:grpSpPr>
            <a:xfrm flipH="1">
              <a:off x="5526741" y="2519082"/>
              <a:ext cx="1232647" cy="3201988"/>
              <a:chOff x="6790765" y="2514600"/>
              <a:chExt cx="1232647" cy="3201988"/>
            </a:xfrm>
          </p:grpSpPr>
          <p:grpSp>
            <p:nvGrpSpPr>
              <p:cNvPr id="20" name="Group 19"/>
              <p:cNvGrpSpPr/>
              <p:nvPr/>
            </p:nvGrpSpPr>
            <p:grpSpPr>
              <a:xfrm>
                <a:off x="6790765" y="2514600"/>
                <a:ext cx="1232647" cy="2744788"/>
                <a:chOff x="6790765" y="2514600"/>
                <a:chExt cx="1232647" cy="2744788"/>
              </a:xfrm>
            </p:grpSpPr>
            <p:cxnSp>
              <p:nvCxnSpPr>
                <p:cNvPr id="26" name="Straight Arrow Connector 25"/>
                <p:cNvCxnSpPr/>
                <p:nvPr/>
              </p:nvCxnSpPr>
              <p:spPr>
                <a:xfrm>
                  <a:off x="6790765" y="2514600"/>
                  <a:ext cx="12192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6804212" y="3429000"/>
                  <a:ext cx="12192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6799730" y="4343400"/>
                  <a:ext cx="12192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a:off x="6804212" y="5257800"/>
                  <a:ext cx="12192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grpSp>
            <p:nvGrpSpPr>
              <p:cNvPr id="21" name="Group 20"/>
              <p:cNvGrpSpPr/>
              <p:nvPr/>
            </p:nvGrpSpPr>
            <p:grpSpPr>
              <a:xfrm>
                <a:off x="6790765" y="2971800"/>
                <a:ext cx="1232647" cy="2744788"/>
                <a:chOff x="6790765" y="2514600"/>
                <a:chExt cx="1232647" cy="2744788"/>
              </a:xfrm>
            </p:grpSpPr>
            <p:cxnSp>
              <p:nvCxnSpPr>
                <p:cNvPr id="22" name="Straight Arrow Connector 21"/>
                <p:cNvCxnSpPr/>
                <p:nvPr/>
              </p:nvCxnSpPr>
              <p:spPr>
                <a:xfrm>
                  <a:off x="6790765" y="2514600"/>
                  <a:ext cx="12192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6804212" y="3429000"/>
                  <a:ext cx="12192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6799730" y="4343400"/>
                  <a:ext cx="12192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a:off x="6804212" y="5257800"/>
                  <a:ext cx="12192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grpSp>
      </p:grpSp>
      <p:graphicFrame>
        <p:nvGraphicFramePr>
          <p:cNvPr id="5" name="Object 4"/>
          <p:cNvGraphicFramePr>
            <a:graphicFrameLocks noChangeAspect="1"/>
          </p:cNvGraphicFramePr>
          <p:nvPr>
            <p:extLst>
              <p:ext uri="{D42A27DB-BD31-4B8C-83A1-F6EECF244321}">
                <p14:modId xmlns:p14="http://schemas.microsoft.com/office/powerpoint/2010/main" val="2744211690"/>
              </p:ext>
            </p:extLst>
          </p:nvPr>
        </p:nvGraphicFramePr>
        <p:xfrm>
          <a:off x="5718175" y="5638800"/>
          <a:ext cx="2206625" cy="914400"/>
        </p:xfrm>
        <a:graphic>
          <a:graphicData uri="http://schemas.openxmlformats.org/presentationml/2006/ole">
            <mc:AlternateContent xmlns:mc="http://schemas.openxmlformats.org/markup-compatibility/2006">
              <mc:Choice xmlns:v="urn:schemas-microsoft-com:vml" Requires="v">
                <p:oleObj spid="_x0000_s184341" name="Equation" r:id="rId4" imgW="1041120" imgH="431640" progId="Equation.DSMT4">
                  <p:embed/>
                </p:oleObj>
              </mc:Choice>
              <mc:Fallback>
                <p:oleObj name="Equation" r:id="rId4" imgW="1041120" imgH="431640" progId="Equation.DSMT4">
                  <p:embed/>
                  <p:pic>
                    <p:nvPicPr>
                      <p:cNvPr id="0"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18175" y="5638800"/>
                        <a:ext cx="2206625"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458200" cy="1143000"/>
          </a:xfrm>
        </p:spPr>
        <p:txBody>
          <a:bodyPr>
            <a:normAutofit fontScale="90000"/>
          </a:bodyPr>
          <a:lstStyle/>
          <a:p>
            <a:r>
              <a:rPr lang="en-US">
                <a:solidFill>
                  <a:srgbClr val="FFFF00"/>
                </a:solidFill>
              </a:rPr>
              <a:t>Field for Two Oppositely Charged Planes</a:t>
            </a:r>
          </a:p>
        </p:txBody>
      </p:sp>
      <p:sp>
        <p:nvSpPr>
          <p:cNvPr id="3" name="Content Placeholder 2"/>
          <p:cNvSpPr>
            <a:spLocks noGrp="1"/>
          </p:cNvSpPr>
          <p:nvPr>
            <p:ph idx="1"/>
          </p:nvPr>
        </p:nvSpPr>
        <p:spPr/>
        <p:txBody>
          <a:bodyPr/>
          <a:lstStyle/>
          <a:p>
            <a:r>
              <a:rPr lang="en-US">
                <a:solidFill>
                  <a:schemeClr val="bg2">
                    <a:lumMod val="50000"/>
                  </a:schemeClr>
                </a:solidFill>
              </a:rPr>
              <a:t>a</a:t>
            </a:r>
          </a:p>
        </p:txBody>
      </p:sp>
      <p:grpSp>
        <p:nvGrpSpPr>
          <p:cNvPr id="83" name="Group 82"/>
          <p:cNvGrpSpPr/>
          <p:nvPr/>
        </p:nvGrpSpPr>
        <p:grpSpPr>
          <a:xfrm>
            <a:off x="372037" y="1600200"/>
            <a:ext cx="8238563" cy="3931024"/>
            <a:chOff x="98613" y="1940859"/>
            <a:chExt cx="8238563" cy="3931024"/>
          </a:xfrm>
        </p:grpSpPr>
        <p:cxnSp>
          <p:nvCxnSpPr>
            <p:cNvPr id="5" name="Straight Connector 4"/>
            <p:cNvCxnSpPr/>
            <p:nvPr/>
          </p:nvCxnSpPr>
          <p:spPr>
            <a:xfrm rot="5400000">
              <a:off x="-589428" y="3924300"/>
              <a:ext cx="3886200"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grpSp>
          <p:nvGrpSpPr>
            <p:cNvPr id="6" name="Group 17"/>
            <p:cNvGrpSpPr/>
            <p:nvPr/>
          </p:nvGrpSpPr>
          <p:grpSpPr>
            <a:xfrm>
              <a:off x="1362637" y="2286000"/>
              <a:ext cx="1232647" cy="3201988"/>
              <a:chOff x="6790765" y="2514600"/>
              <a:chExt cx="1232647" cy="3201988"/>
            </a:xfrm>
          </p:grpSpPr>
          <p:grpSp>
            <p:nvGrpSpPr>
              <p:cNvPr id="18" name="Group 11"/>
              <p:cNvGrpSpPr/>
              <p:nvPr/>
            </p:nvGrpSpPr>
            <p:grpSpPr>
              <a:xfrm>
                <a:off x="6790765" y="2514600"/>
                <a:ext cx="1232647" cy="2744788"/>
                <a:chOff x="6790765" y="2514600"/>
                <a:chExt cx="1232647" cy="2744788"/>
              </a:xfrm>
            </p:grpSpPr>
            <p:cxnSp>
              <p:nvCxnSpPr>
                <p:cNvPr id="24" name="Straight Arrow Connector 7"/>
                <p:cNvCxnSpPr/>
                <p:nvPr/>
              </p:nvCxnSpPr>
              <p:spPr>
                <a:xfrm>
                  <a:off x="6790765" y="2514600"/>
                  <a:ext cx="12192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8"/>
                <p:cNvCxnSpPr/>
                <p:nvPr/>
              </p:nvCxnSpPr>
              <p:spPr>
                <a:xfrm>
                  <a:off x="6804212" y="3429000"/>
                  <a:ext cx="12192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9"/>
                <p:cNvCxnSpPr/>
                <p:nvPr/>
              </p:nvCxnSpPr>
              <p:spPr>
                <a:xfrm>
                  <a:off x="6799730" y="4343400"/>
                  <a:ext cx="12192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10"/>
                <p:cNvCxnSpPr/>
                <p:nvPr/>
              </p:nvCxnSpPr>
              <p:spPr>
                <a:xfrm>
                  <a:off x="6804212" y="5257800"/>
                  <a:ext cx="12192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grpSp>
            <p:nvGrpSpPr>
              <p:cNvPr id="19" name="Group 12"/>
              <p:cNvGrpSpPr/>
              <p:nvPr/>
            </p:nvGrpSpPr>
            <p:grpSpPr>
              <a:xfrm>
                <a:off x="6790765" y="2971800"/>
                <a:ext cx="1232647" cy="2744788"/>
                <a:chOff x="6790765" y="2514600"/>
                <a:chExt cx="1232647" cy="2744788"/>
              </a:xfrm>
            </p:grpSpPr>
            <p:cxnSp>
              <p:nvCxnSpPr>
                <p:cNvPr id="20" name="Straight Arrow Connector 19"/>
                <p:cNvCxnSpPr/>
                <p:nvPr/>
              </p:nvCxnSpPr>
              <p:spPr>
                <a:xfrm>
                  <a:off x="6790765" y="2514600"/>
                  <a:ext cx="12192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6804212" y="3429000"/>
                  <a:ext cx="12192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15"/>
                <p:cNvCxnSpPr/>
                <p:nvPr/>
              </p:nvCxnSpPr>
              <p:spPr>
                <a:xfrm>
                  <a:off x="6799730" y="4343400"/>
                  <a:ext cx="12192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16"/>
                <p:cNvCxnSpPr/>
                <p:nvPr/>
              </p:nvCxnSpPr>
              <p:spPr>
                <a:xfrm>
                  <a:off x="6804212" y="5257800"/>
                  <a:ext cx="12192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grpSp>
        <p:grpSp>
          <p:nvGrpSpPr>
            <p:cNvPr id="7" name="Group 18"/>
            <p:cNvGrpSpPr/>
            <p:nvPr/>
          </p:nvGrpSpPr>
          <p:grpSpPr>
            <a:xfrm flipH="1">
              <a:off x="98613" y="2290482"/>
              <a:ext cx="1232647" cy="3201988"/>
              <a:chOff x="6790765" y="2514600"/>
              <a:chExt cx="1232647" cy="3201988"/>
            </a:xfrm>
          </p:grpSpPr>
          <p:grpSp>
            <p:nvGrpSpPr>
              <p:cNvPr id="8" name="Group 19"/>
              <p:cNvGrpSpPr/>
              <p:nvPr/>
            </p:nvGrpSpPr>
            <p:grpSpPr>
              <a:xfrm>
                <a:off x="6790765" y="2514600"/>
                <a:ext cx="1232647" cy="2744788"/>
                <a:chOff x="6790765" y="2514600"/>
                <a:chExt cx="1232647" cy="2744788"/>
              </a:xfrm>
            </p:grpSpPr>
            <p:cxnSp>
              <p:nvCxnSpPr>
                <p:cNvPr id="14" name="Straight Arrow Connector 13"/>
                <p:cNvCxnSpPr/>
                <p:nvPr/>
              </p:nvCxnSpPr>
              <p:spPr>
                <a:xfrm>
                  <a:off x="6790765" y="2514600"/>
                  <a:ext cx="12192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6804212" y="3429000"/>
                  <a:ext cx="12192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6799730" y="4343400"/>
                  <a:ext cx="12192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6804212" y="5257800"/>
                  <a:ext cx="12192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grpSp>
            <p:nvGrpSpPr>
              <p:cNvPr id="9" name="Group 20"/>
              <p:cNvGrpSpPr/>
              <p:nvPr/>
            </p:nvGrpSpPr>
            <p:grpSpPr>
              <a:xfrm>
                <a:off x="6790765" y="2971800"/>
                <a:ext cx="1232647" cy="2744788"/>
                <a:chOff x="6790765" y="2514600"/>
                <a:chExt cx="1232647" cy="2744788"/>
              </a:xfrm>
            </p:grpSpPr>
            <p:cxnSp>
              <p:nvCxnSpPr>
                <p:cNvPr id="10" name="Straight Arrow Connector 9"/>
                <p:cNvCxnSpPr/>
                <p:nvPr/>
              </p:nvCxnSpPr>
              <p:spPr>
                <a:xfrm>
                  <a:off x="6790765" y="2514600"/>
                  <a:ext cx="12192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6804212" y="3429000"/>
                  <a:ext cx="12192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6799730" y="4343400"/>
                  <a:ext cx="12192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6804212" y="5257800"/>
                  <a:ext cx="12192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grpSp>
        <p:cxnSp>
          <p:nvCxnSpPr>
            <p:cNvPr id="29" name="Straight Connector 28"/>
            <p:cNvCxnSpPr/>
            <p:nvPr/>
          </p:nvCxnSpPr>
          <p:spPr>
            <a:xfrm rot="5400000">
              <a:off x="2740968" y="3883959"/>
              <a:ext cx="3886200" cy="0"/>
            </a:xfrm>
            <a:prstGeom prst="line">
              <a:avLst/>
            </a:prstGeom>
            <a:ln w="5715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grpSp>
          <p:nvGrpSpPr>
            <p:cNvPr id="52" name="Group 51"/>
            <p:cNvGrpSpPr/>
            <p:nvPr/>
          </p:nvGrpSpPr>
          <p:grpSpPr>
            <a:xfrm>
              <a:off x="3424527" y="2272553"/>
              <a:ext cx="1250576" cy="3201988"/>
              <a:chOff x="6750424" y="2209800"/>
              <a:chExt cx="1250576" cy="3201988"/>
            </a:xfrm>
          </p:grpSpPr>
          <p:grpSp>
            <p:nvGrpSpPr>
              <p:cNvPr id="42" name="Group 11"/>
              <p:cNvGrpSpPr/>
              <p:nvPr/>
            </p:nvGrpSpPr>
            <p:grpSpPr>
              <a:xfrm>
                <a:off x="6768353" y="2209800"/>
                <a:ext cx="1232647" cy="2744788"/>
                <a:chOff x="6790765" y="2514600"/>
                <a:chExt cx="1232647" cy="2744788"/>
              </a:xfrm>
            </p:grpSpPr>
            <p:cxnSp>
              <p:nvCxnSpPr>
                <p:cNvPr id="48" name="Straight Arrow Connector 7"/>
                <p:cNvCxnSpPr/>
                <p:nvPr/>
              </p:nvCxnSpPr>
              <p:spPr>
                <a:xfrm>
                  <a:off x="6790765" y="2514600"/>
                  <a:ext cx="12192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9" name="Straight Arrow Connector 8"/>
                <p:cNvCxnSpPr/>
                <p:nvPr/>
              </p:nvCxnSpPr>
              <p:spPr>
                <a:xfrm>
                  <a:off x="6804212" y="3429000"/>
                  <a:ext cx="12192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0" name="Straight Arrow Connector 9"/>
                <p:cNvCxnSpPr/>
                <p:nvPr/>
              </p:nvCxnSpPr>
              <p:spPr>
                <a:xfrm>
                  <a:off x="6799730" y="4343400"/>
                  <a:ext cx="12192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1" name="Straight Arrow Connector 10"/>
                <p:cNvCxnSpPr/>
                <p:nvPr/>
              </p:nvCxnSpPr>
              <p:spPr>
                <a:xfrm>
                  <a:off x="6804212" y="5257800"/>
                  <a:ext cx="12192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grpSp>
            <p:nvGrpSpPr>
              <p:cNvPr id="43" name="Group 12"/>
              <p:cNvGrpSpPr/>
              <p:nvPr/>
            </p:nvGrpSpPr>
            <p:grpSpPr>
              <a:xfrm>
                <a:off x="6750424" y="2667000"/>
                <a:ext cx="1232647" cy="2744788"/>
                <a:chOff x="6790765" y="2514600"/>
                <a:chExt cx="1232647" cy="2744788"/>
              </a:xfrm>
            </p:grpSpPr>
            <p:cxnSp>
              <p:nvCxnSpPr>
                <p:cNvPr id="44" name="Straight Arrow Connector 43"/>
                <p:cNvCxnSpPr/>
                <p:nvPr/>
              </p:nvCxnSpPr>
              <p:spPr>
                <a:xfrm>
                  <a:off x="6790765" y="2514600"/>
                  <a:ext cx="12192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a:off x="6804212" y="3429000"/>
                  <a:ext cx="12192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6" name="Straight Arrow Connector 15"/>
                <p:cNvCxnSpPr/>
                <p:nvPr/>
              </p:nvCxnSpPr>
              <p:spPr>
                <a:xfrm>
                  <a:off x="6799730" y="4343400"/>
                  <a:ext cx="12192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7" name="Straight Arrow Connector 16"/>
                <p:cNvCxnSpPr/>
                <p:nvPr/>
              </p:nvCxnSpPr>
              <p:spPr>
                <a:xfrm>
                  <a:off x="6804212" y="5257800"/>
                  <a:ext cx="12192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grpSp>
        <p:grpSp>
          <p:nvGrpSpPr>
            <p:cNvPr id="53" name="Group 52"/>
            <p:cNvGrpSpPr/>
            <p:nvPr/>
          </p:nvGrpSpPr>
          <p:grpSpPr>
            <a:xfrm>
              <a:off x="4710962" y="2250141"/>
              <a:ext cx="1232647" cy="3201988"/>
              <a:chOff x="5486400" y="2214282"/>
              <a:chExt cx="1232647" cy="3201988"/>
            </a:xfrm>
          </p:grpSpPr>
          <p:grpSp>
            <p:nvGrpSpPr>
              <p:cNvPr id="32" name="Group 19"/>
              <p:cNvGrpSpPr/>
              <p:nvPr/>
            </p:nvGrpSpPr>
            <p:grpSpPr>
              <a:xfrm flipH="1">
                <a:off x="5486400" y="2214282"/>
                <a:ext cx="1232647" cy="2744788"/>
                <a:chOff x="6790765" y="2514600"/>
                <a:chExt cx="1232647" cy="2744788"/>
              </a:xfrm>
            </p:grpSpPr>
            <p:cxnSp>
              <p:nvCxnSpPr>
                <p:cNvPr id="38" name="Straight Arrow Connector 37"/>
                <p:cNvCxnSpPr/>
                <p:nvPr/>
              </p:nvCxnSpPr>
              <p:spPr>
                <a:xfrm>
                  <a:off x="6790765" y="2514600"/>
                  <a:ext cx="12192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a:off x="6804212" y="3429000"/>
                  <a:ext cx="12192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a:off x="6799730" y="4343400"/>
                  <a:ext cx="12192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a:off x="6804212" y="5257800"/>
                  <a:ext cx="12192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grpSp>
            <p:nvGrpSpPr>
              <p:cNvPr id="33" name="Group 20"/>
              <p:cNvGrpSpPr/>
              <p:nvPr/>
            </p:nvGrpSpPr>
            <p:grpSpPr>
              <a:xfrm flipH="1">
                <a:off x="5486400" y="2671482"/>
                <a:ext cx="1232647" cy="2744788"/>
                <a:chOff x="6790765" y="2514600"/>
                <a:chExt cx="1232647" cy="2744788"/>
              </a:xfrm>
            </p:grpSpPr>
            <p:cxnSp>
              <p:nvCxnSpPr>
                <p:cNvPr id="34" name="Straight Arrow Connector 33"/>
                <p:cNvCxnSpPr/>
                <p:nvPr/>
              </p:nvCxnSpPr>
              <p:spPr>
                <a:xfrm>
                  <a:off x="6790765" y="2514600"/>
                  <a:ext cx="12192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a:off x="6804212" y="3429000"/>
                  <a:ext cx="12192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a:off x="6799730" y="4343400"/>
                  <a:ext cx="12192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a:off x="6804212" y="5257800"/>
                  <a:ext cx="12192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grpSp>
        <p:sp>
          <p:nvSpPr>
            <p:cNvPr id="55" name="TextBox 54"/>
            <p:cNvSpPr txBox="1"/>
            <p:nvPr/>
          </p:nvSpPr>
          <p:spPr>
            <a:xfrm>
              <a:off x="2734236" y="3124200"/>
              <a:ext cx="685800" cy="1015663"/>
            </a:xfrm>
            <a:prstGeom prst="rect">
              <a:avLst/>
            </a:prstGeom>
            <a:noFill/>
          </p:spPr>
          <p:txBody>
            <a:bodyPr wrap="square" rtlCol="0">
              <a:spAutoFit/>
            </a:bodyPr>
            <a:lstStyle/>
            <a:p>
              <a:r>
                <a:rPr lang="en-US" sz="6000"/>
                <a:t>+</a:t>
              </a:r>
            </a:p>
          </p:txBody>
        </p:sp>
        <p:sp>
          <p:nvSpPr>
            <p:cNvPr id="56" name="TextBox 55"/>
            <p:cNvSpPr txBox="1"/>
            <p:nvPr/>
          </p:nvSpPr>
          <p:spPr>
            <a:xfrm>
              <a:off x="6096002" y="3097306"/>
              <a:ext cx="685800" cy="1015663"/>
            </a:xfrm>
            <a:prstGeom prst="rect">
              <a:avLst/>
            </a:prstGeom>
            <a:noFill/>
          </p:spPr>
          <p:txBody>
            <a:bodyPr wrap="square" rtlCol="0">
              <a:spAutoFit/>
            </a:bodyPr>
            <a:lstStyle/>
            <a:p>
              <a:r>
                <a:rPr lang="en-US" sz="6000"/>
                <a:t>=</a:t>
              </a:r>
            </a:p>
          </p:txBody>
        </p:sp>
        <p:grpSp>
          <p:nvGrpSpPr>
            <p:cNvPr id="81" name="Group 80"/>
            <p:cNvGrpSpPr/>
            <p:nvPr/>
          </p:nvGrpSpPr>
          <p:grpSpPr>
            <a:xfrm>
              <a:off x="7086600" y="1981200"/>
              <a:ext cx="1250576" cy="3890683"/>
              <a:chOff x="7086600" y="1981200"/>
              <a:chExt cx="1250576" cy="3890683"/>
            </a:xfrm>
          </p:grpSpPr>
          <p:grpSp>
            <p:nvGrpSpPr>
              <p:cNvPr id="57" name="Group 56"/>
              <p:cNvGrpSpPr/>
              <p:nvPr/>
            </p:nvGrpSpPr>
            <p:grpSpPr>
              <a:xfrm>
                <a:off x="7086600" y="2362200"/>
                <a:ext cx="1250576" cy="3201988"/>
                <a:chOff x="6750424" y="2209800"/>
                <a:chExt cx="1250576" cy="3201988"/>
              </a:xfrm>
            </p:grpSpPr>
            <p:grpSp>
              <p:nvGrpSpPr>
                <p:cNvPr id="58" name="Group 11"/>
                <p:cNvGrpSpPr/>
                <p:nvPr/>
              </p:nvGrpSpPr>
              <p:grpSpPr>
                <a:xfrm>
                  <a:off x="6768353" y="2209800"/>
                  <a:ext cx="1232647" cy="2744788"/>
                  <a:chOff x="6790765" y="2514600"/>
                  <a:chExt cx="1232647" cy="2744788"/>
                </a:xfrm>
              </p:grpSpPr>
              <p:cxnSp>
                <p:nvCxnSpPr>
                  <p:cNvPr id="64" name="Straight Arrow Connector 7"/>
                  <p:cNvCxnSpPr/>
                  <p:nvPr/>
                </p:nvCxnSpPr>
                <p:spPr>
                  <a:xfrm>
                    <a:off x="6790765" y="2514600"/>
                    <a:ext cx="12192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65" name="Straight Arrow Connector 8"/>
                  <p:cNvCxnSpPr/>
                  <p:nvPr/>
                </p:nvCxnSpPr>
                <p:spPr>
                  <a:xfrm>
                    <a:off x="6804212" y="3429000"/>
                    <a:ext cx="12192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66" name="Straight Arrow Connector 9"/>
                  <p:cNvCxnSpPr/>
                  <p:nvPr/>
                </p:nvCxnSpPr>
                <p:spPr>
                  <a:xfrm>
                    <a:off x="6799730" y="4343400"/>
                    <a:ext cx="12192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67" name="Straight Arrow Connector 10"/>
                  <p:cNvCxnSpPr/>
                  <p:nvPr/>
                </p:nvCxnSpPr>
                <p:spPr>
                  <a:xfrm>
                    <a:off x="6804212" y="5257800"/>
                    <a:ext cx="12192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grpSp>
              <p:nvGrpSpPr>
                <p:cNvPr id="59" name="Group 12"/>
                <p:cNvGrpSpPr/>
                <p:nvPr/>
              </p:nvGrpSpPr>
              <p:grpSpPr>
                <a:xfrm>
                  <a:off x="6750424" y="2667000"/>
                  <a:ext cx="1232647" cy="2744788"/>
                  <a:chOff x="6790765" y="2514600"/>
                  <a:chExt cx="1232647" cy="2744788"/>
                </a:xfrm>
              </p:grpSpPr>
              <p:cxnSp>
                <p:nvCxnSpPr>
                  <p:cNvPr id="60" name="Straight Arrow Connector 59"/>
                  <p:cNvCxnSpPr/>
                  <p:nvPr/>
                </p:nvCxnSpPr>
                <p:spPr>
                  <a:xfrm>
                    <a:off x="6790765" y="2514600"/>
                    <a:ext cx="12192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p:nvPr/>
                </p:nvCxnSpPr>
                <p:spPr>
                  <a:xfrm>
                    <a:off x="6804212" y="3429000"/>
                    <a:ext cx="12192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62" name="Straight Arrow Connector 15"/>
                  <p:cNvCxnSpPr/>
                  <p:nvPr/>
                </p:nvCxnSpPr>
                <p:spPr>
                  <a:xfrm>
                    <a:off x="6799730" y="4343400"/>
                    <a:ext cx="12192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63" name="Straight Arrow Connector 16"/>
                  <p:cNvCxnSpPr/>
                  <p:nvPr/>
                </p:nvCxnSpPr>
                <p:spPr>
                  <a:xfrm>
                    <a:off x="6804212" y="5257800"/>
                    <a:ext cx="12192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grpSp>
          <p:cxnSp>
            <p:nvCxnSpPr>
              <p:cNvPr id="68" name="Straight Connector 67"/>
              <p:cNvCxnSpPr/>
              <p:nvPr/>
            </p:nvCxnSpPr>
            <p:spPr>
              <a:xfrm rot="5400000">
                <a:off x="6389594" y="3924300"/>
                <a:ext cx="3886200" cy="0"/>
              </a:xfrm>
              <a:prstGeom prst="line">
                <a:avLst/>
              </a:prstGeom>
              <a:ln w="5715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5400000">
                <a:off x="5161429" y="3928783"/>
                <a:ext cx="3886200"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grpSp>
            <p:nvGrpSpPr>
              <p:cNvPr id="70" name="Group 69"/>
              <p:cNvGrpSpPr/>
              <p:nvPr/>
            </p:nvGrpSpPr>
            <p:grpSpPr>
              <a:xfrm>
                <a:off x="7086600" y="2133600"/>
                <a:ext cx="1250576" cy="3201988"/>
                <a:chOff x="6750424" y="2209800"/>
                <a:chExt cx="1250576" cy="3201988"/>
              </a:xfrm>
            </p:grpSpPr>
            <p:grpSp>
              <p:nvGrpSpPr>
                <p:cNvPr id="71" name="Group 11"/>
                <p:cNvGrpSpPr/>
                <p:nvPr/>
              </p:nvGrpSpPr>
              <p:grpSpPr>
                <a:xfrm>
                  <a:off x="6768353" y="2209800"/>
                  <a:ext cx="1232647" cy="2744788"/>
                  <a:chOff x="6790765" y="2514600"/>
                  <a:chExt cx="1232647" cy="2744788"/>
                </a:xfrm>
              </p:grpSpPr>
              <p:cxnSp>
                <p:nvCxnSpPr>
                  <p:cNvPr id="77" name="Straight Arrow Connector 7"/>
                  <p:cNvCxnSpPr/>
                  <p:nvPr/>
                </p:nvCxnSpPr>
                <p:spPr>
                  <a:xfrm>
                    <a:off x="6790765" y="2514600"/>
                    <a:ext cx="12192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78" name="Straight Arrow Connector 8"/>
                  <p:cNvCxnSpPr/>
                  <p:nvPr/>
                </p:nvCxnSpPr>
                <p:spPr>
                  <a:xfrm>
                    <a:off x="6804212" y="3429000"/>
                    <a:ext cx="12192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79" name="Straight Arrow Connector 9"/>
                  <p:cNvCxnSpPr/>
                  <p:nvPr/>
                </p:nvCxnSpPr>
                <p:spPr>
                  <a:xfrm>
                    <a:off x="6799730" y="4343400"/>
                    <a:ext cx="12192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80" name="Straight Arrow Connector 10"/>
                  <p:cNvCxnSpPr/>
                  <p:nvPr/>
                </p:nvCxnSpPr>
                <p:spPr>
                  <a:xfrm>
                    <a:off x="6804212" y="5257800"/>
                    <a:ext cx="12192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grpSp>
              <p:nvGrpSpPr>
                <p:cNvPr id="72" name="Group 12"/>
                <p:cNvGrpSpPr/>
                <p:nvPr/>
              </p:nvGrpSpPr>
              <p:grpSpPr>
                <a:xfrm>
                  <a:off x="6750424" y="2667000"/>
                  <a:ext cx="1232647" cy="2744788"/>
                  <a:chOff x="6790765" y="2514600"/>
                  <a:chExt cx="1232647" cy="2744788"/>
                </a:xfrm>
              </p:grpSpPr>
              <p:cxnSp>
                <p:nvCxnSpPr>
                  <p:cNvPr id="73" name="Straight Arrow Connector 72"/>
                  <p:cNvCxnSpPr/>
                  <p:nvPr/>
                </p:nvCxnSpPr>
                <p:spPr>
                  <a:xfrm>
                    <a:off x="6790765" y="2514600"/>
                    <a:ext cx="12192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74" name="Straight Arrow Connector 73"/>
                  <p:cNvCxnSpPr/>
                  <p:nvPr/>
                </p:nvCxnSpPr>
                <p:spPr>
                  <a:xfrm>
                    <a:off x="6804212" y="3429000"/>
                    <a:ext cx="12192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75" name="Straight Arrow Connector 15"/>
                  <p:cNvCxnSpPr/>
                  <p:nvPr/>
                </p:nvCxnSpPr>
                <p:spPr>
                  <a:xfrm>
                    <a:off x="6799730" y="4343400"/>
                    <a:ext cx="12192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76" name="Straight Arrow Connector 16"/>
                  <p:cNvCxnSpPr/>
                  <p:nvPr/>
                </p:nvCxnSpPr>
                <p:spPr>
                  <a:xfrm>
                    <a:off x="6804212" y="5257800"/>
                    <a:ext cx="12192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grpSp>
        </p:grpSp>
      </p:grpSp>
      <p:sp>
        <p:nvSpPr>
          <p:cNvPr id="82" name="TextBox 81"/>
          <p:cNvSpPr txBox="1"/>
          <p:nvPr/>
        </p:nvSpPr>
        <p:spPr>
          <a:xfrm>
            <a:off x="457200" y="5813613"/>
            <a:ext cx="8009965" cy="923330"/>
          </a:xfrm>
          <a:prstGeom prst="rect">
            <a:avLst/>
          </a:prstGeom>
          <a:noFill/>
        </p:spPr>
        <p:txBody>
          <a:bodyPr wrap="square" rtlCol="0">
            <a:spAutoFit/>
          </a:bodyPr>
          <a:lstStyle/>
          <a:p>
            <a:r>
              <a:rPr lang="en-US"/>
              <a:t>Superpose the field lines from the negatively charged plate on the parallel positively charged one, and you’ll see the total field is double in the space between the plates, but exactly </a:t>
            </a:r>
            <a:r>
              <a:rPr lang="en-US" u="sng"/>
              <a:t>zero</a:t>
            </a:r>
            <a:r>
              <a:rPr lang="en-US"/>
              <a:t> outside the plates.</a:t>
            </a:r>
          </a:p>
        </p:txBody>
      </p:sp>
      <p:graphicFrame>
        <p:nvGraphicFramePr>
          <p:cNvPr id="4" name="Object 3"/>
          <p:cNvGraphicFramePr>
            <a:graphicFrameLocks noChangeAspect="1"/>
          </p:cNvGraphicFramePr>
          <p:nvPr>
            <p:extLst>
              <p:ext uri="{D42A27DB-BD31-4B8C-83A1-F6EECF244321}">
                <p14:modId xmlns:p14="http://schemas.microsoft.com/office/powerpoint/2010/main" val="2869370323"/>
              </p:ext>
            </p:extLst>
          </p:nvPr>
        </p:nvGraphicFramePr>
        <p:xfrm>
          <a:off x="7488238" y="1730188"/>
          <a:ext cx="969962" cy="914400"/>
        </p:xfrm>
        <a:graphic>
          <a:graphicData uri="http://schemas.openxmlformats.org/presentationml/2006/ole">
            <mc:AlternateContent xmlns:mc="http://schemas.openxmlformats.org/markup-compatibility/2006">
              <mc:Choice xmlns:v="urn:schemas-microsoft-com:vml" Requires="v">
                <p:oleObj spid="_x0000_s185364" name="Equation" r:id="rId4" imgW="457200" imgH="431640" progId="Equation.DSMT4">
                  <p:embed/>
                </p:oleObj>
              </mc:Choice>
              <mc:Fallback>
                <p:oleObj name="Equation" r:id="rId4" imgW="457200" imgH="431640" progId="Equation.DSMT4">
                  <p:embed/>
                  <p:pic>
                    <p:nvPicPr>
                      <p:cNvPr id="0" name="Object 6"/>
                      <p:cNvPicPr>
                        <a:picLocks noChangeAspect="1" noChangeArrowheads="1"/>
                      </p:cNvPicPr>
                      <p:nvPr/>
                    </p:nvPicPr>
                    <p:blipFill>
                      <a:blip r:embed="rId5"/>
                      <a:srcRect/>
                      <a:stretch>
                        <a:fillRect/>
                      </a:stretch>
                    </p:blipFill>
                    <p:spPr bwMode="auto">
                      <a:xfrm>
                        <a:off x="7488238" y="1730188"/>
                        <a:ext cx="969962"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fontScale="90000"/>
          </a:bodyPr>
          <a:lstStyle/>
          <a:p>
            <a:r>
              <a:rPr lang="en-US">
                <a:solidFill>
                  <a:srgbClr val="FFFF00"/>
                </a:solidFill>
              </a:rPr>
              <a:t>Motion of an Electron Between Two Oppositely Charged Plates</a:t>
            </a:r>
          </a:p>
        </p:txBody>
      </p:sp>
      <p:sp>
        <p:nvSpPr>
          <p:cNvPr id="3" name="Content Placeholder 2"/>
          <p:cNvSpPr>
            <a:spLocks noGrp="1"/>
          </p:cNvSpPr>
          <p:nvPr>
            <p:ph sz="half" idx="1"/>
          </p:nvPr>
        </p:nvSpPr>
        <p:spPr>
          <a:xfrm>
            <a:off x="134471" y="1748117"/>
            <a:ext cx="4589930" cy="4876800"/>
          </a:xfrm>
        </p:spPr>
        <p:txBody>
          <a:bodyPr>
            <a:normAutofit fontScale="92500"/>
          </a:bodyPr>
          <a:lstStyle/>
          <a:p>
            <a:r>
              <a:rPr lang="en-US"/>
              <a:t>Two uniformly charged plates with equal but opposite charge generate a uniform electric field between them, except near the edges. </a:t>
            </a:r>
          </a:p>
          <a:p>
            <a:r>
              <a:rPr lang="en-US"/>
              <a:t>An electron entering this region will feel a constant downward force, and act </a:t>
            </a:r>
            <a:r>
              <a:rPr lang="en-US">
                <a:solidFill>
                  <a:srgbClr val="FFFF00"/>
                </a:solidFill>
              </a:rPr>
              <a:t>exactly like a projectile under gravity, with downward acceleration </a:t>
            </a:r>
            <a:r>
              <a:rPr lang="en-US" i="1">
                <a:solidFill>
                  <a:srgbClr val="FFFF00"/>
                </a:solidFill>
              </a:rPr>
              <a:t>eE</a:t>
            </a:r>
            <a:r>
              <a:rPr lang="en-US">
                <a:solidFill>
                  <a:srgbClr val="FFFF00"/>
                </a:solidFill>
              </a:rPr>
              <a:t>/</a:t>
            </a:r>
            <a:r>
              <a:rPr lang="en-US" i="1">
                <a:solidFill>
                  <a:srgbClr val="FFFF00"/>
                </a:solidFill>
              </a:rPr>
              <a:t>m</a:t>
            </a:r>
            <a:r>
              <a:rPr lang="en-US">
                <a:solidFill>
                  <a:srgbClr val="FFFF00"/>
                </a:solidFill>
              </a:rPr>
              <a:t>.</a:t>
            </a:r>
          </a:p>
        </p:txBody>
      </p:sp>
      <p:sp>
        <p:nvSpPr>
          <p:cNvPr id="4" name="Content Placeholder 3"/>
          <p:cNvSpPr>
            <a:spLocks noGrp="1"/>
          </p:cNvSpPr>
          <p:nvPr>
            <p:ph sz="half" idx="2"/>
          </p:nvPr>
        </p:nvSpPr>
        <p:spPr/>
        <p:txBody>
          <a:bodyPr>
            <a:normAutofit fontScale="92500"/>
          </a:bodyPr>
          <a:lstStyle/>
          <a:p>
            <a:r>
              <a:rPr lang="en-US">
                <a:solidFill>
                  <a:schemeClr val="bg2">
                    <a:lumMod val="50000"/>
                  </a:schemeClr>
                </a:solidFill>
              </a:rPr>
              <a:t>a</a:t>
            </a:r>
          </a:p>
        </p:txBody>
      </p:sp>
      <p:graphicFrame>
        <p:nvGraphicFramePr>
          <p:cNvPr id="33" name="Object 32"/>
          <p:cNvGraphicFramePr>
            <a:graphicFrameLocks noChangeAspect="1"/>
          </p:cNvGraphicFramePr>
          <p:nvPr/>
        </p:nvGraphicFramePr>
        <p:xfrm>
          <a:off x="5410200" y="4696852"/>
          <a:ext cx="2900082" cy="1027112"/>
        </p:xfrm>
        <a:graphic>
          <a:graphicData uri="http://schemas.openxmlformats.org/presentationml/2006/ole">
            <mc:AlternateContent xmlns:mc="http://schemas.openxmlformats.org/markup-compatibility/2006">
              <mc:Choice xmlns:v="urn:schemas-microsoft-com:vml" Requires="v">
                <p:oleObj spid="_x0000_s138299" name="Equation" r:id="rId4" imgW="1218960" imgH="431640" progId="Equation.DSMT4">
                  <p:embed/>
                </p:oleObj>
              </mc:Choice>
              <mc:Fallback>
                <p:oleObj name="Equation" r:id="rId4" imgW="1218960" imgH="431640" progId="Equation.DSMT4">
                  <p:embed/>
                  <p:pic>
                    <p:nvPicPr>
                      <p:cNvPr id="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10200" y="4696852"/>
                        <a:ext cx="2900082" cy="10271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4" name="Rectangle 33"/>
          <p:cNvSpPr/>
          <p:nvPr/>
        </p:nvSpPr>
        <p:spPr>
          <a:xfrm>
            <a:off x="5230906" y="4715435"/>
            <a:ext cx="3352800" cy="1066800"/>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8" name="Group 37"/>
          <p:cNvGrpSpPr/>
          <p:nvPr/>
        </p:nvGrpSpPr>
        <p:grpSpPr>
          <a:xfrm>
            <a:off x="4343400" y="2483317"/>
            <a:ext cx="4195482" cy="1846165"/>
            <a:chOff x="4343400" y="2483317"/>
            <a:chExt cx="4195482" cy="1846165"/>
          </a:xfrm>
        </p:grpSpPr>
        <p:cxnSp>
          <p:nvCxnSpPr>
            <p:cNvPr id="35" name="Straight Arrow Connector 34"/>
            <p:cNvCxnSpPr/>
            <p:nvPr/>
          </p:nvCxnSpPr>
          <p:spPr>
            <a:xfrm>
              <a:off x="4343400" y="3411006"/>
              <a:ext cx="1252984" cy="0"/>
            </a:xfrm>
            <a:prstGeom prst="straightConnector1">
              <a:avLst/>
            </a:prstGeom>
            <a:ln w="15875">
              <a:solidFill>
                <a:schemeClr val="accent1">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grpSp>
          <p:nvGrpSpPr>
            <p:cNvPr id="37" name="Group 36"/>
            <p:cNvGrpSpPr/>
            <p:nvPr/>
          </p:nvGrpSpPr>
          <p:grpSpPr>
            <a:xfrm>
              <a:off x="5334000" y="2483317"/>
              <a:ext cx="3204882" cy="1846165"/>
              <a:chOff x="5334000" y="2483317"/>
              <a:chExt cx="3204882" cy="1846165"/>
            </a:xfrm>
          </p:grpSpPr>
          <p:graphicFrame>
            <p:nvGraphicFramePr>
              <p:cNvPr id="31" name="Object 30"/>
              <p:cNvGraphicFramePr>
                <a:graphicFrameLocks noChangeAspect="1"/>
              </p:cNvGraphicFramePr>
              <p:nvPr>
                <p:extLst>
                  <p:ext uri="{D42A27DB-BD31-4B8C-83A1-F6EECF244321}">
                    <p14:modId xmlns:p14="http://schemas.microsoft.com/office/powerpoint/2010/main" val="193761439"/>
                  </p:ext>
                </p:extLst>
              </p:nvPr>
            </p:nvGraphicFramePr>
            <p:xfrm>
              <a:off x="6624918" y="3944471"/>
              <a:ext cx="609600" cy="385011"/>
            </p:xfrm>
            <a:graphic>
              <a:graphicData uri="http://schemas.openxmlformats.org/presentationml/2006/ole">
                <mc:AlternateContent xmlns:mc="http://schemas.openxmlformats.org/markup-compatibility/2006">
                  <mc:Choice xmlns:v="urn:schemas-microsoft-com:vml" Requires="v">
                    <p:oleObj spid="_x0000_s138300" name="Equation" r:id="rId6" imgW="241200" imgH="152280" progId="Equation.DSMT4">
                      <p:embed/>
                    </p:oleObj>
                  </mc:Choice>
                  <mc:Fallback>
                    <p:oleObj name="Equation" r:id="rId6" imgW="241200" imgH="152280" progId="Equation.DSMT4">
                      <p:embed/>
                      <p:pic>
                        <p:nvPicPr>
                          <p:cNvPr id="0"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624918" y="3944471"/>
                            <a:ext cx="609600" cy="38501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2" name="Object 31"/>
              <p:cNvGraphicFramePr>
                <a:graphicFrameLocks noChangeAspect="1"/>
              </p:cNvGraphicFramePr>
              <p:nvPr>
                <p:extLst>
                  <p:ext uri="{D42A27DB-BD31-4B8C-83A1-F6EECF244321}">
                    <p14:modId xmlns:p14="http://schemas.microsoft.com/office/powerpoint/2010/main" val="3003854197"/>
                  </p:ext>
                </p:extLst>
              </p:nvPr>
            </p:nvGraphicFramePr>
            <p:xfrm>
              <a:off x="6629400" y="2483317"/>
              <a:ext cx="609600" cy="354013"/>
            </p:xfrm>
            <a:graphic>
              <a:graphicData uri="http://schemas.openxmlformats.org/presentationml/2006/ole">
                <mc:AlternateContent xmlns:mc="http://schemas.openxmlformats.org/markup-compatibility/2006">
                  <mc:Choice xmlns:v="urn:schemas-microsoft-com:vml" Requires="v">
                    <p:oleObj spid="_x0000_s138301" name="Equation" r:id="rId8" imgW="241200" imgH="139680" progId="Equation.DSMT4">
                      <p:embed/>
                    </p:oleObj>
                  </mc:Choice>
                  <mc:Fallback>
                    <p:oleObj name="Equation" r:id="rId8" imgW="241200" imgH="139680" progId="Equation.DSMT4">
                      <p:embed/>
                      <p:pic>
                        <p:nvPicPr>
                          <p:cNvPr id="0" name="Object 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629400" y="2483317"/>
                            <a:ext cx="609600" cy="3540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30" name="Group 29"/>
              <p:cNvGrpSpPr/>
              <p:nvPr/>
            </p:nvGrpSpPr>
            <p:grpSpPr>
              <a:xfrm>
                <a:off x="5334000" y="2864225"/>
                <a:ext cx="3204882" cy="1066798"/>
                <a:chOff x="5334000" y="2864225"/>
                <a:chExt cx="3204882" cy="1066798"/>
              </a:xfrm>
            </p:grpSpPr>
            <p:grpSp>
              <p:nvGrpSpPr>
                <p:cNvPr id="5" name="Group 4"/>
                <p:cNvGrpSpPr/>
                <p:nvPr/>
              </p:nvGrpSpPr>
              <p:grpSpPr>
                <a:xfrm rot="16200000">
                  <a:off x="6403042" y="1795183"/>
                  <a:ext cx="1066798" cy="3204882"/>
                  <a:chOff x="7086600" y="1981200"/>
                  <a:chExt cx="1250576" cy="3890683"/>
                </a:xfrm>
              </p:grpSpPr>
              <p:grpSp>
                <p:nvGrpSpPr>
                  <p:cNvPr id="6" name="Group 56"/>
                  <p:cNvGrpSpPr/>
                  <p:nvPr/>
                </p:nvGrpSpPr>
                <p:grpSpPr>
                  <a:xfrm>
                    <a:off x="7086600" y="2362200"/>
                    <a:ext cx="1250576" cy="3201988"/>
                    <a:chOff x="6750424" y="2209800"/>
                    <a:chExt cx="1250576" cy="3201988"/>
                  </a:xfrm>
                </p:grpSpPr>
                <p:grpSp>
                  <p:nvGrpSpPr>
                    <p:cNvPr id="20" name="Group 11"/>
                    <p:cNvGrpSpPr/>
                    <p:nvPr/>
                  </p:nvGrpSpPr>
                  <p:grpSpPr>
                    <a:xfrm>
                      <a:off x="6768353" y="2209800"/>
                      <a:ext cx="1232647" cy="2744788"/>
                      <a:chOff x="6790765" y="2514600"/>
                      <a:chExt cx="1232647" cy="2744788"/>
                    </a:xfrm>
                  </p:grpSpPr>
                  <p:cxnSp>
                    <p:nvCxnSpPr>
                      <p:cNvPr id="26" name="Straight Arrow Connector 7"/>
                      <p:cNvCxnSpPr/>
                      <p:nvPr/>
                    </p:nvCxnSpPr>
                    <p:spPr>
                      <a:xfrm>
                        <a:off x="6790765" y="2514600"/>
                        <a:ext cx="12192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8"/>
                      <p:cNvCxnSpPr/>
                      <p:nvPr/>
                    </p:nvCxnSpPr>
                    <p:spPr>
                      <a:xfrm>
                        <a:off x="6804212" y="3429000"/>
                        <a:ext cx="12192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9"/>
                      <p:cNvCxnSpPr/>
                      <p:nvPr/>
                    </p:nvCxnSpPr>
                    <p:spPr>
                      <a:xfrm>
                        <a:off x="6799730" y="4343400"/>
                        <a:ext cx="12192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10"/>
                      <p:cNvCxnSpPr/>
                      <p:nvPr/>
                    </p:nvCxnSpPr>
                    <p:spPr>
                      <a:xfrm>
                        <a:off x="6804212" y="5257800"/>
                        <a:ext cx="12192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grpSp>
                  <p:nvGrpSpPr>
                    <p:cNvPr id="21" name="Group 12"/>
                    <p:cNvGrpSpPr/>
                    <p:nvPr/>
                  </p:nvGrpSpPr>
                  <p:grpSpPr>
                    <a:xfrm>
                      <a:off x="6750424" y="2667000"/>
                      <a:ext cx="1232647" cy="2744788"/>
                      <a:chOff x="6790765" y="2514600"/>
                      <a:chExt cx="1232647" cy="2744788"/>
                    </a:xfrm>
                  </p:grpSpPr>
                  <p:cxnSp>
                    <p:nvCxnSpPr>
                      <p:cNvPr id="22" name="Straight Arrow Connector 21"/>
                      <p:cNvCxnSpPr/>
                      <p:nvPr/>
                    </p:nvCxnSpPr>
                    <p:spPr>
                      <a:xfrm>
                        <a:off x="6790765" y="2514600"/>
                        <a:ext cx="12192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6804212" y="3429000"/>
                        <a:ext cx="12192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15"/>
                      <p:cNvCxnSpPr/>
                      <p:nvPr/>
                    </p:nvCxnSpPr>
                    <p:spPr>
                      <a:xfrm>
                        <a:off x="6799730" y="4343400"/>
                        <a:ext cx="12192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16"/>
                      <p:cNvCxnSpPr/>
                      <p:nvPr/>
                    </p:nvCxnSpPr>
                    <p:spPr>
                      <a:xfrm>
                        <a:off x="6804212" y="5257800"/>
                        <a:ext cx="12192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grpSp>
              <p:cxnSp>
                <p:nvCxnSpPr>
                  <p:cNvPr id="7" name="Straight Connector 6"/>
                  <p:cNvCxnSpPr/>
                  <p:nvPr/>
                </p:nvCxnSpPr>
                <p:spPr>
                  <a:xfrm rot="5400000">
                    <a:off x="6389594" y="3924300"/>
                    <a:ext cx="3886200" cy="0"/>
                  </a:xfrm>
                  <a:prstGeom prst="line">
                    <a:avLst/>
                  </a:prstGeom>
                  <a:ln w="5715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rot="5400000">
                    <a:off x="5161429" y="3928783"/>
                    <a:ext cx="3886200"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grpSp>
                <p:nvGrpSpPr>
                  <p:cNvPr id="9" name="Group 69"/>
                  <p:cNvGrpSpPr/>
                  <p:nvPr/>
                </p:nvGrpSpPr>
                <p:grpSpPr>
                  <a:xfrm>
                    <a:off x="7086600" y="2133600"/>
                    <a:ext cx="1250576" cy="3201988"/>
                    <a:chOff x="6750424" y="2209800"/>
                    <a:chExt cx="1250576" cy="3201988"/>
                  </a:xfrm>
                </p:grpSpPr>
                <p:grpSp>
                  <p:nvGrpSpPr>
                    <p:cNvPr id="10" name="Group 11"/>
                    <p:cNvGrpSpPr/>
                    <p:nvPr/>
                  </p:nvGrpSpPr>
                  <p:grpSpPr>
                    <a:xfrm>
                      <a:off x="6768353" y="2209800"/>
                      <a:ext cx="1232647" cy="2744788"/>
                      <a:chOff x="6790765" y="2514600"/>
                      <a:chExt cx="1232647" cy="2744788"/>
                    </a:xfrm>
                  </p:grpSpPr>
                  <p:cxnSp>
                    <p:nvCxnSpPr>
                      <p:cNvPr id="16" name="Straight Arrow Connector 7"/>
                      <p:cNvCxnSpPr/>
                      <p:nvPr/>
                    </p:nvCxnSpPr>
                    <p:spPr>
                      <a:xfrm>
                        <a:off x="6790765" y="2514600"/>
                        <a:ext cx="12192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8"/>
                      <p:cNvCxnSpPr/>
                      <p:nvPr/>
                    </p:nvCxnSpPr>
                    <p:spPr>
                      <a:xfrm>
                        <a:off x="6804212" y="3429000"/>
                        <a:ext cx="12192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9"/>
                      <p:cNvCxnSpPr/>
                      <p:nvPr/>
                    </p:nvCxnSpPr>
                    <p:spPr>
                      <a:xfrm>
                        <a:off x="6799730" y="4343400"/>
                        <a:ext cx="12192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0"/>
                      <p:cNvCxnSpPr/>
                      <p:nvPr/>
                    </p:nvCxnSpPr>
                    <p:spPr>
                      <a:xfrm>
                        <a:off x="6804212" y="5257800"/>
                        <a:ext cx="12192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grpSp>
                  <p:nvGrpSpPr>
                    <p:cNvPr id="11" name="Group 12"/>
                    <p:cNvGrpSpPr/>
                    <p:nvPr/>
                  </p:nvGrpSpPr>
                  <p:grpSpPr>
                    <a:xfrm>
                      <a:off x="6750424" y="2667000"/>
                      <a:ext cx="1232647" cy="2744788"/>
                      <a:chOff x="6790765" y="2514600"/>
                      <a:chExt cx="1232647" cy="2744788"/>
                    </a:xfrm>
                  </p:grpSpPr>
                  <p:cxnSp>
                    <p:nvCxnSpPr>
                      <p:cNvPr id="12" name="Straight Arrow Connector 11"/>
                      <p:cNvCxnSpPr/>
                      <p:nvPr/>
                    </p:nvCxnSpPr>
                    <p:spPr>
                      <a:xfrm>
                        <a:off x="6790765" y="2514600"/>
                        <a:ext cx="12192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6804212" y="3429000"/>
                        <a:ext cx="12192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5"/>
                      <p:cNvCxnSpPr/>
                      <p:nvPr/>
                    </p:nvCxnSpPr>
                    <p:spPr>
                      <a:xfrm>
                        <a:off x="6799730" y="4343400"/>
                        <a:ext cx="12192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6"/>
                      <p:cNvCxnSpPr/>
                      <p:nvPr/>
                    </p:nvCxnSpPr>
                    <p:spPr>
                      <a:xfrm>
                        <a:off x="6804212" y="5257800"/>
                        <a:ext cx="12192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grpSp>
            </p:grpSp>
            <p:sp>
              <p:nvSpPr>
                <p:cNvPr id="36" name="Freeform 35"/>
                <p:cNvSpPr/>
                <p:nvPr/>
              </p:nvSpPr>
              <p:spPr>
                <a:xfrm>
                  <a:off x="5661212" y="3415553"/>
                  <a:ext cx="2716306" cy="228600"/>
                </a:xfrm>
                <a:custGeom>
                  <a:avLst/>
                  <a:gdLst>
                    <a:gd name="connsiteX0" fmla="*/ 0 w 2716306"/>
                    <a:gd name="connsiteY0" fmla="*/ 0 h 228600"/>
                    <a:gd name="connsiteX1" fmla="*/ 2716306 w 2716306"/>
                    <a:gd name="connsiteY1" fmla="*/ 228600 h 228600"/>
                    <a:gd name="connsiteX2" fmla="*/ 2716306 w 2716306"/>
                    <a:gd name="connsiteY2" fmla="*/ 228600 h 228600"/>
                    <a:gd name="connsiteX3" fmla="*/ 2716306 w 2716306"/>
                    <a:gd name="connsiteY3" fmla="*/ 228600 h 228600"/>
                    <a:gd name="connsiteX0" fmla="*/ 0 w 2716306"/>
                    <a:gd name="connsiteY0" fmla="*/ 0 h 228600"/>
                    <a:gd name="connsiteX1" fmla="*/ 2716306 w 2716306"/>
                    <a:gd name="connsiteY1" fmla="*/ 228600 h 228600"/>
                    <a:gd name="connsiteX2" fmla="*/ 2716306 w 2716306"/>
                    <a:gd name="connsiteY2" fmla="*/ 228600 h 228600"/>
                    <a:gd name="connsiteX3" fmla="*/ 2716306 w 2716306"/>
                    <a:gd name="connsiteY3" fmla="*/ 228600 h 228600"/>
                    <a:gd name="connsiteX0" fmla="*/ 0 w 2716306"/>
                    <a:gd name="connsiteY0" fmla="*/ 0 h 228600"/>
                    <a:gd name="connsiteX1" fmla="*/ 2716306 w 2716306"/>
                    <a:gd name="connsiteY1" fmla="*/ 228600 h 228600"/>
                    <a:gd name="connsiteX2" fmla="*/ 2716306 w 2716306"/>
                    <a:gd name="connsiteY2" fmla="*/ 228600 h 228600"/>
                    <a:gd name="connsiteX3" fmla="*/ 2716306 w 2716306"/>
                    <a:gd name="connsiteY3" fmla="*/ 228600 h 228600"/>
                  </a:gdLst>
                  <a:ahLst/>
                  <a:cxnLst>
                    <a:cxn ang="0">
                      <a:pos x="connsiteX0" y="connsiteY0"/>
                    </a:cxn>
                    <a:cxn ang="0">
                      <a:pos x="connsiteX1" y="connsiteY1"/>
                    </a:cxn>
                    <a:cxn ang="0">
                      <a:pos x="connsiteX2" y="connsiteY2"/>
                    </a:cxn>
                    <a:cxn ang="0">
                      <a:pos x="connsiteX3" y="connsiteY3"/>
                    </a:cxn>
                  </a:cxnLst>
                  <a:rect l="l" t="t" r="r" b="b"/>
                  <a:pathLst>
                    <a:path w="2716306" h="228600">
                      <a:moveTo>
                        <a:pt x="0" y="0"/>
                      </a:moveTo>
                      <a:cubicBezTo>
                        <a:pt x="1160929" y="22412"/>
                        <a:pt x="1730188" y="31376"/>
                        <a:pt x="2716306" y="228600"/>
                      </a:cubicBezTo>
                      <a:lnTo>
                        <a:pt x="2716306" y="228600"/>
                      </a:lnTo>
                      <a:lnTo>
                        <a:pt x="2716306" y="228600"/>
                      </a:lnTo>
                    </a:path>
                  </a:pathLst>
                </a:custGeom>
                <a:ln>
                  <a:solidFill>
                    <a:schemeClr val="bg2">
                      <a:lumMod val="20000"/>
                      <a:lumOff val="80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grpSp>
    </p:spTree>
  </p:cSld>
  <p:clrMapOvr>
    <a:masterClrMapping/>
  </p:clrMapOvr>
</p:sld>
</file>

<file path=ppt/theme/theme1.xml><?xml version="1.0" encoding="utf-8"?>
<a:theme xmlns:a="http://schemas.openxmlformats.org/drawingml/2006/main" name="Office Theme">
  <a:themeElements>
    <a:clrScheme name="Custom 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FFF00"/>
      </a:hlink>
      <a:folHlink>
        <a:srgbClr val="B8CCE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8049</TotalTime>
  <Words>1000</Words>
  <Application>Microsoft Office PowerPoint</Application>
  <PresentationFormat>On-screen Show (4:3)</PresentationFormat>
  <Paragraphs>151</Paragraphs>
  <Slides>19</Slides>
  <Notes>19</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4" baseType="lpstr">
      <vt:lpstr>Arial</vt:lpstr>
      <vt:lpstr>Calibri</vt:lpstr>
      <vt:lpstr>Symbol</vt:lpstr>
      <vt:lpstr>Office Theme</vt:lpstr>
      <vt:lpstr>Equation</vt:lpstr>
      <vt:lpstr>More Electric Fields</vt:lpstr>
      <vt:lpstr>Today’s Topics</vt:lpstr>
      <vt:lpstr>Superposition</vt:lpstr>
      <vt:lpstr>Field from Two Equal Charges</vt:lpstr>
      <vt:lpstr>Field from a Uniform Line of Charge</vt:lpstr>
      <vt:lpstr>Field from a Uniform Line of Charge</vt:lpstr>
      <vt:lpstr>Electric Field from a Plane of Charge</vt:lpstr>
      <vt:lpstr>Field for Two Oppositely Charged Planes</vt:lpstr>
      <vt:lpstr>Motion of an Electron Between Two Oppositely Charged Plates</vt:lpstr>
      <vt:lpstr>Field of Two Equal Charges off the Axis</vt:lpstr>
      <vt:lpstr>Field Lines for Two Equal Charges</vt:lpstr>
      <vt:lpstr>Field on Axis from Two Opposite Charges</vt:lpstr>
      <vt:lpstr>The Dipole Field</vt:lpstr>
      <vt:lpstr>More Electric Field Lines…</vt:lpstr>
      <vt:lpstr>Molecular Dipoles</vt:lpstr>
      <vt:lpstr>Torque on a  Dipole in an Electric Field</vt:lpstr>
      <vt:lpstr>Potential Energy of Dipole in Electric Field</vt:lpstr>
      <vt:lpstr>Potential Energy of Dipole in Electric Field: Torque Approach</vt:lpstr>
      <vt:lpstr>Microwaving Water Dipoles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More on Fields</dc:title>
  <dc:creator>Michael</dc:creator>
  <cp:lastModifiedBy>Fowler, Michael (mf1i)</cp:lastModifiedBy>
  <cp:revision>170</cp:revision>
  <dcterms:created xsi:type="dcterms:W3CDTF">2010-01-07T20:15:09Z</dcterms:created>
  <dcterms:modified xsi:type="dcterms:W3CDTF">2021-05-04T14:04:00Z</dcterms:modified>
</cp:coreProperties>
</file>