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80" r:id="rId13"/>
    <p:sldId id="281" r:id="rId14"/>
    <p:sldId id="282" r:id="rId15"/>
    <p:sldId id="277" r:id="rId16"/>
    <p:sldId id="278" r:id="rId17"/>
    <p:sldId id="279" r:id="rId18"/>
    <p:sldId id="283" r:id="rId19"/>
    <p:sldId id="28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9DF9AF-3D41-4DAB-8321-6EC021B3C43E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0F1225-09AB-4D7D-B175-A28A4BE359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F1225-09AB-4D7D-B175-A28A4BE3599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F1225-09AB-4D7D-B175-A28A4BE3599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F1225-09AB-4D7D-B175-A28A4BE3599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F1225-09AB-4D7D-B175-A28A4BE3599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F1225-09AB-4D7D-B175-A28A4BE3599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F1225-09AB-4D7D-B175-A28A4BE3599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F1225-09AB-4D7D-B175-A28A4BE3599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F1225-09AB-4D7D-B175-A28A4BE3599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F1225-09AB-4D7D-B175-A28A4BE3599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F1225-09AB-4D7D-B175-A28A4BE35991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F1225-09AB-4D7D-B175-A28A4BE3599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F1225-09AB-4D7D-B175-A28A4BE3599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F1225-09AB-4D7D-B175-A28A4BE3599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3BC67-30FA-419B-AF4A-BDABAA3A6E8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F1225-09AB-4D7D-B175-A28A4BE3599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F1225-09AB-4D7D-B175-A28A4BE3599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F1225-09AB-4D7D-B175-A28A4BE3599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F1225-09AB-4D7D-B175-A28A4BE3599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F1225-09AB-4D7D-B175-A28A4BE3599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76CF-256B-4351-B67F-FB222A36B19F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9DF8-ABFD-48C8-B7F3-DC4804F8EA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76CF-256B-4351-B67F-FB222A36B19F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9DF8-ABFD-48C8-B7F3-DC4804F8EA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76CF-256B-4351-B67F-FB222A36B19F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9DF8-ABFD-48C8-B7F3-DC4804F8EA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76CF-256B-4351-B67F-FB222A36B19F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9DF8-ABFD-48C8-B7F3-DC4804F8EA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76CF-256B-4351-B67F-FB222A36B19F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9DF8-ABFD-48C8-B7F3-DC4804F8EA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76CF-256B-4351-B67F-FB222A36B19F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9DF8-ABFD-48C8-B7F3-DC4804F8EA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76CF-256B-4351-B67F-FB222A36B19F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9DF8-ABFD-48C8-B7F3-DC4804F8EA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76CF-256B-4351-B67F-FB222A36B19F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9DF8-ABFD-48C8-B7F3-DC4804F8EA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76CF-256B-4351-B67F-FB222A36B19F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9DF8-ABFD-48C8-B7F3-DC4804F8EA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76CF-256B-4351-B67F-FB222A36B19F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9DF8-ABFD-48C8-B7F3-DC4804F8EA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76CF-256B-4351-B67F-FB222A36B19F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9DF8-ABFD-48C8-B7F3-DC4804F8EA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476CF-256B-4351-B67F-FB222A36B19F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D9DF8-ABFD-48C8-B7F3-DC4804F8EA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hyperlink" Target="http://startswithabang.com/?p=1718" TargetMode="Externa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iihs.org/video.aspx/info/50thcrash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3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4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Newton’s Laws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Physics 1425 lecture 6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6443246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Michael Fowler,  UVa.</a:t>
            </a:r>
            <a:endParaRPr lang="en-US" sz="1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Newton’s Second Law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dirty="0" smtClean="0"/>
              <a:t>The relation between force, mass and acceleration can now be written:</a:t>
            </a:r>
          </a:p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where the magnitude of the force </a:t>
            </a:r>
            <a:r>
              <a:rPr lang="en-US" i="1" dirty="0" smtClean="0">
                <a:solidFill>
                  <a:srgbClr val="FFFF00"/>
                </a:solidFill>
              </a:rPr>
              <a:t>F</a:t>
            </a:r>
            <a:r>
              <a:rPr lang="en-US" dirty="0" smtClean="0"/>
              <a:t> is measured in </a:t>
            </a:r>
            <a:r>
              <a:rPr lang="en-US" dirty="0" err="1" smtClean="0"/>
              <a:t>Newtons</a:t>
            </a:r>
            <a:r>
              <a:rPr lang="en-US" dirty="0" smtClean="0"/>
              <a:t>, the mass is in kilograms and the acceleration is in meters per second per second.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This is Newton’s Second Law.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733800" y="2895600"/>
          <a:ext cx="1257300" cy="444500"/>
        </p:xfrm>
        <a:graphic>
          <a:graphicData uri="http://schemas.openxmlformats.org/presentationml/2006/ole">
            <p:oleObj spid="_x0000_s2050" name="Equation" r:id="rId4" imgW="1257120" imgH="444240" progId="Equation.DSMT4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3415352" y="2841008"/>
            <a:ext cx="1905000" cy="6858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Means </a:t>
            </a:r>
            <a:r>
              <a:rPr lang="en-US" i="1" dirty="0" smtClean="0">
                <a:solidFill>
                  <a:srgbClr val="FFFF00"/>
                </a:solidFill>
              </a:rPr>
              <a:t>Total</a:t>
            </a:r>
            <a:r>
              <a:rPr lang="en-US" dirty="0" smtClean="0"/>
              <a:t> Force!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Newton’s Second Law,                gives the acceleration of a body of mass </a:t>
            </a:r>
            <a:r>
              <a:rPr lang="en-US" i="1" dirty="0" smtClean="0"/>
              <a:t>m</a:t>
            </a:r>
            <a:r>
              <a:rPr lang="en-US" dirty="0" smtClean="0"/>
              <a:t> acted on by a </a:t>
            </a:r>
            <a:r>
              <a:rPr lang="en-US" dirty="0" smtClean="0">
                <a:solidFill>
                  <a:srgbClr val="FFFF00"/>
                </a:solidFill>
              </a:rPr>
              <a:t>total</a:t>
            </a:r>
            <a:r>
              <a:rPr lang="en-US" dirty="0" smtClean="0"/>
              <a:t> force    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Air resistance and friction </a:t>
            </a:r>
            <a:r>
              <a:rPr lang="en-US" dirty="0" smtClean="0"/>
              <a:t>contribute nonzero forces, which might or might not be small.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 car accelerating along a road is also being acted on by </a:t>
            </a:r>
            <a:r>
              <a:rPr lang="en-US" dirty="0" smtClean="0">
                <a:solidFill>
                  <a:srgbClr val="FFFF00"/>
                </a:solidFill>
              </a:rPr>
              <a:t>gravity</a:t>
            </a:r>
            <a:r>
              <a:rPr lang="en-US" dirty="0" smtClean="0"/>
              <a:t>—but that is usually cancelled out by the upward force of support from the road, called the </a:t>
            </a:r>
            <a:r>
              <a:rPr lang="en-US" dirty="0" smtClean="0">
                <a:solidFill>
                  <a:srgbClr val="FFFF00"/>
                </a:solidFill>
              </a:rPr>
              <a:t>normal</a:t>
            </a:r>
            <a:r>
              <a:rPr lang="en-US" dirty="0" smtClean="0"/>
              <a:t> force. 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918664" y="318448"/>
          <a:ext cx="512261" cy="669880"/>
        </p:xfrm>
        <a:graphic>
          <a:graphicData uri="http://schemas.openxmlformats.org/presentationml/2006/ole">
            <p:oleObj spid="_x0000_s33794" name="Equation" r:id="rId4" imgW="330120" imgH="43164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620904" y="1240808"/>
          <a:ext cx="1257300" cy="469900"/>
        </p:xfrm>
        <a:graphic>
          <a:graphicData uri="http://schemas.openxmlformats.org/presentationml/2006/ole">
            <p:oleObj spid="_x0000_s33795" name="Equation" r:id="rId5" imgW="1257120" imgH="46980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944504" y="2108576"/>
          <a:ext cx="330200" cy="457200"/>
        </p:xfrm>
        <a:graphic>
          <a:graphicData uri="http://schemas.openxmlformats.org/presentationml/2006/ole">
            <p:oleObj spid="_x0000_s33796" name="Equation" r:id="rId6" imgW="330120" imgH="4572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Inertial Frames of Reference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Recall a frame of reference is a set of axes, like three perpendicular rulers, to measure position, plus a clock to track time, so motion can be precisely described.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 inertial frame is one in which Newton’s First Law is obeyed.</a:t>
            </a:r>
          </a:p>
          <a:p>
            <a:r>
              <a:rPr lang="en-US" dirty="0" smtClean="0"/>
              <a:t>If frame A is inertial, and frame B is moving at constant velocity relative to frame A, then frame B is also inertial.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Relative Velocity and Inertial Frames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r>
              <a:rPr lang="en-US" dirty="0" smtClean="0"/>
              <a:t>If a body is moving at </a:t>
            </a:r>
            <a:r>
              <a:rPr lang="en-US" dirty="0" smtClean="0">
                <a:solidFill>
                  <a:srgbClr val="FFFF00"/>
                </a:solidFill>
              </a:rPr>
              <a:t>constant</a:t>
            </a:r>
            <a:r>
              <a:rPr lang="en-US" dirty="0" smtClean="0"/>
              <a:t> velocity      in frame B, and </a:t>
            </a:r>
            <a:r>
              <a:rPr lang="en-US" dirty="0" smtClean="0">
                <a:solidFill>
                  <a:srgbClr val="FFFF00"/>
                </a:solidFill>
              </a:rPr>
              <a:t>frame B is moving at constant velocity      relative to frame A</a:t>
            </a:r>
            <a:r>
              <a:rPr lang="en-US" dirty="0" smtClean="0"/>
              <a:t>, then the body is moving at </a:t>
            </a:r>
            <a:r>
              <a:rPr lang="en-US" dirty="0" smtClean="0">
                <a:solidFill>
                  <a:srgbClr val="FFFF00"/>
                </a:solidFill>
              </a:rPr>
              <a:t>constant</a:t>
            </a:r>
            <a:r>
              <a:rPr lang="en-US" dirty="0" smtClean="0"/>
              <a:t> velocity                     relative to frame A.</a:t>
            </a:r>
          </a:p>
          <a:p>
            <a:r>
              <a:rPr lang="en-US" dirty="0" smtClean="0"/>
              <a:t>For </a:t>
            </a:r>
            <a:r>
              <a:rPr lang="en-US" dirty="0" smtClean="0">
                <a:solidFill>
                  <a:srgbClr val="FFFF00"/>
                </a:solidFill>
              </a:rPr>
              <a:t>constant velocity    of frame B relative to frame A, the acceleration</a:t>
            </a:r>
            <a:r>
              <a:rPr lang="en-US" dirty="0" smtClean="0"/>
              <a:t> of a body measured in frame A equals its acceleration in frame B: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391400" y="1485328"/>
          <a:ext cx="368300" cy="482600"/>
        </p:xfrm>
        <a:graphic>
          <a:graphicData uri="http://schemas.openxmlformats.org/presentationml/2006/ole">
            <p:oleObj spid="_x0000_s61442" name="Equation" r:id="rId4" imgW="368280" imgH="48240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313296" y="2456592"/>
          <a:ext cx="241300" cy="355600"/>
        </p:xfrm>
        <a:graphic>
          <a:graphicData uri="http://schemas.openxmlformats.org/presentationml/2006/ole">
            <p:oleObj spid="_x0000_s61443" name="Equation" r:id="rId5" imgW="241200" imgH="35532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875360" y="2929336"/>
          <a:ext cx="1714500" cy="482600"/>
        </p:xfrm>
        <a:graphic>
          <a:graphicData uri="http://schemas.openxmlformats.org/presentationml/2006/ole">
            <p:oleObj spid="_x0000_s61444" name="Equation" r:id="rId6" imgW="1714320" imgH="48240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393252" y="4030640"/>
          <a:ext cx="241300" cy="355600"/>
        </p:xfrm>
        <a:graphic>
          <a:graphicData uri="http://schemas.openxmlformats.org/presentationml/2006/ole">
            <p:oleObj spid="_x0000_s61445" name="Equation" r:id="rId7" imgW="241200" imgH="35532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682544" y="5509152"/>
          <a:ext cx="3606800" cy="952500"/>
        </p:xfrm>
        <a:graphic>
          <a:graphicData uri="http://schemas.openxmlformats.org/presentationml/2006/ole">
            <p:oleObj spid="_x0000_s61446" name="Equation" r:id="rId8" imgW="3606480" imgH="9522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Relative Acceleration and </a:t>
            </a:r>
            <a:r>
              <a:rPr lang="en-US" sz="3600" dirty="0" err="1" smtClean="0">
                <a:solidFill>
                  <a:srgbClr val="FFFF00"/>
                </a:solidFill>
              </a:rPr>
              <a:t>Noninertial</a:t>
            </a:r>
            <a:r>
              <a:rPr lang="en-US" sz="3600" dirty="0" smtClean="0">
                <a:solidFill>
                  <a:srgbClr val="FFFF00"/>
                </a:solidFill>
              </a:rPr>
              <a:t> Frames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frame A is inertial, and frame B is </a:t>
            </a:r>
            <a:r>
              <a:rPr lang="en-US" dirty="0" smtClean="0">
                <a:solidFill>
                  <a:srgbClr val="FFFF00"/>
                </a:solidFill>
              </a:rPr>
              <a:t>accelerating</a:t>
            </a:r>
            <a:r>
              <a:rPr lang="en-US" dirty="0" smtClean="0"/>
              <a:t> with respect to frame A, then frame B is </a:t>
            </a:r>
            <a:r>
              <a:rPr lang="en-US" dirty="0" err="1" smtClean="0">
                <a:solidFill>
                  <a:srgbClr val="FFFF00"/>
                </a:solidFill>
              </a:rPr>
              <a:t>noninertial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Examples: inside an accelerating car; on a rotating carousel.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 body in an accelerating car will only stay at rest relative to the car if acted on by some force </a:t>
            </a:r>
            <a:r>
              <a:rPr lang="en-US" dirty="0" smtClean="0"/>
              <a:t>(the seat, for example).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Newton’s </a:t>
            </a:r>
            <a:r>
              <a:rPr lang="en-US" dirty="0" smtClean="0">
                <a:solidFill>
                  <a:srgbClr val="FFFF00"/>
                </a:solidFill>
              </a:rPr>
              <a:t>Third Law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343400" cy="4953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If two bodies interact, the force on B from A is equal in magnitude to the force on A from B, and opposite in direction :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In the example shown here, the glove suffers a force exactly equal in magnitude to that felt by the face.</a:t>
            </a:r>
            <a:endParaRPr lang="en-US" dirty="0"/>
          </a:p>
        </p:txBody>
      </p:sp>
      <p:pic>
        <p:nvPicPr>
          <p:cNvPr id="3686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1" y="1653142"/>
            <a:ext cx="3657600" cy="432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876800" y="6400800"/>
            <a:ext cx="381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FF00"/>
                </a:solidFill>
                <a:hlinkClick r:id="rId5"/>
              </a:rPr>
              <a:t>http://startswithabang.com/?p=1718</a:t>
            </a:r>
            <a:endParaRPr lang="en-US" sz="1400" dirty="0">
              <a:solidFill>
                <a:srgbClr val="FFFF00"/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496704" y="3831608"/>
          <a:ext cx="1778000" cy="546100"/>
        </p:xfrm>
        <a:graphic>
          <a:graphicData uri="http://schemas.openxmlformats.org/presentationml/2006/ole">
            <p:oleObj spid="_x0000_s36867" name="Equation" r:id="rId6" imgW="1777680" imgH="545760" progId="Equation.DSMT4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>
          <a:xfrm>
            <a:off x="1317008" y="3755408"/>
            <a:ext cx="2133600" cy="762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Action and Reaction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Newton’s Third Law is often stated as “</a:t>
            </a:r>
            <a:r>
              <a:rPr lang="en-US" dirty="0" smtClean="0">
                <a:solidFill>
                  <a:srgbClr val="FFFF00"/>
                </a:solidFill>
              </a:rPr>
              <a:t>action equals reaction</a:t>
            </a:r>
            <a:r>
              <a:rPr lang="en-US" dirty="0" smtClean="0"/>
              <a:t>”.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FF00"/>
                </a:solidFill>
              </a:rPr>
              <a:t>action</a:t>
            </a:r>
            <a:r>
              <a:rPr lang="en-US" dirty="0" smtClean="0"/>
              <a:t> is body A pushing on body B.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FF00"/>
                </a:solidFill>
              </a:rPr>
              <a:t>reaction </a:t>
            </a:r>
            <a:r>
              <a:rPr lang="en-US" dirty="0" smtClean="0"/>
              <a:t>is the inevitable opposite force:  B pushing back on A.</a:t>
            </a:r>
          </a:p>
          <a:p>
            <a:endParaRPr lang="en-US" sz="3600" dirty="0" smtClean="0">
              <a:solidFill>
                <a:srgbClr val="FF0000"/>
              </a:solidFill>
            </a:endParaRPr>
          </a:p>
          <a:p>
            <a:r>
              <a:rPr lang="en-US" sz="3600" dirty="0" smtClean="0">
                <a:solidFill>
                  <a:srgbClr val="FF0000"/>
                </a:solidFill>
              </a:rPr>
              <a:t>Very Important!  </a:t>
            </a:r>
            <a:r>
              <a:rPr lang="en-US" sz="3600" dirty="0" smtClean="0">
                <a:solidFill>
                  <a:srgbClr val="FFFF00"/>
                </a:solidFill>
              </a:rPr>
              <a:t>The action and the reaction </a:t>
            </a:r>
            <a:r>
              <a:rPr lang="en-US" sz="3600" i="1" dirty="0" smtClean="0">
                <a:solidFill>
                  <a:srgbClr val="FFFF00"/>
                </a:solidFill>
              </a:rPr>
              <a:t>always</a:t>
            </a:r>
            <a:r>
              <a:rPr lang="en-US" sz="3600" dirty="0" smtClean="0">
                <a:solidFill>
                  <a:srgbClr val="FFFF00"/>
                </a:solidFill>
              </a:rPr>
              <a:t> act on different bodies!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4648200"/>
            <a:ext cx="8305800" cy="1219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Action and Reaction…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If a car and a truck collide, the force of the truck on the car equals the force of the car on the truck…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BUT an equal force on a smaller object will have a different result!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6041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362200"/>
            <a:ext cx="4036159" cy="2677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572000" y="5486400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http://www.massachusettsinjurylawyerblog.com/car-accident.jpg</a:t>
            </a:r>
            <a:endParaRPr lang="en-US" sz="12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91000" y="6248400"/>
            <a:ext cx="4953000" cy="38100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2">
                    <a:lumMod val="40000"/>
                    <a:lumOff val="60000"/>
                  </a:schemeClr>
                </a:solidFill>
                <a:hlinkClick r:id="rId4"/>
              </a:rPr>
              <a:t>And here’s another example, with masses about equal …</a:t>
            </a:r>
            <a:r>
              <a:rPr lang="en-US" sz="14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endParaRPr lang="en-US" sz="14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11562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		     </a:t>
            </a:r>
            <a:r>
              <a:rPr lang="en-US" sz="3600" dirty="0" smtClean="0">
                <a:solidFill>
                  <a:srgbClr val="FFFF00"/>
                </a:solidFill>
              </a:rPr>
              <a:t>Clicker Question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If I jump upwards, I leave the ground with nonzero upward velocity—I accelerated upwards.  Applying              , what force caused that upwards acceleration?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343400"/>
            <a:ext cx="8229600" cy="1981200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The force of my leg muscles</a:t>
            </a:r>
          </a:p>
          <a:p>
            <a:pPr marL="514350" indent="-514350">
              <a:buAutoNum type="alphaUcPeriod"/>
            </a:pPr>
            <a:r>
              <a:rPr lang="en-US" dirty="0" smtClean="0"/>
              <a:t>The force of my pressure on the floor</a:t>
            </a:r>
          </a:p>
          <a:p>
            <a:pPr marL="514350" indent="-514350">
              <a:buAutoNum type="alphaUcPeriod"/>
            </a:pPr>
            <a:r>
              <a:rPr lang="en-US" dirty="0" smtClean="0"/>
              <a:t>The reaction force from the floor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204648" y="2652404"/>
          <a:ext cx="1257300" cy="444500"/>
        </p:xfrm>
        <a:graphic>
          <a:graphicData uri="http://schemas.openxmlformats.org/presentationml/2006/ole">
            <p:oleObj spid="_x0000_s62466" name="Equation" r:id="rId4" imgW="1257120" imgH="4442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26670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If I jump upwards, I leave the ground with nonzero upward velocity—I accelerated upwards.  Applying              , what force caused that upwards acceleration?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819400"/>
            <a:ext cx="8229600" cy="3505200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The force of my leg muscles</a:t>
            </a:r>
          </a:p>
          <a:p>
            <a:pPr marL="514350" indent="-514350">
              <a:buAutoNum type="alphaUcPeriod"/>
            </a:pPr>
            <a:r>
              <a:rPr lang="en-US" dirty="0" smtClean="0"/>
              <a:t>The force of my pressure on the floor</a:t>
            </a:r>
          </a:p>
          <a:p>
            <a:pPr marL="514350" indent="-514350">
              <a:buAutoNum type="alphaUcPeriod"/>
            </a:pPr>
            <a:r>
              <a:rPr lang="en-US" dirty="0" smtClean="0"/>
              <a:t>The reaction force from the floor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/>
            <a:r>
              <a:rPr lang="en-US" dirty="0" smtClean="0">
                <a:solidFill>
                  <a:srgbClr val="FFFF00"/>
                </a:solidFill>
              </a:rPr>
              <a:t>Acceleration of a body can only be caused by an </a:t>
            </a:r>
            <a:r>
              <a:rPr lang="en-US" i="1" dirty="0" smtClean="0">
                <a:solidFill>
                  <a:srgbClr val="FFFF00"/>
                </a:solidFill>
              </a:rPr>
              <a:t>outside</a:t>
            </a:r>
            <a:r>
              <a:rPr lang="en-US" dirty="0" smtClean="0">
                <a:solidFill>
                  <a:srgbClr val="FFFF00"/>
                </a:solidFill>
              </a:rPr>
              <a:t> force acting on the body!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204648" y="1572904"/>
          <a:ext cx="1257300" cy="444500"/>
        </p:xfrm>
        <a:graphic>
          <a:graphicData uri="http://schemas.openxmlformats.org/presentationml/2006/ole">
            <p:oleObj spid="_x0000_s63490" name="Equation" r:id="rId4" imgW="1257120" imgH="444240" progId="Equation.DSMT4">
              <p:embed/>
            </p:oleObj>
          </a:graphicData>
        </a:graphic>
      </p:graphicFrame>
      <p:cxnSp>
        <p:nvCxnSpPr>
          <p:cNvPr id="6" name="Straight Arrow Connector 5"/>
          <p:cNvCxnSpPr/>
          <p:nvPr/>
        </p:nvCxnSpPr>
        <p:spPr>
          <a:xfrm rot="10800000">
            <a:off x="6629400" y="4343400"/>
            <a:ext cx="10668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81000" y="5257800"/>
            <a:ext cx="8153400" cy="10668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Newton Extended Galileo’s Picture of Motion to Include Forces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19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Galileo said: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Natural horizontal motion is at constant velocity </a:t>
            </a:r>
            <a:r>
              <a:rPr lang="en-US" dirty="0" smtClean="0"/>
              <a:t>unless </a:t>
            </a:r>
            <a:r>
              <a:rPr lang="en-US" dirty="0" smtClean="0">
                <a:solidFill>
                  <a:srgbClr val="FFFF00"/>
                </a:solidFill>
              </a:rPr>
              <a:t>a force </a:t>
            </a:r>
            <a:r>
              <a:rPr lang="en-US" dirty="0" smtClean="0"/>
              <a:t>acts: a push from behind will cause acceleration, friction will cause negative acceleration (that is, deceleration).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Natural vertical motion is constant downward acceleration…   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Newton Said </a:t>
            </a:r>
            <a:r>
              <a:rPr lang="en-US" dirty="0" smtClean="0">
                <a:solidFill>
                  <a:srgbClr val="FFFF00"/>
                </a:solidFill>
              </a:rPr>
              <a:t>They’re the Same Thing!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876800"/>
          </a:xfrm>
        </p:spPr>
        <p:txBody>
          <a:bodyPr/>
          <a:lstStyle/>
          <a:p>
            <a:r>
              <a:rPr lang="en-US" dirty="0" smtClean="0"/>
              <a:t>The “natural vertical motion” is at constant acceleration </a:t>
            </a:r>
            <a:r>
              <a:rPr lang="en-US" dirty="0" smtClean="0">
                <a:solidFill>
                  <a:srgbClr val="FFFF00"/>
                </a:solidFill>
              </a:rPr>
              <a:t>because there’s a constant force acting </a:t>
            </a:r>
            <a:r>
              <a:rPr lang="en-US" dirty="0" smtClean="0"/>
              <a:t>– the force of </a:t>
            </a:r>
            <a:r>
              <a:rPr lang="en-US" dirty="0" smtClean="0">
                <a:solidFill>
                  <a:srgbClr val="FFFF00"/>
                </a:solidFill>
              </a:rPr>
              <a:t>gravity</a:t>
            </a:r>
            <a:r>
              <a:rPr lang="en-US" dirty="0" smtClean="0"/>
              <a:t>! 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Without that force, </a:t>
            </a:r>
            <a:r>
              <a:rPr lang="en-US" dirty="0" smtClean="0">
                <a:solidFill>
                  <a:srgbClr val="FFFF00"/>
                </a:solidFill>
              </a:rPr>
              <a:t>vertical</a:t>
            </a:r>
            <a:r>
              <a:rPr lang="en-US" dirty="0" smtClean="0">
                <a:solidFill>
                  <a:srgbClr val="FF0000"/>
                </a:solidFill>
              </a:rPr>
              <a:t> motion would be at constant velocity.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Look again at the </a:t>
            </a:r>
            <a:r>
              <a:rPr lang="en-US" dirty="0" smtClean="0">
                <a:solidFill>
                  <a:srgbClr val="FFFF00"/>
                </a:solidFill>
              </a:rPr>
              <a:t>path of a projectile</a:t>
            </a:r>
            <a:r>
              <a:rPr lang="en-US" dirty="0" smtClean="0"/>
              <a:t>: without gravity, it would be a straight line.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1731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Vector Picture of Projectile Motion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2209800"/>
            <a:ext cx="4038600" cy="4419600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rgbClr val="FFFF00"/>
              </a:solidFill>
            </a:endParaRPr>
          </a:p>
          <a:p>
            <a:endParaRPr lang="en-US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endParaRPr lang="en-US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Position</a:t>
            </a:r>
            <a:r>
              <a:rPr lang="en-US" dirty="0" smtClean="0"/>
              <a:t> at 1 second intervals (notice it </a:t>
            </a:r>
            <a:r>
              <a:rPr lang="en-US" dirty="0" smtClean="0">
                <a:solidFill>
                  <a:srgbClr val="FFFF00"/>
                </a:solidFill>
              </a:rPr>
              <a:t>falls below straight line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i="1" dirty="0" smtClean="0">
                <a:solidFill>
                  <a:srgbClr val="FF0000"/>
                </a:solidFill>
              </a:rPr>
              <a:t>g</a:t>
            </a:r>
            <a:r>
              <a:rPr lang="en-US" dirty="0" smtClean="0">
                <a:solidFill>
                  <a:srgbClr val="FF0000"/>
                </a:solidFill>
              </a:rPr>
              <a:t> =0 trajectory</a:t>
            </a:r>
            <a:r>
              <a:rPr lang="en-US" dirty="0" smtClean="0"/>
              <a:t>).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286000"/>
            <a:ext cx="3810000" cy="4114800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endParaRPr lang="en-US" dirty="0" smtClean="0">
              <a:solidFill>
                <a:srgbClr val="FFFF00"/>
              </a:solidFill>
            </a:endParaRPr>
          </a:p>
          <a:p>
            <a:endParaRPr lang="en-US" dirty="0" smtClean="0">
              <a:solidFill>
                <a:srgbClr val="FFFF00"/>
              </a:solidFill>
            </a:endParaRPr>
          </a:p>
          <a:p>
            <a:endParaRPr lang="en-US" dirty="0" smtClean="0">
              <a:solidFill>
                <a:srgbClr val="FFFF00"/>
              </a:solidFill>
            </a:endParaRPr>
          </a:p>
          <a:p>
            <a:endParaRPr lang="en-US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Velocities and Speeds </a:t>
            </a:r>
            <a:r>
              <a:rPr lang="en-US" dirty="0" smtClean="0"/>
              <a:t>at 1 second intervals.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1470412" y="3698828"/>
            <a:ext cx="2278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2137162" y="3525137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2573631" y="3571081"/>
            <a:ext cx="18280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60000" flipV="1">
            <a:off x="729334" y="3810000"/>
            <a:ext cx="832766" cy="19082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666113" y="3962400"/>
            <a:ext cx="1896112" cy="4048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637021" y="3994897"/>
            <a:ext cx="2868179" cy="50090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5533461" y="3509963"/>
            <a:ext cx="1667435" cy="19112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220000">
            <a:off x="6767851" y="3063143"/>
            <a:ext cx="846532" cy="375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>
            <a:off x="6773066" y="3929511"/>
            <a:ext cx="854636" cy="15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6773066" y="4789101"/>
            <a:ext cx="854636" cy="15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5526741" y="3706345"/>
            <a:ext cx="1685365" cy="64994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5530383" y="3715590"/>
            <a:ext cx="1694329" cy="146124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5519733" y="2638430"/>
            <a:ext cx="1676400" cy="1066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3429000" y="1524000"/>
          <a:ext cx="2159000" cy="533400"/>
        </p:xfrm>
        <a:graphic>
          <a:graphicData uri="http://schemas.openxmlformats.org/presentationml/2006/ole">
            <p:oleObj spid="_x0000_s1026" name="Equation" r:id="rId4" imgW="2158920" imgH="533160" progId="Equation.DSMT4">
              <p:embed/>
            </p:oleObj>
          </a:graphicData>
        </a:graphic>
      </p:graphicFrame>
      <p:sp>
        <p:nvSpPr>
          <p:cNvPr id="23" name="Rectangle 22"/>
          <p:cNvSpPr/>
          <p:nvPr/>
        </p:nvSpPr>
        <p:spPr>
          <a:xfrm>
            <a:off x="3200400" y="1447800"/>
            <a:ext cx="2667000" cy="762000"/>
          </a:xfrm>
          <a:prstGeom prst="rect">
            <a:avLst/>
          </a:prstGeom>
          <a:noFill/>
          <a:ln w="31750"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2" name="Object 71"/>
          <p:cNvGraphicFramePr>
            <a:graphicFrameLocks noChangeAspect="1"/>
          </p:cNvGraphicFramePr>
          <p:nvPr/>
        </p:nvGraphicFramePr>
        <p:xfrm>
          <a:off x="838200" y="2514600"/>
          <a:ext cx="1066800" cy="482600"/>
        </p:xfrm>
        <a:graphic>
          <a:graphicData uri="http://schemas.openxmlformats.org/presentationml/2006/ole">
            <p:oleObj spid="_x0000_s1027" name="Equation" r:id="rId5" imgW="1066680" imgH="482400" progId="Equation.DSMT4">
              <p:embed/>
            </p:oleObj>
          </a:graphicData>
        </a:graphic>
      </p:graphicFrame>
      <p:cxnSp>
        <p:nvCxnSpPr>
          <p:cNvPr id="74" name="Straight Arrow Connector 73"/>
          <p:cNvCxnSpPr/>
          <p:nvPr/>
        </p:nvCxnSpPr>
        <p:spPr>
          <a:xfrm>
            <a:off x="1981200" y="2817812"/>
            <a:ext cx="762000" cy="77788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23"/>
          <p:cNvGrpSpPr/>
          <p:nvPr/>
        </p:nvGrpSpPr>
        <p:grpSpPr>
          <a:xfrm rot="20024910">
            <a:off x="476250" y="3292903"/>
            <a:ext cx="3200400" cy="1588"/>
            <a:chOff x="762000" y="2743200"/>
            <a:chExt cx="3200400" cy="1588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1828800" y="2743200"/>
              <a:ext cx="1066800" cy="1588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762000" y="2743200"/>
              <a:ext cx="1066800" cy="1588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2895600" y="2743200"/>
              <a:ext cx="1066800" cy="1588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Newton’s First Law of Motion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Newton’s First Law is that an object continues to move at constant velocity unless acted on by external forces. 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/>
              <a:t>Unlike Galileo’s horizontal motion law, this applies for </a:t>
            </a:r>
            <a:r>
              <a:rPr lang="en-US" dirty="0" smtClean="0">
                <a:solidFill>
                  <a:srgbClr val="FFFF00"/>
                </a:solidFill>
              </a:rPr>
              <a:t>motion in any direction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(This was hard to accept, because forces were considered to arise only from </a:t>
            </a:r>
            <a:r>
              <a:rPr lang="en-US" dirty="0" smtClean="0">
                <a:solidFill>
                  <a:srgbClr val="FFFF00"/>
                </a:solidFill>
              </a:rPr>
              <a:t>contact</a:t>
            </a:r>
            <a:r>
              <a:rPr lang="en-US" dirty="0" smtClean="0"/>
              <a:t>, a push or pull, and this “force of gravity” seemed magical.)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1578592"/>
            <a:ext cx="8610600" cy="1524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Relating Change in Velocity to Force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This can </a:t>
            </a:r>
            <a:r>
              <a:rPr lang="en-US" i="1" dirty="0" smtClean="0"/>
              <a:t>only</a:t>
            </a:r>
            <a:r>
              <a:rPr lang="en-US" dirty="0" smtClean="0"/>
              <a:t> be done </a:t>
            </a:r>
            <a:r>
              <a:rPr lang="en-US" dirty="0" smtClean="0">
                <a:solidFill>
                  <a:srgbClr val="FF0000"/>
                </a:solidFill>
              </a:rPr>
              <a:t>experimentally</a:t>
            </a:r>
            <a:r>
              <a:rPr lang="en-US" dirty="0" smtClean="0"/>
              <a:t>:  Newton did many experiments.</a:t>
            </a:r>
          </a:p>
          <a:p>
            <a:r>
              <a:rPr lang="en-US" dirty="0" smtClean="0"/>
              <a:t>Care must be taken to make sure forces like friction, etc., are negligibly small.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Take two objects made of the same material (iron, say) one twice the volume of the other, apply the same force.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The one with </a:t>
            </a:r>
            <a:r>
              <a:rPr lang="en-US" dirty="0" smtClean="0">
                <a:solidFill>
                  <a:srgbClr val="FF0000"/>
                </a:solidFill>
              </a:rPr>
              <a:t>twice the stuff accelerates at half the rate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Force and Acceleration 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153400" cy="5181600"/>
          </a:xfrm>
        </p:spPr>
        <p:txBody>
          <a:bodyPr/>
          <a:lstStyle/>
          <a:p>
            <a:r>
              <a:rPr lang="en-US" dirty="0" smtClean="0"/>
              <a:t>Many experiments lead to the conclusion that </a:t>
            </a:r>
            <a:r>
              <a:rPr lang="en-US" dirty="0" smtClean="0">
                <a:solidFill>
                  <a:srgbClr val="FFFF00"/>
                </a:solidFill>
              </a:rPr>
              <a:t>a given force </a:t>
            </a:r>
            <a:r>
              <a:rPr lang="en-US" dirty="0" smtClean="0"/>
              <a:t>(such as a spring extended by a measured amount) </a:t>
            </a:r>
            <a:r>
              <a:rPr lang="en-US" dirty="0" smtClean="0">
                <a:solidFill>
                  <a:srgbClr val="FFFF00"/>
                </a:solidFill>
              </a:rPr>
              <a:t>accelerates an object in the direction of the force at a rate inversely proportional to the “amount of stuff” in the object.</a:t>
            </a:r>
          </a:p>
          <a:p>
            <a:r>
              <a:rPr lang="en-US" dirty="0" smtClean="0"/>
              <a:t>This amount of stuff is called the </a:t>
            </a:r>
            <a:r>
              <a:rPr lang="en-US" dirty="0" smtClean="0">
                <a:solidFill>
                  <a:srgbClr val="FFFF00"/>
                </a:solidFill>
              </a:rPr>
              <a:t>mass</a:t>
            </a:r>
            <a:r>
              <a:rPr lang="en-US" dirty="0" smtClean="0"/>
              <a:t>, or inertial mass, of the object: it </a:t>
            </a:r>
            <a:r>
              <a:rPr lang="en-US" dirty="0" smtClean="0">
                <a:solidFill>
                  <a:srgbClr val="FFFF00"/>
                </a:solidFill>
              </a:rPr>
              <a:t>measures</a:t>
            </a:r>
            <a:r>
              <a:rPr lang="en-US" dirty="0" smtClean="0"/>
              <a:t> the object’s </a:t>
            </a:r>
            <a:r>
              <a:rPr lang="en-US" dirty="0" smtClean="0">
                <a:solidFill>
                  <a:srgbClr val="FFFF00"/>
                </a:solidFill>
              </a:rPr>
              <a:t>resistance to being accelerated</a:t>
            </a:r>
            <a:r>
              <a:rPr lang="en-US" dirty="0" smtClean="0"/>
              <a:t>: the object’s </a:t>
            </a:r>
            <a:r>
              <a:rPr lang="en-US" dirty="0" smtClean="0">
                <a:solidFill>
                  <a:srgbClr val="FFFF00"/>
                </a:solidFill>
              </a:rPr>
              <a:t>inertia</a:t>
            </a:r>
            <a:r>
              <a:rPr lang="en-US" dirty="0" smtClean="0"/>
              <a:t>.  It is denoted by </a:t>
            </a:r>
            <a:r>
              <a:rPr lang="en-US" i="1" dirty="0" smtClean="0">
                <a:solidFill>
                  <a:srgbClr val="FFFF00"/>
                </a:solidFill>
              </a:rPr>
              <a:t>m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Force and Acceleration II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smtClean="0"/>
              <a:t>It is also found that </a:t>
            </a:r>
            <a:r>
              <a:rPr lang="en-US" dirty="0" smtClean="0">
                <a:solidFill>
                  <a:srgbClr val="FFFF00"/>
                </a:solidFill>
              </a:rPr>
              <a:t>doubling the force </a:t>
            </a:r>
            <a:r>
              <a:rPr lang="en-US" dirty="0" smtClean="0"/>
              <a:t>(pulling with two identical springs, for example) </a:t>
            </a:r>
            <a:r>
              <a:rPr lang="en-US" dirty="0" smtClean="0">
                <a:solidFill>
                  <a:srgbClr val="FFFF00"/>
                </a:solidFill>
              </a:rPr>
              <a:t>doubles the acceleration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The bottom line is: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Acceleration is proportional to applied force (and of course in the same direction).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Acceleration is </a:t>
            </a:r>
            <a:r>
              <a:rPr lang="en-US" i="1" dirty="0" smtClean="0">
                <a:solidFill>
                  <a:srgbClr val="FFFF00"/>
                </a:solidFill>
              </a:rPr>
              <a:t>inversely</a:t>
            </a:r>
            <a:r>
              <a:rPr lang="en-US" dirty="0" smtClean="0">
                <a:solidFill>
                  <a:srgbClr val="FFFF00"/>
                </a:solidFill>
              </a:rPr>
              <a:t> proportional to mass.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Units for Force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already have a unit for mass, the kg, and acceleration, m/s</a:t>
            </a:r>
            <a:r>
              <a:rPr lang="en-US" baseline="30000" dirty="0" smtClean="0"/>
              <a:t>2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We define the magnitude of the </a:t>
            </a:r>
            <a:r>
              <a:rPr lang="en-US" dirty="0" smtClean="0">
                <a:solidFill>
                  <a:srgbClr val="FFFF00"/>
                </a:solidFill>
              </a:rPr>
              <a:t>unit force </a:t>
            </a:r>
            <a:r>
              <a:rPr lang="en-US" dirty="0" smtClean="0">
                <a:solidFill>
                  <a:srgbClr val="FF0000"/>
                </a:solidFill>
              </a:rPr>
              <a:t>as that force which </a:t>
            </a:r>
            <a:r>
              <a:rPr lang="en-US" dirty="0" smtClean="0">
                <a:solidFill>
                  <a:srgbClr val="FFFF00"/>
                </a:solidFill>
              </a:rPr>
              <a:t>accelerates one kilogram at one meter per second per second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This unit force is </a:t>
            </a:r>
            <a:r>
              <a:rPr lang="en-US" dirty="0">
                <a:solidFill>
                  <a:srgbClr val="FFFF00"/>
                </a:solidFill>
              </a:rPr>
              <a:t>o</a:t>
            </a:r>
            <a:r>
              <a:rPr lang="en-US" dirty="0" smtClean="0">
                <a:solidFill>
                  <a:srgbClr val="FFFF00"/>
                </a:solidFill>
              </a:rPr>
              <a:t>ne Newton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1346</TotalTime>
  <Words>1062</Words>
  <Application>Microsoft Office PowerPoint</Application>
  <PresentationFormat>On-screen Show (4:3)</PresentationFormat>
  <Paragraphs>130</Paragraphs>
  <Slides>19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Equation</vt:lpstr>
      <vt:lpstr>Newton’s Laws</vt:lpstr>
      <vt:lpstr>Newton Extended Galileo’s Picture of Motion to Include Forces</vt:lpstr>
      <vt:lpstr>Newton Said They’re the Same Thing!</vt:lpstr>
      <vt:lpstr>Vector Picture of Projectile Motion</vt:lpstr>
      <vt:lpstr>Newton’s First Law of Motion</vt:lpstr>
      <vt:lpstr>Relating Change in Velocity to Force</vt:lpstr>
      <vt:lpstr>Force and Acceleration I</vt:lpstr>
      <vt:lpstr>Force and Acceleration II</vt:lpstr>
      <vt:lpstr>Units for Force</vt:lpstr>
      <vt:lpstr>Newton’s Second Law</vt:lpstr>
      <vt:lpstr>Means Total Force!</vt:lpstr>
      <vt:lpstr>Inertial Frames of Reference</vt:lpstr>
      <vt:lpstr>Relative Velocity and Inertial Frames</vt:lpstr>
      <vt:lpstr>Relative Acceleration and Noninertial Frames</vt:lpstr>
      <vt:lpstr>Newton’s Third Law</vt:lpstr>
      <vt:lpstr>Action and Reaction</vt:lpstr>
      <vt:lpstr>More Action and Reaction…</vt:lpstr>
      <vt:lpstr>       Clicker Question  If I jump upwards, I leave the ground with nonzero upward velocity—I accelerated upwards.  Applying              , what force caused that upwards acceleration? </vt:lpstr>
      <vt:lpstr>If I jump upwards, I leave the ground with nonzero upward velocity—I accelerated upwards.  Applying              , what force caused that upwards acceleration?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Newton’s Laws</dc:title>
  <dc:creator>Michael</dc:creator>
  <cp:lastModifiedBy>Michael Fowler</cp:lastModifiedBy>
  <cp:revision>28</cp:revision>
  <dcterms:created xsi:type="dcterms:W3CDTF">2010-01-21T11:14:40Z</dcterms:created>
  <dcterms:modified xsi:type="dcterms:W3CDTF">2010-06-17T19:07:41Z</dcterms:modified>
</cp:coreProperties>
</file>