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1" r:id="rId5"/>
    <p:sldId id="264" r:id="rId6"/>
    <p:sldId id="265"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332C"/>
    <a:srgbClr val="000000"/>
    <a:srgbClr val="4D4D4D"/>
    <a:srgbClr val="DC7A30"/>
    <a:srgbClr val="800000"/>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galileoandeinstein.phys.virginia.edu/more_stuff/Applets/OneDGas/oneDGas.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a:solidFill>
                  <a:schemeClr val="bg1"/>
                </a:solidFill>
              </a:rPr>
              <a:t>Heat and Energy Conservation</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a:t>Physics 1425 </a:t>
            </a:r>
            <a:r>
              <a:rPr lang="en-US"/>
              <a:t>Lecture 33</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p:txBody>
          <a:bodyPr/>
          <a:lstStyle/>
          <a:p>
            <a:r>
              <a:rPr lang="en-US"/>
              <a:t>I have 100 ccs of mercury at 20</a:t>
            </a:r>
            <a:r>
              <a:rPr lang="en-US">
                <a:sym typeface="Symbol"/>
              </a:rPr>
              <a:t>C in an insulated container.  I pour in 100 ccs of water at 100C.  What is the final temperature, after thermal equilibrium is established?</a:t>
            </a:r>
          </a:p>
          <a:p>
            <a:pPr marL="514350" indent="-514350">
              <a:buAutoNum type="alphaUcPeriod"/>
            </a:pPr>
            <a:r>
              <a:rPr lang="en-US">
                <a:sym typeface="Symbol"/>
              </a:rPr>
              <a:t>60 C</a:t>
            </a:r>
          </a:p>
          <a:p>
            <a:pPr marL="514350" indent="-514350">
              <a:buAutoNum type="alphaUcPeriod"/>
            </a:pPr>
            <a:r>
              <a:rPr lang="en-US">
                <a:sym typeface="Symbol"/>
              </a:rPr>
              <a:t>Between 20 C and 60 C</a:t>
            </a:r>
          </a:p>
          <a:p>
            <a:pPr marL="514350" indent="-514350">
              <a:buAutoNum type="alphaUcPeriod"/>
            </a:pPr>
            <a:r>
              <a:rPr lang="en-US">
                <a:sym typeface="Symbol"/>
              </a:rPr>
              <a:t>Between 60 C and 100 C</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Calorimetry…</a:t>
            </a:r>
          </a:p>
        </p:txBody>
      </p:sp>
      <p:sp>
        <p:nvSpPr>
          <p:cNvPr id="3" name="Content Placeholder 2"/>
          <p:cNvSpPr>
            <a:spLocks noGrp="1"/>
          </p:cNvSpPr>
          <p:nvPr>
            <p:ph idx="1"/>
          </p:nvPr>
        </p:nvSpPr>
        <p:spPr>
          <a:xfrm>
            <a:off x="457200" y="1600200"/>
            <a:ext cx="8458200" cy="4525963"/>
          </a:xfrm>
        </p:spPr>
        <p:txBody>
          <a:bodyPr/>
          <a:lstStyle/>
          <a:p>
            <a:pPr>
              <a:buNone/>
            </a:pPr>
            <a:r>
              <a:rPr lang="en-US"/>
              <a:t> </a:t>
            </a:r>
            <a:r>
              <a:rPr lang="en-US">
                <a:solidFill>
                  <a:srgbClr val="FFFF00"/>
                </a:solidFill>
              </a:rPr>
              <a:t>… is just thermal energy bookkeeping!</a:t>
            </a:r>
          </a:p>
          <a:p>
            <a:r>
              <a:rPr lang="en-US"/>
              <a:t>Two or more objects at different temperatures are brought into thermal contact, and heat flows between them. </a:t>
            </a:r>
          </a:p>
          <a:p>
            <a:r>
              <a:rPr lang="en-US"/>
              <a:t>Two objects A, B at initial temperatures </a:t>
            </a:r>
            <a:r>
              <a:rPr lang="en-US" i="1"/>
              <a:t>T</a:t>
            </a:r>
            <a:r>
              <a:rPr lang="en-US" baseline="-25000"/>
              <a:t>A</a:t>
            </a:r>
            <a:r>
              <a:rPr lang="en-US"/>
              <a:t>, </a:t>
            </a:r>
            <a:r>
              <a:rPr lang="en-US" i="1"/>
              <a:t>T</a:t>
            </a:r>
            <a:r>
              <a:rPr lang="en-US" baseline="-25000"/>
              <a:t>B</a:t>
            </a:r>
            <a:r>
              <a:rPr lang="en-US"/>
              <a:t> (</a:t>
            </a:r>
            <a:r>
              <a:rPr lang="en-US" i="1"/>
              <a:t>T</a:t>
            </a:r>
            <a:r>
              <a:rPr lang="en-US" baseline="-25000"/>
              <a:t>A</a:t>
            </a:r>
            <a:r>
              <a:rPr lang="en-US"/>
              <a:t> &gt; </a:t>
            </a:r>
            <a:r>
              <a:rPr lang="en-US" i="1"/>
              <a:t>T</a:t>
            </a:r>
            <a:r>
              <a:rPr lang="en-US" baseline="-25000"/>
              <a:t>B</a:t>
            </a:r>
            <a:r>
              <a:rPr lang="en-US"/>
              <a:t>) will reach an equilibrium temperature </a:t>
            </a:r>
            <a:r>
              <a:rPr lang="en-US" i="1"/>
              <a:t>T</a:t>
            </a:r>
            <a:r>
              <a:rPr lang="en-US"/>
              <a:t> given by  A’s heat loss = B’s heat gain,</a:t>
            </a:r>
          </a:p>
          <a:p>
            <a:pPr algn="ctr">
              <a:buNone/>
            </a:pPr>
            <a:r>
              <a:rPr lang="en-US">
                <a:solidFill>
                  <a:srgbClr val="FFFF00"/>
                </a:solidFill>
              </a:rPr>
              <a:t>(</a:t>
            </a:r>
            <a:r>
              <a:rPr lang="en-US" i="1">
                <a:solidFill>
                  <a:srgbClr val="FFFF00"/>
                </a:solidFill>
              </a:rPr>
              <a:t>T</a:t>
            </a:r>
            <a:r>
              <a:rPr lang="en-US" baseline="-25000">
                <a:solidFill>
                  <a:srgbClr val="FFFF00"/>
                </a:solidFill>
              </a:rPr>
              <a:t>A</a:t>
            </a:r>
            <a:r>
              <a:rPr lang="en-US">
                <a:solidFill>
                  <a:srgbClr val="FFFF00"/>
                </a:solidFill>
              </a:rPr>
              <a:t> – </a:t>
            </a:r>
            <a:r>
              <a:rPr lang="en-US" i="1">
                <a:solidFill>
                  <a:srgbClr val="FFFF00"/>
                </a:solidFill>
              </a:rPr>
              <a:t>T</a:t>
            </a:r>
            <a:r>
              <a:rPr lang="en-US">
                <a:solidFill>
                  <a:srgbClr val="FFFF00"/>
                </a:solidFill>
              </a:rPr>
              <a:t>)</a:t>
            </a:r>
            <a:r>
              <a:rPr lang="en-US" i="1">
                <a:solidFill>
                  <a:srgbClr val="FFFF00"/>
                </a:solidFill>
              </a:rPr>
              <a:t>c</a:t>
            </a:r>
            <a:r>
              <a:rPr lang="en-US" baseline="-25000">
                <a:solidFill>
                  <a:srgbClr val="FFFF00"/>
                </a:solidFill>
              </a:rPr>
              <a:t>A</a:t>
            </a:r>
            <a:r>
              <a:rPr lang="en-US" i="1">
                <a:solidFill>
                  <a:srgbClr val="FFFF00"/>
                </a:solidFill>
              </a:rPr>
              <a:t>m</a:t>
            </a:r>
            <a:r>
              <a:rPr lang="en-US" baseline="-25000">
                <a:solidFill>
                  <a:srgbClr val="FFFF00"/>
                </a:solidFill>
              </a:rPr>
              <a:t>A</a:t>
            </a:r>
            <a:r>
              <a:rPr lang="en-US">
                <a:solidFill>
                  <a:srgbClr val="FFFF00"/>
                </a:solidFill>
              </a:rPr>
              <a:t> = (</a:t>
            </a:r>
            <a:r>
              <a:rPr lang="en-US" i="1">
                <a:solidFill>
                  <a:srgbClr val="FFFF00"/>
                </a:solidFill>
              </a:rPr>
              <a:t>T</a:t>
            </a:r>
            <a:r>
              <a:rPr lang="en-US">
                <a:solidFill>
                  <a:srgbClr val="FFFF00"/>
                </a:solidFill>
              </a:rPr>
              <a:t> – </a:t>
            </a:r>
            <a:r>
              <a:rPr lang="en-US" i="1">
                <a:solidFill>
                  <a:srgbClr val="FFFF00"/>
                </a:solidFill>
              </a:rPr>
              <a:t>T</a:t>
            </a:r>
            <a:r>
              <a:rPr lang="en-US" baseline="-25000">
                <a:solidFill>
                  <a:srgbClr val="FFFF00"/>
                </a:solidFill>
              </a:rPr>
              <a:t>B</a:t>
            </a:r>
            <a:r>
              <a:rPr lang="en-US">
                <a:solidFill>
                  <a:srgbClr val="FFFF00"/>
                </a:solidFill>
              </a:rPr>
              <a:t>)</a:t>
            </a:r>
            <a:r>
              <a:rPr lang="en-US" i="1">
                <a:solidFill>
                  <a:srgbClr val="FFFF00"/>
                </a:solidFill>
              </a:rPr>
              <a:t>c</a:t>
            </a:r>
            <a:r>
              <a:rPr lang="en-US" baseline="-25000">
                <a:solidFill>
                  <a:srgbClr val="FFFF00"/>
                </a:solidFill>
              </a:rPr>
              <a:t>B</a:t>
            </a:r>
            <a:r>
              <a:rPr lang="en-US" i="1">
                <a:solidFill>
                  <a:srgbClr val="FFFF00"/>
                </a:solidFill>
              </a:rPr>
              <a:t>m</a:t>
            </a:r>
            <a:r>
              <a:rPr lang="en-US" baseline="-25000">
                <a:solidFill>
                  <a:srgbClr val="FFFF00"/>
                </a:solidFill>
              </a:rPr>
              <a:t>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Latent Heat</a:t>
            </a:r>
          </a:p>
        </p:txBody>
      </p:sp>
      <p:sp>
        <p:nvSpPr>
          <p:cNvPr id="3" name="Content Placeholder 2"/>
          <p:cNvSpPr>
            <a:spLocks noGrp="1"/>
          </p:cNvSpPr>
          <p:nvPr>
            <p:ph idx="1"/>
          </p:nvPr>
        </p:nvSpPr>
        <p:spPr>
          <a:xfrm>
            <a:off x="457200" y="1600200"/>
            <a:ext cx="8229600" cy="4876800"/>
          </a:xfrm>
        </p:spPr>
        <p:txBody>
          <a:bodyPr>
            <a:normAutofit/>
          </a:bodyPr>
          <a:lstStyle/>
          <a:p>
            <a:r>
              <a:rPr lang="en-US" sz="2800"/>
              <a:t>A large amount of heat has to be supplied to </a:t>
            </a:r>
            <a:r>
              <a:rPr lang="en-US" sz="2800">
                <a:solidFill>
                  <a:srgbClr val="FFFF00"/>
                </a:solidFill>
              </a:rPr>
              <a:t>water</a:t>
            </a:r>
            <a:r>
              <a:rPr lang="en-US" sz="2800"/>
              <a:t> at 100</a:t>
            </a:r>
            <a:r>
              <a:rPr lang="en-US" sz="2800">
                <a:sym typeface="Symbol"/>
              </a:rPr>
              <a:t> C to turn it </a:t>
            </a:r>
            <a:r>
              <a:rPr lang="en-US" sz="2800">
                <a:solidFill>
                  <a:srgbClr val="FFFF00"/>
                </a:solidFill>
                <a:sym typeface="Symbol"/>
              </a:rPr>
              <a:t>into steam </a:t>
            </a:r>
            <a:r>
              <a:rPr lang="en-US" sz="2800">
                <a:sym typeface="Symbol"/>
              </a:rPr>
              <a:t>at 100 C: </a:t>
            </a:r>
            <a:r>
              <a:rPr lang="en-US" sz="2800">
                <a:solidFill>
                  <a:srgbClr val="FFFF00"/>
                </a:solidFill>
                <a:sym typeface="Symbol"/>
              </a:rPr>
              <a:t>539 calories per gram</a:t>
            </a:r>
            <a:r>
              <a:rPr lang="en-US" sz="2800">
                <a:sym typeface="Symbol"/>
              </a:rPr>
              <a:t>, as opposed to the mere 100 calories per gram to raise it from 0C to 100 C.  </a:t>
            </a:r>
            <a:r>
              <a:rPr lang="en-US" sz="2800" i="1">
                <a:sym typeface="Symbol"/>
              </a:rPr>
              <a:t>This does not change the rms speed of the molecules</a:t>
            </a:r>
            <a:r>
              <a:rPr lang="en-US" sz="2800">
                <a:sym typeface="Symbol"/>
              </a:rPr>
              <a:t>: it </a:t>
            </a:r>
            <a:r>
              <a:rPr lang="en-US" sz="2800">
                <a:solidFill>
                  <a:srgbClr val="FFFF00"/>
                </a:solidFill>
                <a:sym typeface="Symbol"/>
              </a:rPr>
              <a:t>all</a:t>
            </a:r>
            <a:r>
              <a:rPr lang="en-US" sz="2800">
                <a:sym typeface="Symbol"/>
              </a:rPr>
              <a:t> goes into </a:t>
            </a:r>
            <a:r>
              <a:rPr lang="en-US" sz="2800">
                <a:solidFill>
                  <a:srgbClr val="FFFF00"/>
                </a:solidFill>
                <a:sym typeface="Symbol"/>
              </a:rPr>
              <a:t>potential energy</a:t>
            </a:r>
            <a:r>
              <a:rPr lang="en-US" sz="2800">
                <a:sym typeface="Symbol"/>
              </a:rPr>
              <a:t>, pulling the molecules away from each other against their attractive forces.  Similarly, it takes </a:t>
            </a:r>
            <a:r>
              <a:rPr lang="en-US" sz="2800">
                <a:solidFill>
                  <a:srgbClr val="FFFF00"/>
                </a:solidFill>
                <a:sym typeface="Symbol"/>
              </a:rPr>
              <a:t>80 calories per gram to melt ice</a:t>
            </a:r>
            <a:r>
              <a:rPr lang="en-US" sz="2800">
                <a:sym typeface="Symbol"/>
              </a:rPr>
              <a:t>. This is why ice cubes remain in a drink quite a while.</a:t>
            </a:r>
          </a:p>
          <a:p>
            <a:r>
              <a:rPr lang="en-US" sz="2800">
                <a:sym typeface="Symbol"/>
              </a:rPr>
              <a:t>This is </a:t>
            </a:r>
            <a:r>
              <a:rPr lang="en-US" sz="2800">
                <a:solidFill>
                  <a:srgbClr val="FFFF00"/>
                </a:solidFill>
                <a:sym typeface="Symbol"/>
              </a:rPr>
              <a:t>latent heat</a:t>
            </a:r>
            <a:r>
              <a:rPr lang="en-US" sz="2800">
                <a:sym typeface="Symbol"/>
              </a:rPr>
              <a:t>, and must of course be </a:t>
            </a:r>
            <a:r>
              <a:rPr lang="en-US" sz="2800">
                <a:solidFill>
                  <a:srgbClr val="FFFF00"/>
                </a:solidFill>
                <a:sym typeface="Symbol"/>
              </a:rPr>
              <a:t>included</a:t>
            </a:r>
            <a:r>
              <a:rPr lang="en-US" sz="2800">
                <a:sym typeface="Symbol"/>
              </a:rPr>
              <a:t> in calorimetry-type bookkeeping. </a:t>
            </a:r>
            <a:endParaRPr lang="en-US"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Evaporation</a:t>
            </a:r>
          </a:p>
        </p:txBody>
      </p:sp>
      <p:sp>
        <p:nvSpPr>
          <p:cNvPr id="3" name="Content Placeholder 2"/>
          <p:cNvSpPr>
            <a:spLocks noGrp="1"/>
          </p:cNvSpPr>
          <p:nvPr>
            <p:ph idx="1"/>
          </p:nvPr>
        </p:nvSpPr>
        <p:spPr>
          <a:xfrm>
            <a:off x="152400" y="1443444"/>
            <a:ext cx="8839200" cy="5257800"/>
          </a:xfrm>
        </p:spPr>
        <p:txBody>
          <a:bodyPr>
            <a:normAutofit fontScale="92500" lnSpcReduction="10000"/>
          </a:bodyPr>
          <a:lstStyle/>
          <a:p>
            <a:r>
              <a:rPr lang="en-US"/>
              <a:t>Recall that if water is put in a closed container, initially filled with dry air, water molecules will leave the liquid until a liquid-vapor equilibrium is established, the partial vapor pressure depending on temperature. </a:t>
            </a:r>
          </a:p>
          <a:p>
            <a:r>
              <a:rPr lang="en-US"/>
              <a:t>There is a </a:t>
            </a:r>
            <a:r>
              <a:rPr lang="en-US">
                <a:solidFill>
                  <a:srgbClr val="FFFF00"/>
                </a:solidFill>
              </a:rPr>
              <a:t>latent heat associated with this evaporation</a:t>
            </a:r>
            <a:r>
              <a:rPr lang="en-US"/>
              <a:t>, and it takes a little </a:t>
            </a:r>
            <a:r>
              <a:rPr lang="en-US">
                <a:solidFill>
                  <a:srgbClr val="FFFF00"/>
                </a:solidFill>
              </a:rPr>
              <a:t>more energy to escape from water at 20</a:t>
            </a:r>
            <a:r>
              <a:rPr lang="en-US">
                <a:solidFill>
                  <a:srgbClr val="FFFF00"/>
                </a:solidFill>
                <a:sym typeface="Symbol"/>
              </a:rPr>
              <a:t>C</a:t>
            </a:r>
            <a:r>
              <a:rPr lang="en-US">
                <a:sym typeface="Symbol"/>
              </a:rPr>
              <a:t> (585 cal/gm) than at 100C (539 cal/gm).  The cooler water is denser and exerts a slightly more powerful attaction.</a:t>
            </a:r>
          </a:p>
          <a:p>
            <a:r>
              <a:rPr lang="en-US">
                <a:solidFill>
                  <a:srgbClr val="FFFF00"/>
                </a:solidFill>
                <a:sym typeface="Symbol"/>
              </a:rPr>
              <a:t>As the vapor forms, the liquid cools—it’s losing its fastest molecules. This is how sweating works. </a:t>
            </a: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First Law of Thermodynamics</a:t>
            </a:r>
          </a:p>
        </p:txBody>
      </p:sp>
      <p:sp>
        <p:nvSpPr>
          <p:cNvPr id="3" name="Content Placeholder 2"/>
          <p:cNvSpPr>
            <a:spLocks noGrp="1"/>
          </p:cNvSpPr>
          <p:nvPr>
            <p:ph idx="1"/>
          </p:nvPr>
        </p:nvSpPr>
        <p:spPr>
          <a:xfrm>
            <a:off x="213359" y="1600200"/>
            <a:ext cx="8839200" cy="4953000"/>
          </a:xfrm>
        </p:spPr>
        <p:txBody>
          <a:bodyPr/>
          <a:lstStyle/>
          <a:p>
            <a:r>
              <a:rPr lang="en-US"/>
              <a:t>A closed system has a total internal energy </a:t>
            </a:r>
            <a:r>
              <a:rPr lang="en-US" i="1">
                <a:solidFill>
                  <a:srgbClr val="FFFF00"/>
                </a:solidFill>
              </a:rPr>
              <a:t>E</a:t>
            </a:r>
            <a:r>
              <a:rPr lang="en-US" baseline="-25000">
                <a:solidFill>
                  <a:srgbClr val="FFFF00"/>
                </a:solidFill>
              </a:rPr>
              <a:t>int</a:t>
            </a:r>
            <a:r>
              <a:rPr lang="en-US"/>
              <a:t>.</a:t>
            </a:r>
          </a:p>
          <a:p>
            <a:r>
              <a:rPr lang="en-US">
                <a:solidFill>
                  <a:srgbClr val="FFFF00"/>
                </a:solidFill>
              </a:rPr>
              <a:t>This energy can be changed in two different ways: </a:t>
            </a:r>
          </a:p>
          <a:p>
            <a:pPr marL="514350" indent="-514350">
              <a:buAutoNum type="alphaUcPeriod"/>
            </a:pPr>
            <a:r>
              <a:rPr lang="en-US"/>
              <a:t>The system can do </a:t>
            </a:r>
            <a:r>
              <a:rPr lang="en-US">
                <a:solidFill>
                  <a:srgbClr val="FFFF00"/>
                </a:solidFill>
              </a:rPr>
              <a:t>work</a:t>
            </a:r>
            <a:r>
              <a:rPr lang="en-US"/>
              <a:t> </a:t>
            </a:r>
            <a:r>
              <a:rPr lang="en-US" i="1">
                <a:solidFill>
                  <a:srgbClr val="FFFF00"/>
                </a:solidFill>
              </a:rPr>
              <a:t>W</a:t>
            </a:r>
            <a:r>
              <a:rPr lang="en-US"/>
              <a:t>, or have work done on it, -</a:t>
            </a:r>
            <a:r>
              <a:rPr lang="en-US" i="1"/>
              <a:t>W.</a:t>
            </a:r>
          </a:p>
          <a:p>
            <a:pPr marL="514350" indent="-514350">
              <a:buAutoNum type="alphaUcPeriod"/>
            </a:pPr>
            <a:r>
              <a:rPr lang="en-US">
                <a:solidFill>
                  <a:srgbClr val="FFFF00"/>
                </a:solidFill>
              </a:rPr>
              <a:t>Heat </a:t>
            </a:r>
            <a:r>
              <a:rPr lang="en-US" i="1">
                <a:solidFill>
                  <a:srgbClr val="FFFF00"/>
                </a:solidFill>
              </a:rPr>
              <a:t>Q</a:t>
            </a:r>
            <a:r>
              <a:rPr lang="en-US"/>
              <a:t> can flow into the system, or </a:t>
            </a:r>
            <a:r>
              <a:rPr lang="en-US">
                <a:solidFill>
                  <a:srgbClr val="FFFF00"/>
                </a:solidFill>
              </a:rPr>
              <a:t>-</a:t>
            </a:r>
            <a:r>
              <a:rPr lang="en-US" i="1">
                <a:solidFill>
                  <a:srgbClr val="FFFF00"/>
                </a:solidFill>
              </a:rPr>
              <a:t>Q</a:t>
            </a:r>
            <a:r>
              <a:rPr lang="en-US"/>
              <a:t> flow out.</a:t>
            </a:r>
          </a:p>
          <a:p>
            <a:pPr marL="514350" indent="-514350"/>
            <a:r>
              <a:rPr lang="en-US"/>
              <a:t>The First Law is just total energy conservation:</a:t>
            </a:r>
          </a:p>
          <a:p>
            <a:pPr marL="514350" indent="-514350" algn="ctr">
              <a:buNone/>
            </a:pPr>
            <a:r>
              <a:rPr lang="en-US" i="1">
                <a:solidFill>
                  <a:srgbClr val="FFFF00"/>
                </a:solidFill>
              </a:rPr>
              <a:t> </a:t>
            </a:r>
            <a:r>
              <a:rPr lang="el-GR" i="1">
                <a:solidFill>
                  <a:srgbClr val="FFFF00"/>
                </a:solidFill>
              </a:rPr>
              <a:t>Δ</a:t>
            </a:r>
            <a:r>
              <a:rPr lang="en-US" i="1">
                <a:solidFill>
                  <a:srgbClr val="FFFF00"/>
                </a:solidFill>
              </a:rPr>
              <a:t>E</a:t>
            </a:r>
            <a:r>
              <a:rPr lang="en-US" baseline="-25000">
                <a:solidFill>
                  <a:srgbClr val="FFFF00"/>
                </a:solidFill>
              </a:rPr>
              <a:t>int </a:t>
            </a:r>
            <a:r>
              <a:rPr lang="en-US">
                <a:solidFill>
                  <a:srgbClr val="FFFF00"/>
                </a:solidFill>
              </a:rPr>
              <a:t> = </a:t>
            </a:r>
            <a:r>
              <a:rPr lang="en-US" i="1">
                <a:solidFill>
                  <a:srgbClr val="FFFF00"/>
                </a:solidFill>
              </a:rPr>
              <a:t>Q</a:t>
            </a:r>
            <a:r>
              <a:rPr lang="en-US">
                <a:solidFill>
                  <a:srgbClr val="FFFF00"/>
                </a:solidFill>
              </a:rPr>
              <a:t> – </a:t>
            </a:r>
            <a:r>
              <a:rPr lang="en-US" i="1">
                <a:solidFill>
                  <a:srgbClr val="FFFF00"/>
                </a:solidFill>
              </a:rPr>
              <a:t>W</a:t>
            </a:r>
          </a:p>
          <a:p>
            <a:pPr marL="514350" indent="-514350"/>
            <a:r>
              <a:rPr lang="en-US">
                <a:solidFill>
                  <a:srgbClr val="FFFF00"/>
                </a:solidFill>
              </a:rPr>
              <a:t>Change in internal energy = heat in – work done.</a:t>
            </a:r>
            <a:endParaRPr lang="en-US"/>
          </a:p>
        </p:txBody>
      </p:sp>
      <p:sp>
        <p:nvSpPr>
          <p:cNvPr id="4" name="Rectangle 3"/>
          <p:cNvSpPr/>
          <p:nvPr/>
        </p:nvSpPr>
        <p:spPr>
          <a:xfrm>
            <a:off x="3352800" y="5007430"/>
            <a:ext cx="2667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States of an Ideal Gas</a:t>
            </a:r>
          </a:p>
        </p:txBody>
      </p:sp>
      <p:sp>
        <p:nvSpPr>
          <p:cNvPr id="3" name="Content Placeholder 2"/>
          <p:cNvSpPr>
            <a:spLocks noGrp="1"/>
          </p:cNvSpPr>
          <p:nvPr>
            <p:ph sz="half" idx="1"/>
          </p:nvPr>
        </p:nvSpPr>
        <p:spPr>
          <a:xfrm>
            <a:off x="304800" y="1600200"/>
            <a:ext cx="5410200" cy="5257800"/>
          </a:xfrm>
        </p:spPr>
        <p:txBody>
          <a:bodyPr>
            <a:normAutofit lnSpcReduction="10000"/>
          </a:bodyPr>
          <a:lstStyle/>
          <a:p>
            <a:r>
              <a:rPr lang="en-US"/>
              <a:t>Suppose we have </a:t>
            </a:r>
            <a:r>
              <a:rPr lang="en-US" i="1"/>
              <a:t>n</a:t>
            </a:r>
            <a:r>
              <a:rPr lang="en-US"/>
              <a:t> moles of an ideal gas in equilibrium in a piston.  The “state” of the gas can be defined by giving the </a:t>
            </a:r>
            <a:r>
              <a:rPr lang="en-US">
                <a:solidFill>
                  <a:srgbClr val="FFFF00"/>
                </a:solidFill>
              </a:rPr>
              <a:t>state variables </a:t>
            </a:r>
            <a:r>
              <a:rPr lang="en-US" i="1">
                <a:solidFill>
                  <a:srgbClr val="FFFF00"/>
                </a:solidFill>
              </a:rPr>
              <a:t>P</a:t>
            </a:r>
            <a:r>
              <a:rPr lang="en-US">
                <a:solidFill>
                  <a:srgbClr val="FFFF00"/>
                </a:solidFill>
              </a:rPr>
              <a:t>, </a:t>
            </a:r>
            <a:r>
              <a:rPr lang="en-US" i="1">
                <a:solidFill>
                  <a:srgbClr val="FFFF00"/>
                </a:solidFill>
              </a:rPr>
              <a:t>V.  </a:t>
            </a:r>
            <a:r>
              <a:rPr lang="en-US">
                <a:solidFill>
                  <a:srgbClr val="FFFF00"/>
                </a:solidFill>
              </a:rPr>
              <a:t>The gas state is a point in the (</a:t>
            </a:r>
            <a:r>
              <a:rPr lang="en-US" i="1">
                <a:solidFill>
                  <a:srgbClr val="FFFF00"/>
                </a:solidFill>
              </a:rPr>
              <a:t>P</a:t>
            </a:r>
            <a:r>
              <a:rPr lang="en-US">
                <a:solidFill>
                  <a:srgbClr val="FFFF00"/>
                </a:solidFill>
              </a:rPr>
              <a:t>, </a:t>
            </a:r>
            <a:r>
              <a:rPr lang="en-US" i="1">
                <a:solidFill>
                  <a:srgbClr val="FFFF00"/>
                </a:solidFill>
              </a:rPr>
              <a:t>V</a:t>
            </a:r>
            <a:r>
              <a:rPr lang="en-US">
                <a:solidFill>
                  <a:srgbClr val="FFFF00"/>
                </a:solidFill>
              </a:rPr>
              <a:t>) plane</a:t>
            </a:r>
            <a:r>
              <a:rPr lang="en-US"/>
              <a:t>.</a:t>
            </a:r>
          </a:p>
          <a:p>
            <a:r>
              <a:rPr lang="en-US"/>
              <a:t>If heat is exchanged or work done, the gas state variables </a:t>
            </a:r>
            <a:r>
              <a:rPr lang="en-US">
                <a:solidFill>
                  <a:srgbClr val="FFFF00"/>
                </a:solidFill>
              </a:rPr>
              <a:t>trace a path</a:t>
            </a:r>
            <a:r>
              <a:rPr lang="en-US"/>
              <a:t> in the (</a:t>
            </a:r>
            <a:r>
              <a:rPr lang="en-US" i="1"/>
              <a:t>P</a:t>
            </a:r>
            <a:r>
              <a:rPr lang="en-US"/>
              <a:t>, </a:t>
            </a:r>
            <a:r>
              <a:rPr lang="en-US" i="1"/>
              <a:t>V</a:t>
            </a:r>
            <a:r>
              <a:rPr lang="en-US"/>
              <a:t>) plane.</a:t>
            </a:r>
          </a:p>
          <a:p>
            <a:r>
              <a:rPr lang="en-US"/>
              <a:t>If the gas moves along an </a:t>
            </a:r>
            <a:r>
              <a:rPr lang="en-US">
                <a:solidFill>
                  <a:srgbClr val="FFFF00"/>
                </a:solidFill>
              </a:rPr>
              <a:t>isotherm </a:t>
            </a:r>
            <a:r>
              <a:rPr lang="en-US" i="1">
                <a:solidFill>
                  <a:srgbClr val="FFFF00"/>
                </a:solidFill>
              </a:rPr>
              <a:t>PV</a:t>
            </a:r>
            <a:r>
              <a:rPr lang="en-US">
                <a:solidFill>
                  <a:srgbClr val="FFFF00"/>
                </a:solidFill>
              </a:rPr>
              <a:t> = constant</a:t>
            </a:r>
            <a:r>
              <a:rPr lang="en-US"/>
              <a:t>, its internal energy stays the same.</a:t>
            </a:r>
          </a:p>
        </p:txBody>
      </p:sp>
      <p:sp>
        <p:nvSpPr>
          <p:cNvPr id="4" name="Content Placeholder 3"/>
          <p:cNvSpPr>
            <a:spLocks noGrp="1"/>
          </p:cNvSpPr>
          <p:nvPr>
            <p:ph sz="half" idx="2"/>
          </p:nvPr>
        </p:nvSpPr>
        <p:spPr>
          <a:xfrm>
            <a:off x="5715000" y="1600200"/>
            <a:ext cx="3200400" cy="4525963"/>
          </a:xfrm>
        </p:spPr>
        <p:txBody>
          <a:bodyPr>
            <a:normAutofit lnSpcReduction="10000"/>
          </a:bodyPr>
          <a:lstStyle/>
          <a:p>
            <a:r>
              <a:rPr lang="en-US">
                <a:solidFill>
                  <a:schemeClr val="bg2">
                    <a:lumMod val="50000"/>
                  </a:schemeClr>
                </a:solidFill>
              </a:rPr>
              <a:t>Z</a:t>
            </a:r>
            <a:r>
              <a:rPr lang="en-US"/>
              <a:t> </a:t>
            </a:r>
          </a:p>
        </p:txBody>
      </p:sp>
      <p:grpSp>
        <p:nvGrpSpPr>
          <p:cNvPr id="5" name="Group 4"/>
          <p:cNvGrpSpPr/>
          <p:nvPr/>
        </p:nvGrpSpPr>
        <p:grpSpPr>
          <a:xfrm>
            <a:off x="5900050" y="1828800"/>
            <a:ext cx="2939150" cy="26007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a:t>P</a:t>
              </a:r>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a:t>V</a:t>
              </a:r>
            </a:p>
          </p:txBody>
        </p:sp>
      </p:grpSp>
      <p:sp>
        <p:nvSpPr>
          <p:cNvPr id="12" name="TextBox 11"/>
          <p:cNvSpPr txBox="1"/>
          <p:nvPr/>
        </p:nvSpPr>
        <p:spPr>
          <a:xfrm>
            <a:off x="6172200" y="4495800"/>
            <a:ext cx="2667000" cy="1200329"/>
          </a:xfrm>
          <a:prstGeom prst="rect">
            <a:avLst/>
          </a:prstGeom>
          <a:noFill/>
          <a:ln w="25400">
            <a:solidFill>
              <a:srgbClr val="FF0000"/>
            </a:solidFill>
          </a:ln>
        </p:spPr>
        <p:txBody>
          <a:bodyPr wrap="square" rtlCol="0">
            <a:spAutoFit/>
          </a:bodyPr>
          <a:lstStyle/>
          <a:p>
            <a:r>
              <a:rPr lang="en-US"/>
              <a:t>The temperature (and therefore internal energy) is constant along an isotherm, </a:t>
            </a:r>
            <a:r>
              <a:rPr lang="en-US" i="1"/>
              <a:t>PV</a:t>
            </a:r>
            <a:r>
              <a:rPr lang="en-US"/>
              <a:t> = const.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Gas Does Some Work</a:t>
            </a:r>
          </a:p>
        </p:txBody>
      </p:sp>
      <p:sp>
        <p:nvSpPr>
          <p:cNvPr id="3" name="Content Placeholder 2"/>
          <p:cNvSpPr>
            <a:spLocks noGrp="1"/>
          </p:cNvSpPr>
          <p:nvPr>
            <p:ph sz="half" idx="1"/>
          </p:nvPr>
        </p:nvSpPr>
        <p:spPr>
          <a:xfrm>
            <a:off x="228600" y="1600200"/>
            <a:ext cx="6248400" cy="4525963"/>
          </a:xfrm>
        </p:spPr>
        <p:txBody>
          <a:bodyPr/>
          <a:lstStyle/>
          <a:p>
            <a:r>
              <a:rPr lang="en-US"/>
              <a:t>The gas pressure </a:t>
            </a:r>
            <a:r>
              <a:rPr lang="en-US" i="1"/>
              <a:t>P</a:t>
            </a:r>
            <a:r>
              <a:rPr lang="en-US"/>
              <a:t> means the force from the gas on the piston, of area </a:t>
            </a:r>
            <a:r>
              <a:rPr lang="en-US" i="1"/>
              <a:t>A</a:t>
            </a:r>
            <a:r>
              <a:rPr lang="en-US"/>
              <a:t>, is </a:t>
            </a:r>
            <a:r>
              <a:rPr lang="en-US" i="1"/>
              <a:t>PA</a:t>
            </a:r>
            <a:r>
              <a:rPr lang="en-US"/>
              <a:t>.  This means that if the piston moves up a distance </a:t>
            </a:r>
            <a:r>
              <a:rPr lang="en-US" i="1"/>
              <a:t>dℓ</a:t>
            </a:r>
            <a:r>
              <a:rPr lang="en-US"/>
              <a:t>, the work done by the gas, force x distance = </a:t>
            </a:r>
            <a:r>
              <a:rPr lang="en-US" i="1"/>
              <a:t>PAdℓ</a:t>
            </a:r>
            <a:r>
              <a:rPr lang="en-US"/>
              <a:t> =</a:t>
            </a:r>
            <a:r>
              <a:rPr lang="en-US" i="1"/>
              <a:t>PdV.</a:t>
            </a:r>
          </a:p>
          <a:p>
            <a:r>
              <a:rPr lang="en-US"/>
              <a:t>The work done by the gas in expanding  </a:t>
            </a:r>
            <a:r>
              <a:rPr lang="en-US">
                <a:solidFill>
                  <a:srgbClr val="FFFF00"/>
                </a:solidFill>
              </a:rPr>
              <a:t>isothermally</a:t>
            </a:r>
            <a:r>
              <a:rPr lang="en-US"/>
              <a:t>, along </a:t>
            </a:r>
            <a:r>
              <a:rPr lang="en-US" i="1"/>
              <a:t>PV</a:t>
            </a:r>
            <a:r>
              <a:rPr lang="en-US"/>
              <a:t> = </a:t>
            </a:r>
            <a:r>
              <a:rPr lang="en-US" i="1"/>
              <a:t>nRT</a:t>
            </a:r>
            <a:r>
              <a:rPr lang="en-US"/>
              <a:t>, is</a:t>
            </a:r>
          </a:p>
        </p:txBody>
      </p:sp>
      <p:sp>
        <p:nvSpPr>
          <p:cNvPr id="4" name="Content Placeholder 3"/>
          <p:cNvSpPr>
            <a:spLocks noGrp="1"/>
          </p:cNvSpPr>
          <p:nvPr>
            <p:ph sz="half" idx="2"/>
          </p:nvPr>
        </p:nvSpPr>
        <p:spPr>
          <a:xfrm>
            <a:off x="6324600" y="1600200"/>
            <a:ext cx="2362200" cy="4525963"/>
          </a:xfrm>
        </p:spPr>
        <p:txBody>
          <a:bodyPr/>
          <a:lstStyle/>
          <a:p>
            <a:r>
              <a:rPr lang="en-US">
                <a:solidFill>
                  <a:schemeClr val="bg2">
                    <a:lumMod val="50000"/>
                  </a:schemeClr>
                </a:solidFill>
              </a:rPr>
              <a:t>a</a:t>
            </a:r>
          </a:p>
        </p:txBody>
      </p:sp>
      <p:grpSp>
        <p:nvGrpSpPr>
          <p:cNvPr id="23" name="Group 22"/>
          <p:cNvGrpSpPr/>
          <p:nvPr/>
        </p:nvGrpSpPr>
        <p:grpSpPr>
          <a:xfrm>
            <a:off x="6805746" y="1981200"/>
            <a:ext cx="2338254" cy="3505200"/>
            <a:chOff x="6272346" y="1981200"/>
            <a:chExt cx="2338254" cy="3505200"/>
          </a:xfrm>
        </p:grpSpPr>
        <p:sp>
          <p:nvSpPr>
            <p:cNvPr id="9" name="Oval 8"/>
            <p:cNvSpPr/>
            <p:nvPr/>
          </p:nvSpPr>
          <p:spPr>
            <a:xfrm>
              <a:off x="6272346" y="5029200"/>
              <a:ext cx="1188720" cy="457200"/>
            </a:xfrm>
            <a:prstGeom prst="ellipse">
              <a:avLst/>
            </a:prstGeom>
            <a:solidFill>
              <a:srgbClr val="9433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4950822"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6019800"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413863" y="5079274"/>
              <a:ext cx="914400" cy="3048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37338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00800" y="35814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81800" y="1981200"/>
              <a:ext cx="152400" cy="1752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0" y="4419600"/>
              <a:ext cx="990600" cy="400110"/>
            </a:xfrm>
            <a:prstGeom prst="rect">
              <a:avLst/>
            </a:prstGeom>
            <a:noFill/>
          </p:spPr>
          <p:txBody>
            <a:bodyPr wrap="square" rtlCol="0">
              <a:spAutoFit/>
            </a:bodyPr>
            <a:lstStyle/>
            <a:p>
              <a:r>
                <a:rPr lang="en-US" sz="2000"/>
                <a:t>Area </a:t>
              </a:r>
              <a:r>
                <a:rPr lang="en-US" sz="2000" i="1"/>
                <a:t>A</a:t>
              </a:r>
            </a:p>
          </p:txBody>
        </p:sp>
        <p:cxnSp>
          <p:nvCxnSpPr>
            <p:cNvPr id="15" name="Straight Arrow Connector 14"/>
            <p:cNvCxnSpPr>
              <a:stCxn id="13" idx="1"/>
            </p:cNvCxnSpPr>
            <p:nvPr/>
          </p:nvCxnSpPr>
          <p:spPr>
            <a:xfrm rot="10800000">
              <a:off x="7010400" y="4114813"/>
              <a:ext cx="609600" cy="5048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96200" y="3581400"/>
              <a:ext cx="838200" cy="381000"/>
            </a:xfrm>
            <a:prstGeom prst="rect">
              <a:avLst/>
            </a:prstGeom>
            <a:noFill/>
          </p:spPr>
          <p:txBody>
            <a:bodyPr wrap="square" rtlCol="0">
              <a:spAutoFit/>
            </a:bodyPr>
            <a:lstStyle/>
            <a:p>
              <a:r>
                <a:rPr lang="en-US" i="1"/>
                <a:t>dℓ</a:t>
              </a:r>
            </a:p>
          </p:txBody>
        </p:sp>
        <p:cxnSp>
          <p:nvCxnSpPr>
            <p:cNvPr id="21" name="Straight Arrow Connector 20"/>
            <p:cNvCxnSpPr/>
            <p:nvPr/>
          </p:nvCxnSpPr>
          <p:spPr>
            <a:xfrm rot="9840000">
              <a:off x="7315200" y="3794760"/>
              <a:ext cx="381000" cy="38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4" name="Object 23"/>
          <p:cNvGraphicFramePr>
            <a:graphicFrameLocks noChangeAspect="1"/>
          </p:cNvGraphicFramePr>
          <p:nvPr/>
        </p:nvGraphicFramePr>
        <p:xfrm>
          <a:off x="459378" y="5234215"/>
          <a:ext cx="5956300" cy="1231900"/>
        </p:xfrm>
        <a:graphic>
          <a:graphicData uri="http://schemas.openxmlformats.org/presentationml/2006/ole">
            <mc:AlternateContent xmlns:mc="http://schemas.openxmlformats.org/markup-compatibility/2006">
              <mc:Choice xmlns:v="urn:schemas-microsoft-com:vml" Requires="v">
                <p:oleObj spid="_x0000_s91140" name="Equation" r:id="rId4" imgW="5956200" imgH="1231560" progId="Equation.DSMT4">
                  <p:embed/>
                </p:oleObj>
              </mc:Choice>
              <mc:Fallback>
                <p:oleObj name="Equation" r:id="rId4" imgW="5956200" imgH="12315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9378" y="5234215"/>
                        <a:ext cx="5956300" cy="1231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p:txBody>
          <a:bodyPr/>
          <a:lstStyle/>
          <a:p>
            <a:r>
              <a:rPr lang="en-US"/>
              <a:t>When an ideal gas is compressed isothermally, work is done.  Where did that energy transfer go?</a:t>
            </a:r>
          </a:p>
          <a:p>
            <a:pPr marL="514350" indent="-514350">
              <a:buAutoNum type="alphaUcPeriod"/>
            </a:pPr>
            <a:r>
              <a:rPr lang="en-US"/>
              <a:t>It’s stored as extra pressure in the gas.</a:t>
            </a:r>
          </a:p>
          <a:p>
            <a:pPr marL="514350" indent="-514350">
              <a:buAutoNum type="alphaUcPeriod"/>
            </a:pPr>
            <a:r>
              <a:rPr lang="en-US"/>
              <a:t>It’s stored as internal energy in the gas.</a:t>
            </a:r>
          </a:p>
          <a:p>
            <a:pPr marL="514350" indent="-514350">
              <a:buAutoNum type="alphaUcPeriod"/>
            </a:pPr>
            <a:r>
              <a:rPr lang="en-US"/>
              <a:t>It must have leaked out as heat.</a:t>
            </a:r>
          </a:p>
          <a:p>
            <a:pPr marL="514350" indent="-514350">
              <a:buAutoNum type="alphaUcPeriod"/>
            </a:pP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a:solidFill>
                  <a:srgbClr val="FFFF00"/>
                </a:solidFill>
              </a:rPr>
              <a:t>Different Paths from State A to State B</a:t>
            </a:r>
          </a:p>
        </p:txBody>
      </p:sp>
      <p:sp>
        <p:nvSpPr>
          <p:cNvPr id="3" name="Content Placeholder 2"/>
          <p:cNvSpPr>
            <a:spLocks noGrp="1"/>
          </p:cNvSpPr>
          <p:nvPr>
            <p:ph sz="half" idx="1"/>
          </p:nvPr>
        </p:nvSpPr>
        <p:spPr>
          <a:xfrm>
            <a:off x="457200" y="1600200"/>
            <a:ext cx="4419600" cy="4525963"/>
          </a:xfrm>
        </p:spPr>
        <p:txBody>
          <a:bodyPr>
            <a:normAutofit lnSpcReduction="10000"/>
          </a:bodyPr>
          <a:lstStyle/>
          <a:p>
            <a:r>
              <a:rPr lang="en-US"/>
              <a:t>Along the isotherm AB, internal energy is constant, </a:t>
            </a:r>
            <a:r>
              <a:rPr lang="en-US" i="1"/>
              <a:t>Q</a:t>
            </a:r>
            <a:r>
              <a:rPr lang="en-US"/>
              <a:t> = </a:t>
            </a:r>
            <a:r>
              <a:rPr lang="en-US" i="1"/>
              <a:t>W</a:t>
            </a:r>
            <a:r>
              <a:rPr lang="en-US"/>
              <a:t>:  heat supplied = work done.</a:t>
            </a:r>
          </a:p>
          <a:p>
            <a:r>
              <a:rPr lang="en-US"/>
              <a:t>Along the constant  volume path AD </a:t>
            </a:r>
            <a:r>
              <a:rPr lang="en-US" i="1"/>
              <a:t>no</a:t>
            </a:r>
            <a:r>
              <a:rPr lang="en-US"/>
              <a:t> work is done, heat is lost.</a:t>
            </a:r>
          </a:p>
          <a:p>
            <a:r>
              <a:rPr lang="en-US"/>
              <a:t>Along the constant pressure path DB the gas does work </a:t>
            </a:r>
            <a:r>
              <a:rPr lang="en-US" i="1"/>
              <a:t>and</a:t>
            </a:r>
            <a:r>
              <a:rPr lang="en-US"/>
              <a:t> absorbs heat.</a:t>
            </a:r>
          </a:p>
          <a:p>
            <a:endParaRPr lang="en-US"/>
          </a:p>
        </p:txBody>
      </p:sp>
      <p:sp>
        <p:nvSpPr>
          <p:cNvPr id="4" name="Content Placeholder 3"/>
          <p:cNvSpPr>
            <a:spLocks noGrp="1"/>
          </p:cNvSpPr>
          <p:nvPr>
            <p:ph sz="half" idx="2"/>
          </p:nvPr>
        </p:nvSpPr>
        <p:spPr/>
        <p:txBody>
          <a:bodyPr>
            <a:normAutofit lnSpcReduction="10000"/>
          </a:bodyPr>
          <a:lstStyle/>
          <a:p>
            <a:r>
              <a:rPr lang="en-US">
                <a:solidFill>
                  <a:schemeClr val="bg2">
                    <a:lumMod val="50000"/>
                  </a:schemeClr>
                </a:solidFill>
              </a:rPr>
              <a:t>A</a:t>
            </a:r>
            <a:r>
              <a:rPr lang="en-US"/>
              <a:t> </a:t>
            </a:r>
          </a:p>
        </p:txBody>
      </p:sp>
      <p:grpSp>
        <p:nvGrpSpPr>
          <p:cNvPr id="24" name="Group 23"/>
          <p:cNvGrpSpPr/>
          <p:nvPr/>
        </p:nvGrpSpPr>
        <p:grpSpPr>
          <a:xfrm>
            <a:off x="4876800" y="1828800"/>
            <a:ext cx="3962400" cy="3810000"/>
            <a:chOff x="4876800" y="1828800"/>
            <a:chExt cx="3962400" cy="3810000"/>
          </a:xfrm>
        </p:grpSpPr>
        <p:grpSp>
          <p:nvGrpSpPr>
            <p:cNvPr id="5" name="Group 4"/>
            <p:cNvGrpSpPr/>
            <p:nvPr/>
          </p:nvGrpSpPr>
          <p:grpSpPr>
            <a:xfrm>
              <a:off x="4876800" y="1828800"/>
              <a:ext cx="3962400" cy="38100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a:t>P</a:t>
                </a:r>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a:t>V</a:t>
                </a:r>
              </a:p>
            </p:txBody>
          </p:sp>
        </p:grpSp>
        <p:grpSp>
          <p:nvGrpSpPr>
            <p:cNvPr id="23" name="Group 22"/>
            <p:cNvGrpSpPr/>
            <p:nvPr/>
          </p:nvGrpSpPr>
          <p:grpSpPr>
            <a:xfrm>
              <a:off x="5588726" y="2859437"/>
              <a:ext cx="2081348" cy="2008169"/>
              <a:chOff x="5588726" y="2859437"/>
              <a:chExt cx="2081348" cy="2008169"/>
            </a:xfrm>
          </p:grpSpPr>
          <p:cxnSp>
            <p:nvCxnSpPr>
              <p:cNvPr id="13" name="Straight Connector 12"/>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943600" y="2954868"/>
                <a:ext cx="381000" cy="400110"/>
              </a:xfrm>
              <a:prstGeom prst="rect">
                <a:avLst/>
              </a:prstGeom>
              <a:noFill/>
            </p:spPr>
            <p:txBody>
              <a:bodyPr wrap="square" rtlCol="0">
                <a:spAutoFit/>
              </a:bodyPr>
              <a:lstStyle/>
              <a:p>
                <a:r>
                  <a:rPr lang="en-US" sz="2000"/>
                  <a:t>A</a:t>
                </a:r>
              </a:p>
            </p:txBody>
          </p:sp>
          <p:sp>
            <p:nvSpPr>
              <p:cNvPr id="16" name="TextBox 15"/>
              <p:cNvSpPr txBox="1"/>
              <p:nvPr/>
            </p:nvSpPr>
            <p:spPr>
              <a:xfrm>
                <a:off x="7289074" y="4184953"/>
                <a:ext cx="381000" cy="400110"/>
              </a:xfrm>
              <a:prstGeom prst="rect">
                <a:avLst/>
              </a:prstGeom>
              <a:noFill/>
            </p:spPr>
            <p:txBody>
              <a:bodyPr wrap="square" rtlCol="0">
                <a:spAutoFit/>
              </a:bodyPr>
              <a:lstStyle/>
              <a:p>
                <a:r>
                  <a:rPr lang="en-US" sz="2000"/>
                  <a:t>B</a:t>
                </a:r>
              </a:p>
            </p:txBody>
          </p:sp>
          <p:sp>
            <p:nvSpPr>
              <p:cNvPr id="17" name="TextBox 16"/>
              <p:cNvSpPr txBox="1"/>
              <p:nvPr/>
            </p:nvSpPr>
            <p:spPr>
              <a:xfrm>
                <a:off x="5712822" y="4445726"/>
                <a:ext cx="381000" cy="400110"/>
              </a:xfrm>
              <a:prstGeom prst="rect">
                <a:avLst/>
              </a:prstGeom>
              <a:noFill/>
            </p:spPr>
            <p:txBody>
              <a:bodyPr wrap="square" rtlCol="0">
                <a:spAutoFit/>
              </a:bodyPr>
              <a:lstStyle/>
              <a:p>
                <a:r>
                  <a:rPr lang="en-US" sz="2000"/>
                  <a:t>D</a:t>
                </a:r>
              </a:p>
            </p:txBody>
          </p:sp>
          <p:sp>
            <p:nvSpPr>
              <p:cNvPr id="20" name="TextBox 19"/>
              <p:cNvSpPr txBox="1"/>
              <p:nvPr/>
            </p:nvSpPr>
            <p:spPr>
              <a:xfrm rot="2500953">
                <a:off x="5977335" y="3757737"/>
                <a:ext cx="1447800" cy="400110"/>
              </a:xfrm>
              <a:prstGeom prst="rect">
                <a:avLst/>
              </a:prstGeom>
              <a:noFill/>
            </p:spPr>
            <p:txBody>
              <a:bodyPr wrap="square" rtlCol="0">
                <a:spAutoFit/>
              </a:bodyPr>
              <a:lstStyle/>
              <a:p>
                <a:r>
                  <a:rPr lang="en-US" sz="2000"/>
                  <a:t>Isothermal</a:t>
                </a:r>
              </a:p>
            </p:txBody>
          </p:sp>
          <p:sp>
            <p:nvSpPr>
              <p:cNvPr id="21" name="TextBox 20"/>
              <p:cNvSpPr txBox="1"/>
              <p:nvPr/>
            </p:nvSpPr>
            <p:spPr>
              <a:xfrm>
                <a:off x="6215745" y="4467496"/>
                <a:ext cx="1447800" cy="400110"/>
              </a:xfrm>
              <a:prstGeom prst="rect">
                <a:avLst/>
              </a:prstGeom>
              <a:noFill/>
            </p:spPr>
            <p:txBody>
              <a:bodyPr wrap="square" rtlCol="0">
                <a:spAutoFit/>
              </a:bodyPr>
              <a:lstStyle/>
              <a:p>
                <a:r>
                  <a:rPr lang="en-US" sz="2000"/>
                  <a:t>Isobaric</a:t>
                </a:r>
              </a:p>
            </p:txBody>
          </p:sp>
          <p:sp>
            <p:nvSpPr>
              <p:cNvPr id="22" name="TextBox 21"/>
              <p:cNvSpPr txBox="1"/>
              <p:nvPr/>
            </p:nvSpPr>
            <p:spPr>
              <a:xfrm rot="16200000">
                <a:off x="4912481" y="3535682"/>
                <a:ext cx="1752600" cy="400110"/>
              </a:xfrm>
              <a:prstGeom prst="rect">
                <a:avLst/>
              </a:prstGeom>
              <a:noFill/>
            </p:spPr>
            <p:txBody>
              <a:bodyPr wrap="square" rtlCol="0">
                <a:spAutoFit/>
              </a:bodyPr>
              <a:lstStyle/>
              <a:p>
                <a:r>
                  <a:rPr lang="en-US" sz="2000"/>
                  <a:t>Isovolumetric</a:t>
                </a:r>
              </a:p>
            </p:txBody>
          </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sz="half" idx="1"/>
          </p:nvPr>
        </p:nvSpPr>
        <p:spPr/>
        <p:txBody>
          <a:bodyPr/>
          <a:lstStyle/>
          <a:p>
            <a:r>
              <a:rPr lang="en-US"/>
              <a:t>Suppose the gas follows the path ADB. How does the internal energy lost along AD compare with that gained along DB?</a:t>
            </a:r>
          </a:p>
          <a:p>
            <a:pPr marL="514350" indent="-514350">
              <a:buAutoNum type="alphaUcPeriod"/>
            </a:pPr>
            <a:r>
              <a:rPr lang="en-US"/>
              <a:t>It’s less</a:t>
            </a:r>
          </a:p>
          <a:p>
            <a:pPr marL="514350" indent="-514350">
              <a:buAutoNum type="alphaUcPeriod"/>
            </a:pPr>
            <a:r>
              <a:rPr lang="en-US"/>
              <a:t>It’s the same</a:t>
            </a:r>
          </a:p>
          <a:p>
            <a:pPr marL="514350" indent="-514350">
              <a:buAutoNum type="alphaUcPeriod"/>
            </a:pPr>
            <a:r>
              <a:rPr lang="en-US"/>
              <a:t>It’s more</a:t>
            </a:r>
          </a:p>
        </p:txBody>
      </p:sp>
      <p:sp>
        <p:nvSpPr>
          <p:cNvPr id="4" name="Content Placeholder 3"/>
          <p:cNvSpPr>
            <a:spLocks noGrp="1"/>
          </p:cNvSpPr>
          <p:nvPr>
            <p:ph sz="half" idx="2"/>
          </p:nvPr>
        </p:nvSpPr>
        <p:spPr/>
        <p:txBody>
          <a:bodyPr/>
          <a:lstStyle/>
          <a:p>
            <a:r>
              <a:rPr lang="en-US"/>
              <a:t>A </a:t>
            </a:r>
          </a:p>
        </p:txBody>
      </p:sp>
      <p:grpSp>
        <p:nvGrpSpPr>
          <p:cNvPr id="5" name="Group 4"/>
          <p:cNvGrpSpPr/>
          <p:nvPr/>
        </p:nvGrpSpPr>
        <p:grpSpPr>
          <a:xfrm>
            <a:off x="4876800" y="1828800"/>
            <a:ext cx="3962400" cy="3810000"/>
            <a:chOff x="4876800" y="1828800"/>
            <a:chExt cx="3962400" cy="3810000"/>
          </a:xfrm>
        </p:grpSpPr>
        <p:grpSp>
          <p:nvGrpSpPr>
            <p:cNvPr id="6" name="Group 4"/>
            <p:cNvGrpSpPr/>
            <p:nvPr/>
          </p:nvGrpSpPr>
          <p:grpSpPr>
            <a:xfrm>
              <a:off x="4876800" y="1828823"/>
              <a:ext cx="3962400" cy="3809976"/>
              <a:chOff x="1556650" y="4038616"/>
              <a:chExt cx="2939150" cy="2600684"/>
            </a:xfrm>
          </p:grpSpPr>
          <p:grpSp>
            <p:nvGrpSpPr>
              <p:cNvPr id="16" name="Group 11"/>
              <p:cNvGrpSpPr/>
              <p:nvPr/>
            </p:nvGrpSpPr>
            <p:grpSpPr>
              <a:xfrm>
                <a:off x="1905000" y="4038616"/>
                <a:ext cx="2590800" cy="2210110"/>
                <a:chOff x="913606" y="304800"/>
                <a:chExt cx="5868194" cy="5868988"/>
              </a:xfrm>
            </p:grpSpPr>
            <p:cxnSp>
              <p:nvCxnSpPr>
                <p:cNvPr id="19" name="Straight Arrow Connector 1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TextBox 16"/>
              <p:cNvSpPr txBox="1"/>
              <p:nvPr/>
            </p:nvSpPr>
            <p:spPr>
              <a:xfrm>
                <a:off x="1556650" y="4280075"/>
                <a:ext cx="609600" cy="400110"/>
              </a:xfrm>
              <a:prstGeom prst="rect">
                <a:avLst/>
              </a:prstGeom>
              <a:noFill/>
            </p:spPr>
            <p:txBody>
              <a:bodyPr wrap="square" rtlCol="0">
                <a:spAutoFit/>
              </a:bodyPr>
              <a:lstStyle/>
              <a:p>
                <a:r>
                  <a:rPr lang="en-US" sz="2000" i="1"/>
                  <a:t>P</a:t>
                </a:r>
              </a:p>
            </p:txBody>
          </p:sp>
          <p:sp>
            <p:nvSpPr>
              <p:cNvPr id="18" name="TextBox 17"/>
              <p:cNvSpPr txBox="1"/>
              <p:nvPr/>
            </p:nvSpPr>
            <p:spPr>
              <a:xfrm>
                <a:off x="3869375" y="6239190"/>
                <a:ext cx="609600" cy="400110"/>
              </a:xfrm>
              <a:prstGeom prst="rect">
                <a:avLst/>
              </a:prstGeom>
              <a:noFill/>
            </p:spPr>
            <p:txBody>
              <a:bodyPr wrap="square" rtlCol="0">
                <a:spAutoFit/>
              </a:bodyPr>
              <a:lstStyle/>
              <a:p>
                <a:r>
                  <a:rPr lang="en-US" sz="2000" i="1"/>
                  <a:t>V</a:t>
                </a:r>
              </a:p>
            </p:txBody>
          </p:sp>
        </p:grpSp>
        <p:grpSp>
          <p:nvGrpSpPr>
            <p:cNvPr id="7" name="Group 22"/>
            <p:cNvGrpSpPr/>
            <p:nvPr/>
          </p:nvGrpSpPr>
          <p:grpSpPr>
            <a:xfrm>
              <a:off x="5588726" y="2859437"/>
              <a:ext cx="2081348" cy="2008169"/>
              <a:chOff x="5588726" y="2859437"/>
              <a:chExt cx="2081348" cy="2008169"/>
            </a:xfrm>
          </p:grpSpPr>
          <p:cxnSp>
            <p:nvCxnSpPr>
              <p:cNvPr id="8" name="Straight Connector 7"/>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43600" y="2954868"/>
                <a:ext cx="381000" cy="400110"/>
              </a:xfrm>
              <a:prstGeom prst="rect">
                <a:avLst/>
              </a:prstGeom>
              <a:noFill/>
            </p:spPr>
            <p:txBody>
              <a:bodyPr wrap="square" rtlCol="0">
                <a:spAutoFit/>
              </a:bodyPr>
              <a:lstStyle/>
              <a:p>
                <a:r>
                  <a:rPr lang="en-US" sz="2000"/>
                  <a:t>A</a:t>
                </a:r>
              </a:p>
            </p:txBody>
          </p:sp>
          <p:sp>
            <p:nvSpPr>
              <p:cNvPr id="11" name="TextBox 10"/>
              <p:cNvSpPr txBox="1"/>
              <p:nvPr/>
            </p:nvSpPr>
            <p:spPr>
              <a:xfrm>
                <a:off x="7289074" y="4184953"/>
                <a:ext cx="381000" cy="400110"/>
              </a:xfrm>
              <a:prstGeom prst="rect">
                <a:avLst/>
              </a:prstGeom>
              <a:noFill/>
            </p:spPr>
            <p:txBody>
              <a:bodyPr wrap="square" rtlCol="0">
                <a:spAutoFit/>
              </a:bodyPr>
              <a:lstStyle/>
              <a:p>
                <a:r>
                  <a:rPr lang="en-US" sz="2000"/>
                  <a:t>B</a:t>
                </a:r>
              </a:p>
            </p:txBody>
          </p:sp>
          <p:sp>
            <p:nvSpPr>
              <p:cNvPr id="12" name="TextBox 11"/>
              <p:cNvSpPr txBox="1"/>
              <p:nvPr/>
            </p:nvSpPr>
            <p:spPr>
              <a:xfrm>
                <a:off x="5712822" y="4445726"/>
                <a:ext cx="381000" cy="400110"/>
              </a:xfrm>
              <a:prstGeom prst="rect">
                <a:avLst/>
              </a:prstGeom>
              <a:noFill/>
            </p:spPr>
            <p:txBody>
              <a:bodyPr wrap="square" rtlCol="0">
                <a:spAutoFit/>
              </a:bodyPr>
              <a:lstStyle/>
              <a:p>
                <a:r>
                  <a:rPr lang="en-US" sz="2000"/>
                  <a:t>D</a:t>
                </a:r>
              </a:p>
            </p:txBody>
          </p:sp>
          <p:sp>
            <p:nvSpPr>
              <p:cNvPr id="13" name="TextBox 12"/>
              <p:cNvSpPr txBox="1"/>
              <p:nvPr/>
            </p:nvSpPr>
            <p:spPr>
              <a:xfrm rot="2500953">
                <a:off x="5977335" y="3757737"/>
                <a:ext cx="1447800" cy="400110"/>
              </a:xfrm>
              <a:prstGeom prst="rect">
                <a:avLst/>
              </a:prstGeom>
              <a:noFill/>
            </p:spPr>
            <p:txBody>
              <a:bodyPr wrap="square" rtlCol="0">
                <a:spAutoFit/>
              </a:bodyPr>
              <a:lstStyle/>
              <a:p>
                <a:r>
                  <a:rPr lang="en-US" sz="2000"/>
                  <a:t>Isothermal</a:t>
                </a:r>
              </a:p>
            </p:txBody>
          </p:sp>
          <p:sp>
            <p:nvSpPr>
              <p:cNvPr id="14" name="TextBox 13"/>
              <p:cNvSpPr txBox="1"/>
              <p:nvPr/>
            </p:nvSpPr>
            <p:spPr>
              <a:xfrm>
                <a:off x="6215745" y="4467496"/>
                <a:ext cx="1447800" cy="400110"/>
              </a:xfrm>
              <a:prstGeom prst="rect">
                <a:avLst/>
              </a:prstGeom>
              <a:noFill/>
            </p:spPr>
            <p:txBody>
              <a:bodyPr wrap="square" rtlCol="0">
                <a:spAutoFit/>
              </a:bodyPr>
              <a:lstStyle/>
              <a:p>
                <a:r>
                  <a:rPr lang="en-US" sz="2000"/>
                  <a:t>Isobaric</a:t>
                </a:r>
              </a:p>
            </p:txBody>
          </p:sp>
          <p:sp>
            <p:nvSpPr>
              <p:cNvPr id="15" name="TextBox 14"/>
              <p:cNvSpPr txBox="1"/>
              <p:nvPr/>
            </p:nvSpPr>
            <p:spPr>
              <a:xfrm rot="16200000">
                <a:off x="4912481" y="3535682"/>
                <a:ext cx="1752600" cy="400110"/>
              </a:xfrm>
              <a:prstGeom prst="rect">
                <a:avLst/>
              </a:prstGeom>
              <a:noFill/>
            </p:spPr>
            <p:txBody>
              <a:bodyPr wrap="square" rtlCol="0">
                <a:spAutoFit/>
              </a:bodyPr>
              <a:lstStyle/>
              <a:p>
                <a:r>
                  <a:rPr lang="en-US" sz="2000"/>
                  <a:t>Isovolumetric</a:t>
                </a: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solidFill>
                  <a:srgbClr val="FFFF00"/>
                </a:solidFill>
              </a:rPr>
              <a:t>               Heat Flow</a:t>
            </a:r>
          </a:p>
        </p:txBody>
      </p:sp>
      <p:sp>
        <p:nvSpPr>
          <p:cNvPr id="3" name="Content Placeholder 2"/>
          <p:cNvSpPr>
            <a:spLocks noGrp="1"/>
          </p:cNvSpPr>
          <p:nvPr>
            <p:ph sz="half" idx="1"/>
          </p:nvPr>
        </p:nvSpPr>
        <p:spPr>
          <a:xfrm>
            <a:off x="372293" y="1600200"/>
            <a:ext cx="8305800" cy="5105400"/>
          </a:xfrm>
        </p:spPr>
        <p:txBody>
          <a:bodyPr>
            <a:normAutofit/>
          </a:bodyPr>
          <a:lstStyle/>
          <a:p>
            <a:r>
              <a:rPr lang="en-US"/>
              <a:t>If something warm is in contact with something cooler, the warm thing cools down as the cool thing gets a little warmer. This flow of energy, called </a:t>
            </a:r>
            <a:r>
              <a:rPr lang="en-US">
                <a:solidFill>
                  <a:srgbClr val="FFC000"/>
                </a:solidFill>
              </a:rPr>
              <a:t>heat</a:t>
            </a:r>
            <a:r>
              <a:rPr lang="en-US"/>
              <a:t>, was until the 1800’s envisioned as an invisible fluid, called caloric.</a:t>
            </a:r>
          </a:p>
          <a:p>
            <a:r>
              <a:rPr lang="en-US"/>
              <a:t>This wasn’t such a crazy idea—using fluid flow equations, Fourier correctly analyzed heat flow in the Earth, inventing Fourier series to do it.  And, there existed at least one invisible fluid: electricity.</a:t>
            </a:r>
          </a:p>
          <a:p>
            <a:r>
              <a:rPr lang="en-US"/>
              <a:t>The idea was that temperature acted like a potential for the caloric fluid, and it flowed downhill to lower </a:t>
            </a:r>
            <a:r>
              <a:rPr lang="en-US" i="1"/>
              <a:t>T</a:t>
            </a:r>
            <a:r>
              <a:rPr lang="en-US"/>
              <a:t>.</a:t>
            </a:r>
          </a:p>
        </p:txBody>
      </p:sp>
      <p:sp>
        <p:nvSpPr>
          <p:cNvPr id="4" name="Content Placeholder 3"/>
          <p:cNvSpPr>
            <a:spLocks noGrp="1"/>
          </p:cNvSpPr>
          <p:nvPr>
            <p:ph sz="half" idx="2"/>
          </p:nvPr>
        </p:nvSpPr>
        <p:spPr>
          <a:xfrm>
            <a:off x="8305800" y="1600200"/>
            <a:ext cx="381000" cy="4525963"/>
          </a:xfrm>
        </p:spPr>
        <p:txBody>
          <a:bodyPr>
            <a:normAutofit/>
          </a:bodyPr>
          <a:lstStyle/>
          <a:p>
            <a:r>
              <a:rPr lang="en-US">
                <a:solidFill>
                  <a:schemeClr val="bg2">
                    <a:lumMod val="50000"/>
                  </a:schemeClr>
                </a:solidFill>
              </a:rPr>
              <a:t>q</a:t>
            </a:r>
          </a:p>
        </p:txBody>
      </p:sp>
      <p:grpSp>
        <p:nvGrpSpPr>
          <p:cNvPr id="9" name="Group 8"/>
          <p:cNvGrpSpPr/>
          <p:nvPr/>
        </p:nvGrpSpPr>
        <p:grpSpPr>
          <a:xfrm>
            <a:off x="5334000" y="304800"/>
            <a:ext cx="2286000" cy="1066800"/>
            <a:chOff x="5943600" y="2971800"/>
            <a:chExt cx="1674222" cy="838200"/>
          </a:xfrm>
        </p:grpSpPr>
        <p:sp>
          <p:nvSpPr>
            <p:cNvPr id="6" name="Rectangle 5"/>
            <p:cNvSpPr/>
            <p:nvPr/>
          </p:nvSpPr>
          <p:spPr>
            <a:xfrm>
              <a:off x="5943600" y="2971800"/>
              <a:ext cx="838200" cy="838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79622" y="2971800"/>
              <a:ext cx="838200" cy="838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553200" y="3200400"/>
              <a:ext cx="609600" cy="484632"/>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sz="half" idx="1"/>
          </p:nvPr>
        </p:nvSpPr>
        <p:spPr/>
        <p:txBody>
          <a:bodyPr>
            <a:normAutofit lnSpcReduction="10000"/>
          </a:bodyPr>
          <a:lstStyle/>
          <a:p>
            <a:r>
              <a:rPr lang="en-US"/>
              <a:t>Suppose the gas follows the path ADB. How does the total work done by the gas compare with that if it followed the isotherm from A to B?</a:t>
            </a:r>
          </a:p>
          <a:p>
            <a:pPr marL="514350" indent="-514350">
              <a:buAutoNum type="alphaUcPeriod"/>
            </a:pPr>
            <a:r>
              <a:rPr lang="en-US"/>
              <a:t>It’s less</a:t>
            </a:r>
          </a:p>
          <a:p>
            <a:pPr marL="514350" indent="-514350">
              <a:buAutoNum type="alphaUcPeriod"/>
            </a:pPr>
            <a:r>
              <a:rPr lang="en-US"/>
              <a:t>It’s the same</a:t>
            </a:r>
          </a:p>
          <a:p>
            <a:pPr marL="514350" indent="-514350">
              <a:buAutoNum type="alphaUcPeriod"/>
            </a:pPr>
            <a:r>
              <a:rPr lang="en-US"/>
              <a:t>It’s more</a:t>
            </a:r>
          </a:p>
        </p:txBody>
      </p:sp>
      <p:sp>
        <p:nvSpPr>
          <p:cNvPr id="4" name="Content Placeholder 3"/>
          <p:cNvSpPr>
            <a:spLocks noGrp="1"/>
          </p:cNvSpPr>
          <p:nvPr>
            <p:ph sz="half" idx="2"/>
          </p:nvPr>
        </p:nvSpPr>
        <p:spPr/>
        <p:txBody>
          <a:bodyPr>
            <a:normAutofit lnSpcReduction="10000"/>
          </a:bodyPr>
          <a:lstStyle/>
          <a:p>
            <a:r>
              <a:rPr lang="en-US">
                <a:solidFill>
                  <a:schemeClr val="bg2">
                    <a:lumMod val="50000"/>
                  </a:schemeClr>
                </a:solidFill>
              </a:rPr>
              <a:t>A</a:t>
            </a:r>
            <a:r>
              <a:rPr lang="en-US"/>
              <a:t> </a:t>
            </a:r>
          </a:p>
        </p:txBody>
      </p:sp>
      <p:grpSp>
        <p:nvGrpSpPr>
          <p:cNvPr id="5" name="Group 4"/>
          <p:cNvGrpSpPr/>
          <p:nvPr/>
        </p:nvGrpSpPr>
        <p:grpSpPr>
          <a:xfrm>
            <a:off x="4876800" y="1828800"/>
            <a:ext cx="3962400" cy="3810000"/>
            <a:chOff x="4876800" y="1828800"/>
            <a:chExt cx="3962400" cy="3810000"/>
          </a:xfrm>
        </p:grpSpPr>
        <p:grpSp>
          <p:nvGrpSpPr>
            <p:cNvPr id="6" name="Group 4"/>
            <p:cNvGrpSpPr/>
            <p:nvPr/>
          </p:nvGrpSpPr>
          <p:grpSpPr>
            <a:xfrm>
              <a:off x="4876800" y="1828823"/>
              <a:ext cx="3962400" cy="3809976"/>
              <a:chOff x="1556650" y="4038616"/>
              <a:chExt cx="2939150" cy="2600684"/>
            </a:xfrm>
          </p:grpSpPr>
          <p:grpSp>
            <p:nvGrpSpPr>
              <p:cNvPr id="7" name="Group 11"/>
              <p:cNvGrpSpPr/>
              <p:nvPr/>
            </p:nvGrpSpPr>
            <p:grpSpPr>
              <a:xfrm>
                <a:off x="1905000" y="4038616"/>
                <a:ext cx="2590800" cy="2210110"/>
                <a:chOff x="913606" y="304800"/>
                <a:chExt cx="5868194" cy="5868988"/>
              </a:xfrm>
            </p:grpSpPr>
            <p:cxnSp>
              <p:nvCxnSpPr>
                <p:cNvPr id="19" name="Straight Arrow Connector 1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TextBox 16"/>
              <p:cNvSpPr txBox="1"/>
              <p:nvPr/>
            </p:nvSpPr>
            <p:spPr>
              <a:xfrm>
                <a:off x="1556650" y="4280075"/>
                <a:ext cx="609600" cy="400110"/>
              </a:xfrm>
              <a:prstGeom prst="rect">
                <a:avLst/>
              </a:prstGeom>
              <a:noFill/>
            </p:spPr>
            <p:txBody>
              <a:bodyPr wrap="square" rtlCol="0">
                <a:spAutoFit/>
              </a:bodyPr>
              <a:lstStyle/>
              <a:p>
                <a:r>
                  <a:rPr lang="en-US" sz="2000" i="1"/>
                  <a:t>P</a:t>
                </a:r>
              </a:p>
            </p:txBody>
          </p:sp>
          <p:sp>
            <p:nvSpPr>
              <p:cNvPr id="18" name="TextBox 17"/>
              <p:cNvSpPr txBox="1"/>
              <p:nvPr/>
            </p:nvSpPr>
            <p:spPr>
              <a:xfrm>
                <a:off x="3869375" y="6239190"/>
                <a:ext cx="609600" cy="400110"/>
              </a:xfrm>
              <a:prstGeom prst="rect">
                <a:avLst/>
              </a:prstGeom>
              <a:noFill/>
            </p:spPr>
            <p:txBody>
              <a:bodyPr wrap="square" rtlCol="0">
                <a:spAutoFit/>
              </a:bodyPr>
              <a:lstStyle/>
              <a:p>
                <a:r>
                  <a:rPr lang="en-US" sz="2000" i="1"/>
                  <a:t>V</a:t>
                </a:r>
              </a:p>
            </p:txBody>
          </p:sp>
        </p:grpSp>
        <p:grpSp>
          <p:nvGrpSpPr>
            <p:cNvPr id="16" name="Group 22"/>
            <p:cNvGrpSpPr/>
            <p:nvPr/>
          </p:nvGrpSpPr>
          <p:grpSpPr>
            <a:xfrm>
              <a:off x="5588726" y="2859437"/>
              <a:ext cx="2081348" cy="2008169"/>
              <a:chOff x="5588726" y="2859437"/>
              <a:chExt cx="2081348" cy="2008169"/>
            </a:xfrm>
          </p:grpSpPr>
          <p:cxnSp>
            <p:nvCxnSpPr>
              <p:cNvPr id="8" name="Straight Connector 7"/>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43600" y="2954868"/>
                <a:ext cx="381000" cy="400110"/>
              </a:xfrm>
              <a:prstGeom prst="rect">
                <a:avLst/>
              </a:prstGeom>
              <a:noFill/>
            </p:spPr>
            <p:txBody>
              <a:bodyPr wrap="square" rtlCol="0">
                <a:spAutoFit/>
              </a:bodyPr>
              <a:lstStyle/>
              <a:p>
                <a:r>
                  <a:rPr lang="en-US" sz="2000"/>
                  <a:t>A</a:t>
                </a:r>
              </a:p>
            </p:txBody>
          </p:sp>
          <p:sp>
            <p:nvSpPr>
              <p:cNvPr id="11" name="TextBox 10"/>
              <p:cNvSpPr txBox="1"/>
              <p:nvPr/>
            </p:nvSpPr>
            <p:spPr>
              <a:xfrm>
                <a:off x="7289074" y="4184953"/>
                <a:ext cx="381000" cy="400110"/>
              </a:xfrm>
              <a:prstGeom prst="rect">
                <a:avLst/>
              </a:prstGeom>
              <a:noFill/>
            </p:spPr>
            <p:txBody>
              <a:bodyPr wrap="square" rtlCol="0">
                <a:spAutoFit/>
              </a:bodyPr>
              <a:lstStyle/>
              <a:p>
                <a:r>
                  <a:rPr lang="en-US" sz="2000"/>
                  <a:t>B</a:t>
                </a:r>
              </a:p>
            </p:txBody>
          </p:sp>
          <p:sp>
            <p:nvSpPr>
              <p:cNvPr id="12" name="TextBox 11"/>
              <p:cNvSpPr txBox="1"/>
              <p:nvPr/>
            </p:nvSpPr>
            <p:spPr>
              <a:xfrm>
                <a:off x="5712822" y="4445726"/>
                <a:ext cx="381000" cy="400110"/>
              </a:xfrm>
              <a:prstGeom prst="rect">
                <a:avLst/>
              </a:prstGeom>
              <a:noFill/>
            </p:spPr>
            <p:txBody>
              <a:bodyPr wrap="square" rtlCol="0">
                <a:spAutoFit/>
              </a:bodyPr>
              <a:lstStyle/>
              <a:p>
                <a:r>
                  <a:rPr lang="en-US" sz="2000"/>
                  <a:t>D</a:t>
                </a:r>
              </a:p>
            </p:txBody>
          </p:sp>
          <p:sp>
            <p:nvSpPr>
              <p:cNvPr id="13" name="TextBox 12"/>
              <p:cNvSpPr txBox="1"/>
              <p:nvPr/>
            </p:nvSpPr>
            <p:spPr>
              <a:xfrm rot="2500953">
                <a:off x="5977335" y="3757737"/>
                <a:ext cx="1447800" cy="400110"/>
              </a:xfrm>
              <a:prstGeom prst="rect">
                <a:avLst/>
              </a:prstGeom>
              <a:noFill/>
            </p:spPr>
            <p:txBody>
              <a:bodyPr wrap="square" rtlCol="0">
                <a:spAutoFit/>
              </a:bodyPr>
              <a:lstStyle/>
              <a:p>
                <a:r>
                  <a:rPr lang="en-US" sz="2000"/>
                  <a:t>Isothermal</a:t>
                </a:r>
              </a:p>
            </p:txBody>
          </p:sp>
          <p:sp>
            <p:nvSpPr>
              <p:cNvPr id="14" name="TextBox 13"/>
              <p:cNvSpPr txBox="1"/>
              <p:nvPr/>
            </p:nvSpPr>
            <p:spPr>
              <a:xfrm>
                <a:off x="6215745" y="4467496"/>
                <a:ext cx="1447800" cy="400110"/>
              </a:xfrm>
              <a:prstGeom prst="rect">
                <a:avLst/>
              </a:prstGeom>
              <a:noFill/>
            </p:spPr>
            <p:txBody>
              <a:bodyPr wrap="square" rtlCol="0">
                <a:spAutoFit/>
              </a:bodyPr>
              <a:lstStyle/>
              <a:p>
                <a:r>
                  <a:rPr lang="en-US" sz="2000"/>
                  <a:t>Isobaric</a:t>
                </a:r>
              </a:p>
            </p:txBody>
          </p:sp>
          <p:sp>
            <p:nvSpPr>
              <p:cNvPr id="15" name="TextBox 14"/>
              <p:cNvSpPr txBox="1"/>
              <p:nvPr/>
            </p:nvSpPr>
            <p:spPr>
              <a:xfrm rot="16200000">
                <a:off x="4912481" y="3535682"/>
                <a:ext cx="1752600" cy="400110"/>
              </a:xfrm>
              <a:prstGeom prst="rect">
                <a:avLst/>
              </a:prstGeom>
              <a:noFill/>
            </p:spPr>
            <p:txBody>
              <a:bodyPr wrap="square" rtlCol="0">
                <a:spAutoFit/>
              </a:bodyPr>
              <a:lstStyle/>
              <a:p>
                <a:r>
                  <a:rPr lang="en-US" sz="2000"/>
                  <a:t>Isovolumetric</a:t>
                </a: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2" y="274638"/>
            <a:ext cx="8915400" cy="1143000"/>
          </a:xfrm>
        </p:spPr>
        <p:txBody>
          <a:bodyPr>
            <a:normAutofit fontScale="90000"/>
          </a:bodyPr>
          <a:lstStyle/>
          <a:p>
            <a:r>
              <a:rPr lang="en-US">
                <a:solidFill>
                  <a:srgbClr val="FFFF00"/>
                </a:solidFill>
              </a:rPr>
              <a:t>What’s Wrong with a </a:t>
            </a:r>
            <a:r>
              <a:rPr lang="en-US" i="1">
                <a:solidFill>
                  <a:srgbClr val="FFFF00"/>
                </a:solidFill>
              </a:rPr>
              <a:t>Fluid</a:t>
            </a:r>
            <a:r>
              <a:rPr lang="en-US">
                <a:solidFill>
                  <a:srgbClr val="FFFF00"/>
                </a:solidFill>
              </a:rPr>
              <a:t> Heat Theory?</a:t>
            </a:r>
          </a:p>
        </p:txBody>
      </p:sp>
      <p:sp>
        <p:nvSpPr>
          <p:cNvPr id="3" name="Content Placeholder 2"/>
          <p:cNvSpPr>
            <a:spLocks noGrp="1"/>
          </p:cNvSpPr>
          <p:nvPr>
            <p:ph sz="half" idx="1"/>
          </p:nvPr>
        </p:nvSpPr>
        <p:spPr>
          <a:xfrm>
            <a:off x="65315" y="1835334"/>
            <a:ext cx="7162800" cy="4525963"/>
          </a:xfrm>
        </p:spPr>
        <p:txBody>
          <a:bodyPr>
            <a:normAutofit lnSpcReduction="10000"/>
          </a:bodyPr>
          <a:lstStyle/>
          <a:p>
            <a:r>
              <a:rPr lang="en-US" dirty="0"/>
              <a:t>If you believe that things only rise in temperature when something fluid flows in, it’s hard to account for the sudden rise in temperature of gas in an insulated (no heat flow possible) container when it is suddenly compressed by pushing down the piston.</a:t>
            </a:r>
          </a:p>
          <a:p>
            <a:r>
              <a:rPr lang="en-US" dirty="0"/>
              <a:t>Basically, </a:t>
            </a:r>
            <a:r>
              <a:rPr lang="en-US" dirty="0">
                <a:solidFill>
                  <a:srgbClr val="FFFF00"/>
                </a:solidFill>
              </a:rPr>
              <a:t>the caloric theory does fine in describing heat flow, even in complicated shapes, but breaks down when work is done.</a:t>
            </a:r>
          </a:p>
          <a:p>
            <a:r>
              <a:rPr lang="en-US" dirty="0">
                <a:solidFill>
                  <a:srgbClr val="FFFF00"/>
                </a:solidFill>
              </a:rPr>
              <a:t>Remember the </a:t>
            </a:r>
            <a:r>
              <a:rPr lang="en-US" dirty="0">
                <a:solidFill>
                  <a:srgbClr val="FFFF00"/>
                </a:solidFill>
                <a:hlinkClick r:id="rId3"/>
              </a:rPr>
              <a:t>one atom gas</a:t>
            </a:r>
            <a:r>
              <a:rPr lang="en-US" dirty="0">
                <a:solidFill>
                  <a:srgbClr val="FFFF00"/>
                </a:solidFill>
              </a:rPr>
              <a:t>!</a:t>
            </a:r>
          </a:p>
        </p:txBody>
      </p:sp>
      <p:sp>
        <p:nvSpPr>
          <p:cNvPr id="4" name="Content Placeholder 3"/>
          <p:cNvSpPr>
            <a:spLocks noGrp="1"/>
          </p:cNvSpPr>
          <p:nvPr>
            <p:ph sz="half" idx="2"/>
          </p:nvPr>
        </p:nvSpPr>
        <p:spPr>
          <a:xfrm>
            <a:off x="6858000" y="1600200"/>
            <a:ext cx="1828800" cy="4525963"/>
          </a:xfrm>
        </p:spPr>
        <p:txBody>
          <a:bodyPr>
            <a:normAutofit lnSpcReduction="10000"/>
          </a:bodyPr>
          <a:lstStyle/>
          <a:p>
            <a:r>
              <a:rPr lang="en-US">
                <a:solidFill>
                  <a:schemeClr val="bg2">
                    <a:lumMod val="50000"/>
                  </a:schemeClr>
                </a:solidFill>
              </a:rPr>
              <a:t>a</a:t>
            </a:r>
          </a:p>
        </p:txBody>
      </p:sp>
      <p:grpSp>
        <p:nvGrpSpPr>
          <p:cNvPr id="11" name="Group 10"/>
          <p:cNvGrpSpPr/>
          <p:nvPr/>
        </p:nvGrpSpPr>
        <p:grpSpPr>
          <a:xfrm>
            <a:off x="7485019" y="1447800"/>
            <a:ext cx="1219200" cy="4953000"/>
            <a:chOff x="7315200" y="1447800"/>
            <a:chExt cx="1219200" cy="4953000"/>
          </a:xfrm>
        </p:grpSpPr>
        <p:sp>
          <p:nvSpPr>
            <p:cNvPr id="6" name="Rectangle 5"/>
            <p:cNvSpPr/>
            <p:nvPr/>
          </p:nvSpPr>
          <p:spPr>
            <a:xfrm>
              <a:off x="7521570" y="3505201"/>
              <a:ext cx="810536" cy="2514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530737" y="3213463"/>
              <a:ext cx="812800" cy="277163"/>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848600" y="1447800"/>
              <a:ext cx="101600" cy="1737202"/>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7315200" y="2209800"/>
              <a:ext cx="1219200" cy="4191000"/>
            </a:xfrm>
            <a:custGeom>
              <a:avLst/>
              <a:gdLst>
                <a:gd name="connsiteX0" fmla="*/ 1824037 w 1828800"/>
                <a:gd name="connsiteY0" fmla="*/ 4763 h 1838325"/>
                <a:gd name="connsiteX1" fmla="*/ 1828800 w 1828800"/>
                <a:gd name="connsiteY1" fmla="*/ 1833563 h 1838325"/>
                <a:gd name="connsiteX2" fmla="*/ 0 w 1828800"/>
                <a:gd name="connsiteY2" fmla="*/ 1838325 h 1838325"/>
                <a:gd name="connsiteX3" fmla="*/ 0 w 1828800"/>
                <a:gd name="connsiteY3" fmla="*/ 4763 h 1838325"/>
                <a:gd name="connsiteX4" fmla="*/ 304800 w 1828800"/>
                <a:gd name="connsiteY4" fmla="*/ 9525 h 1838325"/>
                <a:gd name="connsiteX5" fmla="*/ 309562 w 1828800"/>
                <a:gd name="connsiteY5" fmla="*/ 1657350 h 1838325"/>
                <a:gd name="connsiteX6" fmla="*/ 1538287 w 1828800"/>
                <a:gd name="connsiteY6" fmla="*/ 1652588 h 1838325"/>
                <a:gd name="connsiteX7" fmla="*/ 1519237 w 1828800"/>
                <a:gd name="connsiteY7" fmla="*/ 0 h 1838325"/>
                <a:gd name="connsiteX8" fmla="*/ 1824037 w 1828800"/>
                <a:gd name="connsiteY8" fmla="*/ 4763 h 183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838325">
                  <a:moveTo>
                    <a:pt x="1824037" y="4763"/>
                  </a:moveTo>
                  <a:cubicBezTo>
                    <a:pt x="1825625" y="614363"/>
                    <a:pt x="1827212" y="1223963"/>
                    <a:pt x="1828800" y="1833563"/>
                  </a:cubicBezTo>
                  <a:lnTo>
                    <a:pt x="0" y="1838325"/>
                  </a:lnTo>
                  <a:lnTo>
                    <a:pt x="0" y="4763"/>
                  </a:lnTo>
                  <a:lnTo>
                    <a:pt x="304800" y="9525"/>
                  </a:lnTo>
                  <a:cubicBezTo>
                    <a:pt x="306387" y="558800"/>
                    <a:pt x="307975" y="1108075"/>
                    <a:pt x="309562" y="1657350"/>
                  </a:cubicBezTo>
                  <a:lnTo>
                    <a:pt x="1538287" y="1652588"/>
                  </a:lnTo>
                  <a:lnTo>
                    <a:pt x="1519237" y="0"/>
                  </a:lnTo>
                  <a:lnTo>
                    <a:pt x="1824037" y="4763"/>
                  </a:lnTo>
                  <a:close/>
                </a:path>
              </a:pathLst>
            </a:custGeom>
            <a:solidFill>
              <a:srgbClr val="4D4D4D"/>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The Right Approach:  </a:t>
            </a:r>
            <a:r>
              <a:rPr lang="en-US" u="sng">
                <a:solidFill>
                  <a:srgbClr val="FFFF00"/>
                </a:solidFill>
              </a:rPr>
              <a:t>Energy Transfer</a:t>
            </a:r>
            <a:r>
              <a:rPr lang="en-US">
                <a:solidFill>
                  <a:srgbClr val="FFFF00"/>
                </a:solidFill>
              </a:rPr>
              <a:t>!</a:t>
            </a:r>
          </a:p>
        </p:txBody>
      </p:sp>
      <p:sp>
        <p:nvSpPr>
          <p:cNvPr id="3" name="Content Placeholder 2"/>
          <p:cNvSpPr>
            <a:spLocks noGrp="1"/>
          </p:cNvSpPr>
          <p:nvPr>
            <p:ph sz="half" idx="1"/>
          </p:nvPr>
        </p:nvSpPr>
        <p:spPr>
          <a:xfrm>
            <a:off x="457200" y="1600200"/>
            <a:ext cx="4572000" cy="4953000"/>
          </a:xfrm>
        </p:spPr>
        <p:txBody>
          <a:bodyPr>
            <a:normAutofit lnSpcReduction="10000"/>
          </a:bodyPr>
          <a:lstStyle/>
          <a:p>
            <a:r>
              <a:rPr lang="en-US"/>
              <a:t>We’ve discussed </a:t>
            </a:r>
            <a:r>
              <a:rPr lang="en-US">
                <a:solidFill>
                  <a:srgbClr val="FFFF00"/>
                </a:solidFill>
              </a:rPr>
              <a:t>work as energy transfer</a:t>
            </a:r>
            <a:r>
              <a:rPr lang="en-US"/>
              <a:t>: the spring does work on the mass, the spring loses potential energy as the mass gains that amount of kinetic energy.</a:t>
            </a:r>
          </a:p>
          <a:p>
            <a:r>
              <a:rPr lang="en-US">
                <a:solidFill>
                  <a:srgbClr val="FFFF00"/>
                </a:solidFill>
              </a:rPr>
              <a:t>Heat flow is another form of energy transfer</a:t>
            </a:r>
            <a:r>
              <a:rPr lang="en-US"/>
              <a:t>—we’ve seen that a hotter gas has more kinetic energy per molecule.</a:t>
            </a:r>
          </a:p>
        </p:txBody>
      </p:sp>
      <p:sp>
        <p:nvSpPr>
          <p:cNvPr id="4" name="Content Placeholder 3"/>
          <p:cNvSpPr>
            <a:spLocks noGrp="1"/>
          </p:cNvSpPr>
          <p:nvPr>
            <p:ph sz="half" idx="2"/>
          </p:nvPr>
        </p:nvSpPr>
        <p:spPr>
          <a:xfrm>
            <a:off x="4876800" y="1600200"/>
            <a:ext cx="4038600" cy="4525963"/>
          </a:xfrm>
        </p:spPr>
        <p:txBody>
          <a:bodyPr>
            <a:normAutofit lnSpcReduction="10000"/>
          </a:bodyPr>
          <a:lstStyle/>
          <a:p>
            <a:r>
              <a:rPr lang="en-US">
                <a:solidFill>
                  <a:schemeClr val="bg2">
                    <a:lumMod val="50000"/>
                  </a:schemeClr>
                </a:solidFill>
              </a:rPr>
              <a:t>a</a:t>
            </a:r>
          </a:p>
        </p:txBody>
      </p:sp>
      <p:grpSp>
        <p:nvGrpSpPr>
          <p:cNvPr id="5" name="Group 4"/>
          <p:cNvGrpSpPr/>
          <p:nvPr/>
        </p:nvGrpSpPr>
        <p:grpSpPr>
          <a:xfrm>
            <a:off x="5151123" y="1600200"/>
            <a:ext cx="3733800" cy="2354224"/>
            <a:chOff x="5181600" y="3785316"/>
            <a:chExt cx="3733800" cy="2354224"/>
          </a:xfrm>
        </p:grpSpPr>
        <p:grpSp>
          <p:nvGrpSpPr>
            <p:cNvPr id="6" name="Group 61"/>
            <p:cNvGrpSpPr/>
            <p:nvPr/>
          </p:nvGrpSpPr>
          <p:grpSpPr>
            <a:xfrm>
              <a:off x="5181600" y="4144717"/>
              <a:ext cx="3200400" cy="1994823"/>
              <a:chOff x="5181600" y="3851859"/>
              <a:chExt cx="3200400" cy="1994823"/>
            </a:xfrm>
          </p:grpSpPr>
          <p:sp>
            <p:nvSpPr>
              <p:cNvPr id="12" name="Rectangle 11"/>
              <p:cNvSpPr/>
              <p:nvPr/>
            </p:nvSpPr>
            <p:spPr>
              <a:xfrm flipH="1">
                <a:off x="5562600" y="4305837"/>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57"/>
              <p:cNvGrpSpPr/>
              <p:nvPr/>
            </p:nvGrpSpPr>
            <p:grpSpPr>
              <a:xfrm>
                <a:off x="5698140" y="4370781"/>
                <a:ext cx="2192310" cy="610125"/>
                <a:chOff x="6123147" y="4190475"/>
                <a:chExt cx="2192310" cy="610125"/>
              </a:xfrm>
            </p:grpSpPr>
            <p:grpSp>
              <p:nvGrpSpPr>
                <p:cNvPr id="20" name="Group 44"/>
                <p:cNvGrpSpPr/>
                <p:nvPr/>
              </p:nvGrpSpPr>
              <p:grpSpPr>
                <a:xfrm>
                  <a:off x="6123147" y="4190475"/>
                  <a:ext cx="314457" cy="609600"/>
                  <a:chOff x="6123147" y="4190475"/>
                  <a:chExt cx="314457" cy="609600"/>
                </a:xfrm>
              </p:grpSpPr>
              <p:sp>
                <p:nvSpPr>
                  <p:cNvPr id="33" name="Rectangle 3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45"/>
                <p:cNvGrpSpPr/>
                <p:nvPr/>
              </p:nvGrpSpPr>
              <p:grpSpPr>
                <a:xfrm>
                  <a:off x="6629400" y="4191000"/>
                  <a:ext cx="314457" cy="609600"/>
                  <a:chOff x="6123147" y="4190475"/>
                  <a:chExt cx="314457" cy="609600"/>
                </a:xfrm>
              </p:grpSpPr>
              <p:sp>
                <p:nvSpPr>
                  <p:cNvPr id="31" name="Rectangle 30"/>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48"/>
                <p:cNvGrpSpPr/>
                <p:nvPr/>
              </p:nvGrpSpPr>
              <p:grpSpPr>
                <a:xfrm>
                  <a:off x="7086600" y="4191000"/>
                  <a:ext cx="314457" cy="609600"/>
                  <a:chOff x="6123147" y="4190475"/>
                  <a:chExt cx="314457" cy="609600"/>
                </a:xfrm>
              </p:grpSpPr>
              <p:sp>
                <p:nvSpPr>
                  <p:cNvPr id="29" name="Rectangle 28"/>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51"/>
                <p:cNvGrpSpPr/>
                <p:nvPr/>
              </p:nvGrpSpPr>
              <p:grpSpPr>
                <a:xfrm>
                  <a:off x="7543800" y="4191000"/>
                  <a:ext cx="314457" cy="609600"/>
                  <a:chOff x="6123147" y="4190475"/>
                  <a:chExt cx="314457" cy="609600"/>
                </a:xfrm>
              </p:grpSpPr>
              <p:sp>
                <p:nvSpPr>
                  <p:cNvPr id="27" name="Rectangle 2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54"/>
                <p:cNvGrpSpPr/>
                <p:nvPr/>
              </p:nvGrpSpPr>
              <p:grpSpPr>
                <a:xfrm>
                  <a:off x="8001000" y="4191000"/>
                  <a:ext cx="314457" cy="609600"/>
                  <a:chOff x="6123147" y="4190475"/>
                  <a:chExt cx="314457" cy="609600"/>
                </a:xfrm>
              </p:grpSpPr>
              <p:sp>
                <p:nvSpPr>
                  <p:cNvPr id="25" name="Rectangle 24"/>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4" name="Rectangle 13"/>
              <p:cNvSpPr/>
              <p:nvPr/>
            </p:nvSpPr>
            <p:spPr>
              <a:xfrm flipH="1">
                <a:off x="7924800" y="431871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181600" y="3935568"/>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p:cNvCxnSpPr/>
              <p:nvPr/>
            </p:nvCxnSpPr>
            <p:spPr>
              <a:xfrm>
                <a:off x="7239000" y="5477157"/>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934200" y="5477350"/>
                <a:ext cx="1447800" cy="369332"/>
              </a:xfrm>
              <a:prstGeom prst="rect">
                <a:avLst/>
              </a:prstGeom>
              <a:noFill/>
            </p:spPr>
            <p:txBody>
              <a:bodyPr wrap="square" rtlCol="0">
                <a:spAutoFit/>
              </a:bodyPr>
              <a:lstStyle/>
              <a:p>
                <a:r>
                  <a:rPr lang="en-US" dirty="0"/>
                  <a:t>Extension </a:t>
                </a:r>
                <a:r>
                  <a:rPr lang="en-US" i="1" dirty="0"/>
                  <a:t>x</a:t>
                </a:r>
              </a:p>
            </p:txBody>
          </p:sp>
          <p:graphicFrame>
            <p:nvGraphicFramePr>
              <p:cNvPr id="18" name="Object 17"/>
              <p:cNvGraphicFramePr>
                <a:graphicFrameLocks noChangeAspect="1"/>
              </p:cNvGraphicFramePr>
              <p:nvPr/>
            </p:nvGraphicFramePr>
            <p:xfrm>
              <a:off x="6852630" y="3851859"/>
              <a:ext cx="1181100" cy="317500"/>
            </p:xfrm>
            <a:graphic>
              <a:graphicData uri="http://schemas.openxmlformats.org/presentationml/2006/ole">
                <mc:AlternateContent xmlns:mc="http://schemas.openxmlformats.org/markup-compatibility/2006">
                  <mc:Choice xmlns:v="urn:schemas-microsoft-com:vml" Requires="v">
                    <p:oleObj spid="_x0000_s64516" name="Equation" r:id="rId4" imgW="1180800" imgH="317160" progId="Equation.DSMT4">
                      <p:embed/>
                    </p:oleObj>
                  </mc:Choice>
                  <mc:Fallback>
                    <p:oleObj name="Equation" r:id="rId4" imgW="1180800" imgH="31716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2630" y="3851859"/>
                            <a:ext cx="11811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Arrow Connector 18"/>
              <p:cNvCxnSpPr>
                <a:stCxn id="14" idx="0"/>
              </p:cNvCxnSpPr>
              <p:nvPr/>
            </p:nvCxnSpPr>
            <p:spPr>
              <a:xfrm rot="16200000" flipV="1">
                <a:off x="7372350" y="3728166"/>
                <a:ext cx="1588"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6604716" y="3785316"/>
              <a:ext cx="1752600" cy="400110"/>
            </a:xfrm>
            <a:prstGeom prst="rect">
              <a:avLst/>
            </a:prstGeom>
            <a:noFill/>
          </p:spPr>
          <p:txBody>
            <a:bodyPr wrap="square" rtlCol="0">
              <a:spAutoFit/>
            </a:bodyPr>
            <a:lstStyle/>
            <a:p>
              <a:r>
                <a:rPr lang="en-US" sz="2000" dirty="0">
                  <a:solidFill>
                    <a:srgbClr val="FF0000"/>
                  </a:solidFill>
                </a:rPr>
                <a:t>Spring’s force</a:t>
              </a:r>
            </a:p>
          </p:txBody>
        </p:sp>
        <p:sp>
          <p:nvSpPr>
            <p:cNvPr id="8" name="Rectangle 7"/>
            <p:cNvSpPr/>
            <p:nvPr/>
          </p:nvSpPr>
          <p:spPr>
            <a:xfrm>
              <a:off x="5562600" y="5293425"/>
              <a:ext cx="3352800" cy="3810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72"/>
            <p:cNvGrpSpPr/>
            <p:nvPr/>
          </p:nvGrpSpPr>
          <p:grpSpPr>
            <a:xfrm>
              <a:off x="8005950" y="4600700"/>
              <a:ext cx="762000" cy="685800"/>
              <a:chOff x="7160825" y="2519550"/>
              <a:chExt cx="762000" cy="685800"/>
            </a:xfrm>
          </p:grpSpPr>
          <p:sp>
            <p:nvSpPr>
              <p:cNvPr id="10" name="Rounded Rectangle 9"/>
              <p:cNvSpPr/>
              <p:nvPr/>
            </p:nvSpPr>
            <p:spPr>
              <a:xfrm>
                <a:off x="7160825" y="2519550"/>
                <a:ext cx="762000" cy="6858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7334000" y="2619500"/>
                <a:ext cx="457200" cy="461665"/>
              </a:xfrm>
              <a:prstGeom prst="rect">
                <a:avLst/>
              </a:prstGeom>
              <a:noFill/>
            </p:spPr>
            <p:txBody>
              <a:bodyPr wrap="square" rtlCol="0">
                <a:spAutoFit/>
              </a:bodyPr>
              <a:lstStyle/>
              <a:p>
                <a:r>
                  <a:rPr lang="en-US" sz="2400" b="1" i="1" dirty="0">
                    <a:solidFill>
                      <a:srgbClr val="000000"/>
                    </a:solidFill>
                  </a:rPr>
                  <a:t>m</a:t>
                </a:r>
              </a:p>
            </p:txBody>
          </p:sp>
        </p:grpSp>
      </p:grpSp>
      <p:grpSp>
        <p:nvGrpSpPr>
          <p:cNvPr id="35" name="Group 34"/>
          <p:cNvGrpSpPr/>
          <p:nvPr/>
        </p:nvGrpSpPr>
        <p:grpSpPr>
          <a:xfrm>
            <a:off x="6011093" y="4565466"/>
            <a:ext cx="2286000" cy="1066800"/>
            <a:chOff x="5943600" y="2971800"/>
            <a:chExt cx="1674222" cy="838200"/>
          </a:xfrm>
        </p:grpSpPr>
        <p:sp>
          <p:nvSpPr>
            <p:cNvPr id="36" name="Rectangle 35"/>
            <p:cNvSpPr/>
            <p:nvPr/>
          </p:nvSpPr>
          <p:spPr>
            <a:xfrm>
              <a:off x="5943600" y="2971800"/>
              <a:ext cx="838200" cy="838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779622" y="2971800"/>
              <a:ext cx="838200" cy="838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a:off x="6553200" y="3200400"/>
              <a:ext cx="609600" cy="484632"/>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Units for Heat</a:t>
            </a:r>
          </a:p>
        </p:txBody>
      </p:sp>
      <p:sp>
        <p:nvSpPr>
          <p:cNvPr id="3" name="Content Placeholder 2"/>
          <p:cNvSpPr>
            <a:spLocks noGrp="1"/>
          </p:cNvSpPr>
          <p:nvPr>
            <p:ph idx="1"/>
          </p:nvPr>
        </p:nvSpPr>
        <p:spPr>
          <a:xfrm>
            <a:off x="457200" y="1600200"/>
            <a:ext cx="8229600" cy="5029200"/>
          </a:xfrm>
        </p:spPr>
        <p:txBody>
          <a:bodyPr>
            <a:normAutofit/>
          </a:bodyPr>
          <a:lstStyle/>
          <a:p>
            <a:r>
              <a:rPr lang="en-US"/>
              <a:t>Since heat flowing from a hot body to a cooler one is just a transfer of energy, the natural unit is the same as for energy: the </a:t>
            </a:r>
            <a:r>
              <a:rPr lang="en-US">
                <a:solidFill>
                  <a:srgbClr val="FFFF00"/>
                </a:solidFill>
              </a:rPr>
              <a:t>joule</a:t>
            </a:r>
            <a:r>
              <a:rPr lang="en-US"/>
              <a:t> (J).</a:t>
            </a:r>
          </a:p>
          <a:p>
            <a:r>
              <a:rPr lang="en-US"/>
              <a:t>The kiloJoule, </a:t>
            </a:r>
            <a:r>
              <a:rPr lang="en-US">
                <a:solidFill>
                  <a:srgbClr val="FFFF00"/>
                </a:solidFill>
              </a:rPr>
              <a:t>kJ</a:t>
            </a:r>
            <a:r>
              <a:rPr lang="en-US"/>
              <a:t>, is often a convenient unit.</a:t>
            </a:r>
          </a:p>
          <a:p>
            <a:r>
              <a:rPr lang="en-US"/>
              <a:t>An old unit, still in wide use, is the </a:t>
            </a:r>
            <a:r>
              <a:rPr lang="en-US">
                <a:solidFill>
                  <a:srgbClr val="FFFF00"/>
                </a:solidFill>
              </a:rPr>
              <a:t>calorie</a:t>
            </a:r>
            <a:r>
              <a:rPr lang="en-US"/>
              <a:t>, the heat needed to raise the temperature of 1 gram of water by 1</a:t>
            </a:r>
            <a:r>
              <a:rPr lang="en-US">
                <a:sym typeface="Symbol"/>
              </a:rPr>
              <a:t>C.  </a:t>
            </a:r>
            <a:r>
              <a:rPr lang="en-US" i="1">
                <a:sym typeface="Symbol"/>
              </a:rPr>
              <a:t>The calories used in food labeling are actually kilocalories.</a:t>
            </a:r>
          </a:p>
          <a:p>
            <a:r>
              <a:rPr lang="en-US">
                <a:sym typeface="Symbol"/>
              </a:rPr>
              <a:t>Finally, the </a:t>
            </a:r>
            <a:r>
              <a:rPr lang="en-US">
                <a:solidFill>
                  <a:srgbClr val="FFFF00"/>
                </a:solidFill>
                <a:sym typeface="Symbol"/>
              </a:rPr>
              <a:t>Btu</a:t>
            </a:r>
            <a:r>
              <a:rPr lang="en-US">
                <a:sym typeface="Symbol"/>
              </a:rPr>
              <a:t>: 1 lb of water by 1F.</a:t>
            </a:r>
            <a:r>
              <a:rPr lang="en-US"/>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Joule Heats Things Up</a:t>
            </a:r>
          </a:p>
        </p:txBody>
      </p:sp>
      <p:sp>
        <p:nvSpPr>
          <p:cNvPr id="3" name="Content Placeholder 2"/>
          <p:cNvSpPr>
            <a:spLocks noGrp="1"/>
          </p:cNvSpPr>
          <p:nvPr>
            <p:ph sz="half" idx="1"/>
          </p:nvPr>
        </p:nvSpPr>
        <p:spPr>
          <a:xfrm>
            <a:off x="457200" y="1600200"/>
            <a:ext cx="5105400" cy="4525963"/>
          </a:xfrm>
        </p:spPr>
        <p:txBody>
          <a:bodyPr/>
          <a:lstStyle/>
          <a:p>
            <a:r>
              <a:rPr lang="en-US">
                <a:solidFill>
                  <a:schemeClr val="bg1"/>
                </a:solidFill>
              </a:rPr>
              <a:t>James Joule, an English brewer, measured the frictional heat generated by a measured amount of work: a falling weight drove paddles under water in an insulated can.</a:t>
            </a:r>
          </a:p>
          <a:p>
            <a:r>
              <a:rPr lang="en-US">
                <a:solidFill>
                  <a:schemeClr val="bg1"/>
                </a:solidFill>
              </a:rPr>
              <a:t>His result is called the </a:t>
            </a:r>
            <a:r>
              <a:rPr lang="en-US">
                <a:solidFill>
                  <a:srgbClr val="FFFF00"/>
                </a:solidFill>
              </a:rPr>
              <a:t>mechanical equivalent of heat</a:t>
            </a:r>
            <a:r>
              <a:rPr lang="en-US">
                <a:solidFill>
                  <a:schemeClr val="bg1"/>
                </a:solidFill>
              </a:rPr>
              <a:t>:</a:t>
            </a:r>
          </a:p>
          <a:p>
            <a:pPr algn="ctr">
              <a:buNone/>
            </a:pPr>
            <a:r>
              <a:rPr lang="en-US" sz="3200">
                <a:solidFill>
                  <a:srgbClr val="FFFF00"/>
                </a:solidFill>
              </a:rPr>
              <a:t>4.19J = 1 cal</a:t>
            </a:r>
          </a:p>
        </p:txBody>
      </p:sp>
      <p:pic>
        <p:nvPicPr>
          <p:cNvPr id="67586" name="Picture 2"/>
          <p:cNvPicPr>
            <a:picLocks noGrp="1" noChangeAspect="1" noChangeArrowheads="1"/>
          </p:cNvPicPr>
          <p:nvPr>
            <p:ph sz="half" idx="2"/>
          </p:nvPr>
        </p:nvPicPr>
        <p:blipFill>
          <a:blip r:embed="rId3" cstate="print"/>
          <a:srcRect/>
          <a:stretch>
            <a:fillRect/>
          </a:stretch>
        </p:blipFill>
        <p:spPr bwMode="auto">
          <a:xfrm>
            <a:off x="5715000" y="1887546"/>
            <a:ext cx="2971800" cy="3951270"/>
          </a:xfrm>
          <a:prstGeom prst="rect">
            <a:avLst/>
          </a:prstGeom>
          <a:noFill/>
          <a:ln w="9525">
            <a:noFill/>
            <a:miter lim="800000"/>
            <a:headEnd/>
            <a:tailEnd/>
          </a:ln>
        </p:spPr>
      </p:pic>
      <p:sp>
        <p:nvSpPr>
          <p:cNvPr id="7" name="Rectangle 6"/>
          <p:cNvSpPr/>
          <p:nvPr/>
        </p:nvSpPr>
        <p:spPr>
          <a:xfrm>
            <a:off x="1772197" y="5179422"/>
            <a:ext cx="2418803"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Internal Energy of an Ideal Gas</a:t>
            </a: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a:t>We’ll consider first a monatomic gas.</a:t>
            </a:r>
          </a:p>
          <a:p>
            <a:r>
              <a:rPr lang="en-US"/>
              <a:t>Since it’s ideal, we’re ignoring collisions or any kind of interactions. That is, we ignore any potential energy in the system.</a:t>
            </a:r>
          </a:p>
          <a:p>
            <a:r>
              <a:rPr lang="en-US"/>
              <a:t>The </a:t>
            </a:r>
            <a:r>
              <a:rPr lang="en-US">
                <a:solidFill>
                  <a:srgbClr val="FFFF00"/>
                </a:solidFill>
              </a:rPr>
              <a:t>only energy is the kinetic energy</a:t>
            </a:r>
            <a:r>
              <a:rPr lang="en-US"/>
              <a:t>, and we know average molecular </a:t>
            </a:r>
            <a:r>
              <a:rPr lang="en-US" i="1"/>
              <a:t>KE</a:t>
            </a:r>
            <a:r>
              <a:rPr lang="en-US"/>
              <a:t>                        , so</a:t>
            </a:r>
          </a:p>
          <a:p>
            <a:pPr>
              <a:buNone/>
            </a:pPr>
            <a:endParaRPr lang="en-US"/>
          </a:p>
          <a:p>
            <a:pPr>
              <a:buNone/>
            </a:pPr>
            <a:r>
              <a:rPr lang="en-US"/>
              <a:t>			                                                            </a:t>
            </a:r>
          </a:p>
          <a:p>
            <a:pPr>
              <a:buNone/>
            </a:pPr>
            <a:endParaRPr lang="en-US"/>
          </a:p>
          <a:p>
            <a:r>
              <a:rPr lang="en-US" u="sng"/>
              <a:t>Important to notice</a:t>
            </a:r>
            <a:r>
              <a:rPr lang="en-US"/>
              <a:t>:  this </a:t>
            </a:r>
            <a:r>
              <a:rPr lang="en-US">
                <a:solidFill>
                  <a:srgbClr val="FFFF00"/>
                </a:solidFill>
              </a:rPr>
              <a:t>internal thermal energy per atom </a:t>
            </a:r>
            <a:r>
              <a:rPr lang="en-US">
                <a:solidFill>
                  <a:srgbClr val="FF0000"/>
                </a:solidFill>
              </a:rPr>
              <a:t>doesn’t depend on the atom’s mass</a:t>
            </a:r>
            <a:r>
              <a:rPr lang="en-US"/>
              <a:t>! </a:t>
            </a:r>
            <a:endParaRPr lang="en-US" i="1"/>
          </a:p>
        </p:txBody>
      </p:sp>
      <p:graphicFrame>
        <p:nvGraphicFramePr>
          <p:cNvPr id="4" name="Object 3"/>
          <p:cNvGraphicFramePr>
            <a:graphicFrameLocks noChangeAspect="1"/>
          </p:cNvGraphicFramePr>
          <p:nvPr/>
        </p:nvGraphicFramePr>
        <p:xfrm>
          <a:off x="5257800" y="3581400"/>
          <a:ext cx="1905000" cy="578734"/>
        </p:xfrm>
        <a:graphic>
          <a:graphicData uri="http://schemas.openxmlformats.org/presentationml/2006/ole">
            <mc:AlternateContent xmlns:mc="http://schemas.openxmlformats.org/markup-compatibility/2006">
              <mc:Choice xmlns:v="urn:schemas-microsoft-com:vml" Requires="v">
                <p:oleObj spid="_x0000_s66566" name="Equation" r:id="rId4" imgW="2006280" imgH="609480" progId="Equation.DSMT4">
                  <p:embed/>
                </p:oleObj>
              </mc:Choice>
              <mc:Fallback>
                <p:oleObj name="Equation" r:id="rId4" imgW="2006280" imgH="609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581400"/>
                        <a:ext cx="1905000" cy="5787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498633" y="4457337"/>
          <a:ext cx="3937000" cy="787400"/>
        </p:xfrm>
        <a:graphic>
          <a:graphicData uri="http://schemas.openxmlformats.org/presentationml/2006/ole">
            <mc:AlternateContent xmlns:mc="http://schemas.openxmlformats.org/markup-compatibility/2006">
              <mc:Choice xmlns:v="urn:schemas-microsoft-com:vml" Requires="v">
                <p:oleObj spid="_x0000_s66567" name="Equation" r:id="rId6" imgW="3936960" imgH="787320" progId="Equation.DSMT4">
                  <p:embed/>
                </p:oleObj>
              </mc:Choice>
              <mc:Fallback>
                <p:oleObj name="Equation" r:id="rId6" imgW="3936960" imgH="7873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98633" y="4457337"/>
                        <a:ext cx="39370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2131422" y="4310740"/>
            <a:ext cx="4572000" cy="1066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Specific Heats of Solids and Liquids</a:t>
            </a:r>
          </a:p>
        </p:txBody>
      </p:sp>
      <p:sp>
        <p:nvSpPr>
          <p:cNvPr id="3" name="Content Placeholder 2"/>
          <p:cNvSpPr>
            <a:spLocks noGrp="1"/>
          </p:cNvSpPr>
          <p:nvPr>
            <p:ph idx="1"/>
          </p:nvPr>
        </p:nvSpPr>
        <p:spPr>
          <a:xfrm>
            <a:off x="0" y="1600200"/>
            <a:ext cx="8991600" cy="4953000"/>
          </a:xfrm>
        </p:spPr>
        <p:txBody>
          <a:bodyPr>
            <a:normAutofit lnSpcReduction="10000"/>
          </a:bodyPr>
          <a:lstStyle/>
          <a:p>
            <a:r>
              <a:rPr lang="en-US"/>
              <a:t>The specific heat </a:t>
            </a:r>
            <a:r>
              <a:rPr lang="en-US" i="1">
                <a:solidFill>
                  <a:srgbClr val="FFFF00"/>
                </a:solidFill>
              </a:rPr>
              <a:t>c</a:t>
            </a:r>
            <a:r>
              <a:rPr lang="en-US"/>
              <a:t> (per unit mass) of a material is defined as the amount of heat energy that must be supplied to raise the temperature of 1 kg by 1</a:t>
            </a:r>
            <a:r>
              <a:rPr lang="en-US">
                <a:sym typeface="Symbol"/>
              </a:rPr>
              <a:t>C.</a:t>
            </a:r>
          </a:p>
          <a:p>
            <a:pPr algn="ctr"/>
            <a:r>
              <a:rPr lang="en-US">
                <a:solidFill>
                  <a:srgbClr val="FFFF00"/>
                </a:solidFill>
                <a:sym typeface="Symbol"/>
              </a:rPr>
              <a:t>To raise the temperature of </a:t>
            </a:r>
            <a:r>
              <a:rPr lang="en-US" i="1">
                <a:solidFill>
                  <a:srgbClr val="FFFF00"/>
                </a:solidFill>
                <a:sym typeface="Symbol"/>
              </a:rPr>
              <a:t>m</a:t>
            </a:r>
            <a:r>
              <a:rPr lang="en-US">
                <a:solidFill>
                  <a:srgbClr val="FFFF00"/>
                </a:solidFill>
                <a:sym typeface="Symbol"/>
              </a:rPr>
              <a:t> kg by </a:t>
            </a:r>
            <a:r>
              <a:rPr lang="el-GR">
                <a:solidFill>
                  <a:srgbClr val="FFFF00"/>
                </a:solidFill>
                <a:sym typeface="Symbol"/>
              </a:rPr>
              <a:t>Δ</a:t>
            </a:r>
            <a:r>
              <a:rPr lang="en-US" i="1">
                <a:solidFill>
                  <a:srgbClr val="FFFF00"/>
                </a:solidFill>
                <a:sym typeface="Symbol"/>
              </a:rPr>
              <a:t>T</a:t>
            </a:r>
            <a:r>
              <a:rPr lang="en-US">
                <a:solidFill>
                  <a:srgbClr val="FFFF00"/>
                </a:solidFill>
                <a:sym typeface="Symbol"/>
              </a:rPr>
              <a:t> takes heat </a:t>
            </a:r>
            <a:r>
              <a:rPr lang="en-US" i="1">
                <a:solidFill>
                  <a:srgbClr val="FFFF00"/>
                </a:solidFill>
                <a:sym typeface="Symbol"/>
              </a:rPr>
              <a:t>Q</a:t>
            </a:r>
            <a:r>
              <a:rPr lang="en-US">
                <a:solidFill>
                  <a:srgbClr val="FFFF00"/>
                </a:solidFill>
                <a:sym typeface="Symbol"/>
              </a:rPr>
              <a:t> = </a:t>
            </a:r>
            <a:r>
              <a:rPr lang="en-US" i="1">
                <a:solidFill>
                  <a:srgbClr val="FFFF00"/>
                </a:solidFill>
                <a:sym typeface="Symbol"/>
              </a:rPr>
              <a:t>mc</a:t>
            </a:r>
            <a:r>
              <a:rPr lang="el-GR">
                <a:solidFill>
                  <a:srgbClr val="FFFF00"/>
                </a:solidFill>
                <a:sym typeface="Symbol"/>
              </a:rPr>
              <a:t> Δ</a:t>
            </a:r>
            <a:r>
              <a:rPr lang="en-US" i="1">
                <a:solidFill>
                  <a:srgbClr val="FFFF00"/>
                </a:solidFill>
                <a:sym typeface="Symbol"/>
              </a:rPr>
              <a:t>T</a:t>
            </a:r>
          </a:p>
          <a:p>
            <a:r>
              <a:rPr lang="en-US">
                <a:sym typeface="Symbol"/>
              </a:rPr>
              <a:t>For almost all solids and liquids, </a:t>
            </a:r>
            <a:r>
              <a:rPr lang="en-US" i="1">
                <a:sym typeface="Symbol"/>
              </a:rPr>
              <a:t>c</a:t>
            </a:r>
            <a:r>
              <a:rPr lang="en-US">
                <a:sym typeface="Symbol"/>
              </a:rPr>
              <a:t> can be taken as constant over wide temperature ranges—but it changes dramatically when the substance melts or boils, as we’ll soon discuss.</a:t>
            </a:r>
          </a:p>
          <a:p>
            <a:r>
              <a:rPr lang="en-US">
                <a:solidFill>
                  <a:schemeClr val="accent5">
                    <a:lumMod val="60000"/>
                    <a:lumOff val="40000"/>
                  </a:schemeClr>
                </a:solidFill>
                <a:sym typeface="Symbol"/>
              </a:rPr>
              <a:t>Water</a:t>
            </a:r>
            <a:r>
              <a:rPr lang="en-US">
                <a:sym typeface="Symbol"/>
              </a:rPr>
              <a:t> has a very high specific heat: 4186 J/kg∙C</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Dulong and Petit Law</a:t>
            </a:r>
          </a:p>
        </p:txBody>
      </p:sp>
      <p:sp>
        <p:nvSpPr>
          <p:cNvPr id="3" name="Content Placeholder 2"/>
          <p:cNvSpPr>
            <a:spLocks noGrp="1"/>
          </p:cNvSpPr>
          <p:nvPr>
            <p:ph sz="half" idx="1"/>
          </p:nvPr>
        </p:nvSpPr>
        <p:spPr>
          <a:xfrm>
            <a:off x="0" y="1600200"/>
            <a:ext cx="4724400" cy="5029200"/>
          </a:xfrm>
        </p:spPr>
        <p:txBody>
          <a:bodyPr>
            <a:normAutofit/>
          </a:bodyPr>
          <a:lstStyle/>
          <a:p>
            <a:r>
              <a:rPr lang="en-US" sz="2400"/>
              <a:t>In 1820, these two professors in France discovered that the product </a:t>
            </a:r>
            <a:r>
              <a:rPr lang="en-US" sz="2400">
                <a:solidFill>
                  <a:srgbClr val="FFFF00"/>
                </a:solidFill>
              </a:rPr>
              <a:t>atomic weight x specific heat was almost the same </a:t>
            </a:r>
            <a:r>
              <a:rPr lang="en-US" sz="2400"/>
              <a:t>for many very different elements.</a:t>
            </a:r>
          </a:p>
          <a:p>
            <a:r>
              <a:rPr lang="en-US" sz="2400"/>
              <a:t>We can now see this means the specific heat </a:t>
            </a:r>
            <a:r>
              <a:rPr lang="en-US" sz="2400" u="sng"/>
              <a:t>per atom</a:t>
            </a:r>
            <a:r>
              <a:rPr lang="en-US" sz="2400"/>
              <a:t> </a:t>
            </a:r>
            <a:r>
              <a:rPr lang="en-US" sz="2400" i="1"/>
              <a:t>is</a:t>
            </a:r>
            <a:r>
              <a:rPr lang="en-US" sz="2400"/>
              <a:t> approximately the same—just as it is for the ideal gas.</a:t>
            </a:r>
          </a:p>
          <a:p>
            <a:r>
              <a:rPr lang="en-US" sz="2400"/>
              <a:t>Elements with </a:t>
            </a:r>
            <a:r>
              <a:rPr lang="en-US" sz="2400">
                <a:solidFill>
                  <a:srgbClr val="FFFF00"/>
                </a:solidFill>
              </a:rPr>
              <a:t>heavier atoms </a:t>
            </a:r>
            <a:r>
              <a:rPr lang="en-US" sz="2400"/>
              <a:t>have </a:t>
            </a:r>
            <a:r>
              <a:rPr lang="en-US" sz="2400">
                <a:solidFill>
                  <a:srgbClr val="FFFF00"/>
                </a:solidFill>
              </a:rPr>
              <a:t>lower specific heat per kg </a:t>
            </a:r>
            <a:r>
              <a:rPr lang="en-US" sz="2400" i="1"/>
              <a:t>because there are fewer atoms in one kg</a:t>
            </a:r>
            <a:r>
              <a:rPr lang="en-US" sz="2400"/>
              <a:t>.</a:t>
            </a:r>
          </a:p>
          <a:p>
            <a:endParaRPr lang="en-US" sz="2400"/>
          </a:p>
        </p:txBody>
      </p:sp>
      <p:graphicFrame>
        <p:nvGraphicFramePr>
          <p:cNvPr id="5" name="Content Placeholder 4"/>
          <p:cNvGraphicFramePr>
            <a:graphicFrameLocks noGrp="1"/>
          </p:cNvGraphicFramePr>
          <p:nvPr>
            <p:ph sz="half" idx="2"/>
          </p:nvPr>
        </p:nvGraphicFramePr>
        <p:xfrm>
          <a:off x="4800600" y="1859280"/>
          <a:ext cx="4038600" cy="45872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895350">
                  <a:extLst>
                    <a:ext uri="{9D8B030D-6E8A-4147-A177-3AD203B41FA5}">
                      <a16:colId xmlns:a16="http://schemas.microsoft.com/office/drawing/2014/main" val="20002"/>
                    </a:ext>
                  </a:extLst>
                </a:gridCol>
                <a:gridCol w="1009650">
                  <a:extLst>
                    <a:ext uri="{9D8B030D-6E8A-4147-A177-3AD203B41FA5}">
                      <a16:colId xmlns:a16="http://schemas.microsoft.com/office/drawing/2014/main" val="20003"/>
                    </a:ext>
                  </a:extLst>
                </a:gridCol>
              </a:tblGrid>
              <a:tr h="655320">
                <a:tc>
                  <a:txBody>
                    <a:bodyPr/>
                    <a:lstStyle/>
                    <a:p>
                      <a:pPr algn="ctr"/>
                      <a:r>
                        <a:rPr lang="en-US"/>
                        <a:t>Atom</a:t>
                      </a:r>
                    </a:p>
                  </a:txBody>
                  <a:tcPr>
                    <a:solidFill>
                      <a:srgbClr val="94332C"/>
                    </a:solidFill>
                  </a:tcPr>
                </a:tc>
                <a:tc>
                  <a:txBody>
                    <a:bodyPr/>
                    <a:lstStyle/>
                    <a:p>
                      <a:pPr algn="ctr"/>
                      <a:r>
                        <a:rPr lang="en-US" i="1"/>
                        <a:t>c</a:t>
                      </a:r>
                    </a:p>
                    <a:p>
                      <a:pPr algn="ctr"/>
                      <a:r>
                        <a:rPr lang="en-US" i="0"/>
                        <a:t>J/</a:t>
                      </a:r>
                      <a:r>
                        <a:rPr lang="en-US" i="0">
                          <a:solidFill>
                            <a:srgbClr val="FFFF00"/>
                          </a:solidFill>
                        </a:rPr>
                        <a:t>kg</a:t>
                      </a:r>
                      <a:r>
                        <a:rPr lang="en-US" i="0"/>
                        <a:t>.</a:t>
                      </a:r>
                      <a:r>
                        <a:rPr lang="en-US" i="0">
                          <a:sym typeface="Symbol"/>
                        </a:rPr>
                        <a:t>C</a:t>
                      </a:r>
                      <a:endParaRPr lang="en-US" i="0"/>
                    </a:p>
                  </a:txBody>
                  <a:tcPr>
                    <a:solidFill>
                      <a:srgbClr val="94332C"/>
                    </a:solidFill>
                  </a:tcPr>
                </a:tc>
                <a:tc>
                  <a:txBody>
                    <a:bodyPr/>
                    <a:lstStyle/>
                    <a:p>
                      <a:pPr algn="ctr"/>
                      <a:r>
                        <a:rPr lang="en-US" i="1"/>
                        <a:t>m</a:t>
                      </a:r>
                    </a:p>
                  </a:txBody>
                  <a:tcPr>
                    <a:solidFill>
                      <a:srgbClr val="94332C"/>
                    </a:solidFill>
                  </a:tcPr>
                </a:tc>
                <a:tc>
                  <a:txBody>
                    <a:bodyPr/>
                    <a:lstStyle/>
                    <a:p>
                      <a:pPr algn="ctr"/>
                      <a:r>
                        <a:rPr lang="en-US" i="1"/>
                        <a:t>c</a:t>
                      </a:r>
                      <a:r>
                        <a:rPr lang="en-US"/>
                        <a:t> x </a:t>
                      </a:r>
                      <a:r>
                        <a:rPr lang="en-US" i="1"/>
                        <a:t>m</a:t>
                      </a:r>
                    </a:p>
                  </a:txBody>
                  <a:tcPr>
                    <a:solidFill>
                      <a:srgbClr val="94332C"/>
                    </a:solidFill>
                  </a:tcPr>
                </a:tc>
                <a:extLst>
                  <a:ext uri="{0D108BD9-81ED-4DB2-BD59-A6C34878D82A}">
                    <a16:rowId xmlns:a16="http://schemas.microsoft.com/office/drawing/2014/main" val="10000"/>
                  </a:ext>
                </a:extLst>
              </a:tr>
              <a:tr h="655320">
                <a:tc>
                  <a:txBody>
                    <a:bodyPr/>
                    <a:lstStyle/>
                    <a:p>
                      <a:r>
                        <a:rPr lang="en-US"/>
                        <a:t>Lead</a:t>
                      </a:r>
                    </a:p>
                  </a:txBody>
                  <a:tcPr>
                    <a:solidFill>
                      <a:schemeClr val="bg2">
                        <a:lumMod val="75000"/>
                      </a:schemeClr>
                    </a:solidFill>
                  </a:tcPr>
                </a:tc>
                <a:tc>
                  <a:txBody>
                    <a:bodyPr/>
                    <a:lstStyle/>
                    <a:p>
                      <a:r>
                        <a:rPr lang="en-US"/>
                        <a:t>129</a:t>
                      </a:r>
                    </a:p>
                  </a:txBody>
                  <a:tcPr>
                    <a:solidFill>
                      <a:schemeClr val="bg2">
                        <a:lumMod val="75000"/>
                      </a:schemeClr>
                    </a:solidFill>
                  </a:tcPr>
                </a:tc>
                <a:tc>
                  <a:txBody>
                    <a:bodyPr/>
                    <a:lstStyle/>
                    <a:p>
                      <a:r>
                        <a:rPr lang="en-US"/>
                        <a:t>207</a:t>
                      </a:r>
                    </a:p>
                  </a:txBody>
                  <a:tcPr>
                    <a:solidFill>
                      <a:schemeClr val="bg2">
                        <a:lumMod val="75000"/>
                      </a:schemeClr>
                    </a:solidFill>
                  </a:tcPr>
                </a:tc>
                <a:tc>
                  <a:txBody>
                    <a:bodyPr/>
                    <a:lstStyle/>
                    <a:p>
                      <a:r>
                        <a:rPr lang="en-US"/>
                        <a:t>26700</a:t>
                      </a:r>
                    </a:p>
                  </a:txBody>
                  <a:tcPr>
                    <a:solidFill>
                      <a:schemeClr val="bg2">
                        <a:lumMod val="75000"/>
                      </a:schemeClr>
                    </a:solidFill>
                  </a:tcPr>
                </a:tc>
                <a:extLst>
                  <a:ext uri="{0D108BD9-81ED-4DB2-BD59-A6C34878D82A}">
                    <a16:rowId xmlns:a16="http://schemas.microsoft.com/office/drawing/2014/main" val="10001"/>
                  </a:ext>
                </a:extLst>
              </a:tr>
              <a:tr h="655320">
                <a:tc>
                  <a:txBody>
                    <a:bodyPr/>
                    <a:lstStyle/>
                    <a:p>
                      <a:r>
                        <a:rPr lang="en-US" baseline="0"/>
                        <a:t>Zinc  </a:t>
                      </a:r>
                      <a:endParaRPr lang="en-US"/>
                    </a:p>
                  </a:txBody>
                  <a:tcPr>
                    <a:solidFill>
                      <a:schemeClr val="bg2">
                        <a:lumMod val="75000"/>
                      </a:schemeClr>
                    </a:solidFill>
                  </a:tcPr>
                </a:tc>
                <a:tc>
                  <a:txBody>
                    <a:bodyPr/>
                    <a:lstStyle/>
                    <a:p>
                      <a:r>
                        <a:rPr lang="en-US"/>
                        <a:t>388</a:t>
                      </a:r>
                    </a:p>
                  </a:txBody>
                  <a:tcPr>
                    <a:solidFill>
                      <a:schemeClr val="bg2">
                        <a:lumMod val="75000"/>
                      </a:schemeClr>
                    </a:solidFill>
                  </a:tcPr>
                </a:tc>
                <a:tc>
                  <a:txBody>
                    <a:bodyPr/>
                    <a:lstStyle/>
                    <a:p>
                      <a:r>
                        <a:rPr lang="en-US"/>
                        <a:t>65.4</a:t>
                      </a:r>
                    </a:p>
                  </a:txBody>
                  <a:tcPr>
                    <a:solidFill>
                      <a:schemeClr val="bg2">
                        <a:lumMod val="75000"/>
                      </a:schemeClr>
                    </a:solidFill>
                  </a:tcPr>
                </a:tc>
                <a:tc>
                  <a:txBody>
                    <a:bodyPr/>
                    <a:lstStyle/>
                    <a:p>
                      <a:r>
                        <a:rPr lang="en-US"/>
                        <a:t>25400</a:t>
                      </a:r>
                    </a:p>
                  </a:txBody>
                  <a:tcPr>
                    <a:solidFill>
                      <a:schemeClr val="bg2">
                        <a:lumMod val="75000"/>
                      </a:schemeClr>
                    </a:solidFill>
                  </a:tcPr>
                </a:tc>
                <a:extLst>
                  <a:ext uri="{0D108BD9-81ED-4DB2-BD59-A6C34878D82A}">
                    <a16:rowId xmlns:a16="http://schemas.microsoft.com/office/drawing/2014/main" val="10002"/>
                  </a:ext>
                </a:extLst>
              </a:tr>
              <a:tr h="655320">
                <a:tc>
                  <a:txBody>
                    <a:bodyPr/>
                    <a:lstStyle/>
                    <a:p>
                      <a:r>
                        <a:rPr lang="en-US"/>
                        <a:t>Sulphur</a:t>
                      </a:r>
                      <a:r>
                        <a:rPr lang="en-US" baseline="0"/>
                        <a:t> </a:t>
                      </a:r>
                      <a:endParaRPr lang="en-US"/>
                    </a:p>
                  </a:txBody>
                  <a:tcPr>
                    <a:solidFill>
                      <a:schemeClr val="bg2">
                        <a:lumMod val="75000"/>
                      </a:schemeClr>
                    </a:solidFill>
                  </a:tcPr>
                </a:tc>
                <a:tc>
                  <a:txBody>
                    <a:bodyPr/>
                    <a:lstStyle/>
                    <a:p>
                      <a:r>
                        <a:rPr lang="en-US"/>
                        <a:t>710</a:t>
                      </a:r>
                    </a:p>
                  </a:txBody>
                  <a:tcPr>
                    <a:solidFill>
                      <a:schemeClr val="bg2">
                        <a:lumMod val="75000"/>
                      </a:schemeClr>
                    </a:solidFill>
                  </a:tcPr>
                </a:tc>
                <a:tc>
                  <a:txBody>
                    <a:bodyPr/>
                    <a:lstStyle/>
                    <a:p>
                      <a:r>
                        <a:rPr lang="en-US"/>
                        <a:t>32.1</a:t>
                      </a:r>
                    </a:p>
                  </a:txBody>
                  <a:tcPr>
                    <a:solidFill>
                      <a:schemeClr val="bg2">
                        <a:lumMod val="75000"/>
                      </a:schemeClr>
                    </a:solidFill>
                  </a:tcPr>
                </a:tc>
                <a:tc>
                  <a:txBody>
                    <a:bodyPr/>
                    <a:lstStyle/>
                    <a:p>
                      <a:r>
                        <a:rPr lang="en-US"/>
                        <a:t>22800</a:t>
                      </a:r>
                    </a:p>
                  </a:txBody>
                  <a:tcPr>
                    <a:solidFill>
                      <a:schemeClr val="bg2">
                        <a:lumMod val="75000"/>
                      </a:schemeClr>
                    </a:solidFill>
                  </a:tcPr>
                </a:tc>
                <a:extLst>
                  <a:ext uri="{0D108BD9-81ED-4DB2-BD59-A6C34878D82A}">
                    <a16:rowId xmlns:a16="http://schemas.microsoft.com/office/drawing/2014/main" val="10003"/>
                  </a:ext>
                </a:extLst>
              </a:tr>
              <a:tr h="655320">
                <a:tc>
                  <a:txBody>
                    <a:bodyPr/>
                    <a:lstStyle/>
                    <a:p>
                      <a:r>
                        <a:rPr lang="en-US"/>
                        <a:t>Aluminum  </a:t>
                      </a:r>
                    </a:p>
                  </a:txBody>
                  <a:tcPr>
                    <a:solidFill>
                      <a:schemeClr val="bg2">
                        <a:lumMod val="75000"/>
                      </a:schemeClr>
                    </a:solidFill>
                  </a:tcPr>
                </a:tc>
                <a:tc>
                  <a:txBody>
                    <a:bodyPr/>
                    <a:lstStyle/>
                    <a:p>
                      <a:r>
                        <a:rPr lang="en-US"/>
                        <a:t>900</a:t>
                      </a:r>
                    </a:p>
                  </a:txBody>
                  <a:tcPr>
                    <a:solidFill>
                      <a:schemeClr val="bg2">
                        <a:lumMod val="75000"/>
                      </a:schemeClr>
                    </a:solidFill>
                  </a:tcPr>
                </a:tc>
                <a:tc>
                  <a:txBody>
                    <a:bodyPr/>
                    <a:lstStyle/>
                    <a:p>
                      <a:r>
                        <a:rPr lang="en-US"/>
                        <a:t>27</a:t>
                      </a:r>
                    </a:p>
                  </a:txBody>
                  <a:tcPr>
                    <a:solidFill>
                      <a:schemeClr val="bg2">
                        <a:lumMod val="75000"/>
                      </a:schemeClr>
                    </a:solidFill>
                  </a:tcPr>
                </a:tc>
                <a:tc>
                  <a:txBody>
                    <a:bodyPr/>
                    <a:lstStyle/>
                    <a:p>
                      <a:r>
                        <a:rPr lang="en-US"/>
                        <a:t>24300</a:t>
                      </a:r>
                    </a:p>
                  </a:txBody>
                  <a:tcPr>
                    <a:solidFill>
                      <a:schemeClr val="bg2">
                        <a:lumMod val="75000"/>
                      </a:schemeClr>
                    </a:solidFill>
                  </a:tcPr>
                </a:tc>
                <a:extLst>
                  <a:ext uri="{0D108BD9-81ED-4DB2-BD59-A6C34878D82A}">
                    <a16:rowId xmlns:a16="http://schemas.microsoft.com/office/drawing/2014/main" val="10004"/>
                  </a:ext>
                </a:extLst>
              </a:tr>
              <a:tr h="655320">
                <a:tc>
                  <a:txBody>
                    <a:bodyPr/>
                    <a:lstStyle/>
                    <a:p>
                      <a:r>
                        <a:rPr lang="en-US"/>
                        <a:t>Silver </a:t>
                      </a:r>
                    </a:p>
                  </a:txBody>
                  <a:tcPr>
                    <a:solidFill>
                      <a:schemeClr val="bg2">
                        <a:lumMod val="75000"/>
                      </a:schemeClr>
                    </a:solidFill>
                  </a:tcPr>
                </a:tc>
                <a:tc>
                  <a:txBody>
                    <a:bodyPr/>
                    <a:lstStyle/>
                    <a:p>
                      <a:r>
                        <a:rPr lang="en-US"/>
                        <a:t>232</a:t>
                      </a:r>
                    </a:p>
                  </a:txBody>
                  <a:tcPr>
                    <a:solidFill>
                      <a:schemeClr val="bg2">
                        <a:lumMod val="75000"/>
                      </a:schemeClr>
                    </a:solidFill>
                  </a:tcPr>
                </a:tc>
                <a:tc>
                  <a:txBody>
                    <a:bodyPr/>
                    <a:lstStyle/>
                    <a:p>
                      <a:r>
                        <a:rPr lang="en-US"/>
                        <a:t>108</a:t>
                      </a:r>
                    </a:p>
                  </a:txBody>
                  <a:tcPr>
                    <a:solidFill>
                      <a:schemeClr val="bg2">
                        <a:lumMod val="75000"/>
                      </a:schemeClr>
                    </a:solidFill>
                  </a:tcPr>
                </a:tc>
                <a:tc>
                  <a:txBody>
                    <a:bodyPr/>
                    <a:lstStyle/>
                    <a:p>
                      <a:r>
                        <a:rPr lang="en-US"/>
                        <a:t>25100</a:t>
                      </a:r>
                    </a:p>
                  </a:txBody>
                  <a:tcPr>
                    <a:solidFill>
                      <a:schemeClr val="bg2">
                        <a:lumMod val="75000"/>
                      </a:schemeClr>
                    </a:solidFill>
                  </a:tcPr>
                </a:tc>
                <a:extLst>
                  <a:ext uri="{0D108BD9-81ED-4DB2-BD59-A6C34878D82A}">
                    <a16:rowId xmlns:a16="http://schemas.microsoft.com/office/drawing/2014/main" val="10005"/>
                  </a:ext>
                </a:extLst>
              </a:tr>
              <a:tr h="655320">
                <a:tc>
                  <a:txBody>
                    <a:bodyPr/>
                    <a:lstStyle/>
                    <a:p>
                      <a:r>
                        <a:rPr lang="en-US"/>
                        <a:t>Mercury</a:t>
                      </a:r>
                    </a:p>
                  </a:txBody>
                  <a:tcPr>
                    <a:solidFill>
                      <a:schemeClr val="bg2">
                        <a:lumMod val="75000"/>
                      </a:schemeClr>
                    </a:solidFill>
                  </a:tcPr>
                </a:tc>
                <a:tc>
                  <a:txBody>
                    <a:bodyPr/>
                    <a:lstStyle/>
                    <a:p>
                      <a:r>
                        <a:rPr lang="en-US"/>
                        <a:t>140</a:t>
                      </a:r>
                    </a:p>
                  </a:txBody>
                  <a:tcPr>
                    <a:solidFill>
                      <a:schemeClr val="bg2">
                        <a:lumMod val="75000"/>
                      </a:schemeClr>
                    </a:solidFill>
                  </a:tcPr>
                </a:tc>
                <a:tc>
                  <a:txBody>
                    <a:bodyPr/>
                    <a:lstStyle/>
                    <a:p>
                      <a:r>
                        <a:rPr lang="en-US"/>
                        <a:t>201</a:t>
                      </a:r>
                    </a:p>
                  </a:txBody>
                  <a:tcPr>
                    <a:solidFill>
                      <a:schemeClr val="bg2">
                        <a:lumMod val="75000"/>
                      </a:schemeClr>
                    </a:solidFill>
                  </a:tcPr>
                </a:tc>
                <a:tc>
                  <a:txBody>
                    <a:bodyPr/>
                    <a:lstStyle/>
                    <a:p>
                      <a:r>
                        <a:rPr lang="en-US"/>
                        <a:t>28100</a:t>
                      </a:r>
                    </a:p>
                  </a:txBody>
                  <a:tcPr>
                    <a:solidFill>
                      <a:schemeClr val="bg2">
                        <a:lumMod val="75000"/>
                      </a:schemeClr>
                    </a:solidFill>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25777</TotalTime>
  <Words>1586</Words>
  <Application>Microsoft Office PowerPoint</Application>
  <PresentationFormat>On-screen Show (4:3)</PresentationFormat>
  <Paragraphs>180</Paragraphs>
  <Slides>20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Symbol</vt:lpstr>
      <vt:lpstr>Office Theme</vt:lpstr>
      <vt:lpstr>Equation</vt:lpstr>
      <vt:lpstr>Heat and Energy Conservation</vt:lpstr>
      <vt:lpstr>               Heat Flow</vt:lpstr>
      <vt:lpstr>What’s Wrong with a Fluid Heat Theory?</vt:lpstr>
      <vt:lpstr>The Right Approach:  Energy Transfer!</vt:lpstr>
      <vt:lpstr>Units for Heat</vt:lpstr>
      <vt:lpstr>Joule Heats Things Up</vt:lpstr>
      <vt:lpstr>Internal Energy of an Ideal Gas</vt:lpstr>
      <vt:lpstr>Specific Heats of Solids and Liquids</vt:lpstr>
      <vt:lpstr>Dulong and Petit Law</vt:lpstr>
      <vt:lpstr>Clicker Question</vt:lpstr>
      <vt:lpstr>Calorimetry…</vt:lpstr>
      <vt:lpstr>Latent Heat</vt:lpstr>
      <vt:lpstr>Evaporation</vt:lpstr>
      <vt:lpstr>The First Law of Thermodynamics</vt:lpstr>
      <vt:lpstr>States of an Ideal Gas</vt:lpstr>
      <vt:lpstr>The Gas Does Some Work</vt:lpstr>
      <vt:lpstr>Clicker Question</vt:lpstr>
      <vt:lpstr>Different Paths from State A to State B</vt:lpstr>
      <vt:lpstr>Clicker Question</vt:lpstr>
      <vt:lpstr>Clicker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and Energy Conservation</dc:title>
  <dc:creator>Michael</dc:creator>
  <cp:lastModifiedBy>Fowler, Michael (mf1i)</cp:lastModifiedBy>
  <cp:revision>395</cp:revision>
  <dcterms:created xsi:type="dcterms:W3CDTF">2010-03-01T20:42:02Z</dcterms:created>
  <dcterms:modified xsi:type="dcterms:W3CDTF">2021-05-06T22:24:18Z</dcterms:modified>
</cp:coreProperties>
</file>