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6" r:id="rId15"/>
    <p:sldId id="279" r:id="rId16"/>
    <p:sldId id="270" r:id="rId17"/>
    <p:sldId id="278" r:id="rId18"/>
    <p:sldId id="271" r:id="rId19"/>
    <p:sldId id="272" r:id="rId20"/>
    <p:sldId id="273" r:id="rId21"/>
    <p:sldId id="27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000000"/>
    <a:srgbClr val="800000"/>
    <a:srgbClr val="CC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67" autoAdjust="0"/>
  </p:normalViewPr>
  <p:slideViewPr>
    <p:cSldViewPr>
      <p:cViewPr varScale="1">
        <p:scale>
          <a:sx n="80" d="100"/>
          <a:sy n="80" d="100"/>
        </p:scale>
        <p:origin x="152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553081-2CEC-490B-BECA-B001E3C6F9AF}" type="datetimeFigureOut">
              <a:rPr lang="en-US" smtClean="0"/>
              <a:pPr/>
              <a:t>5/6/2021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103BCD-8F69-42D8-9601-2E0A22E5B40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8103BCD-8F69-42D8-9601-2E0A22E5B40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36E2879-4EF7-4D75-BF14-8D664F2D9FE9}" type="datetimeFigureOut">
              <a:rPr lang="en-US" smtClean="0"/>
              <a:pPr/>
              <a:t>5/6/2021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36E2879-4EF7-4D75-BF14-8D664F2D9FE9}" type="datetimeFigureOut">
              <a:rPr lang="en-US" smtClean="0"/>
              <a:pPr/>
              <a:t>5/6/2021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36E2879-4EF7-4D75-BF14-8D664F2D9FE9}" type="datetimeFigureOut">
              <a:rPr lang="en-US" smtClean="0"/>
              <a:pPr/>
              <a:t>5/6/2021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6E2879-4EF7-4D75-BF14-8D664F2D9FE9}" type="datetimeFigureOut">
              <a:rPr lang="en-US" smtClean="0"/>
              <a:pPr/>
              <a:t>5/6/2021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6E2879-4EF7-4D75-BF14-8D664F2D9FE9}" type="datetimeFigureOut">
              <a:rPr lang="en-US" smtClean="0"/>
              <a:pPr/>
              <a:t>5/6/2021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4513F-31F2-42C8-B35A-B54282B2D9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6E2879-4EF7-4D75-BF14-8D664F2D9FE9}" type="datetimeFigureOut">
              <a:rPr lang="en-US" smtClean="0"/>
              <a:pPr/>
              <a:t>5/6/2021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513F-31F2-42C8-B35A-B54282B2D965}"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galileoandeinstein.phys.virginia.edu/more_stuff/Applets/Brownian/brownian.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galileo.phys.virginia.edu/classes/152.mf1i.spring02/UVaBrownianDemo.mp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William_Shakespear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William_Shakespear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hyperlink" Target="http://brunelleschi.imss.fi.it/museum/esim.asp?c=404007"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Thermometer"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133600"/>
            <a:ext cx="8458200" cy="1470025"/>
          </a:xfrm>
        </p:spPr>
        <p:txBody>
          <a:bodyPr>
            <a:normAutofit/>
          </a:bodyPr>
          <a:lstStyle/>
          <a:p>
            <a:r>
              <a:rPr lang="en-US" sz="4000">
                <a:solidFill>
                  <a:schemeClr val="bg1"/>
                </a:solidFill>
              </a:rPr>
              <a:t>Temperature, Expansion, Ideal Gas Law</a:t>
            </a:r>
            <a:endParaRPr lang="en-US" sz="4000" dirty="0">
              <a:solidFill>
                <a:schemeClr val="bg1"/>
              </a:solidFill>
            </a:endParaRPr>
          </a:p>
        </p:txBody>
      </p:sp>
      <p:sp>
        <p:nvSpPr>
          <p:cNvPr id="3" name="Subtitle 2"/>
          <p:cNvSpPr>
            <a:spLocks noGrp="1"/>
          </p:cNvSpPr>
          <p:nvPr>
            <p:ph type="subTitle" idx="1"/>
          </p:nvPr>
        </p:nvSpPr>
        <p:spPr>
          <a:xfrm>
            <a:off x="1143000" y="3886200"/>
            <a:ext cx="6400800" cy="1752600"/>
          </a:xfrm>
        </p:spPr>
        <p:txBody>
          <a:bodyPr/>
          <a:lstStyle/>
          <a:p>
            <a:r>
              <a:rPr lang="en-US" dirty="0"/>
              <a:t>Physics 1425 </a:t>
            </a:r>
            <a:r>
              <a:rPr lang="en-US"/>
              <a:t>Lecture 30</a:t>
            </a:r>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a:solidFill>
                  <a:srgbClr val="FF0000"/>
                </a:solidFill>
              </a:rPr>
              <a:t>Michael Fowler, UVa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Thermal Expansion</a:t>
            </a:r>
          </a:p>
        </p:txBody>
      </p:sp>
      <p:sp>
        <p:nvSpPr>
          <p:cNvPr id="3" name="Content Placeholder 2"/>
          <p:cNvSpPr>
            <a:spLocks noGrp="1"/>
          </p:cNvSpPr>
          <p:nvPr>
            <p:ph idx="1"/>
          </p:nvPr>
        </p:nvSpPr>
        <p:spPr>
          <a:xfrm>
            <a:off x="457200" y="1600200"/>
            <a:ext cx="8229600" cy="4724400"/>
          </a:xfrm>
        </p:spPr>
        <p:txBody>
          <a:bodyPr>
            <a:normAutofit/>
          </a:bodyPr>
          <a:lstStyle/>
          <a:p>
            <a:r>
              <a:rPr lang="en-US"/>
              <a:t>A solid rod will increase in length when heated, typically by of order 10</a:t>
            </a:r>
            <a:r>
              <a:rPr lang="en-US" baseline="30000"/>
              <a:t>-5</a:t>
            </a:r>
            <a:r>
              <a:rPr lang="en-US"/>
              <a:t> of its original length for each degree celsius (centigrade). (It will expand by the same proportion in the other directions too.)</a:t>
            </a:r>
          </a:p>
          <a:p>
            <a:r>
              <a:rPr lang="en-US"/>
              <a:t>This means there will only be a change of one part in 1,000 over a 100</a:t>
            </a:r>
            <a:r>
              <a:rPr lang="en-US">
                <a:sym typeface="Symbol"/>
              </a:rPr>
              <a:t></a:t>
            </a:r>
            <a:r>
              <a:rPr lang="en-US"/>
              <a:t>C temperature range, so these changes are not visible to the naked eye, some device is needed to detect them.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Thermal Expansion Notation</a:t>
            </a:r>
          </a:p>
        </p:txBody>
      </p:sp>
      <p:sp>
        <p:nvSpPr>
          <p:cNvPr id="3" name="Content Placeholder 2"/>
          <p:cNvSpPr>
            <a:spLocks noGrp="1"/>
          </p:cNvSpPr>
          <p:nvPr>
            <p:ph idx="1"/>
          </p:nvPr>
        </p:nvSpPr>
        <p:spPr>
          <a:xfrm>
            <a:off x="457200" y="1600200"/>
            <a:ext cx="8229600" cy="4724400"/>
          </a:xfrm>
        </p:spPr>
        <p:txBody>
          <a:bodyPr>
            <a:normAutofit/>
          </a:bodyPr>
          <a:lstStyle/>
          <a:p>
            <a:r>
              <a:rPr lang="en-US"/>
              <a:t>The coefficient of </a:t>
            </a:r>
            <a:r>
              <a:rPr lang="en-US" u="sng"/>
              <a:t>linear</a:t>
            </a:r>
            <a:r>
              <a:rPr lang="en-US"/>
              <a:t> expansion, denoted by </a:t>
            </a:r>
            <a:r>
              <a:rPr lang="en-US" i="1">
                <a:solidFill>
                  <a:srgbClr val="FFFF00"/>
                </a:solidFill>
                <a:sym typeface="Symbol"/>
              </a:rPr>
              <a:t></a:t>
            </a:r>
            <a:r>
              <a:rPr lang="en-US">
                <a:sym typeface="Symbol"/>
              </a:rPr>
              <a:t>, is defined by </a:t>
            </a:r>
            <a:r>
              <a:rPr lang="el-GR">
                <a:solidFill>
                  <a:srgbClr val="FFFF00"/>
                </a:solidFill>
                <a:sym typeface="Symbol"/>
              </a:rPr>
              <a:t>Δ</a:t>
            </a:r>
            <a:r>
              <a:rPr lang="el-GR" i="1">
                <a:solidFill>
                  <a:srgbClr val="FFFF00"/>
                </a:solidFill>
                <a:sym typeface="Symbol"/>
              </a:rPr>
              <a:t>ℓ</a:t>
            </a:r>
            <a:r>
              <a:rPr lang="en-US">
                <a:solidFill>
                  <a:srgbClr val="FFFF00"/>
                </a:solidFill>
                <a:sym typeface="Symbol"/>
              </a:rPr>
              <a:t>/</a:t>
            </a:r>
            <a:r>
              <a:rPr lang="el-GR" i="1">
                <a:solidFill>
                  <a:srgbClr val="FFFF00"/>
                </a:solidFill>
                <a:sym typeface="Symbol"/>
              </a:rPr>
              <a:t>ℓ</a:t>
            </a:r>
            <a:r>
              <a:rPr lang="en-US" baseline="-25000">
                <a:solidFill>
                  <a:srgbClr val="FFFF00"/>
                </a:solidFill>
                <a:sym typeface="Symbol"/>
              </a:rPr>
              <a:t>0</a:t>
            </a:r>
            <a:r>
              <a:rPr lang="en-US">
                <a:solidFill>
                  <a:srgbClr val="FFFF00"/>
                </a:solidFill>
                <a:sym typeface="Symbol"/>
              </a:rPr>
              <a:t> = </a:t>
            </a:r>
            <a:r>
              <a:rPr lang="el-GR" i="1">
                <a:solidFill>
                  <a:srgbClr val="FFFF00"/>
                </a:solidFill>
                <a:sym typeface="Symbol"/>
              </a:rPr>
              <a:t></a:t>
            </a:r>
            <a:r>
              <a:rPr lang="el-GR">
                <a:solidFill>
                  <a:srgbClr val="FFFF00"/>
                </a:solidFill>
                <a:sym typeface="Symbol"/>
              </a:rPr>
              <a:t>Δ</a:t>
            </a:r>
            <a:r>
              <a:rPr lang="en-US" i="1">
                <a:solidFill>
                  <a:srgbClr val="FFFF00"/>
                </a:solidFill>
                <a:sym typeface="Symbol"/>
              </a:rPr>
              <a:t>T</a:t>
            </a:r>
            <a:r>
              <a:rPr lang="en-US" i="1">
                <a:sym typeface="Symbol"/>
              </a:rPr>
              <a:t>.</a:t>
            </a:r>
          </a:p>
          <a:p>
            <a:pPr>
              <a:buNone/>
            </a:pPr>
            <a:endParaRPr lang="en-US" i="1">
              <a:sym typeface="Symbol"/>
            </a:endParaRPr>
          </a:p>
          <a:p>
            <a:r>
              <a:rPr lang="en-US" i="1">
                <a:sym typeface="Symbol"/>
              </a:rPr>
              <a:t> </a:t>
            </a:r>
            <a:r>
              <a:rPr lang="en-US">
                <a:sym typeface="Symbol"/>
              </a:rPr>
              <a:t>= 1.2 x 10</a:t>
            </a:r>
            <a:r>
              <a:rPr lang="en-US" baseline="30000">
                <a:sym typeface="Symbol"/>
              </a:rPr>
              <a:t>-5</a:t>
            </a:r>
            <a:r>
              <a:rPr lang="en-US">
                <a:sym typeface="Symbol"/>
              </a:rPr>
              <a:t> for iron, 0.9 x 10</a:t>
            </a:r>
            <a:r>
              <a:rPr lang="en-US" baseline="30000">
                <a:sym typeface="Symbol"/>
              </a:rPr>
              <a:t>-5</a:t>
            </a:r>
            <a:r>
              <a:rPr lang="en-US">
                <a:sym typeface="Symbol"/>
              </a:rPr>
              <a:t> for glass.</a:t>
            </a:r>
          </a:p>
          <a:p>
            <a:pPr>
              <a:buNone/>
            </a:pPr>
            <a:endParaRPr lang="en-US">
              <a:sym typeface="Symbol"/>
            </a:endParaRPr>
          </a:p>
          <a:p>
            <a:r>
              <a:rPr lang="en-US">
                <a:sym typeface="Symbol"/>
              </a:rPr>
              <a:t>The coefficient of </a:t>
            </a:r>
            <a:r>
              <a:rPr lang="en-US" u="sng">
                <a:sym typeface="Symbol"/>
              </a:rPr>
              <a:t>volume</a:t>
            </a:r>
            <a:r>
              <a:rPr lang="en-US">
                <a:sym typeface="Symbol"/>
              </a:rPr>
              <a:t> expansion </a:t>
            </a:r>
            <a:r>
              <a:rPr lang="en-US" i="1">
                <a:solidFill>
                  <a:srgbClr val="FFFF00"/>
                </a:solidFill>
                <a:sym typeface="Symbol"/>
              </a:rPr>
              <a:t></a:t>
            </a:r>
            <a:endParaRPr lang="en-US" i="1">
              <a:solidFill>
                <a:srgbClr val="FFFF00"/>
              </a:solidFill>
            </a:endParaRPr>
          </a:p>
          <a:p>
            <a:pPr>
              <a:buNone/>
            </a:pPr>
            <a:r>
              <a:rPr lang="en-US">
                <a:sym typeface="Symbol"/>
              </a:rPr>
              <a:t>	 is defined by </a:t>
            </a:r>
            <a:r>
              <a:rPr lang="el-GR">
                <a:solidFill>
                  <a:srgbClr val="FFFF00"/>
                </a:solidFill>
                <a:sym typeface="Symbol"/>
              </a:rPr>
              <a:t>Δ</a:t>
            </a:r>
            <a:r>
              <a:rPr lang="en-US" i="1">
                <a:solidFill>
                  <a:srgbClr val="FFFF00"/>
                </a:solidFill>
                <a:sym typeface="Symbol"/>
              </a:rPr>
              <a:t>V</a:t>
            </a:r>
            <a:r>
              <a:rPr lang="en-US">
                <a:solidFill>
                  <a:srgbClr val="FFFF00"/>
                </a:solidFill>
                <a:sym typeface="Symbol"/>
              </a:rPr>
              <a:t>/</a:t>
            </a:r>
            <a:r>
              <a:rPr lang="en-US" i="1">
                <a:solidFill>
                  <a:srgbClr val="FFFF00"/>
                </a:solidFill>
                <a:sym typeface="Symbol"/>
              </a:rPr>
              <a:t>V</a:t>
            </a:r>
            <a:r>
              <a:rPr lang="en-US" baseline="-25000">
                <a:solidFill>
                  <a:srgbClr val="FFFF00"/>
                </a:solidFill>
                <a:sym typeface="Symbol"/>
              </a:rPr>
              <a:t>0</a:t>
            </a:r>
            <a:r>
              <a:rPr lang="en-US">
                <a:solidFill>
                  <a:srgbClr val="FFFF00"/>
                </a:solidFill>
                <a:sym typeface="Symbol"/>
              </a:rPr>
              <a:t> = </a:t>
            </a:r>
            <a:r>
              <a:rPr lang="en-US" i="1">
                <a:solidFill>
                  <a:srgbClr val="FFFF00"/>
                </a:solidFill>
                <a:sym typeface="Symbol"/>
              </a:rPr>
              <a:t></a:t>
            </a:r>
            <a:r>
              <a:rPr lang="el-GR">
                <a:solidFill>
                  <a:srgbClr val="FFFF00"/>
                </a:solidFill>
                <a:sym typeface="Symbol"/>
              </a:rPr>
              <a:t>Δ</a:t>
            </a:r>
            <a:r>
              <a:rPr lang="en-US" i="1">
                <a:solidFill>
                  <a:srgbClr val="FFFF00"/>
                </a:solidFill>
                <a:sym typeface="Symbol"/>
              </a:rPr>
              <a:t>T.</a:t>
            </a:r>
          </a:p>
          <a:p>
            <a:pPr>
              <a:buNone/>
            </a:pPr>
            <a:endParaRPr lang="en-US">
              <a:sym typeface="Symbo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143000"/>
          </a:xfrm>
        </p:spPr>
        <p:txBody>
          <a:bodyPr>
            <a:normAutofit fontScale="90000"/>
          </a:bodyPr>
          <a:lstStyle/>
          <a:p>
            <a:r>
              <a:rPr lang="en-US">
                <a:solidFill>
                  <a:srgbClr val="FFFF00"/>
                </a:solidFill>
              </a:rPr>
              <a:t>Relating Linear and Volume Expansion</a:t>
            </a:r>
          </a:p>
        </p:txBody>
      </p:sp>
      <p:sp>
        <p:nvSpPr>
          <p:cNvPr id="3" name="Content Placeholder 2"/>
          <p:cNvSpPr>
            <a:spLocks noGrp="1"/>
          </p:cNvSpPr>
          <p:nvPr>
            <p:ph idx="1"/>
          </p:nvPr>
        </p:nvSpPr>
        <p:spPr>
          <a:xfrm>
            <a:off x="457200" y="1600200"/>
            <a:ext cx="8458200" cy="4953000"/>
          </a:xfrm>
        </p:spPr>
        <p:txBody>
          <a:bodyPr/>
          <a:lstStyle/>
          <a:p>
            <a:r>
              <a:rPr lang="en-US"/>
              <a:t>Imagine a cube of solid of side </a:t>
            </a:r>
            <a:r>
              <a:rPr lang="en-US" i="1"/>
              <a:t>L</a:t>
            </a:r>
            <a:r>
              <a:rPr lang="en-US"/>
              <a:t>, volume </a:t>
            </a:r>
            <a:r>
              <a:rPr lang="en-US" i="1">
                <a:solidFill>
                  <a:srgbClr val="FFFF00"/>
                </a:solidFill>
              </a:rPr>
              <a:t>V</a:t>
            </a:r>
            <a:r>
              <a:rPr lang="en-US">
                <a:solidFill>
                  <a:srgbClr val="FFFF00"/>
                </a:solidFill>
              </a:rPr>
              <a:t> = </a:t>
            </a:r>
            <a:r>
              <a:rPr lang="en-US" i="1">
                <a:solidFill>
                  <a:srgbClr val="FFFF00"/>
                </a:solidFill>
              </a:rPr>
              <a:t>L</a:t>
            </a:r>
            <a:r>
              <a:rPr lang="en-US" baseline="30000">
                <a:solidFill>
                  <a:srgbClr val="FFFF00"/>
                </a:solidFill>
              </a:rPr>
              <a:t>3</a:t>
            </a:r>
            <a:r>
              <a:rPr lang="en-US"/>
              <a:t>.</a:t>
            </a:r>
          </a:p>
          <a:p>
            <a:r>
              <a:rPr lang="en-US"/>
              <a:t>On increasing the temperature by </a:t>
            </a:r>
            <a:r>
              <a:rPr lang="el-GR"/>
              <a:t>Δ</a:t>
            </a:r>
            <a:r>
              <a:rPr lang="en-US" i="1"/>
              <a:t>T</a:t>
            </a:r>
            <a:r>
              <a:rPr lang="en-US"/>
              <a:t>, the length of each side goes from </a:t>
            </a:r>
            <a:r>
              <a:rPr lang="en-US" i="1">
                <a:solidFill>
                  <a:srgbClr val="FFFF00"/>
                </a:solidFill>
              </a:rPr>
              <a:t>L</a:t>
            </a:r>
            <a:r>
              <a:rPr lang="en-US">
                <a:solidFill>
                  <a:srgbClr val="FFFF00"/>
                </a:solidFill>
              </a:rPr>
              <a:t> to </a:t>
            </a:r>
            <a:r>
              <a:rPr lang="en-US" i="1">
                <a:solidFill>
                  <a:srgbClr val="FFFF00"/>
                </a:solidFill>
              </a:rPr>
              <a:t>L</a:t>
            </a:r>
            <a:r>
              <a:rPr lang="en-US">
                <a:solidFill>
                  <a:srgbClr val="FFFF00"/>
                </a:solidFill>
              </a:rPr>
              <a:t>(1 + </a:t>
            </a:r>
            <a:r>
              <a:rPr lang="en-US" i="1">
                <a:solidFill>
                  <a:srgbClr val="FFFF00"/>
                </a:solidFill>
                <a:sym typeface="Symbol"/>
              </a:rPr>
              <a:t></a:t>
            </a:r>
            <a:r>
              <a:rPr lang="el-GR">
                <a:solidFill>
                  <a:srgbClr val="FFFF00"/>
                </a:solidFill>
                <a:sym typeface="Symbol"/>
              </a:rPr>
              <a:t>Δ</a:t>
            </a:r>
            <a:r>
              <a:rPr lang="en-US" i="1">
                <a:solidFill>
                  <a:srgbClr val="FFFF00"/>
                </a:solidFill>
                <a:sym typeface="Symbol"/>
              </a:rPr>
              <a:t>T</a:t>
            </a:r>
            <a:r>
              <a:rPr lang="en-US">
                <a:solidFill>
                  <a:srgbClr val="FFFF00"/>
                </a:solidFill>
                <a:sym typeface="Symbol"/>
              </a:rPr>
              <a:t>), </a:t>
            </a:r>
            <a:r>
              <a:rPr lang="en-US">
                <a:sym typeface="Symbol"/>
              </a:rPr>
              <a:t>so the </a:t>
            </a:r>
            <a:r>
              <a:rPr lang="en-US">
                <a:solidFill>
                  <a:srgbClr val="FFFF00"/>
                </a:solidFill>
                <a:sym typeface="Symbol"/>
              </a:rPr>
              <a:t>volume increases from </a:t>
            </a:r>
            <a:r>
              <a:rPr lang="en-US" i="1">
                <a:solidFill>
                  <a:srgbClr val="FFFF00"/>
                </a:solidFill>
              </a:rPr>
              <a:t>L</a:t>
            </a:r>
            <a:r>
              <a:rPr lang="en-US" baseline="30000">
                <a:solidFill>
                  <a:srgbClr val="FFFF00"/>
                </a:solidFill>
              </a:rPr>
              <a:t>3</a:t>
            </a:r>
            <a:r>
              <a:rPr lang="en-US">
                <a:solidFill>
                  <a:srgbClr val="FFFF00"/>
                </a:solidFill>
              </a:rPr>
              <a:t> to </a:t>
            </a:r>
            <a:r>
              <a:rPr lang="en-US" i="1">
                <a:solidFill>
                  <a:srgbClr val="FFFF00"/>
                </a:solidFill>
              </a:rPr>
              <a:t>L</a:t>
            </a:r>
            <a:r>
              <a:rPr lang="en-US" baseline="30000">
                <a:solidFill>
                  <a:srgbClr val="FFFF00"/>
                </a:solidFill>
              </a:rPr>
              <a:t>3</a:t>
            </a:r>
            <a:r>
              <a:rPr lang="en-US">
                <a:solidFill>
                  <a:srgbClr val="FFFF00"/>
                </a:solidFill>
              </a:rPr>
              <a:t>(1 + </a:t>
            </a:r>
            <a:r>
              <a:rPr lang="en-US" i="1">
                <a:solidFill>
                  <a:srgbClr val="FFFF00"/>
                </a:solidFill>
                <a:sym typeface="Symbol"/>
              </a:rPr>
              <a:t></a:t>
            </a:r>
            <a:r>
              <a:rPr lang="el-GR">
                <a:solidFill>
                  <a:srgbClr val="FFFF00"/>
                </a:solidFill>
                <a:sym typeface="Symbol"/>
              </a:rPr>
              <a:t>Δ</a:t>
            </a:r>
            <a:r>
              <a:rPr lang="en-US" i="1">
                <a:solidFill>
                  <a:srgbClr val="FFFF00"/>
                </a:solidFill>
                <a:sym typeface="Symbol"/>
              </a:rPr>
              <a:t>T</a:t>
            </a:r>
            <a:r>
              <a:rPr lang="en-US">
                <a:solidFill>
                  <a:srgbClr val="FFFF00"/>
                </a:solidFill>
                <a:sym typeface="Symbol"/>
              </a:rPr>
              <a:t>)</a:t>
            </a:r>
            <a:r>
              <a:rPr lang="en-US" baseline="30000">
                <a:solidFill>
                  <a:srgbClr val="FFFF00"/>
                </a:solidFill>
                <a:sym typeface="Symbol"/>
              </a:rPr>
              <a:t>3</a:t>
            </a:r>
            <a:r>
              <a:rPr lang="en-US">
                <a:sym typeface="Symbol"/>
              </a:rPr>
              <a:t>.</a:t>
            </a:r>
          </a:p>
          <a:p>
            <a:r>
              <a:rPr lang="en-US" sz="2800">
                <a:sym typeface="Symbol"/>
              </a:rPr>
              <a:t>Now </a:t>
            </a:r>
            <a:r>
              <a:rPr lang="en-US" sz="2800" i="1">
                <a:sym typeface="Symbol"/>
              </a:rPr>
              <a:t></a:t>
            </a:r>
            <a:r>
              <a:rPr lang="el-GR" sz="2800">
                <a:sym typeface="Symbol"/>
              </a:rPr>
              <a:t>Δ</a:t>
            </a:r>
            <a:r>
              <a:rPr lang="en-US" sz="2800" i="1">
                <a:sym typeface="Symbol"/>
              </a:rPr>
              <a:t>T </a:t>
            </a:r>
            <a:r>
              <a:rPr lang="en-US" sz="2800">
                <a:sym typeface="Symbol"/>
              </a:rPr>
              <a:t>is a very small number, so </a:t>
            </a:r>
          </a:p>
          <a:p>
            <a:pPr>
              <a:buNone/>
            </a:pPr>
            <a:r>
              <a:rPr lang="en-US" sz="2800" i="1"/>
              <a:t>	L</a:t>
            </a:r>
            <a:r>
              <a:rPr lang="en-US" sz="2800" baseline="30000"/>
              <a:t>3</a:t>
            </a:r>
            <a:r>
              <a:rPr lang="en-US" sz="2800"/>
              <a:t>(1 + </a:t>
            </a:r>
            <a:r>
              <a:rPr lang="en-US" sz="2800" i="1">
                <a:sym typeface="Symbol"/>
              </a:rPr>
              <a:t></a:t>
            </a:r>
            <a:r>
              <a:rPr lang="el-GR" sz="2800">
                <a:sym typeface="Symbol"/>
              </a:rPr>
              <a:t>Δ</a:t>
            </a:r>
            <a:r>
              <a:rPr lang="en-US" sz="2800" i="1">
                <a:sym typeface="Symbol"/>
              </a:rPr>
              <a:t>T</a:t>
            </a:r>
            <a:r>
              <a:rPr lang="en-US" sz="2800">
                <a:sym typeface="Symbol"/>
              </a:rPr>
              <a:t>)</a:t>
            </a:r>
            <a:r>
              <a:rPr lang="en-US" sz="2800" baseline="30000">
                <a:sym typeface="Symbol"/>
              </a:rPr>
              <a:t>3 </a:t>
            </a:r>
            <a:r>
              <a:rPr lang="en-US" sz="2800">
                <a:sym typeface="Symbol"/>
              </a:rPr>
              <a:t>= </a:t>
            </a:r>
            <a:r>
              <a:rPr lang="en-US" sz="2800" i="1"/>
              <a:t>L</a:t>
            </a:r>
            <a:r>
              <a:rPr lang="en-US" sz="2800" baseline="30000"/>
              <a:t>3</a:t>
            </a:r>
            <a:r>
              <a:rPr lang="en-US" sz="2800"/>
              <a:t>(1 + 3</a:t>
            </a:r>
            <a:r>
              <a:rPr lang="en-US" sz="2800" i="1">
                <a:sym typeface="Symbol"/>
              </a:rPr>
              <a:t></a:t>
            </a:r>
            <a:r>
              <a:rPr lang="el-GR" sz="2800">
                <a:sym typeface="Symbol"/>
              </a:rPr>
              <a:t>Δ</a:t>
            </a:r>
            <a:r>
              <a:rPr lang="en-US" sz="2800" i="1">
                <a:sym typeface="Symbol"/>
              </a:rPr>
              <a:t>T </a:t>
            </a:r>
            <a:r>
              <a:rPr lang="en-US" sz="2800">
                <a:sym typeface="Symbol"/>
              </a:rPr>
              <a:t>+ 3(</a:t>
            </a:r>
            <a:r>
              <a:rPr lang="en-US" sz="2800" i="1">
                <a:sym typeface="Symbol"/>
              </a:rPr>
              <a:t></a:t>
            </a:r>
            <a:r>
              <a:rPr lang="el-GR" sz="2800">
                <a:sym typeface="Symbol"/>
              </a:rPr>
              <a:t>Δ</a:t>
            </a:r>
            <a:r>
              <a:rPr lang="en-US" sz="2800" i="1">
                <a:sym typeface="Symbol"/>
              </a:rPr>
              <a:t>T</a:t>
            </a:r>
            <a:r>
              <a:rPr lang="en-US" sz="2800">
                <a:sym typeface="Symbol"/>
              </a:rPr>
              <a:t>)</a:t>
            </a:r>
            <a:r>
              <a:rPr lang="en-US" sz="2800" baseline="30000">
                <a:sym typeface="Symbol"/>
              </a:rPr>
              <a:t>2</a:t>
            </a:r>
            <a:r>
              <a:rPr lang="en-US" sz="2800">
                <a:sym typeface="Symbol"/>
              </a:rPr>
              <a:t> + (</a:t>
            </a:r>
            <a:r>
              <a:rPr lang="en-US" sz="2800" i="1">
                <a:sym typeface="Symbol"/>
              </a:rPr>
              <a:t></a:t>
            </a:r>
            <a:r>
              <a:rPr lang="el-GR" sz="2800">
                <a:sym typeface="Symbol"/>
              </a:rPr>
              <a:t>Δ</a:t>
            </a:r>
            <a:r>
              <a:rPr lang="en-US" sz="2800" i="1">
                <a:sym typeface="Symbol"/>
              </a:rPr>
              <a:t>T</a:t>
            </a:r>
            <a:r>
              <a:rPr lang="en-US" sz="2800">
                <a:sym typeface="Symbol"/>
              </a:rPr>
              <a:t>)</a:t>
            </a:r>
            <a:r>
              <a:rPr lang="en-US" sz="2800" baseline="30000">
                <a:sym typeface="Symbol"/>
              </a:rPr>
              <a:t>3</a:t>
            </a:r>
            <a:r>
              <a:rPr lang="en-US" sz="2800">
                <a:sym typeface="Symbol"/>
              </a:rPr>
              <a:t>)</a:t>
            </a:r>
          </a:p>
          <a:p>
            <a:pPr>
              <a:buNone/>
            </a:pPr>
            <a:r>
              <a:rPr lang="en-US" sz="2800">
                <a:sym typeface="Symbol"/>
              </a:rPr>
              <a:t>			      =	</a:t>
            </a:r>
            <a:r>
              <a:rPr lang="en-US" sz="2800" i="1"/>
              <a:t>L</a:t>
            </a:r>
            <a:r>
              <a:rPr lang="en-US" sz="2800" baseline="30000"/>
              <a:t>3</a:t>
            </a:r>
            <a:r>
              <a:rPr lang="en-US" sz="2800"/>
              <a:t>(1 + 3</a:t>
            </a:r>
            <a:r>
              <a:rPr lang="en-US" sz="2800" i="1">
                <a:sym typeface="Symbol"/>
              </a:rPr>
              <a:t></a:t>
            </a:r>
            <a:r>
              <a:rPr lang="el-GR" sz="2800">
                <a:sym typeface="Symbol"/>
              </a:rPr>
              <a:t>Δ</a:t>
            </a:r>
            <a:r>
              <a:rPr lang="en-US" sz="2800" i="1">
                <a:sym typeface="Symbol"/>
              </a:rPr>
              <a:t>T</a:t>
            </a:r>
            <a:r>
              <a:rPr lang="en-US" sz="2800">
                <a:sym typeface="Symbol"/>
              </a:rPr>
              <a:t>) – those other terms are </a:t>
            </a:r>
            <a:r>
              <a:rPr lang="en-US" sz="2800" i="1">
                <a:sym typeface="Symbol"/>
              </a:rPr>
              <a:t>really</a:t>
            </a:r>
            <a:r>
              <a:rPr lang="en-US" sz="2800">
                <a:sym typeface="Symbol"/>
              </a:rPr>
              <a:t> tiny!</a:t>
            </a:r>
            <a:r>
              <a:rPr lang="en-US">
                <a:sym typeface="Symbol"/>
              </a:rPr>
              <a:t>   (for solids, </a:t>
            </a:r>
            <a:r>
              <a:rPr lang="en-US" i="1">
                <a:sym typeface="Symbol"/>
              </a:rPr>
              <a:t> </a:t>
            </a:r>
            <a:r>
              <a:rPr lang="en-US">
                <a:latin typeface="Euclid"/>
                <a:sym typeface="Symbol"/>
              </a:rPr>
              <a:t>~10</a:t>
            </a:r>
            <a:r>
              <a:rPr lang="en-US" baseline="30000">
                <a:latin typeface="Euclid"/>
                <a:sym typeface="Symbol"/>
              </a:rPr>
              <a:t>-5</a:t>
            </a:r>
            <a:r>
              <a:rPr lang="en-US">
                <a:latin typeface="Euclid"/>
                <a:sym typeface="Symbol"/>
              </a:rPr>
              <a:t>)</a:t>
            </a:r>
            <a:endParaRPr lang="en-US" baseline="30000">
              <a:sym typeface="Symbol"/>
            </a:endParaRPr>
          </a:p>
          <a:p>
            <a:r>
              <a:rPr lang="en-US">
                <a:sym typeface="Symbol"/>
              </a:rPr>
              <a:t>Recall the volume goes to </a:t>
            </a:r>
            <a:r>
              <a:rPr lang="en-US" i="1">
                <a:sym typeface="Symbol"/>
              </a:rPr>
              <a:t>V</a:t>
            </a:r>
            <a:r>
              <a:rPr lang="en-US"/>
              <a:t>(1 + </a:t>
            </a:r>
            <a:r>
              <a:rPr lang="en-US" i="1">
                <a:sym typeface="Symbol"/>
              </a:rPr>
              <a:t></a:t>
            </a:r>
            <a:r>
              <a:rPr lang="el-GR">
                <a:sym typeface="Symbol"/>
              </a:rPr>
              <a:t>Δ</a:t>
            </a:r>
            <a:r>
              <a:rPr lang="en-US" i="1">
                <a:sym typeface="Symbol"/>
              </a:rPr>
              <a:t>T</a:t>
            </a:r>
            <a:r>
              <a:rPr lang="en-US">
                <a:sym typeface="Symbol"/>
              </a:rPr>
              <a:t>): so  </a:t>
            </a:r>
            <a:r>
              <a:rPr lang="en-US" i="1">
                <a:solidFill>
                  <a:srgbClr val="FFFF00"/>
                </a:solidFill>
                <a:sym typeface="Symbol"/>
              </a:rPr>
              <a:t></a:t>
            </a:r>
            <a:r>
              <a:rPr lang="en-US">
                <a:solidFill>
                  <a:srgbClr val="FFFF00"/>
                </a:solidFill>
                <a:sym typeface="Symbol"/>
              </a:rPr>
              <a:t> = 3</a:t>
            </a:r>
            <a:r>
              <a:rPr lang="en-US" i="1">
                <a:solidFill>
                  <a:srgbClr val="FFFF00"/>
                </a:solidFill>
                <a:sym typeface="Symbol"/>
              </a:rPr>
              <a:t></a:t>
            </a:r>
          </a:p>
          <a:p>
            <a:pPr>
              <a:buNone/>
            </a:pPr>
            <a:endParaRPr lang="en-US" baseline="30000"/>
          </a:p>
        </p:txBody>
      </p:sp>
      <p:sp>
        <p:nvSpPr>
          <p:cNvPr id="4" name="Rectangle 3"/>
          <p:cNvSpPr/>
          <p:nvPr/>
        </p:nvSpPr>
        <p:spPr>
          <a:xfrm>
            <a:off x="7550725" y="5710050"/>
            <a:ext cx="1295400" cy="762000"/>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sz="half" idx="1"/>
          </p:nvPr>
        </p:nvSpPr>
        <p:spPr>
          <a:xfrm>
            <a:off x="457200" y="1600200"/>
            <a:ext cx="5791200" cy="4953000"/>
          </a:xfrm>
        </p:spPr>
        <p:txBody>
          <a:bodyPr>
            <a:normAutofit/>
          </a:bodyPr>
          <a:lstStyle/>
          <a:p>
            <a:r>
              <a:rPr lang="en-US"/>
              <a:t>I have a </a:t>
            </a:r>
            <a:r>
              <a:rPr lang="en-US">
                <a:solidFill>
                  <a:srgbClr val="FFFF00"/>
                </a:solidFill>
              </a:rPr>
              <a:t>square brass plate with a hole in it</a:t>
            </a:r>
            <a:r>
              <a:rPr lang="en-US"/>
              <a:t>.  I put it in the oven until it reaches a </a:t>
            </a:r>
            <a:r>
              <a:rPr lang="en-US">
                <a:solidFill>
                  <a:srgbClr val="FFFF00"/>
                </a:solidFill>
              </a:rPr>
              <a:t>high uniform temperature</a:t>
            </a:r>
            <a:r>
              <a:rPr lang="en-US"/>
              <a:t>, then immediately </a:t>
            </a:r>
            <a:r>
              <a:rPr lang="en-US">
                <a:solidFill>
                  <a:srgbClr val="FFFF00"/>
                </a:solidFill>
              </a:rPr>
              <a:t>measure the hole </a:t>
            </a:r>
            <a:r>
              <a:rPr lang="en-US"/>
              <a:t>very accurately.  </a:t>
            </a:r>
          </a:p>
          <a:p>
            <a:r>
              <a:rPr lang="en-US"/>
              <a:t>What do I find?</a:t>
            </a:r>
          </a:p>
          <a:p>
            <a:pPr marL="514350" indent="-514350">
              <a:buAutoNum type="alphaUcPeriod"/>
            </a:pPr>
            <a:r>
              <a:rPr lang="en-US"/>
              <a:t>The hole is bigger than it was before heating.</a:t>
            </a:r>
          </a:p>
          <a:p>
            <a:pPr marL="514350" indent="-514350">
              <a:buAutoNum type="alphaUcPeriod"/>
            </a:pPr>
            <a:r>
              <a:rPr lang="en-US"/>
              <a:t>The hole is smaller.</a:t>
            </a:r>
          </a:p>
          <a:p>
            <a:pPr marL="514350" indent="-514350">
              <a:buAutoNum type="alphaUcPeriod"/>
            </a:pPr>
            <a:r>
              <a:rPr lang="en-US"/>
              <a:t>It’s the same size. </a:t>
            </a:r>
          </a:p>
          <a:p>
            <a:endParaRPr lang="en-US"/>
          </a:p>
        </p:txBody>
      </p:sp>
      <p:sp>
        <p:nvSpPr>
          <p:cNvPr id="4" name="Content Placeholder 3"/>
          <p:cNvSpPr>
            <a:spLocks noGrp="1"/>
          </p:cNvSpPr>
          <p:nvPr>
            <p:ph sz="half" idx="2"/>
          </p:nvPr>
        </p:nvSpPr>
        <p:spPr>
          <a:xfrm>
            <a:off x="5638800" y="1600200"/>
            <a:ext cx="3048000" cy="4525963"/>
          </a:xfrm>
        </p:spPr>
        <p:txBody>
          <a:bodyPr>
            <a:normAutofit/>
          </a:bodyPr>
          <a:lstStyle/>
          <a:p>
            <a:r>
              <a:rPr lang="en-US">
                <a:solidFill>
                  <a:schemeClr val="bg2">
                    <a:lumMod val="50000"/>
                  </a:schemeClr>
                </a:solidFill>
              </a:rPr>
              <a:t>z</a:t>
            </a:r>
          </a:p>
        </p:txBody>
      </p:sp>
      <p:grpSp>
        <p:nvGrpSpPr>
          <p:cNvPr id="7" name="Group 6"/>
          <p:cNvGrpSpPr/>
          <p:nvPr/>
        </p:nvGrpSpPr>
        <p:grpSpPr>
          <a:xfrm>
            <a:off x="6553200" y="3124200"/>
            <a:ext cx="1828800" cy="1828800"/>
            <a:chOff x="5484425" y="3432950"/>
            <a:chExt cx="1828800" cy="1828800"/>
          </a:xfrm>
        </p:grpSpPr>
        <p:sp>
          <p:nvSpPr>
            <p:cNvPr id="5" name="Rectangle 4"/>
            <p:cNvSpPr/>
            <p:nvPr/>
          </p:nvSpPr>
          <p:spPr>
            <a:xfrm>
              <a:off x="5484425" y="3432950"/>
              <a:ext cx="1828800" cy="18288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122725" y="4078175"/>
              <a:ext cx="533400" cy="533400"/>
            </a:xfrm>
            <a:prstGeom prst="ellipse">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304800" y="1676400"/>
            <a:ext cx="8534400" cy="4800600"/>
          </a:xfrm>
        </p:spPr>
        <p:txBody>
          <a:bodyPr>
            <a:normAutofit/>
          </a:bodyPr>
          <a:lstStyle/>
          <a:p>
            <a:r>
              <a:rPr lang="en-US" sz="2800"/>
              <a:t>Coefficient of linear expansion of aluminum: </a:t>
            </a:r>
            <a:r>
              <a:rPr lang="en-US" sz="2800">
                <a:solidFill>
                  <a:srgbClr val="FFFF00"/>
                </a:solidFill>
              </a:rPr>
              <a:t>2.5 x 10</a:t>
            </a:r>
            <a:r>
              <a:rPr lang="en-US" sz="2800" baseline="30000">
                <a:solidFill>
                  <a:srgbClr val="FFFF00"/>
                </a:solidFill>
              </a:rPr>
              <a:t>-5</a:t>
            </a:r>
            <a:r>
              <a:rPr lang="en-US" sz="2800"/>
              <a:t>. </a:t>
            </a:r>
          </a:p>
          <a:p>
            <a:r>
              <a:rPr lang="en-US" sz="2800"/>
              <a:t>An aluminum plate </a:t>
            </a:r>
            <a:r>
              <a:rPr lang="en-US" sz="2800">
                <a:solidFill>
                  <a:srgbClr val="FFFF00"/>
                </a:solidFill>
              </a:rPr>
              <a:t>2cm x 3cm</a:t>
            </a:r>
            <a:r>
              <a:rPr lang="en-US" sz="2800"/>
              <a:t> is heated through </a:t>
            </a:r>
            <a:r>
              <a:rPr lang="en-US" sz="2800">
                <a:solidFill>
                  <a:srgbClr val="FFFF00"/>
                </a:solidFill>
              </a:rPr>
              <a:t>10</a:t>
            </a:r>
            <a:r>
              <a:rPr lang="en-US" sz="2800">
                <a:solidFill>
                  <a:srgbClr val="FFFF00"/>
                </a:solidFill>
                <a:sym typeface="Symbol"/>
              </a:rPr>
              <a:t>C</a:t>
            </a:r>
            <a:r>
              <a:rPr lang="en-US" sz="2800">
                <a:sym typeface="Symbol"/>
              </a:rPr>
              <a:t>.</a:t>
            </a:r>
          </a:p>
          <a:p>
            <a:pPr>
              <a:buNone/>
            </a:pPr>
            <a:r>
              <a:rPr lang="en-US" sz="2800">
                <a:sym typeface="Symbol"/>
              </a:rPr>
              <a:t>	By how much does its </a:t>
            </a:r>
            <a:r>
              <a:rPr lang="en-US" sz="2800">
                <a:solidFill>
                  <a:srgbClr val="FFFF00"/>
                </a:solidFill>
                <a:sym typeface="Symbol"/>
              </a:rPr>
              <a:t>area</a:t>
            </a:r>
            <a:r>
              <a:rPr lang="en-US" sz="2800">
                <a:sym typeface="Symbol"/>
              </a:rPr>
              <a:t> increase?</a:t>
            </a:r>
          </a:p>
          <a:p>
            <a:endParaRPr lang="en-US" sz="2800">
              <a:sym typeface="Symbol"/>
            </a:endParaRPr>
          </a:p>
          <a:p>
            <a:pPr marL="457200" indent="-457200">
              <a:buAutoNum type="alphaUcPeriod"/>
            </a:pPr>
            <a:r>
              <a:rPr lang="en-US" sz="2800">
                <a:sym typeface="Symbol"/>
              </a:rPr>
              <a:t>1.5 x 10</a:t>
            </a:r>
            <a:r>
              <a:rPr lang="en-US" sz="2800" baseline="30000">
                <a:sym typeface="Symbol"/>
              </a:rPr>
              <a:t>-3</a:t>
            </a:r>
            <a:r>
              <a:rPr lang="en-US" sz="2800">
                <a:sym typeface="Symbol"/>
              </a:rPr>
              <a:t> cm</a:t>
            </a:r>
            <a:r>
              <a:rPr lang="en-US" sz="2800" baseline="30000">
                <a:sym typeface="Symbol"/>
              </a:rPr>
              <a:t>2</a:t>
            </a:r>
            <a:r>
              <a:rPr lang="en-US" sz="2800">
                <a:sym typeface="Symbol"/>
              </a:rPr>
              <a:t>.</a:t>
            </a:r>
          </a:p>
          <a:p>
            <a:pPr marL="457200" indent="-457200">
              <a:buAutoNum type="alphaUcPeriod"/>
            </a:pPr>
            <a:r>
              <a:rPr lang="en-US" sz="2800">
                <a:sym typeface="Symbol"/>
              </a:rPr>
              <a:t>3.0 x 10</a:t>
            </a:r>
            <a:r>
              <a:rPr lang="en-US" sz="2800" baseline="30000">
                <a:sym typeface="Symbol"/>
              </a:rPr>
              <a:t>-3</a:t>
            </a:r>
            <a:r>
              <a:rPr lang="en-US" sz="2800">
                <a:sym typeface="Symbol"/>
              </a:rPr>
              <a:t> cm</a:t>
            </a:r>
            <a:r>
              <a:rPr lang="en-US" sz="2800" baseline="30000">
                <a:sym typeface="Symbol"/>
              </a:rPr>
              <a:t>2</a:t>
            </a:r>
            <a:r>
              <a:rPr lang="en-US" sz="2800">
                <a:sym typeface="Symbol"/>
              </a:rPr>
              <a:t>.</a:t>
            </a:r>
          </a:p>
          <a:p>
            <a:pPr marL="457200" indent="-457200">
              <a:buAutoNum type="alphaUcPeriod"/>
            </a:pPr>
            <a:r>
              <a:rPr lang="en-US" sz="2800">
                <a:sym typeface="Symbol"/>
              </a:rPr>
              <a:t>4.5 x 10</a:t>
            </a:r>
            <a:r>
              <a:rPr lang="en-US" sz="2800" baseline="30000">
                <a:sym typeface="Symbol"/>
              </a:rPr>
              <a:t>-3</a:t>
            </a:r>
            <a:r>
              <a:rPr lang="en-US" sz="2800">
                <a:sym typeface="Symbol"/>
              </a:rPr>
              <a:t> cm</a:t>
            </a:r>
            <a:r>
              <a:rPr lang="en-US" sz="2800" baseline="30000">
                <a:sym typeface="Symbol"/>
              </a:rPr>
              <a:t>2</a:t>
            </a:r>
            <a:r>
              <a:rPr lang="en-US" sz="2800">
                <a:sym typeface="Symbol"/>
              </a:rPr>
              <a:t>.</a:t>
            </a:r>
          </a:p>
          <a:p>
            <a:pPr marL="457200" indent="-457200">
              <a:buAutoNum type="alphaUcPeriod"/>
            </a:pPr>
            <a:r>
              <a:rPr lang="en-US" sz="2800">
                <a:sym typeface="Symbol"/>
              </a:rPr>
              <a:t>6.0 x 10</a:t>
            </a:r>
            <a:r>
              <a:rPr lang="en-US" sz="2800" baseline="30000">
                <a:sym typeface="Symbol"/>
              </a:rPr>
              <a:t>-3</a:t>
            </a:r>
            <a:r>
              <a:rPr lang="en-US" sz="2800">
                <a:sym typeface="Symbol"/>
              </a:rPr>
              <a:t> cm</a:t>
            </a:r>
            <a:r>
              <a:rPr lang="en-US" sz="2800" baseline="30000">
                <a:sym typeface="Symbol"/>
              </a:rPr>
              <a:t>2</a:t>
            </a:r>
            <a:r>
              <a:rPr lang="en-US" sz="2800">
                <a:sym typeface="Symbol"/>
              </a:rPr>
              <a:t>.</a:t>
            </a:r>
            <a:endParaRPr 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304800" y="1676400"/>
            <a:ext cx="8534400" cy="4800600"/>
          </a:xfrm>
        </p:spPr>
        <p:txBody>
          <a:bodyPr>
            <a:normAutofit/>
          </a:bodyPr>
          <a:lstStyle/>
          <a:p>
            <a:r>
              <a:rPr lang="en-US" sz="2800" dirty="0"/>
              <a:t>Coefficient of linear expansion of aluminum: </a:t>
            </a:r>
            <a:r>
              <a:rPr lang="en-US" sz="2800" dirty="0">
                <a:solidFill>
                  <a:srgbClr val="FFFF00"/>
                </a:solidFill>
              </a:rPr>
              <a:t>2.5 x 10</a:t>
            </a:r>
            <a:r>
              <a:rPr lang="en-US" sz="2800" baseline="30000" dirty="0">
                <a:solidFill>
                  <a:srgbClr val="FFFF00"/>
                </a:solidFill>
              </a:rPr>
              <a:t>-5</a:t>
            </a:r>
            <a:r>
              <a:rPr lang="en-US" sz="2800" dirty="0"/>
              <a:t>. </a:t>
            </a:r>
          </a:p>
          <a:p>
            <a:r>
              <a:rPr lang="en-US" sz="2800" dirty="0"/>
              <a:t>A solid aluminum sphere is heated through </a:t>
            </a:r>
            <a:r>
              <a:rPr lang="en-US" sz="2800" dirty="0">
                <a:solidFill>
                  <a:srgbClr val="FFFF00"/>
                </a:solidFill>
              </a:rPr>
              <a:t>1</a:t>
            </a:r>
            <a:r>
              <a:rPr lang="en-US" sz="2800" dirty="0">
                <a:solidFill>
                  <a:srgbClr val="FFFF00"/>
                </a:solidFill>
                <a:sym typeface="Symbol"/>
              </a:rPr>
              <a:t>C</a:t>
            </a:r>
            <a:r>
              <a:rPr lang="en-US" sz="2800" dirty="0">
                <a:sym typeface="Symbol"/>
              </a:rPr>
              <a:t>.</a:t>
            </a:r>
          </a:p>
          <a:p>
            <a:pPr>
              <a:buNone/>
            </a:pPr>
            <a:r>
              <a:rPr lang="en-US" sz="2800" dirty="0">
                <a:sym typeface="Symbol"/>
              </a:rPr>
              <a:t>	What is its fractional change in </a:t>
            </a:r>
            <a:r>
              <a:rPr lang="en-US" sz="2800" dirty="0">
                <a:solidFill>
                  <a:srgbClr val="FFFF00"/>
                </a:solidFill>
                <a:sym typeface="Symbol"/>
              </a:rPr>
              <a:t>density</a:t>
            </a:r>
            <a:r>
              <a:rPr lang="en-US" sz="2800" dirty="0">
                <a:sym typeface="Symbol"/>
              </a:rPr>
              <a:t>?</a:t>
            </a:r>
          </a:p>
          <a:p>
            <a:endParaRPr lang="en-US" sz="2800" dirty="0">
              <a:sym typeface="Symbol"/>
            </a:endParaRPr>
          </a:p>
          <a:p>
            <a:pPr marL="457200" indent="-457200">
              <a:buAutoNum type="alphaUcPeriod"/>
            </a:pPr>
            <a:r>
              <a:rPr lang="en-US" sz="2800" dirty="0">
                <a:sym typeface="Symbol"/>
              </a:rPr>
              <a:t>2.5 x 10</a:t>
            </a:r>
            <a:r>
              <a:rPr lang="en-US" sz="2800" baseline="30000" dirty="0">
                <a:sym typeface="Symbol"/>
              </a:rPr>
              <a:t>-5</a:t>
            </a:r>
            <a:r>
              <a:rPr lang="en-US" sz="2800" dirty="0">
                <a:sym typeface="Symbol"/>
              </a:rPr>
              <a:t> cm</a:t>
            </a:r>
            <a:r>
              <a:rPr lang="en-US" sz="2800" baseline="30000" dirty="0">
                <a:sym typeface="Symbol"/>
              </a:rPr>
              <a:t>2</a:t>
            </a:r>
            <a:r>
              <a:rPr lang="en-US" sz="2800" dirty="0">
                <a:sym typeface="Symbol"/>
              </a:rPr>
              <a:t>.</a:t>
            </a:r>
          </a:p>
          <a:p>
            <a:pPr marL="457200" indent="-457200">
              <a:buAutoNum type="alphaUcPeriod"/>
            </a:pPr>
            <a:r>
              <a:rPr lang="en-US" sz="2800" dirty="0">
                <a:sym typeface="Symbol"/>
              </a:rPr>
              <a:t>5.0 x 10</a:t>
            </a:r>
            <a:r>
              <a:rPr lang="en-US" sz="2800" baseline="30000" dirty="0">
                <a:sym typeface="Symbol"/>
              </a:rPr>
              <a:t>-5</a:t>
            </a:r>
            <a:r>
              <a:rPr lang="en-US" sz="2800" dirty="0">
                <a:sym typeface="Symbol"/>
              </a:rPr>
              <a:t> cm</a:t>
            </a:r>
            <a:r>
              <a:rPr lang="en-US" sz="2800" baseline="30000" dirty="0">
                <a:sym typeface="Symbol"/>
              </a:rPr>
              <a:t>2</a:t>
            </a:r>
            <a:r>
              <a:rPr lang="en-US" sz="2800" dirty="0">
                <a:sym typeface="Symbol"/>
              </a:rPr>
              <a:t>.</a:t>
            </a:r>
          </a:p>
          <a:p>
            <a:pPr marL="457200" indent="-457200">
              <a:buAutoNum type="alphaUcPeriod"/>
            </a:pPr>
            <a:r>
              <a:rPr lang="en-US" sz="2800" dirty="0">
                <a:sym typeface="Symbol"/>
              </a:rPr>
              <a:t>7.5 x 10</a:t>
            </a:r>
            <a:r>
              <a:rPr lang="en-US" sz="2800" baseline="30000" dirty="0">
                <a:sym typeface="Symbol"/>
              </a:rPr>
              <a:t>-5</a:t>
            </a:r>
            <a:r>
              <a:rPr lang="en-US" sz="2800" dirty="0">
                <a:sym typeface="Symbol"/>
              </a:rPr>
              <a:t> cm</a:t>
            </a:r>
            <a:r>
              <a:rPr lang="en-US" sz="2800" baseline="30000" dirty="0">
                <a:sym typeface="Symbol"/>
              </a:rPr>
              <a:t>2</a:t>
            </a:r>
            <a:r>
              <a:rPr lang="en-US" sz="2800" dirty="0">
                <a:sym typeface="Symbol"/>
              </a:rPr>
              <a:t>.</a:t>
            </a:r>
          </a:p>
          <a:p>
            <a:pPr marL="457200" indent="-457200">
              <a:buAutoNum type="alphaUcPeriod"/>
            </a:pPr>
            <a:r>
              <a:rPr lang="en-US" sz="2800" dirty="0">
                <a:sym typeface="Symbol"/>
              </a:rPr>
              <a:t>-7.5 x 10</a:t>
            </a:r>
            <a:r>
              <a:rPr lang="en-US" sz="2800" baseline="30000" dirty="0">
                <a:sym typeface="Symbol"/>
              </a:rPr>
              <a:t>-5</a:t>
            </a:r>
            <a:r>
              <a:rPr lang="en-US" sz="2800" dirty="0">
                <a:sym typeface="Symbol"/>
              </a:rPr>
              <a:t> cm</a:t>
            </a:r>
            <a:r>
              <a:rPr lang="en-US" sz="2800" baseline="30000" dirty="0">
                <a:sym typeface="Symbol"/>
              </a:rPr>
              <a:t>2</a:t>
            </a:r>
            <a:r>
              <a:rPr lang="en-US" sz="2800" dirty="0">
                <a:sym typeface="Symbol"/>
              </a:rPr>
              <a:t>.</a:t>
            </a:r>
          </a:p>
          <a:p>
            <a:pPr marL="457200" indent="-457200">
              <a:buFont typeface="Arial" pitchFamily="34" charset="0"/>
              <a:buAutoNum type="alphaUcPeriod"/>
            </a:pPr>
            <a:r>
              <a:rPr lang="en-US" sz="2800" dirty="0">
                <a:sym typeface="Symbol"/>
              </a:rPr>
              <a:t>-2.5 x 10</a:t>
            </a:r>
            <a:r>
              <a:rPr lang="en-US" sz="2800" baseline="30000" dirty="0">
                <a:sym typeface="Symbol"/>
              </a:rPr>
              <a:t>-5</a:t>
            </a:r>
            <a:r>
              <a:rPr lang="en-US" sz="2800" dirty="0">
                <a:sym typeface="Symbol"/>
              </a:rPr>
              <a:t> cm</a:t>
            </a:r>
            <a:r>
              <a:rPr lang="en-US" sz="2800" baseline="30000" dirty="0">
                <a:sym typeface="Symbol"/>
              </a:rPr>
              <a:t>2</a:t>
            </a:r>
            <a:r>
              <a:rPr lang="en-US" sz="2800" dirty="0">
                <a:sym typeface="Symbol"/>
              </a:rPr>
              <a:t>.</a:t>
            </a:r>
          </a:p>
          <a:p>
            <a:pPr marL="457200" indent="-457200">
              <a:buAutoNum type="alphaUcPeriod"/>
            </a:pPr>
            <a:endParaRPr lang="en-US" sz="2800" dirty="0">
              <a:sym typeface="Symbol"/>
            </a:endParaRPr>
          </a:p>
          <a:p>
            <a:pPr marL="457200" indent="-457200">
              <a:buAutoNum type="alphaUcPeriod"/>
            </a:pPr>
            <a:endParaRPr 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a:solidFill>
                  <a:srgbClr val="FFFF00"/>
                </a:solidFill>
              </a:rPr>
              <a:t>Volume Expansion Coefficients for Liquids</a:t>
            </a:r>
          </a:p>
        </p:txBody>
      </p:sp>
      <p:sp>
        <p:nvSpPr>
          <p:cNvPr id="3" name="Content Placeholder 2"/>
          <p:cNvSpPr>
            <a:spLocks noGrp="1"/>
          </p:cNvSpPr>
          <p:nvPr>
            <p:ph sz="half" idx="1"/>
          </p:nvPr>
        </p:nvSpPr>
        <p:spPr>
          <a:xfrm>
            <a:off x="457200" y="1528950"/>
            <a:ext cx="3581400" cy="4953000"/>
          </a:xfrm>
          <a:ln w="25400">
            <a:solidFill>
              <a:srgbClr val="FF0000"/>
            </a:solidFill>
          </a:ln>
        </p:spPr>
        <p:txBody>
          <a:bodyPr>
            <a:normAutofit/>
          </a:bodyPr>
          <a:lstStyle/>
          <a:p>
            <a:r>
              <a:rPr lang="en-US" sz="2400"/>
              <a:t>Most </a:t>
            </a:r>
            <a:r>
              <a:rPr lang="en-US" sz="2400">
                <a:solidFill>
                  <a:srgbClr val="FFFF00"/>
                </a:solidFill>
              </a:rPr>
              <a:t>common organic liquids have coefficients around 10</a:t>
            </a:r>
            <a:r>
              <a:rPr lang="en-US" sz="2400" baseline="30000">
                <a:solidFill>
                  <a:srgbClr val="FFFF00"/>
                </a:solidFill>
              </a:rPr>
              <a:t>-3</a:t>
            </a:r>
            <a:r>
              <a:rPr lang="en-US" sz="2400"/>
              <a:t>:  </a:t>
            </a:r>
            <a:r>
              <a:rPr lang="en-US" sz="2400" i="1"/>
              <a:t>much</a:t>
            </a:r>
            <a:r>
              <a:rPr lang="en-US" sz="2400"/>
              <a:t> greater than solids, and a good reason for not filling a gas tank to the very top!</a:t>
            </a:r>
          </a:p>
          <a:p>
            <a:r>
              <a:rPr lang="en-US" sz="2400"/>
              <a:t>But </a:t>
            </a:r>
            <a:r>
              <a:rPr lang="en-US" sz="2400" u="sng"/>
              <a:t>mercury</a:t>
            </a:r>
            <a:r>
              <a:rPr lang="en-US" sz="2400"/>
              <a:t> has a low expansion coefficient for a liquid: 1.8 x 10</a:t>
            </a:r>
            <a:r>
              <a:rPr lang="en-US" sz="2400" baseline="30000"/>
              <a:t>-4</a:t>
            </a:r>
            <a:r>
              <a:rPr lang="en-US" sz="2400"/>
              <a:t>. (Still 20 times that for glass—  mercury thermometers work fine.)</a:t>
            </a:r>
            <a:endParaRPr lang="en-US" sz="2400" baseline="30000"/>
          </a:p>
        </p:txBody>
      </p:sp>
      <p:graphicFrame>
        <p:nvGraphicFramePr>
          <p:cNvPr id="5" name="Content Placeholder 4"/>
          <p:cNvGraphicFramePr>
            <a:graphicFrameLocks noGrp="1"/>
          </p:cNvGraphicFramePr>
          <p:nvPr>
            <p:ph sz="half" idx="2"/>
          </p:nvPr>
        </p:nvGraphicFramePr>
        <p:xfrm>
          <a:off x="5655625" y="3611882"/>
          <a:ext cx="2209800" cy="3093718"/>
        </p:xfrm>
        <a:graphic>
          <a:graphicData uri="http://schemas.openxmlformats.org/drawingml/2006/table">
            <a:tbl>
              <a:tblPr firstRow="1" bandRow="1">
                <a:tableStyleId>{5C22544A-7EE6-4342-B048-85BDC9FD1C3A}</a:tableStyleId>
              </a:tblPr>
              <a:tblGrid>
                <a:gridCol w="1035844">
                  <a:extLst>
                    <a:ext uri="{9D8B030D-6E8A-4147-A177-3AD203B41FA5}">
                      <a16:colId xmlns:a16="http://schemas.microsoft.com/office/drawing/2014/main" val="20000"/>
                    </a:ext>
                  </a:extLst>
                </a:gridCol>
                <a:gridCol w="1173956">
                  <a:extLst>
                    <a:ext uri="{9D8B030D-6E8A-4147-A177-3AD203B41FA5}">
                      <a16:colId xmlns:a16="http://schemas.microsoft.com/office/drawing/2014/main" val="20001"/>
                    </a:ext>
                  </a:extLst>
                </a:gridCol>
              </a:tblGrid>
              <a:tr h="691150">
                <a:tc>
                  <a:txBody>
                    <a:bodyPr/>
                    <a:lstStyle/>
                    <a:p>
                      <a:r>
                        <a:rPr lang="en-US">
                          <a:sym typeface="Symbol"/>
                        </a:rPr>
                        <a:t>C range</a:t>
                      </a:r>
                      <a:endParaRPr lang="en-US"/>
                    </a:p>
                  </a:txBody>
                  <a:tcPr>
                    <a:solidFill>
                      <a:schemeClr val="bg2">
                        <a:lumMod val="75000"/>
                      </a:schemeClr>
                    </a:solidFill>
                  </a:tcPr>
                </a:tc>
                <a:tc>
                  <a:txBody>
                    <a:bodyPr/>
                    <a:lstStyle/>
                    <a:p>
                      <a:r>
                        <a:rPr lang="en-US">
                          <a:sym typeface="Symbol"/>
                        </a:rPr>
                        <a:t> (units 10</a:t>
                      </a:r>
                      <a:r>
                        <a:rPr lang="en-US" baseline="30000">
                          <a:sym typeface="Symbol"/>
                        </a:rPr>
                        <a:t>-3</a:t>
                      </a:r>
                      <a:r>
                        <a:rPr lang="en-US">
                          <a:sym typeface="Symbol"/>
                        </a:rPr>
                        <a:t>) H</a:t>
                      </a:r>
                      <a:r>
                        <a:rPr lang="en-US" baseline="-25000">
                          <a:sym typeface="Symbol"/>
                        </a:rPr>
                        <a:t>2</a:t>
                      </a:r>
                      <a:r>
                        <a:rPr lang="en-US">
                          <a:sym typeface="Symbol"/>
                        </a:rPr>
                        <a:t>O</a:t>
                      </a:r>
                      <a:endParaRPr lang="en-US"/>
                    </a:p>
                  </a:txBody>
                  <a:tcPr>
                    <a:solidFill>
                      <a:schemeClr val="bg2">
                        <a:lumMod val="75000"/>
                      </a:schemeClr>
                    </a:solidFill>
                  </a:tcPr>
                </a:tc>
                <a:extLst>
                  <a:ext uri="{0D108BD9-81ED-4DB2-BD59-A6C34878D82A}">
                    <a16:rowId xmlns:a16="http://schemas.microsoft.com/office/drawing/2014/main" val="10000"/>
                  </a:ext>
                </a:extLst>
              </a:tr>
              <a:tr h="400428">
                <a:tc>
                  <a:txBody>
                    <a:bodyPr/>
                    <a:lstStyle/>
                    <a:p>
                      <a:r>
                        <a:rPr lang="en-US"/>
                        <a:t>10-20</a:t>
                      </a:r>
                    </a:p>
                  </a:txBody>
                  <a:tcPr>
                    <a:solidFill>
                      <a:schemeClr val="bg2">
                        <a:lumMod val="75000"/>
                      </a:schemeClr>
                    </a:solidFill>
                  </a:tcPr>
                </a:tc>
                <a:tc>
                  <a:txBody>
                    <a:bodyPr/>
                    <a:lstStyle/>
                    <a:p>
                      <a:r>
                        <a:rPr lang="en-US"/>
                        <a:t>0.15</a:t>
                      </a:r>
                    </a:p>
                  </a:txBody>
                  <a:tcPr>
                    <a:solidFill>
                      <a:schemeClr val="bg2">
                        <a:lumMod val="75000"/>
                      </a:schemeClr>
                    </a:solidFill>
                  </a:tcPr>
                </a:tc>
                <a:extLst>
                  <a:ext uri="{0D108BD9-81ED-4DB2-BD59-A6C34878D82A}">
                    <a16:rowId xmlns:a16="http://schemas.microsoft.com/office/drawing/2014/main" val="10001"/>
                  </a:ext>
                </a:extLst>
              </a:tr>
              <a:tr h="400428">
                <a:tc>
                  <a:txBody>
                    <a:bodyPr/>
                    <a:lstStyle/>
                    <a:p>
                      <a:r>
                        <a:rPr lang="en-US"/>
                        <a:t>20-30</a:t>
                      </a:r>
                    </a:p>
                  </a:txBody>
                  <a:tcPr>
                    <a:solidFill>
                      <a:schemeClr val="bg2">
                        <a:lumMod val="75000"/>
                      </a:schemeClr>
                    </a:solidFill>
                  </a:tcPr>
                </a:tc>
                <a:tc>
                  <a:txBody>
                    <a:bodyPr/>
                    <a:lstStyle/>
                    <a:p>
                      <a:r>
                        <a:rPr lang="en-US"/>
                        <a:t>0.25</a:t>
                      </a:r>
                    </a:p>
                  </a:txBody>
                  <a:tcPr>
                    <a:solidFill>
                      <a:schemeClr val="bg2">
                        <a:lumMod val="75000"/>
                      </a:schemeClr>
                    </a:solidFill>
                  </a:tcPr>
                </a:tc>
                <a:extLst>
                  <a:ext uri="{0D108BD9-81ED-4DB2-BD59-A6C34878D82A}">
                    <a16:rowId xmlns:a16="http://schemas.microsoft.com/office/drawing/2014/main" val="10002"/>
                  </a:ext>
                </a:extLst>
              </a:tr>
              <a:tr h="400428">
                <a:tc>
                  <a:txBody>
                    <a:bodyPr/>
                    <a:lstStyle/>
                    <a:p>
                      <a:r>
                        <a:rPr lang="en-US"/>
                        <a:t>30-40</a:t>
                      </a:r>
                    </a:p>
                  </a:txBody>
                  <a:tcPr>
                    <a:solidFill>
                      <a:schemeClr val="bg2">
                        <a:lumMod val="75000"/>
                      </a:schemeClr>
                    </a:solidFill>
                  </a:tcPr>
                </a:tc>
                <a:tc>
                  <a:txBody>
                    <a:bodyPr/>
                    <a:lstStyle/>
                    <a:p>
                      <a:r>
                        <a:rPr lang="en-US"/>
                        <a:t>0.35</a:t>
                      </a:r>
                    </a:p>
                  </a:txBody>
                  <a:tcPr>
                    <a:solidFill>
                      <a:schemeClr val="bg2">
                        <a:lumMod val="75000"/>
                      </a:schemeClr>
                    </a:solidFill>
                  </a:tcPr>
                </a:tc>
                <a:extLst>
                  <a:ext uri="{0D108BD9-81ED-4DB2-BD59-A6C34878D82A}">
                    <a16:rowId xmlns:a16="http://schemas.microsoft.com/office/drawing/2014/main" val="10003"/>
                  </a:ext>
                </a:extLst>
              </a:tr>
              <a:tr h="400428">
                <a:tc>
                  <a:txBody>
                    <a:bodyPr/>
                    <a:lstStyle/>
                    <a:p>
                      <a:r>
                        <a:rPr lang="en-US"/>
                        <a:t>40-60</a:t>
                      </a:r>
                    </a:p>
                  </a:txBody>
                  <a:tcPr>
                    <a:solidFill>
                      <a:schemeClr val="bg2">
                        <a:lumMod val="75000"/>
                      </a:schemeClr>
                    </a:solidFill>
                  </a:tcPr>
                </a:tc>
                <a:tc>
                  <a:txBody>
                    <a:bodyPr/>
                    <a:lstStyle/>
                    <a:p>
                      <a:r>
                        <a:rPr lang="en-US"/>
                        <a:t>0.46</a:t>
                      </a:r>
                    </a:p>
                  </a:txBody>
                  <a:tcPr>
                    <a:solidFill>
                      <a:schemeClr val="bg2">
                        <a:lumMod val="75000"/>
                      </a:schemeClr>
                    </a:solidFill>
                  </a:tcPr>
                </a:tc>
                <a:extLst>
                  <a:ext uri="{0D108BD9-81ED-4DB2-BD59-A6C34878D82A}">
                    <a16:rowId xmlns:a16="http://schemas.microsoft.com/office/drawing/2014/main" val="10004"/>
                  </a:ext>
                </a:extLst>
              </a:tr>
              <a:tr h="400428">
                <a:tc>
                  <a:txBody>
                    <a:bodyPr/>
                    <a:lstStyle/>
                    <a:p>
                      <a:r>
                        <a:rPr lang="en-US"/>
                        <a:t>60-80</a:t>
                      </a:r>
                    </a:p>
                  </a:txBody>
                  <a:tcPr>
                    <a:solidFill>
                      <a:schemeClr val="bg2">
                        <a:lumMod val="75000"/>
                      </a:schemeClr>
                    </a:solidFill>
                  </a:tcPr>
                </a:tc>
                <a:tc>
                  <a:txBody>
                    <a:bodyPr/>
                    <a:lstStyle/>
                    <a:p>
                      <a:r>
                        <a:rPr lang="en-US"/>
                        <a:t>0.59</a:t>
                      </a:r>
                    </a:p>
                  </a:txBody>
                  <a:tcPr>
                    <a:solidFill>
                      <a:schemeClr val="bg2">
                        <a:lumMod val="75000"/>
                      </a:schemeClr>
                    </a:solidFill>
                  </a:tcPr>
                </a:tc>
                <a:extLst>
                  <a:ext uri="{0D108BD9-81ED-4DB2-BD59-A6C34878D82A}">
                    <a16:rowId xmlns:a16="http://schemas.microsoft.com/office/drawing/2014/main" val="10005"/>
                  </a:ext>
                </a:extLst>
              </a:tr>
              <a:tr h="400428">
                <a:tc>
                  <a:txBody>
                    <a:bodyPr/>
                    <a:lstStyle/>
                    <a:p>
                      <a:r>
                        <a:rPr lang="en-US"/>
                        <a:t>80-100</a:t>
                      </a:r>
                    </a:p>
                  </a:txBody>
                  <a:tcPr>
                    <a:solidFill>
                      <a:schemeClr val="bg2">
                        <a:lumMod val="75000"/>
                      </a:schemeClr>
                    </a:solidFill>
                  </a:tcPr>
                </a:tc>
                <a:tc>
                  <a:txBody>
                    <a:bodyPr/>
                    <a:lstStyle/>
                    <a:p>
                      <a:r>
                        <a:rPr lang="en-US"/>
                        <a:t>0.70</a:t>
                      </a:r>
                    </a:p>
                  </a:txBody>
                  <a:tcPr>
                    <a:solidFill>
                      <a:schemeClr val="bg2">
                        <a:lumMod val="75000"/>
                      </a:schemeClr>
                    </a:solidFill>
                  </a:tcPr>
                </a:tc>
                <a:extLst>
                  <a:ext uri="{0D108BD9-81ED-4DB2-BD59-A6C34878D82A}">
                    <a16:rowId xmlns:a16="http://schemas.microsoft.com/office/drawing/2014/main" val="10006"/>
                  </a:ext>
                </a:extLst>
              </a:tr>
            </a:tbl>
          </a:graphicData>
        </a:graphic>
      </p:graphicFrame>
      <p:sp>
        <p:nvSpPr>
          <p:cNvPr id="6" name="TextBox 5"/>
          <p:cNvSpPr txBox="1"/>
          <p:nvPr/>
        </p:nvSpPr>
        <p:spPr>
          <a:xfrm>
            <a:off x="4419600" y="1524000"/>
            <a:ext cx="4572000" cy="1938992"/>
          </a:xfrm>
          <a:prstGeom prst="rect">
            <a:avLst/>
          </a:prstGeom>
          <a:noFill/>
          <a:ln w="34925">
            <a:solidFill>
              <a:schemeClr val="accent1"/>
            </a:solidFill>
          </a:ln>
        </p:spPr>
        <p:txBody>
          <a:bodyPr wrap="square" rtlCol="0">
            <a:spAutoFit/>
          </a:bodyPr>
          <a:lstStyle/>
          <a:p>
            <a:r>
              <a:rPr lang="en-US" sz="2400"/>
              <a:t>Water, unlike almost all other liquids, expands when cooling from 4</a:t>
            </a:r>
            <a:r>
              <a:rPr lang="en-US" sz="2400">
                <a:sym typeface="Symbol"/>
              </a:rPr>
              <a:t>C to freezing.  It also has a highly variable coefficient of expansion over its whole temperature range:</a:t>
            </a:r>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457200" y="1524000"/>
            <a:ext cx="8229600" cy="5105400"/>
          </a:xfrm>
        </p:spPr>
        <p:txBody>
          <a:bodyPr>
            <a:noAutofit/>
          </a:bodyPr>
          <a:lstStyle/>
          <a:p>
            <a:r>
              <a:rPr lang="en-US" sz="2800"/>
              <a:t>A manufacturer of mercury in glass thermometers decides to </a:t>
            </a:r>
            <a:r>
              <a:rPr lang="en-US" sz="2800">
                <a:solidFill>
                  <a:srgbClr val="FFFF00"/>
                </a:solidFill>
              </a:rPr>
              <a:t>upgrade his product to Pyrex </a:t>
            </a:r>
            <a:r>
              <a:rPr lang="en-US" sz="2800"/>
              <a:t>glass, which holds up better to high heat because it has a lower coefficient of expansion.  He makes the new thermometers </a:t>
            </a:r>
            <a:r>
              <a:rPr lang="en-US" sz="2800">
                <a:solidFill>
                  <a:srgbClr val="FFFF00"/>
                </a:solidFill>
              </a:rPr>
              <a:t>identical</a:t>
            </a:r>
            <a:r>
              <a:rPr lang="en-US" sz="2800"/>
              <a:t> to the old in all dimensions.  </a:t>
            </a:r>
          </a:p>
          <a:p>
            <a:r>
              <a:rPr lang="en-US" sz="2800"/>
              <a:t>To check his product, he puts a new one and an old one together in water, and heats the water slowly. What does he see?</a:t>
            </a:r>
          </a:p>
          <a:p>
            <a:pPr marL="457200" indent="-457200">
              <a:buAutoNum type="alphaUcPeriod"/>
            </a:pPr>
            <a:r>
              <a:rPr lang="en-US" sz="2800"/>
              <a:t>The mercury in the new one rises faster.</a:t>
            </a:r>
          </a:p>
          <a:p>
            <a:pPr marL="457200" indent="-457200">
              <a:buAutoNum type="alphaUcPeriod"/>
            </a:pPr>
            <a:r>
              <a:rPr lang="en-US" sz="2800"/>
              <a:t>The mercury in the old one rises faster.</a:t>
            </a:r>
          </a:p>
          <a:p>
            <a:pPr marL="457200" indent="-457200">
              <a:buAutoNum type="alphaUcPeriod"/>
            </a:pPr>
            <a:r>
              <a:rPr lang="en-US" sz="2800"/>
              <a:t>They both rise at the same rate.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Boyle’s Law</a:t>
            </a:r>
          </a:p>
        </p:txBody>
      </p:sp>
      <p:sp>
        <p:nvSpPr>
          <p:cNvPr id="3" name="Content Placeholder 2"/>
          <p:cNvSpPr>
            <a:spLocks noGrp="1"/>
          </p:cNvSpPr>
          <p:nvPr>
            <p:ph sz="half" idx="1"/>
          </p:nvPr>
        </p:nvSpPr>
        <p:spPr>
          <a:xfrm>
            <a:off x="304800" y="1528950"/>
            <a:ext cx="4953000" cy="4948050"/>
          </a:xfrm>
          <a:ln w="15875">
            <a:solidFill>
              <a:srgbClr val="FF0000"/>
            </a:solidFill>
          </a:ln>
        </p:spPr>
        <p:txBody>
          <a:bodyPr>
            <a:normAutofit lnSpcReduction="10000"/>
          </a:bodyPr>
          <a:lstStyle/>
          <a:p>
            <a:r>
              <a:rPr lang="en-US" sz="2400"/>
              <a:t>Boyle (born in 1627, the 14</a:t>
            </a:r>
            <a:r>
              <a:rPr lang="en-US" sz="2400" baseline="30000"/>
              <a:t>th</a:t>
            </a:r>
            <a:r>
              <a:rPr lang="en-US" sz="2400"/>
              <a:t> child of the Earl of Cork) discovered his Law himself.  He used a U-shaped glass tube, closed at one end, open at the other. He first carefully poured in mercury, with the tube almost horizontal so the </a:t>
            </a:r>
            <a:r>
              <a:rPr lang="en-US" sz="2400">
                <a:solidFill>
                  <a:srgbClr val="FFFF00"/>
                </a:solidFill>
              </a:rPr>
              <a:t>trapped air was at atmospheric pressure</a:t>
            </a:r>
            <a:r>
              <a:rPr lang="en-US" sz="2400"/>
              <a:t>: the levels in the two arms were equal.</a:t>
            </a:r>
          </a:p>
          <a:p>
            <a:r>
              <a:rPr lang="en-US" sz="2400"/>
              <a:t>He then poured in </a:t>
            </a:r>
            <a:r>
              <a:rPr lang="en-US" sz="2400">
                <a:solidFill>
                  <a:srgbClr val="FFFF00"/>
                </a:solidFill>
              </a:rPr>
              <a:t>thirty inches more of mercury</a:t>
            </a:r>
            <a:r>
              <a:rPr lang="en-US" sz="2400"/>
              <a:t>, that’s </a:t>
            </a:r>
            <a:r>
              <a:rPr lang="en-US" sz="2400">
                <a:solidFill>
                  <a:srgbClr val="FFFF00"/>
                </a:solidFill>
              </a:rPr>
              <a:t>one atmosphere</a:t>
            </a:r>
            <a:r>
              <a:rPr lang="en-US" sz="2400"/>
              <a:t>, and found the </a:t>
            </a:r>
            <a:r>
              <a:rPr lang="en-US" sz="2400">
                <a:solidFill>
                  <a:srgbClr val="FFFF00"/>
                </a:solidFill>
              </a:rPr>
              <a:t>trapped air now had half the original volume</a:t>
            </a:r>
            <a:r>
              <a:rPr lang="en-US" sz="2400"/>
              <a:t>.</a:t>
            </a:r>
          </a:p>
        </p:txBody>
      </p:sp>
      <p:grpSp>
        <p:nvGrpSpPr>
          <p:cNvPr id="26" name="Group 25"/>
          <p:cNvGrpSpPr/>
          <p:nvPr/>
        </p:nvGrpSpPr>
        <p:grpSpPr>
          <a:xfrm>
            <a:off x="5943600" y="1752600"/>
            <a:ext cx="2743201" cy="4267200"/>
            <a:chOff x="5181599" y="990600"/>
            <a:chExt cx="3352801" cy="5257800"/>
          </a:xfrm>
        </p:grpSpPr>
        <p:sp>
          <p:nvSpPr>
            <p:cNvPr id="20" name="Freeform 19"/>
            <p:cNvSpPr/>
            <p:nvPr/>
          </p:nvSpPr>
          <p:spPr>
            <a:xfrm>
              <a:off x="7197964" y="4238114"/>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181599" y="4173600"/>
              <a:ext cx="1340030" cy="2074800"/>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3895860">
                  <a:moveTo>
                    <a:pt x="0" y="898300"/>
                  </a:moveTo>
                  <a:lnTo>
                    <a:pt x="0" y="3031900"/>
                  </a:lnTo>
                  <a:cubicBezTo>
                    <a:pt x="5434" y="3357896"/>
                    <a:pt x="268310" y="3895860"/>
                    <a:pt x="914400" y="3886200"/>
                  </a:cubicBezTo>
                  <a:cubicBezTo>
                    <a:pt x="1470338" y="3882981"/>
                    <a:pt x="1776211" y="3328115"/>
                    <a:pt x="1752600" y="2971800"/>
                  </a:cubicBezTo>
                  <a:lnTo>
                    <a:pt x="1715037" y="0"/>
                  </a:lnTo>
                  <a:lnTo>
                    <a:pt x="1483217" y="0"/>
                  </a:lnTo>
                  <a:lnTo>
                    <a:pt x="1524000" y="2971800"/>
                  </a:lnTo>
                  <a:cubicBezTo>
                    <a:pt x="1534800" y="3420884"/>
                    <a:pt x="1227116" y="3673027"/>
                    <a:pt x="914400" y="3717700"/>
                  </a:cubicBezTo>
                  <a:cubicBezTo>
                    <a:pt x="573312" y="3742049"/>
                    <a:pt x="240205" y="3399083"/>
                    <a:pt x="228600" y="3031900"/>
                  </a:cubicBezTo>
                  <a:cubicBezTo>
                    <a:pt x="231104" y="2309610"/>
                    <a:pt x="226096" y="1620590"/>
                    <a:pt x="228600" y="898300"/>
                  </a:cubicBezTo>
                  <a:lnTo>
                    <a:pt x="0" y="898300"/>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185193" y="4173601"/>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06205" y="990600"/>
              <a:ext cx="173984" cy="3669977"/>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194370" y="1329292"/>
              <a:ext cx="1340030" cy="4838466"/>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715037 w 1776211"/>
                <a:gd name="connsiteY4" fmla="*/ 5189345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641803 w 1776211"/>
                <a:gd name="connsiteY4" fmla="*/ 0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9085205">
                  <a:moveTo>
                    <a:pt x="0" y="6087645"/>
                  </a:moveTo>
                  <a:lnTo>
                    <a:pt x="0" y="8221245"/>
                  </a:lnTo>
                  <a:cubicBezTo>
                    <a:pt x="5434" y="8547241"/>
                    <a:pt x="268310" y="9085205"/>
                    <a:pt x="914400" y="9075545"/>
                  </a:cubicBezTo>
                  <a:cubicBezTo>
                    <a:pt x="1470338" y="9072326"/>
                    <a:pt x="1776211" y="8517460"/>
                    <a:pt x="1752600" y="8161145"/>
                  </a:cubicBezTo>
                  <a:lnTo>
                    <a:pt x="1641803" y="0"/>
                  </a:lnTo>
                  <a:lnTo>
                    <a:pt x="1436578" y="0"/>
                  </a:lnTo>
                  <a:lnTo>
                    <a:pt x="1524000" y="8161145"/>
                  </a:lnTo>
                  <a:cubicBezTo>
                    <a:pt x="1534800" y="8610229"/>
                    <a:pt x="1227116" y="8862372"/>
                    <a:pt x="914400" y="8907045"/>
                  </a:cubicBezTo>
                  <a:cubicBezTo>
                    <a:pt x="573312" y="8931394"/>
                    <a:pt x="240205" y="8588428"/>
                    <a:pt x="228600" y="8221245"/>
                  </a:cubicBezTo>
                  <a:cubicBezTo>
                    <a:pt x="231104" y="7498955"/>
                    <a:pt x="226096" y="6809935"/>
                    <a:pt x="228600" y="6087645"/>
                  </a:cubicBezTo>
                  <a:lnTo>
                    <a:pt x="0" y="6087645"/>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270212" y="990600"/>
              <a:ext cx="163109" cy="35482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Content Placeholder 27"/>
          <p:cNvSpPr>
            <a:spLocks noGrp="1"/>
          </p:cNvSpPr>
          <p:nvPr>
            <p:ph sz="half" idx="2"/>
          </p:nvPr>
        </p:nvSpPr>
        <p:spPr>
          <a:xfrm>
            <a:off x="5562600" y="1600200"/>
            <a:ext cx="3124200" cy="4525963"/>
          </a:xfrm>
        </p:spPr>
        <p:txBody>
          <a:bodyPr>
            <a:normAutofit lnSpcReduction="10000"/>
          </a:bodyPr>
          <a:lstStyle/>
          <a:p>
            <a:r>
              <a:rPr lang="en-US">
                <a:solidFill>
                  <a:schemeClr val="bg2">
                    <a:lumMod val="50000"/>
                  </a:schemeClr>
                </a:solidFill>
              </a:rPr>
              <a:t>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Boyle’s Law</a:t>
            </a:r>
          </a:p>
        </p:txBody>
      </p:sp>
      <p:sp>
        <p:nvSpPr>
          <p:cNvPr id="3" name="Content Placeholder 2"/>
          <p:cNvSpPr>
            <a:spLocks noGrp="1"/>
          </p:cNvSpPr>
          <p:nvPr>
            <p:ph sz="half" idx="1"/>
          </p:nvPr>
        </p:nvSpPr>
        <p:spPr>
          <a:xfrm>
            <a:off x="304800" y="1422075"/>
            <a:ext cx="5410200" cy="5207325"/>
          </a:xfrm>
          <a:ln w="15875">
            <a:solidFill>
              <a:srgbClr val="FF0000"/>
            </a:solidFill>
          </a:ln>
        </p:spPr>
        <p:txBody>
          <a:bodyPr>
            <a:normAutofit/>
          </a:bodyPr>
          <a:lstStyle/>
          <a:p>
            <a:r>
              <a:rPr lang="en-US" sz="2200"/>
              <a:t>Boyle knew that fast compression heats a gas, so before measuring the volume at the higher pressure, he waited for the air to cool back down. He repeated the experiment at different added pressures. </a:t>
            </a:r>
          </a:p>
          <a:p>
            <a:r>
              <a:rPr lang="en-US" sz="2200"/>
              <a:t>He found that </a:t>
            </a:r>
            <a:r>
              <a:rPr lang="en-US" sz="2200">
                <a:solidFill>
                  <a:srgbClr val="FFFF00"/>
                </a:solidFill>
              </a:rPr>
              <a:t>at constant temperature </a:t>
            </a:r>
            <a:r>
              <a:rPr lang="en-US" sz="2200" i="1">
                <a:solidFill>
                  <a:srgbClr val="FFFF00"/>
                </a:solidFill>
              </a:rPr>
              <a:t>T</a:t>
            </a:r>
            <a:r>
              <a:rPr lang="en-US" sz="2200">
                <a:solidFill>
                  <a:srgbClr val="FFFF00"/>
                </a:solidFill>
              </a:rPr>
              <a:t>,  pressure x volume = constant</a:t>
            </a:r>
            <a:r>
              <a:rPr lang="en-US" sz="2200"/>
              <a:t>.</a:t>
            </a:r>
          </a:p>
        </p:txBody>
      </p:sp>
      <p:grpSp>
        <p:nvGrpSpPr>
          <p:cNvPr id="4" name="Group 25"/>
          <p:cNvGrpSpPr/>
          <p:nvPr/>
        </p:nvGrpSpPr>
        <p:grpSpPr>
          <a:xfrm>
            <a:off x="5943600" y="1752600"/>
            <a:ext cx="2743201" cy="4267200"/>
            <a:chOff x="5181599" y="990600"/>
            <a:chExt cx="3352801" cy="5257800"/>
          </a:xfrm>
        </p:grpSpPr>
        <p:sp>
          <p:nvSpPr>
            <p:cNvPr id="20" name="Freeform 19"/>
            <p:cNvSpPr/>
            <p:nvPr/>
          </p:nvSpPr>
          <p:spPr>
            <a:xfrm>
              <a:off x="7197964" y="4238114"/>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5181599" y="4173600"/>
              <a:ext cx="1340030" cy="2074800"/>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3895860">
                  <a:moveTo>
                    <a:pt x="0" y="898300"/>
                  </a:moveTo>
                  <a:lnTo>
                    <a:pt x="0" y="3031900"/>
                  </a:lnTo>
                  <a:cubicBezTo>
                    <a:pt x="5434" y="3357896"/>
                    <a:pt x="268310" y="3895860"/>
                    <a:pt x="914400" y="3886200"/>
                  </a:cubicBezTo>
                  <a:cubicBezTo>
                    <a:pt x="1470338" y="3882981"/>
                    <a:pt x="1776211" y="3328115"/>
                    <a:pt x="1752600" y="2971800"/>
                  </a:cubicBezTo>
                  <a:lnTo>
                    <a:pt x="1715037" y="0"/>
                  </a:lnTo>
                  <a:lnTo>
                    <a:pt x="1483217" y="0"/>
                  </a:lnTo>
                  <a:lnTo>
                    <a:pt x="1524000" y="2971800"/>
                  </a:lnTo>
                  <a:cubicBezTo>
                    <a:pt x="1534800" y="3420884"/>
                    <a:pt x="1227116" y="3673027"/>
                    <a:pt x="914400" y="3717700"/>
                  </a:cubicBezTo>
                  <a:cubicBezTo>
                    <a:pt x="573312" y="3742049"/>
                    <a:pt x="240205" y="3399083"/>
                    <a:pt x="228600" y="3031900"/>
                  </a:cubicBezTo>
                  <a:cubicBezTo>
                    <a:pt x="231104" y="2309610"/>
                    <a:pt x="226096" y="1620590"/>
                    <a:pt x="228600" y="898300"/>
                  </a:cubicBezTo>
                  <a:lnTo>
                    <a:pt x="0" y="898300"/>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5185193" y="4173601"/>
              <a:ext cx="173984" cy="486977"/>
            </a:xfrm>
            <a:custGeom>
              <a:avLst/>
              <a:gdLst>
                <a:gd name="connsiteX0" fmla="*/ 28575 w 247650"/>
                <a:gd name="connsiteY0" fmla="*/ 790575 h 790575"/>
                <a:gd name="connsiteX1" fmla="*/ 0 w 247650"/>
                <a:gd name="connsiteY1" fmla="*/ 0 h 790575"/>
                <a:gd name="connsiteX2" fmla="*/ 219075 w 247650"/>
                <a:gd name="connsiteY2" fmla="*/ 0 h 790575"/>
                <a:gd name="connsiteX3" fmla="*/ 247650 w 247650"/>
                <a:gd name="connsiteY3" fmla="*/ 781050 h 790575"/>
                <a:gd name="connsiteX4" fmla="*/ 28575 w 247650"/>
                <a:gd name="connsiteY4" fmla="*/ 790575 h 790575"/>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00100 h 800100"/>
                <a:gd name="connsiteX1" fmla="*/ 0 w 247650"/>
                <a:gd name="connsiteY1" fmla="*/ 9525 h 800100"/>
                <a:gd name="connsiteX2" fmla="*/ 104775 w 247650"/>
                <a:gd name="connsiteY2" fmla="*/ 0 h 800100"/>
                <a:gd name="connsiteX3" fmla="*/ 219075 w 247650"/>
                <a:gd name="connsiteY3" fmla="*/ 9525 h 800100"/>
                <a:gd name="connsiteX4" fmla="*/ 247650 w 247650"/>
                <a:gd name="connsiteY4" fmla="*/ 790575 h 800100"/>
                <a:gd name="connsiteX5" fmla="*/ 28575 w 247650"/>
                <a:gd name="connsiteY5" fmla="*/ 800100 h 8001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28575 w 247650"/>
                <a:gd name="connsiteY0" fmla="*/ 876300 h 876300"/>
                <a:gd name="connsiteX1" fmla="*/ 0 w 247650"/>
                <a:gd name="connsiteY1" fmla="*/ 85725 h 876300"/>
                <a:gd name="connsiteX2" fmla="*/ 104775 w 247650"/>
                <a:gd name="connsiteY2" fmla="*/ 0 h 876300"/>
                <a:gd name="connsiteX3" fmla="*/ 219075 w 247650"/>
                <a:gd name="connsiteY3" fmla="*/ 85725 h 876300"/>
                <a:gd name="connsiteX4" fmla="*/ 247650 w 247650"/>
                <a:gd name="connsiteY4" fmla="*/ 866775 h 876300"/>
                <a:gd name="connsiteX5" fmla="*/ 28575 w 247650"/>
                <a:gd name="connsiteY5" fmla="*/ 876300 h 876300"/>
                <a:gd name="connsiteX0" fmla="*/ 49212 w 268287"/>
                <a:gd name="connsiteY0" fmla="*/ 876300 h 876300"/>
                <a:gd name="connsiteX1" fmla="*/ 20637 w 268287"/>
                <a:gd name="connsiteY1" fmla="*/ 85725 h 876300"/>
                <a:gd name="connsiteX2" fmla="*/ 125412 w 268287"/>
                <a:gd name="connsiteY2" fmla="*/ 0 h 876300"/>
                <a:gd name="connsiteX3" fmla="*/ 239712 w 268287"/>
                <a:gd name="connsiteY3" fmla="*/ 85725 h 876300"/>
                <a:gd name="connsiteX4" fmla="*/ 268287 w 268287"/>
                <a:gd name="connsiteY4" fmla="*/ 866775 h 876300"/>
                <a:gd name="connsiteX5" fmla="*/ 49212 w 268287"/>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47737 h 947737"/>
                <a:gd name="connsiteX1" fmla="*/ 20637 w 277813"/>
                <a:gd name="connsiteY1" fmla="*/ 157162 h 947737"/>
                <a:gd name="connsiteX2" fmla="*/ 125412 w 277813"/>
                <a:gd name="connsiteY2" fmla="*/ 71437 h 947737"/>
                <a:gd name="connsiteX3" fmla="*/ 277813 w 277813"/>
                <a:gd name="connsiteY3" fmla="*/ 147637 h 947737"/>
                <a:gd name="connsiteX4" fmla="*/ 268287 w 277813"/>
                <a:gd name="connsiteY4" fmla="*/ 938212 h 947737"/>
                <a:gd name="connsiteX5" fmla="*/ 49212 w 277813"/>
                <a:gd name="connsiteY5" fmla="*/ 947737 h 947737"/>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50800 w 279401"/>
                <a:gd name="connsiteY0" fmla="*/ 876300 h 876300"/>
                <a:gd name="connsiteX1" fmla="*/ 22225 w 279401"/>
                <a:gd name="connsiteY1" fmla="*/ 85725 h 876300"/>
                <a:gd name="connsiteX2" fmla="*/ 127000 w 279401"/>
                <a:gd name="connsiteY2" fmla="*/ 0 h 876300"/>
                <a:gd name="connsiteX3" fmla="*/ 279401 w 279401"/>
                <a:gd name="connsiteY3" fmla="*/ 76200 h 876300"/>
                <a:gd name="connsiteX4" fmla="*/ 269875 w 279401"/>
                <a:gd name="connsiteY4" fmla="*/ 866775 h 876300"/>
                <a:gd name="connsiteX5" fmla="*/ 50800 w 279401"/>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20637 w 277813"/>
                <a:gd name="connsiteY1" fmla="*/ 85725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876300 h 876300"/>
                <a:gd name="connsiteX1" fmla="*/ 50511 w 277813"/>
                <a:gd name="connsiteY1" fmla="*/ 54769 h 876300"/>
                <a:gd name="connsiteX2" fmla="*/ 125412 w 277813"/>
                <a:gd name="connsiteY2" fmla="*/ 0 h 876300"/>
                <a:gd name="connsiteX3" fmla="*/ 277813 w 277813"/>
                <a:gd name="connsiteY3" fmla="*/ 76200 h 876300"/>
                <a:gd name="connsiteX4" fmla="*/ 268287 w 277813"/>
                <a:gd name="connsiteY4" fmla="*/ 866775 h 876300"/>
                <a:gd name="connsiteX5" fmla="*/ 49212 w 277813"/>
                <a:gd name="connsiteY5" fmla="*/ 876300 h 876300"/>
                <a:gd name="connsiteX0" fmla="*/ 49212 w 277813"/>
                <a:gd name="connsiteY0" fmla="*/ 950714 h 950714"/>
                <a:gd name="connsiteX1" fmla="*/ 50511 w 277813"/>
                <a:gd name="connsiteY1" fmla="*/ 129183 h 950714"/>
                <a:gd name="connsiteX2" fmla="*/ 125412 w 277813"/>
                <a:gd name="connsiteY2" fmla="*/ 74414 h 950714"/>
                <a:gd name="connsiteX3" fmla="*/ 277813 w 277813"/>
                <a:gd name="connsiteY3" fmla="*/ 150614 h 950714"/>
                <a:gd name="connsiteX4" fmla="*/ 268287 w 277813"/>
                <a:gd name="connsiteY4" fmla="*/ 941189 h 950714"/>
                <a:gd name="connsiteX5" fmla="*/ 49212 w 277813"/>
                <a:gd name="connsiteY5" fmla="*/ 950714 h 950714"/>
                <a:gd name="connsiteX0" fmla="*/ 23090 w 251691"/>
                <a:gd name="connsiteY0" fmla="*/ 950714 h 950714"/>
                <a:gd name="connsiteX1" fmla="*/ 24389 w 251691"/>
                <a:gd name="connsiteY1" fmla="*/ 129183 h 950714"/>
                <a:gd name="connsiteX2" fmla="*/ 125412 w 251691"/>
                <a:gd name="connsiteY2" fmla="*/ 19646 h 950714"/>
                <a:gd name="connsiteX3" fmla="*/ 251691 w 251691"/>
                <a:gd name="connsiteY3" fmla="*/ 150614 h 950714"/>
                <a:gd name="connsiteX4" fmla="*/ 242165 w 251691"/>
                <a:gd name="connsiteY4" fmla="*/ 941189 h 950714"/>
                <a:gd name="connsiteX5" fmla="*/ 23090 w 251691"/>
                <a:gd name="connsiteY5" fmla="*/ 950714 h 950714"/>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23090 w 251691"/>
                <a:gd name="connsiteY0" fmla="*/ 985836 h 985836"/>
                <a:gd name="connsiteX1" fmla="*/ 24389 w 251691"/>
                <a:gd name="connsiteY1" fmla="*/ 164305 h 985836"/>
                <a:gd name="connsiteX2" fmla="*/ 125412 w 251691"/>
                <a:gd name="connsiteY2" fmla="*/ 0 h 985836"/>
                <a:gd name="connsiteX3" fmla="*/ 251691 w 251691"/>
                <a:gd name="connsiteY3" fmla="*/ 185736 h 985836"/>
                <a:gd name="connsiteX4" fmla="*/ 242165 w 251691"/>
                <a:gd name="connsiteY4" fmla="*/ 976311 h 985836"/>
                <a:gd name="connsiteX5" fmla="*/ 23090 w 251691"/>
                <a:gd name="connsiteY5" fmla="*/ 985836 h 985836"/>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87819 h 987919"/>
                <a:gd name="connsiteX4" fmla="*/ 219075 w 228601"/>
                <a:gd name="connsiteY4" fmla="*/ 978394 h 987919"/>
                <a:gd name="connsiteX5" fmla="*/ 0 w 228601"/>
                <a:gd name="connsiteY5" fmla="*/ 987919 h 987919"/>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 name="connsiteX0" fmla="*/ 0 w 228601"/>
                <a:gd name="connsiteY0" fmla="*/ 987920 h 987920"/>
                <a:gd name="connsiteX1" fmla="*/ 1299 w 228601"/>
                <a:gd name="connsiteY1" fmla="*/ 166389 h 987920"/>
                <a:gd name="connsiteX2" fmla="*/ 102322 w 228601"/>
                <a:gd name="connsiteY2" fmla="*/ 2083 h 987920"/>
                <a:gd name="connsiteX3" fmla="*/ 228601 w 228601"/>
                <a:gd name="connsiteY3" fmla="*/ 166389 h 987920"/>
                <a:gd name="connsiteX4" fmla="*/ 219075 w 228601"/>
                <a:gd name="connsiteY4" fmla="*/ 978395 h 987920"/>
                <a:gd name="connsiteX5" fmla="*/ 0 w 228601"/>
                <a:gd name="connsiteY5" fmla="*/ 987920 h 987920"/>
                <a:gd name="connsiteX0" fmla="*/ 0 w 228601"/>
                <a:gd name="connsiteY0" fmla="*/ 987919 h 987919"/>
                <a:gd name="connsiteX1" fmla="*/ 1299 w 228601"/>
                <a:gd name="connsiteY1" fmla="*/ 166388 h 987919"/>
                <a:gd name="connsiteX2" fmla="*/ 102322 w 228601"/>
                <a:gd name="connsiteY2" fmla="*/ 2083 h 987919"/>
                <a:gd name="connsiteX3" fmla="*/ 228601 w 228601"/>
                <a:gd name="connsiteY3" fmla="*/ 166388 h 987919"/>
                <a:gd name="connsiteX4" fmla="*/ 219075 w 228601"/>
                <a:gd name="connsiteY4" fmla="*/ 978394 h 987919"/>
                <a:gd name="connsiteX5" fmla="*/ 0 w 228601"/>
                <a:gd name="connsiteY5" fmla="*/ 987919 h 987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28601" h="987919">
                  <a:moveTo>
                    <a:pt x="0" y="987919"/>
                  </a:moveTo>
                  <a:lnTo>
                    <a:pt x="1299" y="166388"/>
                  </a:lnTo>
                  <a:cubicBezTo>
                    <a:pt x="2807" y="91973"/>
                    <a:pt x="25843" y="0"/>
                    <a:pt x="102322" y="2083"/>
                  </a:cubicBezTo>
                  <a:cubicBezTo>
                    <a:pt x="191340" y="8929"/>
                    <a:pt x="228466" y="67567"/>
                    <a:pt x="228601" y="166388"/>
                  </a:cubicBezTo>
                  <a:lnTo>
                    <a:pt x="219075" y="978394"/>
                  </a:lnTo>
                  <a:lnTo>
                    <a:pt x="0" y="987919"/>
                  </a:lnTo>
                  <a:close/>
                </a:path>
              </a:pathLst>
            </a:cu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06205" y="990600"/>
              <a:ext cx="173984" cy="3669977"/>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7194370" y="1329292"/>
              <a:ext cx="1340030" cy="4838466"/>
            </a:xfrm>
            <a:custGeom>
              <a:avLst/>
              <a:gdLst>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624885 w 1815922"/>
                <a:gd name="connsiteY5" fmla="*/ 3184301 h 3850783"/>
                <a:gd name="connsiteX6" fmla="*/ 1790164 w 1815922"/>
                <a:gd name="connsiteY6" fmla="*/ 2949262 h 3850783"/>
                <a:gd name="connsiteX7" fmla="*/ 1815922 w 1815922"/>
                <a:gd name="connsiteY7" fmla="*/ 0 h 3850783"/>
                <a:gd name="connsiteX8" fmla="*/ 1584102 w 1815922"/>
                <a:gd name="connsiteY8" fmla="*/ 0 h 3850783"/>
                <a:gd name="connsiteX9" fmla="*/ 1596981 w 1815922"/>
                <a:gd name="connsiteY9" fmla="*/ 2833352 h 3850783"/>
                <a:gd name="connsiteX10" fmla="*/ 1390919 w 1815922"/>
                <a:gd name="connsiteY10" fmla="*/ 3335628 h 3850783"/>
                <a:gd name="connsiteX11" fmla="*/ 991674 w 1815922"/>
                <a:gd name="connsiteY11" fmla="*/ 3580326 h 3850783"/>
                <a:gd name="connsiteX12" fmla="*/ 463640 w 1815922"/>
                <a:gd name="connsiteY12" fmla="*/ 3387143 h 3850783"/>
                <a:gd name="connsiteX13" fmla="*/ 321972 w 1815922"/>
                <a:gd name="connsiteY13" fmla="*/ 3065171 h 3850783"/>
                <a:gd name="connsiteX14" fmla="*/ 321972 w 1815922"/>
                <a:gd name="connsiteY14" fmla="*/ 862884 h 3850783"/>
                <a:gd name="connsiteX15" fmla="*/ 0 w 1815922"/>
                <a:gd name="connsiteY15"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32586 w 1815922"/>
                <a:gd name="connsiteY4" fmla="*/ 3541690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548685 w 1815922"/>
                <a:gd name="connsiteY4" fmla="*/ 3565301 h 3850783"/>
                <a:gd name="connsiteX5" fmla="*/ 1790164 w 1815922"/>
                <a:gd name="connsiteY5" fmla="*/ 2949262 h 3850783"/>
                <a:gd name="connsiteX6" fmla="*/ 1815922 w 1815922"/>
                <a:gd name="connsiteY6" fmla="*/ 0 h 3850783"/>
                <a:gd name="connsiteX7" fmla="*/ 1584102 w 1815922"/>
                <a:gd name="connsiteY7" fmla="*/ 0 h 3850783"/>
                <a:gd name="connsiteX8" fmla="*/ 1596981 w 1815922"/>
                <a:gd name="connsiteY8" fmla="*/ 2833352 h 3850783"/>
                <a:gd name="connsiteX9" fmla="*/ 1390919 w 1815922"/>
                <a:gd name="connsiteY9" fmla="*/ 3335628 h 3850783"/>
                <a:gd name="connsiteX10" fmla="*/ 991674 w 1815922"/>
                <a:gd name="connsiteY10" fmla="*/ 3580326 h 3850783"/>
                <a:gd name="connsiteX11" fmla="*/ 463640 w 1815922"/>
                <a:gd name="connsiteY11" fmla="*/ 3387143 h 3850783"/>
                <a:gd name="connsiteX12" fmla="*/ 321972 w 1815922"/>
                <a:gd name="connsiteY12" fmla="*/ 3065171 h 3850783"/>
                <a:gd name="connsiteX13" fmla="*/ 321972 w 1815922"/>
                <a:gd name="connsiteY13" fmla="*/ 862884 h 3850783"/>
                <a:gd name="connsiteX14" fmla="*/ 0 w 1815922"/>
                <a:gd name="connsiteY14"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90164 w 1815922"/>
                <a:gd name="connsiteY4" fmla="*/ 2949262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50761 w 1815922"/>
                <a:gd name="connsiteY2" fmla="*/ 3734873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481885 w 1815922"/>
                <a:gd name="connsiteY2" fmla="*/ 3717701 h 3850783"/>
                <a:gd name="connsiteX3" fmla="*/ 965916 w 1815922"/>
                <a:gd name="connsiteY3" fmla="*/ 3850783 h 3850783"/>
                <a:gd name="connsiteX4" fmla="*/ 1777285 w 1815922"/>
                <a:gd name="connsiteY4" fmla="*/ 2955701 h 3850783"/>
                <a:gd name="connsiteX5" fmla="*/ 1815922 w 1815922"/>
                <a:gd name="connsiteY5" fmla="*/ 0 h 3850783"/>
                <a:gd name="connsiteX6" fmla="*/ 1584102 w 1815922"/>
                <a:gd name="connsiteY6" fmla="*/ 0 h 3850783"/>
                <a:gd name="connsiteX7" fmla="*/ 1596981 w 1815922"/>
                <a:gd name="connsiteY7" fmla="*/ 2833352 h 3850783"/>
                <a:gd name="connsiteX8" fmla="*/ 1390919 w 1815922"/>
                <a:gd name="connsiteY8" fmla="*/ 3335628 h 3850783"/>
                <a:gd name="connsiteX9" fmla="*/ 991674 w 1815922"/>
                <a:gd name="connsiteY9" fmla="*/ 3580326 h 3850783"/>
                <a:gd name="connsiteX10" fmla="*/ 463640 w 1815922"/>
                <a:gd name="connsiteY10" fmla="*/ 3387143 h 3850783"/>
                <a:gd name="connsiteX11" fmla="*/ 321972 w 1815922"/>
                <a:gd name="connsiteY11" fmla="*/ 3065171 h 3850783"/>
                <a:gd name="connsiteX12" fmla="*/ 321972 w 1815922"/>
                <a:gd name="connsiteY12" fmla="*/ 862884 h 3850783"/>
                <a:gd name="connsiteX13" fmla="*/ 0 w 1815922"/>
                <a:gd name="connsiteY13" fmla="*/ 862884 h 3850783"/>
                <a:gd name="connsiteX0" fmla="*/ 0 w 1815922"/>
                <a:gd name="connsiteY0" fmla="*/ 862884 h 3850783"/>
                <a:gd name="connsiteX1" fmla="*/ 0 w 1815922"/>
                <a:gd name="connsiteY1" fmla="*/ 3052293 h 3850783"/>
                <a:gd name="connsiteX2" fmla="*/ 965916 w 1815922"/>
                <a:gd name="connsiteY2" fmla="*/ 3850783 h 3850783"/>
                <a:gd name="connsiteX3" fmla="*/ 1777285 w 1815922"/>
                <a:gd name="connsiteY3" fmla="*/ 2955701 h 3850783"/>
                <a:gd name="connsiteX4" fmla="*/ 1815922 w 1815922"/>
                <a:gd name="connsiteY4" fmla="*/ 0 h 3850783"/>
                <a:gd name="connsiteX5" fmla="*/ 1584102 w 1815922"/>
                <a:gd name="connsiteY5" fmla="*/ 0 h 3850783"/>
                <a:gd name="connsiteX6" fmla="*/ 1596981 w 1815922"/>
                <a:gd name="connsiteY6" fmla="*/ 2833352 h 3850783"/>
                <a:gd name="connsiteX7" fmla="*/ 1390919 w 1815922"/>
                <a:gd name="connsiteY7" fmla="*/ 3335628 h 3850783"/>
                <a:gd name="connsiteX8" fmla="*/ 991674 w 1815922"/>
                <a:gd name="connsiteY8" fmla="*/ 3580326 h 3850783"/>
                <a:gd name="connsiteX9" fmla="*/ 463640 w 1815922"/>
                <a:gd name="connsiteY9" fmla="*/ 3387143 h 3850783"/>
                <a:gd name="connsiteX10" fmla="*/ 321972 w 1815922"/>
                <a:gd name="connsiteY10" fmla="*/ 3065171 h 3850783"/>
                <a:gd name="connsiteX11" fmla="*/ 321972 w 1815922"/>
                <a:gd name="connsiteY11" fmla="*/ 862884 h 3850783"/>
                <a:gd name="connsiteX12" fmla="*/ 0 w 1815922"/>
                <a:gd name="connsiteY12" fmla="*/ 862884 h 3850783"/>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0919 w 1815922"/>
                <a:gd name="connsiteY7" fmla="*/ 3335628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396285 w 1815922"/>
                <a:gd name="connsiteY7" fmla="*/ 33367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1243885 w 1815922"/>
                <a:gd name="connsiteY7" fmla="*/ 3260500 h 3866882"/>
                <a:gd name="connsiteX8" fmla="*/ 991674 w 1815922"/>
                <a:gd name="connsiteY8" fmla="*/ 3580326 h 3866882"/>
                <a:gd name="connsiteX9" fmla="*/ 463640 w 1815922"/>
                <a:gd name="connsiteY9" fmla="*/ 3387143 h 3866882"/>
                <a:gd name="connsiteX10" fmla="*/ 321972 w 1815922"/>
                <a:gd name="connsiteY10" fmla="*/ 3065171 h 3866882"/>
                <a:gd name="connsiteX11" fmla="*/ 321972 w 1815922"/>
                <a:gd name="connsiteY11" fmla="*/ 862884 h 3866882"/>
                <a:gd name="connsiteX12" fmla="*/ 0 w 1815922"/>
                <a:gd name="connsiteY12"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63640 w 1815922"/>
                <a:gd name="connsiteY8" fmla="*/ 3387143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481885 w 1815922"/>
                <a:gd name="connsiteY8" fmla="*/ 3412900 h 3866882"/>
                <a:gd name="connsiteX9" fmla="*/ 321972 w 1815922"/>
                <a:gd name="connsiteY9" fmla="*/ 3065171 h 3866882"/>
                <a:gd name="connsiteX10" fmla="*/ 321972 w 1815922"/>
                <a:gd name="connsiteY10" fmla="*/ 862884 h 3866882"/>
                <a:gd name="connsiteX11" fmla="*/ 0 w 1815922"/>
                <a:gd name="connsiteY11"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66882"/>
                <a:gd name="connsiteX1" fmla="*/ 0 w 1815922"/>
                <a:gd name="connsiteY1" fmla="*/ 3052293 h 3866882"/>
                <a:gd name="connsiteX2" fmla="*/ 965916 w 1815922"/>
                <a:gd name="connsiteY2" fmla="*/ 3850783 h 3866882"/>
                <a:gd name="connsiteX3" fmla="*/ 1777285 w 1815922"/>
                <a:gd name="connsiteY3" fmla="*/ 2955701 h 3866882"/>
                <a:gd name="connsiteX4" fmla="*/ 1815922 w 1815922"/>
                <a:gd name="connsiteY4" fmla="*/ 0 h 3866882"/>
                <a:gd name="connsiteX5" fmla="*/ 1584102 w 1815922"/>
                <a:gd name="connsiteY5" fmla="*/ 0 h 3866882"/>
                <a:gd name="connsiteX6" fmla="*/ 1596981 w 1815922"/>
                <a:gd name="connsiteY6" fmla="*/ 2833352 h 3866882"/>
                <a:gd name="connsiteX7" fmla="*/ 991674 w 1815922"/>
                <a:gd name="connsiteY7" fmla="*/ 3580326 h 3866882"/>
                <a:gd name="connsiteX8" fmla="*/ 321972 w 1815922"/>
                <a:gd name="connsiteY8" fmla="*/ 3065171 h 3866882"/>
                <a:gd name="connsiteX9" fmla="*/ 321972 w 1815922"/>
                <a:gd name="connsiteY9" fmla="*/ 862884 h 3866882"/>
                <a:gd name="connsiteX10" fmla="*/ 0 w 1815922"/>
                <a:gd name="connsiteY10" fmla="*/ 862884 h 3866882"/>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86199"/>
                <a:gd name="connsiteX1" fmla="*/ 0 w 1815922"/>
                <a:gd name="connsiteY1" fmla="*/ 3052293 h 3886199"/>
                <a:gd name="connsiteX2" fmla="*/ 1015285 w 1815922"/>
                <a:gd name="connsiteY2" fmla="*/ 3870100 h 3886199"/>
                <a:gd name="connsiteX3" fmla="*/ 1777285 w 1815922"/>
                <a:gd name="connsiteY3" fmla="*/ 2955701 h 3886199"/>
                <a:gd name="connsiteX4" fmla="*/ 1815922 w 1815922"/>
                <a:gd name="connsiteY4" fmla="*/ 0 h 3886199"/>
                <a:gd name="connsiteX5" fmla="*/ 1584102 w 1815922"/>
                <a:gd name="connsiteY5" fmla="*/ 0 h 3886199"/>
                <a:gd name="connsiteX6" fmla="*/ 1596981 w 1815922"/>
                <a:gd name="connsiteY6" fmla="*/ 2833352 h 3886199"/>
                <a:gd name="connsiteX7" fmla="*/ 991674 w 1815922"/>
                <a:gd name="connsiteY7" fmla="*/ 3580326 h 3886199"/>
                <a:gd name="connsiteX8" fmla="*/ 321972 w 1815922"/>
                <a:gd name="connsiteY8" fmla="*/ 3065171 h 3886199"/>
                <a:gd name="connsiteX9" fmla="*/ 321972 w 1815922"/>
                <a:gd name="connsiteY9" fmla="*/ 862884 h 3886199"/>
                <a:gd name="connsiteX10" fmla="*/ 0 w 1815922"/>
                <a:gd name="connsiteY10" fmla="*/ 862884 h 3886199"/>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0 w 1815922"/>
                <a:gd name="connsiteY1" fmla="*/ 3052293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246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815922"/>
                <a:gd name="connsiteY0" fmla="*/ 862884 h 3879760"/>
                <a:gd name="connsiteX1" fmla="*/ 100885 w 1815922"/>
                <a:gd name="connsiteY1" fmla="*/ 3031900 h 3879760"/>
                <a:gd name="connsiteX2" fmla="*/ 1015285 w 1815922"/>
                <a:gd name="connsiteY2" fmla="*/ 3870100 h 3879760"/>
                <a:gd name="connsiteX3" fmla="*/ 1777285 w 1815922"/>
                <a:gd name="connsiteY3" fmla="*/ 2955701 h 3879760"/>
                <a:gd name="connsiteX4" fmla="*/ 1815922 w 1815922"/>
                <a:gd name="connsiteY4" fmla="*/ 0 h 3879760"/>
                <a:gd name="connsiteX5" fmla="*/ 1584102 w 1815922"/>
                <a:gd name="connsiteY5" fmla="*/ 0 h 3879760"/>
                <a:gd name="connsiteX6" fmla="*/ 1596981 w 1815922"/>
                <a:gd name="connsiteY6" fmla="*/ 2833352 h 3879760"/>
                <a:gd name="connsiteX7" fmla="*/ 991674 w 1815922"/>
                <a:gd name="connsiteY7" fmla="*/ 3580326 h 3879760"/>
                <a:gd name="connsiteX8" fmla="*/ 321972 w 1815922"/>
                <a:gd name="connsiteY8" fmla="*/ 3065171 h 3879760"/>
                <a:gd name="connsiteX9" fmla="*/ 321972 w 1815922"/>
                <a:gd name="connsiteY9" fmla="*/ 862884 h 3879760"/>
                <a:gd name="connsiteX10" fmla="*/ 0 w 1815922"/>
                <a:gd name="connsiteY10" fmla="*/ 862884 h 3879760"/>
                <a:gd name="connsiteX0" fmla="*/ 0 w 1715037"/>
                <a:gd name="connsiteY0" fmla="*/ 8221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221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1087 w 1715037"/>
                <a:gd name="connsiteY9" fmla="*/ 862884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1087 w 1715037"/>
                <a:gd name="connsiteY8" fmla="*/ 3065171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29557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890789 w 1715037"/>
                <a:gd name="connsiteY7" fmla="*/ 3580326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496096 w 1715037"/>
                <a:gd name="connsiteY6" fmla="*/ 2833352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55701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15037"/>
                <a:gd name="connsiteY0" fmla="*/ 898300 h 3879760"/>
                <a:gd name="connsiteX1" fmla="*/ 0 w 1715037"/>
                <a:gd name="connsiteY1" fmla="*/ 3031900 h 3879760"/>
                <a:gd name="connsiteX2" fmla="*/ 914400 w 1715037"/>
                <a:gd name="connsiteY2" fmla="*/ 3870100 h 3879760"/>
                <a:gd name="connsiteX3" fmla="*/ 1676400 w 1715037"/>
                <a:gd name="connsiteY3" fmla="*/ 2971800 h 3879760"/>
                <a:gd name="connsiteX4" fmla="*/ 1715037 w 1715037"/>
                <a:gd name="connsiteY4" fmla="*/ 0 h 3879760"/>
                <a:gd name="connsiteX5" fmla="*/ 1483217 w 1715037"/>
                <a:gd name="connsiteY5" fmla="*/ 0 h 3879760"/>
                <a:gd name="connsiteX6" fmla="*/ 1524000 w 1715037"/>
                <a:gd name="connsiteY6" fmla="*/ 2971800 h 3879760"/>
                <a:gd name="connsiteX7" fmla="*/ 914400 w 1715037"/>
                <a:gd name="connsiteY7" fmla="*/ 3717700 h 3879760"/>
                <a:gd name="connsiteX8" fmla="*/ 228600 w 1715037"/>
                <a:gd name="connsiteY8" fmla="*/ 3031900 h 3879760"/>
                <a:gd name="connsiteX9" fmla="*/ 228600 w 1715037"/>
                <a:gd name="connsiteY9" fmla="*/ 898300 h 3879760"/>
                <a:gd name="connsiteX10" fmla="*/ 0 w 1715037"/>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79760"/>
                <a:gd name="connsiteX1" fmla="*/ 0 w 1776211"/>
                <a:gd name="connsiteY1" fmla="*/ 3031900 h 3879760"/>
                <a:gd name="connsiteX2" fmla="*/ 914400 w 1776211"/>
                <a:gd name="connsiteY2" fmla="*/ 3870100 h 3879760"/>
                <a:gd name="connsiteX3" fmla="*/ 1752600 w 1776211"/>
                <a:gd name="connsiteY3" fmla="*/ 2971800 h 3879760"/>
                <a:gd name="connsiteX4" fmla="*/ 1715037 w 1776211"/>
                <a:gd name="connsiteY4" fmla="*/ 0 h 3879760"/>
                <a:gd name="connsiteX5" fmla="*/ 1483217 w 1776211"/>
                <a:gd name="connsiteY5" fmla="*/ 0 h 3879760"/>
                <a:gd name="connsiteX6" fmla="*/ 1524000 w 1776211"/>
                <a:gd name="connsiteY6" fmla="*/ 2971800 h 3879760"/>
                <a:gd name="connsiteX7" fmla="*/ 914400 w 1776211"/>
                <a:gd name="connsiteY7" fmla="*/ 3717700 h 3879760"/>
                <a:gd name="connsiteX8" fmla="*/ 228600 w 1776211"/>
                <a:gd name="connsiteY8" fmla="*/ 3031900 h 3879760"/>
                <a:gd name="connsiteX9" fmla="*/ 228600 w 1776211"/>
                <a:gd name="connsiteY9" fmla="*/ 898300 h 3879760"/>
                <a:gd name="connsiteX10" fmla="*/ 0 w 1776211"/>
                <a:gd name="connsiteY10" fmla="*/ 898300 h 38797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898300 h 3895860"/>
                <a:gd name="connsiteX1" fmla="*/ 0 w 1776211"/>
                <a:gd name="connsiteY1" fmla="*/ 3031900 h 3895860"/>
                <a:gd name="connsiteX2" fmla="*/ 914400 w 1776211"/>
                <a:gd name="connsiteY2" fmla="*/ 3886200 h 3895860"/>
                <a:gd name="connsiteX3" fmla="*/ 1752600 w 1776211"/>
                <a:gd name="connsiteY3" fmla="*/ 2971800 h 3895860"/>
                <a:gd name="connsiteX4" fmla="*/ 1715037 w 1776211"/>
                <a:gd name="connsiteY4" fmla="*/ 0 h 3895860"/>
                <a:gd name="connsiteX5" fmla="*/ 1483217 w 1776211"/>
                <a:gd name="connsiteY5" fmla="*/ 0 h 3895860"/>
                <a:gd name="connsiteX6" fmla="*/ 1524000 w 1776211"/>
                <a:gd name="connsiteY6" fmla="*/ 2971800 h 3895860"/>
                <a:gd name="connsiteX7" fmla="*/ 914400 w 1776211"/>
                <a:gd name="connsiteY7" fmla="*/ 3717700 h 3895860"/>
                <a:gd name="connsiteX8" fmla="*/ 228600 w 1776211"/>
                <a:gd name="connsiteY8" fmla="*/ 3031900 h 3895860"/>
                <a:gd name="connsiteX9" fmla="*/ 228600 w 1776211"/>
                <a:gd name="connsiteY9" fmla="*/ 898300 h 3895860"/>
                <a:gd name="connsiteX10" fmla="*/ 0 w 1776211"/>
                <a:gd name="connsiteY10" fmla="*/ 898300 h 3895860"/>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715037 w 1776211"/>
                <a:gd name="connsiteY4" fmla="*/ 5189345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 name="connsiteX0" fmla="*/ 0 w 1776211"/>
                <a:gd name="connsiteY0" fmla="*/ 6087645 h 9085205"/>
                <a:gd name="connsiteX1" fmla="*/ 0 w 1776211"/>
                <a:gd name="connsiteY1" fmla="*/ 8221245 h 9085205"/>
                <a:gd name="connsiteX2" fmla="*/ 914400 w 1776211"/>
                <a:gd name="connsiteY2" fmla="*/ 9075545 h 9085205"/>
                <a:gd name="connsiteX3" fmla="*/ 1752600 w 1776211"/>
                <a:gd name="connsiteY3" fmla="*/ 8161145 h 9085205"/>
                <a:gd name="connsiteX4" fmla="*/ 1641803 w 1776211"/>
                <a:gd name="connsiteY4" fmla="*/ 0 h 9085205"/>
                <a:gd name="connsiteX5" fmla="*/ 1436578 w 1776211"/>
                <a:gd name="connsiteY5" fmla="*/ 0 h 9085205"/>
                <a:gd name="connsiteX6" fmla="*/ 1524000 w 1776211"/>
                <a:gd name="connsiteY6" fmla="*/ 8161145 h 9085205"/>
                <a:gd name="connsiteX7" fmla="*/ 914400 w 1776211"/>
                <a:gd name="connsiteY7" fmla="*/ 8907045 h 9085205"/>
                <a:gd name="connsiteX8" fmla="*/ 228600 w 1776211"/>
                <a:gd name="connsiteY8" fmla="*/ 8221245 h 9085205"/>
                <a:gd name="connsiteX9" fmla="*/ 228600 w 1776211"/>
                <a:gd name="connsiteY9" fmla="*/ 6087645 h 9085205"/>
                <a:gd name="connsiteX10" fmla="*/ 0 w 1776211"/>
                <a:gd name="connsiteY10" fmla="*/ 6087645 h 9085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76211" h="9085205">
                  <a:moveTo>
                    <a:pt x="0" y="6087645"/>
                  </a:moveTo>
                  <a:lnTo>
                    <a:pt x="0" y="8221245"/>
                  </a:lnTo>
                  <a:cubicBezTo>
                    <a:pt x="5434" y="8547241"/>
                    <a:pt x="268310" y="9085205"/>
                    <a:pt x="914400" y="9075545"/>
                  </a:cubicBezTo>
                  <a:cubicBezTo>
                    <a:pt x="1470338" y="9072326"/>
                    <a:pt x="1776211" y="8517460"/>
                    <a:pt x="1752600" y="8161145"/>
                  </a:cubicBezTo>
                  <a:lnTo>
                    <a:pt x="1641803" y="0"/>
                  </a:lnTo>
                  <a:lnTo>
                    <a:pt x="1436578" y="0"/>
                  </a:lnTo>
                  <a:lnTo>
                    <a:pt x="1524000" y="8161145"/>
                  </a:lnTo>
                  <a:cubicBezTo>
                    <a:pt x="1534800" y="8610229"/>
                    <a:pt x="1227116" y="8862372"/>
                    <a:pt x="914400" y="8907045"/>
                  </a:cubicBezTo>
                  <a:cubicBezTo>
                    <a:pt x="573312" y="8931394"/>
                    <a:pt x="240205" y="8588428"/>
                    <a:pt x="228600" y="8221245"/>
                  </a:cubicBezTo>
                  <a:cubicBezTo>
                    <a:pt x="231104" y="7498955"/>
                    <a:pt x="226096" y="6809935"/>
                    <a:pt x="228600" y="6087645"/>
                  </a:cubicBezTo>
                  <a:lnTo>
                    <a:pt x="0" y="6087645"/>
                  </a:lnTo>
                  <a:close/>
                </a:path>
              </a:pathLst>
            </a:custGeom>
            <a:solidFill>
              <a:srgbClr val="4D4D4D"/>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8270212" y="990600"/>
              <a:ext cx="163109" cy="35482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Content Placeholder 27"/>
          <p:cNvSpPr>
            <a:spLocks noGrp="1"/>
          </p:cNvSpPr>
          <p:nvPr>
            <p:ph sz="half" idx="2"/>
          </p:nvPr>
        </p:nvSpPr>
        <p:spPr>
          <a:xfrm>
            <a:off x="5791200" y="1524000"/>
            <a:ext cx="2971800" cy="4525963"/>
          </a:xfrm>
        </p:spPr>
        <p:txBody>
          <a:bodyPr>
            <a:normAutofit/>
          </a:bodyPr>
          <a:lstStyle/>
          <a:p>
            <a:r>
              <a:rPr lang="en-US">
                <a:solidFill>
                  <a:schemeClr val="bg2">
                    <a:lumMod val="50000"/>
                  </a:schemeClr>
                </a:solidFill>
              </a:rPr>
              <a:t>m</a:t>
            </a:r>
          </a:p>
        </p:txBody>
      </p:sp>
      <p:grpSp>
        <p:nvGrpSpPr>
          <p:cNvPr id="18" name="Group 17"/>
          <p:cNvGrpSpPr/>
          <p:nvPr/>
        </p:nvGrpSpPr>
        <p:grpSpPr>
          <a:xfrm>
            <a:off x="1699150" y="3955475"/>
            <a:ext cx="2939150" cy="2600700"/>
            <a:chOff x="1556650" y="4038600"/>
            <a:chExt cx="2939150" cy="2600700"/>
          </a:xfrm>
        </p:grpSpPr>
        <p:grpSp>
          <p:nvGrpSpPr>
            <p:cNvPr id="12" name="Group 11"/>
            <p:cNvGrpSpPr/>
            <p:nvPr/>
          </p:nvGrpSpPr>
          <p:grpSpPr>
            <a:xfrm>
              <a:off x="1905000" y="4038600"/>
              <a:ext cx="2590800" cy="2209800"/>
              <a:chOff x="913606" y="304800"/>
              <a:chExt cx="5868194" cy="5868988"/>
            </a:xfrm>
          </p:grpSpPr>
          <p:cxnSp>
            <p:nvCxnSpPr>
              <p:cNvPr id="13" name="Straight Arrow Connector 12"/>
              <p:cNvCxnSpPr/>
              <p:nvPr/>
            </p:nvCxnSpPr>
            <p:spPr>
              <a:xfrm>
                <a:off x="914400" y="6172200"/>
                <a:ext cx="5867400"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2020094" y="3238500"/>
                <a:ext cx="5868194" cy="79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1448790" y="688769"/>
                <a:ext cx="4952010" cy="4916384"/>
              </a:xfrm>
              <a:custGeom>
                <a:avLst/>
                <a:gdLst>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 name="connsiteX0" fmla="*/ 0 w 4952010"/>
                  <a:gd name="connsiteY0" fmla="*/ 0 h 4916384"/>
                  <a:gd name="connsiteX1" fmla="*/ 380010 w 4952010"/>
                  <a:gd name="connsiteY1" fmla="*/ 1828800 h 4916384"/>
                  <a:gd name="connsiteX2" fmla="*/ 1282535 w 4952010"/>
                  <a:gd name="connsiteY2" fmla="*/ 3645725 h 4916384"/>
                  <a:gd name="connsiteX3" fmla="*/ 3087584 w 4952010"/>
                  <a:gd name="connsiteY3" fmla="*/ 4607626 h 4916384"/>
                  <a:gd name="connsiteX4" fmla="*/ 4952010 w 4952010"/>
                  <a:gd name="connsiteY4" fmla="*/ 4916384 h 4916384"/>
                  <a:gd name="connsiteX5" fmla="*/ 4952010 w 4952010"/>
                  <a:gd name="connsiteY5" fmla="*/ 4916384 h 49163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2010" h="4916384">
                    <a:moveTo>
                      <a:pt x="0" y="0"/>
                    </a:moveTo>
                    <a:cubicBezTo>
                      <a:pt x="126670" y="609600"/>
                      <a:pt x="166254" y="1221179"/>
                      <a:pt x="380010" y="1828800"/>
                    </a:cubicBezTo>
                    <a:cubicBezTo>
                      <a:pt x="593766" y="2436421"/>
                      <a:pt x="831273" y="3182587"/>
                      <a:pt x="1282535" y="3645725"/>
                    </a:cubicBezTo>
                    <a:cubicBezTo>
                      <a:pt x="1733797" y="4108863"/>
                      <a:pt x="2476005" y="4395849"/>
                      <a:pt x="3087584" y="4607626"/>
                    </a:cubicBezTo>
                    <a:cubicBezTo>
                      <a:pt x="3699163" y="4819403"/>
                      <a:pt x="4641272" y="4864924"/>
                      <a:pt x="4952010" y="4916384"/>
                    </a:cubicBezTo>
                    <a:lnTo>
                      <a:pt x="4952010" y="4916384"/>
                    </a:lnTo>
                  </a:path>
                </a:pathLst>
              </a:custGeom>
              <a:ln w="19050">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16" name="TextBox 15"/>
            <p:cNvSpPr txBox="1"/>
            <p:nvPr/>
          </p:nvSpPr>
          <p:spPr>
            <a:xfrm>
              <a:off x="1556650" y="4280075"/>
              <a:ext cx="609600" cy="400110"/>
            </a:xfrm>
            <a:prstGeom prst="rect">
              <a:avLst/>
            </a:prstGeom>
            <a:noFill/>
          </p:spPr>
          <p:txBody>
            <a:bodyPr wrap="square" rtlCol="0">
              <a:spAutoFit/>
            </a:bodyPr>
            <a:lstStyle/>
            <a:p>
              <a:r>
                <a:rPr lang="en-US" sz="2000" i="1"/>
                <a:t>P</a:t>
              </a:r>
            </a:p>
          </p:txBody>
        </p:sp>
        <p:sp>
          <p:nvSpPr>
            <p:cNvPr id="17" name="TextBox 16"/>
            <p:cNvSpPr txBox="1"/>
            <p:nvPr/>
          </p:nvSpPr>
          <p:spPr>
            <a:xfrm>
              <a:off x="3869375" y="6239190"/>
              <a:ext cx="609600" cy="400110"/>
            </a:xfrm>
            <a:prstGeom prst="rect">
              <a:avLst/>
            </a:prstGeom>
            <a:noFill/>
          </p:spPr>
          <p:txBody>
            <a:bodyPr wrap="square" rtlCol="0">
              <a:spAutoFit/>
            </a:bodyPr>
            <a:lstStyle/>
            <a:p>
              <a:r>
                <a:rPr lang="en-US" sz="2000" i="1"/>
                <a:t>V</a:t>
              </a: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Everything’s Made of Atoms</a:t>
            </a:r>
          </a:p>
        </p:txBody>
      </p:sp>
      <p:sp>
        <p:nvSpPr>
          <p:cNvPr id="3" name="Content Placeholder 2"/>
          <p:cNvSpPr>
            <a:spLocks noGrp="1"/>
          </p:cNvSpPr>
          <p:nvPr>
            <p:ph idx="1"/>
          </p:nvPr>
        </p:nvSpPr>
        <p:spPr>
          <a:xfrm>
            <a:off x="457200" y="1469575"/>
            <a:ext cx="8229600" cy="5257800"/>
          </a:xfrm>
        </p:spPr>
        <p:txBody>
          <a:bodyPr>
            <a:normAutofit lnSpcReduction="10000"/>
          </a:bodyPr>
          <a:lstStyle/>
          <a:p>
            <a:r>
              <a:rPr lang="en-US" dirty="0"/>
              <a:t>This idea was only fully accepted about 100 years ago—in part because of Einstein’s analysis of </a:t>
            </a:r>
            <a:r>
              <a:rPr lang="en-US" dirty="0">
                <a:solidFill>
                  <a:srgbClr val="FFFF00"/>
                </a:solidFill>
              </a:rPr>
              <a:t>Brownian motion</a:t>
            </a:r>
            <a:r>
              <a:rPr lang="en-US" dirty="0"/>
              <a:t>.         </a:t>
            </a:r>
            <a:endParaRPr lang="en-US" sz="2800" dirty="0"/>
          </a:p>
          <a:p>
            <a:r>
              <a:rPr lang="en-US" dirty="0"/>
              <a:t>Brown, who studied the sex life of plants, noticed a lot of jiggling pollen grains under his microscope in 1827. He assumed it was because they were alive, but later found the identical jiggling with definitely dead stone powder.</a:t>
            </a:r>
          </a:p>
          <a:p>
            <a:r>
              <a:rPr lang="en-US" dirty="0"/>
              <a:t>This was not understood for half a century….!   </a:t>
            </a:r>
            <a:r>
              <a:rPr lang="en-US" dirty="0">
                <a:hlinkClick r:id="rId3"/>
              </a:rPr>
              <a:t> Applet</a:t>
            </a:r>
            <a:r>
              <a:rPr lang="en-US" dirty="0"/>
              <a:t>  </a:t>
            </a:r>
            <a:r>
              <a:rPr lang="en-US" dirty="0">
                <a:hlinkClick r:id="rId4"/>
              </a:rPr>
              <a:t>Movie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Expansion Coefficient for Gases</a:t>
            </a:r>
          </a:p>
        </p:txBody>
      </p:sp>
      <p:sp>
        <p:nvSpPr>
          <p:cNvPr id="3" name="Content Placeholder 2"/>
          <p:cNvSpPr>
            <a:spLocks noGrp="1"/>
          </p:cNvSpPr>
          <p:nvPr>
            <p:ph sz="half" idx="1"/>
          </p:nvPr>
        </p:nvSpPr>
        <p:spPr>
          <a:xfrm>
            <a:off x="457200" y="1325877"/>
            <a:ext cx="4495800" cy="5074924"/>
          </a:xfrm>
        </p:spPr>
        <p:txBody>
          <a:bodyPr>
            <a:normAutofit lnSpcReduction="10000"/>
          </a:bodyPr>
          <a:lstStyle/>
          <a:p>
            <a:r>
              <a:rPr lang="en-US" sz="3200" u="sng">
                <a:solidFill>
                  <a:srgbClr val="FFFF00"/>
                </a:solidFill>
              </a:rPr>
              <a:t>Charles’s Law</a:t>
            </a:r>
          </a:p>
          <a:p>
            <a:r>
              <a:rPr lang="en-US" sz="2400"/>
              <a:t>A century after Boyle, Charles discovered that </a:t>
            </a:r>
            <a:r>
              <a:rPr lang="en-US" sz="2400">
                <a:solidFill>
                  <a:srgbClr val="FFFF00"/>
                </a:solidFill>
              </a:rPr>
              <a:t>at constant pressure</a:t>
            </a:r>
            <a:r>
              <a:rPr lang="en-US" sz="2400"/>
              <a:t>, and far from liquefaction, </a:t>
            </a:r>
            <a:r>
              <a:rPr lang="en-US" sz="2400">
                <a:solidFill>
                  <a:srgbClr val="FFFF00"/>
                </a:solidFill>
              </a:rPr>
              <a:t>all gases have the same expansion coefficient</a:t>
            </a:r>
            <a:r>
              <a:rPr lang="en-US" sz="2400"/>
              <a:t>, in fact</a:t>
            </a:r>
          </a:p>
          <a:p>
            <a:pPr>
              <a:buNone/>
            </a:pPr>
            <a:r>
              <a:rPr lang="en-US" sz="2400" i="1"/>
              <a:t>	</a:t>
            </a:r>
            <a:r>
              <a:rPr lang="en-US" i="1"/>
              <a:t>V</a:t>
            </a:r>
            <a:r>
              <a:rPr lang="en-US"/>
              <a:t>(</a:t>
            </a:r>
            <a:r>
              <a:rPr lang="en-US" i="1"/>
              <a:t>T </a:t>
            </a:r>
            <a:r>
              <a:rPr lang="en-US">
                <a:sym typeface="Symbol"/>
              </a:rPr>
              <a:t>C) = </a:t>
            </a:r>
            <a:r>
              <a:rPr lang="en-US" i="1"/>
              <a:t>V</a:t>
            </a:r>
            <a:r>
              <a:rPr lang="en-US"/>
              <a:t>(0</a:t>
            </a:r>
            <a:r>
              <a:rPr lang="en-US" i="1"/>
              <a:t> </a:t>
            </a:r>
            <a:r>
              <a:rPr lang="en-US">
                <a:sym typeface="Symbol"/>
              </a:rPr>
              <a:t>C)(1 + </a:t>
            </a:r>
            <a:r>
              <a:rPr lang="en-US" i="1">
                <a:sym typeface="Symbol"/>
              </a:rPr>
              <a:t>T</a:t>
            </a:r>
            <a:r>
              <a:rPr lang="en-US">
                <a:sym typeface="Symbol"/>
              </a:rPr>
              <a:t>/273)</a:t>
            </a:r>
          </a:p>
          <a:p>
            <a:r>
              <a:rPr lang="en-US" sz="2400">
                <a:sym typeface="Symbol"/>
              </a:rPr>
              <a:t>This suggests the gas </a:t>
            </a:r>
            <a:r>
              <a:rPr lang="en-US" sz="2400">
                <a:solidFill>
                  <a:srgbClr val="FFFF00"/>
                </a:solidFill>
                <a:sym typeface="Symbol"/>
              </a:rPr>
              <a:t>volume shrinks to zero at −273</a:t>
            </a:r>
            <a:r>
              <a:rPr lang="en-US" sz="2400">
                <a:sym typeface="Symbol"/>
              </a:rPr>
              <a:t>, but of course it liquefies first. </a:t>
            </a:r>
          </a:p>
          <a:p>
            <a:r>
              <a:rPr lang="en-US" sz="2400">
                <a:sym typeface="Symbol"/>
              </a:rPr>
              <a:t>The </a:t>
            </a:r>
            <a:r>
              <a:rPr lang="en-US" sz="2400" u="sng">
                <a:sym typeface="Symbol"/>
              </a:rPr>
              <a:t>Kelvin temperature scale</a:t>
            </a:r>
            <a:r>
              <a:rPr lang="en-US" sz="2400">
                <a:sym typeface="Symbol"/>
              </a:rPr>
              <a:t>:</a:t>
            </a:r>
          </a:p>
          <a:p>
            <a:r>
              <a:rPr lang="en-US" sz="2400">
                <a:sym typeface="Symbol"/>
              </a:rPr>
              <a:t>T (K) = T (C) + 273.15</a:t>
            </a:r>
            <a:endParaRPr lang="en-US" sz="2400"/>
          </a:p>
        </p:txBody>
      </p:sp>
      <p:sp>
        <p:nvSpPr>
          <p:cNvPr id="4" name="Content Placeholder 3"/>
          <p:cNvSpPr>
            <a:spLocks noGrp="1"/>
          </p:cNvSpPr>
          <p:nvPr>
            <p:ph sz="half" idx="2"/>
          </p:nvPr>
        </p:nvSpPr>
        <p:spPr>
          <a:xfrm>
            <a:off x="5181600" y="1600200"/>
            <a:ext cx="3657600" cy="4525963"/>
          </a:xfrm>
        </p:spPr>
        <p:txBody>
          <a:bodyPr>
            <a:normAutofit lnSpcReduction="10000"/>
          </a:bodyPr>
          <a:lstStyle/>
          <a:p>
            <a:r>
              <a:rPr lang="en-US">
                <a:solidFill>
                  <a:schemeClr val="bg2">
                    <a:lumMod val="50000"/>
                  </a:schemeClr>
                </a:solidFill>
              </a:rPr>
              <a:t>a</a:t>
            </a:r>
          </a:p>
        </p:txBody>
      </p:sp>
      <p:cxnSp>
        <p:nvCxnSpPr>
          <p:cNvPr id="6" name="Straight Arrow Connector 5"/>
          <p:cNvCxnSpPr/>
          <p:nvPr/>
        </p:nvCxnSpPr>
        <p:spPr>
          <a:xfrm rot="5400000" flipH="1" flipV="1">
            <a:off x="6361906" y="2475706"/>
            <a:ext cx="16002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867400" y="3275806"/>
            <a:ext cx="28194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6477000" y="1828006"/>
            <a:ext cx="1828800" cy="1067594"/>
          </a:xfrm>
          <a:prstGeom prst="line">
            <a:avLst/>
          </a:prstGeom>
          <a:ln w="28575">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6823182" y="1828006"/>
            <a:ext cx="609600" cy="400110"/>
          </a:xfrm>
          <a:prstGeom prst="rect">
            <a:avLst/>
          </a:prstGeom>
          <a:noFill/>
        </p:spPr>
        <p:txBody>
          <a:bodyPr wrap="square" rtlCol="0">
            <a:spAutoFit/>
          </a:bodyPr>
          <a:lstStyle/>
          <a:p>
            <a:r>
              <a:rPr lang="en-US" sz="2000" i="1"/>
              <a:t>V</a:t>
            </a:r>
          </a:p>
        </p:txBody>
      </p:sp>
      <p:sp>
        <p:nvSpPr>
          <p:cNvPr id="18" name="TextBox 17"/>
          <p:cNvSpPr txBox="1"/>
          <p:nvPr/>
        </p:nvSpPr>
        <p:spPr>
          <a:xfrm>
            <a:off x="6895011" y="3337548"/>
            <a:ext cx="533400" cy="369332"/>
          </a:xfrm>
          <a:prstGeom prst="rect">
            <a:avLst/>
          </a:prstGeom>
          <a:noFill/>
        </p:spPr>
        <p:txBody>
          <a:bodyPr wrap="square" rtlCol="0">
            <a:spAutoFit/>
          </a:bodyPr>
          <a:lstStyle/>
          <a:p>
            <a:r>
              <a:rPr lang="en-US"/>
              <a:t>0</a:t>
            </a:r>
            <a:r>
              <a:rPr lang="en-US">
                <a:sym typeface="Symbol"/>
              </a:rPr>
              <a:t>C</a:t>
            </a:r>
            <a:endParaRPr lang="en-US"/>
          </a:p>
        </p:txBody>
      </p:sp>
      <p:sp>
        <p:nvSpPr>
          <p:cNvPr id="19" name="TextBox 18"/>
          <p:cNvSpPr txBox="1"/>
          <p:nvPr/>
        </p:nvSpPr>
        <p:spPr>
          <a:xfrm>
            <a:off x="7354389" y="3336765"/>
            <a:ext cx="838200" cy="369332"/>
          </a:xfrm>
          <a:prstGeom prst="rect">
            <a:avLst/>
          </a:prstGeom>
          <a:noFill/>
        </p:spPr>
        <p:txBody>
          <a:bodyPr wrap="square" rtlCol="0">
            <a:spAutoFit/>
          </a:bodyPr>
          <a:lstStyle/>
          <a:p>
            <a:r>
              <a:rPr lang="en-US"/>
              <a:t>100</a:t>
            </a:r>
            <a:r>
              <a:rPr lang="en-US">
                <a:sym typeface="Symbol"/>
              </a:rPr>
              <a:t>C</a:t>
            </a:r>
            <a:endParaRPr lang="en-US"/>
          </a:p>
        </p:txBody>
      </p:sp>
      <p:cxnSp>
        <p:nvCxnSpPr>
          <p:cNvPr id="21" name="Straight Connector 20"/>
          <p:cNvCxnSpPr/>
          <p:nvPr/>
        </p:nvCxnSpPr>
        <p:spPr>
          <a:xfrm rot="5400000" flipH="1" flipV="1">
            <a:off x="7734300" y="3237706"/>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8205652" y="3250474"/>
            <a:ext cx="457200" cy="400110"/>
          </a:xfrm>
          <a:prstGeom prst="rect">
            <a:avLst/>
          </a:prstGeom>
          <a:noFill/>
        </p:spPr>
        <p:txBody>
          <a:bodyPr wrap="square" rtlCol="0">
            <a:spAutoFit/>
          </a:bodyPr>
          <a:lstStyle/>
          <a:p>
            <a:r>
              <a:rPr lang="en-US" sz="2000" i="1"/>
              <a:t>T</a:t>
            </a:r>
          </a:p>
        </p:txBody>
      </p:sp>
      <p:cxnSp>
        <p:nvCxnSpPr>
          <p:cNvPr id="27" name="Straight Connector 26"/>
          <p:cNvCxnSpPr/>
          <p:nvPr/>
        </p:nvCxnSpPr>
        <p:spPr>
          <a:xfrm flipV="1">
            <a:off x="5867400" y="2895600"/>
            <a:ext cx="609600" cy="381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a:off x="5747660" y="4343400"/>
            <a:ext cx="3168534" cy="1991302"/>
            <a:chOff x="5747660" y="4343400"/>
            <a:chExt cx="3168534" cy="1991302"/>
          </a:xfrm>
        </p:grpSpPr>
        <p:cxnSp>
          <p:nvCxnSpPr>
            <p:cNvPr id="13" name="Straight Arrow Connector 12"/>
            <p:cNvCxnSpPr/>
            <p:nvPr/>
          </p:nvCxnSpPr>
          <p:spPr>
            <a:xfrm rot="5400000" flipH="1" flipV="1">
              <a:off x="5296694" y="5142706"/>
              <a:ext cx="16002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96794" y="5942806"/>
              <a:ext cx="2819400" cy="1588"/>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6705600" y="4495006"/>
              <a:ext cx="1829594" cy="1067594"/>
            </a:xfrm>
            <a:prstGeom prst="line">
              <a:avLst/>
            </a:prstGeom>
            <a:ln w="28575">
              <a:solidFill>
                <a:schemeClr val="bg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747660" y="4460962"/>
              <a:ext cx="609600" cy="400110"/>
            </a:xfrm>
            <a:prstGeom prst="rect">
              <a:avLst/>
            </a:prstGeom>
            <a:noFill/>
          </p:spPr>
          <p:txBody>
            <a:bodyPr wrap="square" rtlCol="0">
              <a:spAutoFit/>
            </a:bodyPr>
            <a:lstStyle/>
            <a:p>
              <a:r>
                <a:rPr lang="en-US" sz="2000" i="1"/>
                <a:t>V</a:t>
              </a:r>
            </a:p>
          </p:txBody>
        </p:sp>
        <p:sp>
          <p:nvSpPr>
            <p:cNvPr id="24" name="TextBox 23"/>
            <p:cNvSpPr txBox="1"/>
            <p:nvPr/>
          </p:nvSpPr>
          <p:spPr>
            <a:xfrm>
              <a:off x="8408126" y="5893526"/>
              <a:ext cx="457200" cy="400110"/>
            </a:xfrm>
            <a:prstGeom prst="rect">
              <a:avLst/>
            </a:prstGeom>
            <a:noFill/>
          </p:spPr>
          <p:txBody>
            <a:bodyPr wrap="square" rtlCol="0">
              <a:spAutoFit/>
            </a:bodyPr>
            <a:lstStyle/>
            <a:p>
              <a:r>
                <a:rPr lang="en-US" sz="2000" i="1"/>
                <a:t>T</a:t>
              </a:r>
            </a:p>
          </p:txBody>
        </p:sp>
        <p:cxnSp>
          <p:nvCxnSpPr>
            <p:cNvPr id="31" name="Straight Connector 30"/>
            <p:cNvCxnSpPr/>
            <p:nvPr/>
          </p:nvCxnSpPr>
          <p:spPr>
            <a:xfrm flipV="1">
              <a:off x="6133011" y="5538652"/>
              <a:ext cx="609600" cy="381000"/>
            </a:xfrm>
            <a:prstGeom prst="line">
              <a:avLst/>
            </a:prstGeom>
            <a:ln w="28575">
              <a:prstDash val="dash"/>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6220096" y="4552408"/>
              <a:ext cx="2133600" cy="400110"/>
            </a:xfrm>
            <a:prstGeom prst="rect">
              <a:avLst/>
            </a:prstGeom>
            <a:noFill/>
          </p:spPr>
          <p:txBody>
            <a:bodyPr wrap="square" rtlCol="0">
              <a:spAutoFit/>
            </a:bodyPr>
            <a:lstStyle/>
            <a:p>
              <a:r>
                <a:rPr lang="en-US" sz="2000" i="1">
                  <a:solidFill>
                    <a:srgbClr val="FFFF00"/>
                  </a:solidFill>
                </a:rPr>
                <a:t>V</a:t>
              </a:r>
              <a:r>
                <a:rPr lang="en-US" sz="2000">
                  <a:solidFill>
                    <a:srgbClr val="FFFF00"/>
                  </a:solidFill>
                </a:rPr>
                <a:t> </a:t>
              </a:r>
              <a:r>
                <a:rPr lang="en-US" sz="2000">
                  <a:solidFill>
                    <a:srgbClr val="FFFF00"/>
                  </a:solidFill>
                  <a:sym typeface="Symbol"/>
                </a:rPr>
                <a:t> </a:t>
              </a:r>
              <a:r>
                <a:rPr lang="en-US" sz="2000" i="1">
                  <a:solidFill>
                    <a:srgbClr val="FFFF00"/>
                  </a:solidFill>
                  <a:sym typeface="Symbol"/>
                </a:rPr>
                <a:t>T</a:t>
              </a:r>
              <a:r>
                <a:rPr lang="en-US" sz="2000">
                  <a:solidFill>
                    <a:srgbClr val="FFFF00"/>
                  </a:solidFill>
                  <a:sym typeface="Symbol"/>
                </a:rPr>
                <a:t> in kelvins</a:t>
              </a:r>
              <a:endParaRPr lang="en-US" sz="2000">
                <a:solidFill>
                  <a:srgbClr val="FFFF00"/>
                </a:solidFill>
              </a:endParaRPr>
            </a:p>
          </p:txBody>
        </p:sp>
        <p:cxnSp>
          <p:nvCxnSpPr>
            <p:cNvPr id="34" name="Straight Connector 33"/>
            <p:cNvCxnSpPr/>
            <p:nvPr/>
          </p:nvCxnSpPr>
          <p:spPr>
            <a:xfrm rot="5400000">
              <a:off x="6972300" y="5905500"/>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7810500" y="5905500"/>
              <a:ext cx="7620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426233" y="5952307"/>
              <a:ext cx="838200" cy="369332"/>
            </a:xfrm>
            <a:prstGeom prst="rect">
              <a:avLst/>
            </a:prstGeom>
            <a:noFill/>
          </p:spPr>
          <p:txBody>
            <a:bodyPr wrap="square" rtlCol="0">
              <a:spAutoFit/>
            </a:bodyPr>
            <a:lstStyle/>
            <a:p>
              <a:r>
                <a:rPr lang="en-US"/>
                <a:t>400 K</a:t>
              </a:r>
            </a:p>
          </p:txBody>
        </p:sp>
        <p:sp>
          <p:nvSpPr>
            <p:cNvPr id="41" name="TextBox 40"/>
            <p:cNvSpPr txBox="1"/>
            <p:nvPr/>
          </p:nvSpPr>
          <p:spPr>
            <a:xfrm>
              <a:off x="6640285" y="5965370"/>
              <a:ext cx="762000" cy="369332"/>
            </a:xfrm>
            <a:prstGeom prst="rect">
              <a:avLst/>
            </a:prstGeom>
            <a:noFill/>
          </p:spPr>
          <p:txBody>
            <a:bodyPr wrap="square" rtlCol="0">
              <a:spAutoFit/>
            </a:bodyPr>
            <a:lstStyle/>
            <a:p>
              <a:r>
                <a:rPr lang="en-US"/>
                <a:t>200 K</a:t>
              </a:r>
            </a:p>
          </p:txBody>
        </p:sp>
        <p:sp>
          <p:nvSpPr>
            <p:cNvPr id="42" name="TextBox 41"/>
            <p:cNvSpPr txBox="1"/>
            <p:nvPr/>
          </p:nvSpPr>
          <p:spPr>
            <a:xfrm>
              <a:off x="5802085" y="5941422"/>
              <a:ext cx="609600" cy="369332"/>
            </a:xfrm>
            <a:prstGeom prst="rect">
              <a:avLst/>
            </a:prstGeom>
            <a:noFill/>
          </p:spPr>
          <p:txBody>
            <a:bodyPr wrap="square" rtlCol="0">
              <a:spAutoFit/>
            </a:bodyPr>
            <a:lstStyle/>
            <a:p>
              <a:r>
                <a:rPr lang="en-US"/>
                <a:t>0 K</a:t>
              </a:r>
            </a:p>
          </p:txBody>
        </p:sp>
      </p:grpSp>
      <p:sp>
        <p:nvSpPr>
          <p:cNvPr id="44" name="Rectangle 43"/>
          <p:cNvSpPr/>
          <p:nvPr/>
        </p:nvSpPr>
        <p:spPr>
          <a:xfrm>
            <a:off x="809896" y="3825241"/>
            <a:ext cx="4114800" cy="570411"/>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 Ideal Gas Law</a:t>
            </a:r>
          </a:p>
        </p:txBody>
      </p:sp>
      <p:sp>
        <p:nvSpPr>
          <p:cNvPr id="3" name="Content Placeholder 2"/>
          <p:cNvSpPr>
            <a:spLocks noGrp="1"/>
          </p:cNvSpPr>
          <p:nvPr>
            <p:ph idx="1"/>
          </p:nvPr>
        </p:nvSpPr>
        <p:spPr>
          <a:xfrm>
            <a:off x="304800" y="1600200"/>
            <a:ext cx="8382000" cy="4525963"/>
          </a:xfrm>
        </p:spPr>
        <p:txBody>
          <a:bodyPr/>
          <a:lstStyle/>
          <a:p>
            <a:r>
              <a:rPr lang="en-US"/>
              <a:t>We can combine Boyle’s law and Charles’s law to find  </a:t>
            </a:r>
            <a:r>
              <a:rPr lang="en-US" i="1"/>
              <a:t>PV</a:t>
            </a:r>
            <a:r>
              <a:rPr lang="en-US"/>
              <a:t> </a:t>
            </a:r>
            <a:r>
              <a:rPr lang="en-US">
                <a:sym typeface="Symbol"/>
              </a:rPr>
              <a:t> </a:t>
            </a:r>
            <a:r>
              <a:rPr lang="en-US" i="1">
                <a:sym typeface="Symbol"/>
              </a:rPr>
              <a:t>T</a:t>
            </a:r>
            <a:r>
              <a:rPr lang="en-US">
                <a:sym typeface="Symbol"/>
              </a:rPr>
              <a:t> for gases well away from liquefaction.  Note this also implies that at constant volume, </a:t>
            </a:r>
            <a:r>
              <a:rPr lang="en-US" i="1">
                <a:sym typeface="Symbol"/>
              </a:rPr>
              <a:t>P</a:t>
            </a:r>
            <a:r>
              <a:rPr lang="en-US">
                <a:sym typeface="Symbol"/>
              </a:rPr>
              <a:t>  </a:t>
            </a:r>
            <a:r>
              <a:rPr lang="en-US" i="1">
                <a:sym typeface="Symbol"/>
              </a:rPr>
              <a:t>T</a:t>
            </a:r>
            <a:r>
              <a:rPr lang="en-US">
                <a:sym typeface="Symbol"/>
              </a:rPr>
              <a:t>.</a:t>
            </a:r>
          </a:p>
          <a:p>
            <a:r>
              <a:rPr lang="en-US">
                <a:sym typeface="Symbol"/>
              </a:rPr>
              <a:t>The standard notation for this Ideal Gas Law is:</a:t>
            </a:r>
          </a:p>
          <a:p>
            <a:pPr algn="ctr">
              <a:buNone/>
            </a:pPr>
            <a:r>
              <a:rPr lang="en-US" sz="3600" i="1">
                <a:solidFill>
                  <a:srgbClr val="FFFF00"/>
                </a:solidFill>
                <a:sym typeface="Symbol"/>
              </a:rPr>
              <a:t>PV</a:t>
            </a:r>
            <a:r>
              <a:rPr lang="en-US" sz="3600">
                <a:solidFill>
                  <a:srgbClr val="FFFF00"/>
                </a:solidFill>
                <a:sym typeface="Symbol"/>
              </a:rPr>
              <a:t> = </a:t>
            </a:r>
            <a:r>
              <a:rPr lang="en-US" sz="3600" i="1">
                <a:solidFill>
                  <a:srgbClr val="FFFF00"/>
                </a:solidFill>
                <a:sym typeface="Symbol"/>
              </a:rPr>
              <a:t>nRT</a:t>
            </a:r>
          </a:p>
          <a:p>
            <a:pPr>
              <a:buNone/>
            </a:pPr>
            <a:r>
              <a:rPr lang="en-US">
                <a:sym typeface="Symbol"/>
              </a:rPr>
              <a:t>for </a:t>
            </a:r>
            <a:r>
              <a:rPr lang="en-US" i="1">
                <a:sym typeface="Symbol"/>
              </a:rPr>
              <a:t>n</a:t>
            </a:r>
            <a:r>
              <a:rPr lang="en-US">
                <a:sym typeface="Symbol"/>
              </a:rPr>
              <a:t> moles of gas, </a:t>
            </a:r>
            <a:r>
              <a:rPr lang="en-US" i="1">
                <a:sym typeface="Symbol"/>
              </a:rPr>
              <a:t>R</a:t>
            </a:r>
            <a:r>
              <a:rPr lang="en-US">
                <a:sym typeface="Symbol"/>
              </a:rPr>
              <a:t> = 8.314 J/(mol.K) is the </a:t>
            </a:r>
            <a:r>
              <a:rPr lang="en-US" u="sng">
                <a:sym typeface="Symbol"/>
              </a:rPr>
              <a:t>universal gas constant</a:t>
            </a:r>
            <a:r>
              <a:rPr lang="en-US">
                <a:sym typeface="Symbol"/>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Gas Law Exercise</a:t>
            </a:r>
          </a:p>
        </p:txBody>
      </p:sp>
      <p:sp>
        <p:nvSpPr>
          <p:cNvPr id="3" name="Content Placeholder 2"/>
          <p:cNvSpPr>
            <a:spLocks noGrp="1"/>
          </p:cNvSpPr>
          <p:nvPr>
            <p:ph idx="1"/>
          </p:nvPr>
        </p:nvSpPr>
        <p:spPr>
          <a:xfrm>
            <a:off x="457200" y="1600200"/>
            <a:ext cx="8229600" cy="5029200"/>
          </a:xfrm>
        </p:spPr>
        <p:txBody>
          <a:bodyPr>
            <a:normAutofit fontScale="92500" lnSpcReduction="20000"/>
          </a:bodyPr>
          <a:lstStyle/>
          <a:p>
            <a:r>
              <a:rPr lang="en-US"/>
              <a:t>100.0 L of oxygen at 27.0°C and absolute pressure 10 atm are compressed to 50.0 L.  The gas is subsequently taken to 177.0°C.  What is the final pressure?</a:t>
            </a:r>
          </a:p>
          <a:p>
            <a:r>
              <a:rPr lang="en-US" i="1"/>
              <a:t>P</a:t>
            </a:r>
            <a:r>
              <a:rPr lang="en-US" baseline="-25000"/>
              <a:t>1</a:t>
            </a:r>
            <a:r>
              <a:rPr lang="en-US" i="1"/>
              <a:t>V</a:t>
            </a:r>
            <a:r>
              <a:rPr lang="en-US" baseline="-25000"/>
              <a:t>1</a:t>
            </a:r>
            <a:r>
              <a:rPr lang="en-US"/>
              <a:t>/</a:t>
            </a:r>
            <a:r>
              <a:rPr lang="en-US" i="1"/>
              <a:t>T</a:t>
            </a:r>
            <a:r>
              <a:rPr lang="en-US" baseline="-25000"/>
              <a:t>1</a:t>
            </a:r>
            <a:r>
              <a:rPr lang="en-US"/>
              <a:t> = </a:t>
            </a:r>
            <a:r>
              <a:rPr lang="en-US" i="1"/>
              <a:t>P</a:t>
            </a:r>
            <a:r>
              <a:rPr lang="en-US" baseline="-25000"/>
              <a:t>2</a:t>
            </a:r>
            <a:r>
              <a:rPr lang="en-US" i="1"/>
              <a:t>V</a:t>
            </a:r>
            <a:r>
              <a:rPr lang="en-US" baseline="-25000"/>
              <a:t>2</a:t>
            </a:r>
            <a:r>
              <a:rPr lang="en-US"/>
              <a:t>/</a:t>
            </a:r>
            <a:r>
              <a:rPr lang="en-US" i="1"/>
              <a:t>T</a:t>
            </a:r>
            <a:r>
              <a:rPr lang="en-US" baseline="-25000"/>
              <a:t>2</a:t>
            </a:r>
            <a:r>
              <a:rPr lang="en-US"/>
              <a:t>:   so </a:t>
            </a:r>
            <a:r>
              <a:rPr lang="en-US" i="1"/>
              <a:t>P</a:t>
            </a:r>
            <a:r>
              <a:rPr lang="en-US" baseline="-25000"/>
              <a:t>2</a:t>
            </a:r>
            <a:r>
              <a:rPr lang="en-US"/>
              <a:t> = </a:t>
            </a:r>
            <a:r>
              <a:rPr lang="en-US" i="1"/>
              <a:t>P</a:t>
            </a:r>
            <a:r>
              <a:rPr lang="en-US" baseline="-25000"/>
              <a:t>1</a:t>
            </a:r>
            <a:r>
              <a:rPr lang="en-US"/>
              <a:t>(</a:t>
            </a:r>
            <a:r>
              <a:rPr lang="en-US" i="1"/>
              <a:t>V</a:t>
            </a:r>
            <a:r>
              <a:rPr lang="en-US" baseline="-25000"/>
              <a:t>1</a:t>
            </a:r>
            <a:r>
              <a:rPr lang="en-US"/>
              <a:t>/</a:t>
            </a:r>
            <a:r>
              <a:rPr lang="en-US" i="1"/>
              <a:t>V</a:t>
            </a:r>
            <a:r>
              <a:rPr lang="en-US" baseline="-25000"/>
              <a:t>2</a:t>
            </a:r>
            <a:r>
              <a:rPr lang="en-US"/>
              <a:t>)(</a:t>
            </a:r>
            <a:r>
              <a:rPr lang="en-US" i="1"/>
              <a:t>T</a:t>
            </a:r>
            <a:r>
              <a:rPr lang="en-US" baseline="-25000"/>
              <a:t>2</a:t>
            </a:r>
            <a:r>
              <a:rPr lang="en-US"/>
              <a:t>/</a:t>
            </a:r>
            <a:r>
              <a:rPr lang="en-US" i="1"/>
              <a:t>T</a:t>
            </a:r>
            <a:r>
              <a:rPr lang="en-US" baseline="-25000"/>
              <a:t>1</a:t>
            </a:r>
            <a:r>
              <a:rPr lang="en-US"/>
              <a:t>)</a:t>
            </a:r>
          </a:p>
          <a:p>
            <a:pPr>
              <a:buNone/>
            </a:pPr>
            <a:r>
              <a:rPr lang="en-US"/>
              <a:t>	</a:t>
            </a:r>
            <a:r>
              <a:rPr lang="en-US" i="1"/>
              <a:t>P</a:t>
            </a:r>
            <a:r>
              <a:rPr lang="en-US" baseline="-25000"/>
              <a:t>2</a:t>
            </a:r>
            <a:r>
              <a:rPr lang="en-US"/>
              <a:t> = 10x(100/50)x(450/300) = 30 atm.</a:t>
            </a:r>
          </a:p>
          <a:p>
            <a:pPr>
              <a:buNone/>
            </a:pPr>
            <a:endParaRPr lang="en-US"/>
          </a:p>
          <a:p>
            <a:pPr>
              <a:buNone/>
            </a:pPr>
            <a:r>
              <a:rPr lang="en-US" sz="2400" u="sng">
                <a:solidFill>
                  <a:srgbClr val="FF0000"/>
                </a:solidFill>
              </a:rPr>
              <a:t>On homework</a:t>
            </a:r>
            <a:r>
              <a:rPr lang="en-US" sz="2400">
                <a:solidFill>
                  <a:srgbClr val="FF0000"/>
                </a:solidFill>
              </a:rPr>
              <a:t>: (1) watch out for gauge pressure and absolute pressure! (2) the gas law always has </a:t>
            </a:r>
            <a:r>
              <a:rPr lang="en-US" sz="2400" i="1">
                <a:solidFill>
                  <a:srgbClr val="FF0000"/>
                </a:solidFill>
              </a:rPr>
              <a:t>T</a:t>
            </a:r>
            <a:r>
              <a:rPr lang="en-US" sz="2400">
                <a:solidFill>
                  <a:srgbClr val="FF0000"/>
                </a:solidFill>
              </a:rPr>
              <a:t> in kelvins. (3) for given volume of gas and temperature, the pressure is determined by the </a:t>
            </a:r>
            <a:r>
              <a:rPr lang="en-US" sz="2400" u="sng">
                <a:solidFill>
                  <a:srgbClr val="FF0000"/>
                </a:solidFill>
              </a:rPr>
              <a:t>total number of molecules</a:t>
            </a:r>
            <a:r>
              <a:rPr lang="en-US" sz="2400">
                <a:solidFill>
                  <a:srgbClr val="FF0000"/>
                </a:solidFill>
              </a:rPr>
              <a:t> (which could be single atoms, for example He) and </a:t>
            </a:r>
            <a:r>
              <a:rPr lang="en-US" sz="2400" i="1" u="sng">
                <a:solidFill>
                  <a:srgbClr val="FF0000"/>
                </a:solidFill>
              </a:rPr>
              <a:t>not</a:t>
            </a:r>
            <a:r>
              <a:rPr lang="en-US" sz="2400">
                <a:solidFill>
                  <a:srgbClr val="FF0000"/>
                </a:solidFill>
              </a:rPr>
              <a:t> by the masses of the atoms.  10</a:t>
            </a:r>
            <a:r>
              <a:rPr lang="en-US" sz="2400" baseline="30000">
                <a:solidFill>
                  <a:srgbClr val="FF0000"/>
                </a:solidFill>
              </a:rPr>
              <a:t>22</a:t>
            </a:r>
            <a:r>
              <a:rPr lang="en-US" sz="2400">
                <a:solidFill>
                  <a:srgbClr val="FF0000"/>
                </a:solidFill>
              </a:rPr>
              <a:t> He atoms will exert the </a:t>
            </a:r>
            <a:r>
              <a:rPr lang="en-US" sz="2400" u="sng">
                <a:solidFill>
                  <a:srgbClr val="FF0000"/>
                </a:solidFill>
              </a:rPr>
              <a:t>same pressure</a:t>
            </a:r>
            <a:r>
              <a:rPr lang="en-US" sz="2400">
                <a:solidFill>
                  <a:srgbClr val="FF0000"/>
                </a:solidFill>
              </a:rPr>
              <a:t> as 10</a:t>
            </a:r>
            <a:r>
              <a:rPr lang="en-US" sz="2400" baseline="30000">
                <a:solidFill>
                  <a:srgbClr val="FF0000"/>
                </a:solidFill>
              </a:rPr>
              <a:t>22</a:t>
            </a:r>
            <a:r>
              <a:rPr lang="en-US" sz="2400">
                <a:solidFill>
                  <a:srgbClr val="FF0000"/>
                </a:solidFill>
              </a:rPr>
              <a:t> oxygen molecules at given </a:t>
            </a:r>
            <a:r>
              <a:rPr lang="en-US" sz="2400" i="1">
                <a:solidFill>
                  <a:srgbClr val="FF0000"/>
                </a:solidFill>
              </a:rPr>
              <a:t>T</a:t>
            </a:r>
            <a:r>
              <a:rPr lang="en-US" sz="2400">
                <a:solidFill>
                  <a:srgbClr val="FF0000"/>
                </a:solidFill>
              </a:rPr>
              <a:t>, </a:t>
            </a:r>
            <a:r>
              <a:rPr lang="en-US" sz="2400" i="1">
                <a:solidFill>
                  <a:srgbClr val="FF0000"/>
                </a:solidFill>
              </a:rPr>
              <a:t>V</a:t>
            </a:r>
            <a:r>
              <a:rPr lang="en-US" sz="2400">
                <a:solidFill>
                  <a:srgbClr val="FF0000"/>
                </a:solidFill>
              </a:rPr>
              <a:t>.  </a:t>
            </a:r>
          </a:p>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Size and Mass of Atoms</a:t>
            </a:r>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a:t>The hydrogen atom is about </a:t>
            </a:r>
            <a:r>
              <a:rPr lang="en-US">
                <a:solidFill>
                  <a:srgbClr val="FFFF00"/>
                </a:solidFill>
              </a:rPr>
              <a:t>10</a:t>
            </a:r>
            <a:r>
              <a:rPr lang="en-US" baseline="30000">
                <a:solidFill>
                  <a:srgbClr val="FFFF00"/>
                </a:solidFill>
              </a:rPr>
              <a:t>-10</a:t>
            </a:r>
            <a:r>
              <a:rPr lang="en-US">
                <a:solidFill>
                  <a:srgbClr val="FFFF00"/>
                </a:solidFill>
              </a:rPr>
              <a:t> m</a:t>
            </a:r>
            <a:r>
              <a:rPr lang="en-US"/>
              <a:t> across, others are a few times bigger. </a:t>
            </a:r>
          </a:p>
          <a:p>
            <a:r>
              <a:rPr lang="en-US"/>
              <a:t>Avogadro’s Number: </a:t>
            </a:r>
            <a:r>
              <a:rPr lang="en-US" i="1"/>
              <a:t>N</a:t>
            </a:r>
            <a:r>
              <a:rPr lang="en-US" baseline="-25000"/>
              <a:t>A</a:t>
            </a:r>
            <a:r>
              <a:rPr lang="en-US" i="1"/>
              <a:t> </a:t>
            </a:r>
            <a:r>
              <a:rPr lang="en-US"/>
              <a:t>= 6.02 x 10</a:t>
            </a:r>
            <a:r>
              <a:rPr lang="en-US" baseline="30000"/>
              <a:t>23</a:t>
            </a:r>
            <a:r>
              <a:rPr lang="en-US"/>
              <a:t>, the number of atoms (or molecules) in one gram-mole, 22.4 L volume at NTP.</a:t>
            </a:r>
          </a:p>
          <a:p>
            <a:r>
              <a:rPr lang="en-US"/>
              <a:t>The atomic mass unit is </a:t>
            </a:r>
            <a:r>
              <a:rPr lang="en-US">
                <a:solidFill>
                  <a:srgbClr val="FFFF00"/>
                </a:solidFill>
              </a:rPr>
              <a:t>1.66 x 10</a:t>
            </a:r>
            <a:r>
              <a:rPr lang="en-US" baseline="30000">
                <a:solidFill>
                  <a:srgbClr val="FFFF00"/>
                </a:solidFill>
              </a:rPr>
              <a:t>-27</a:t>
            </a:r>
            <a:r>
              <a:rPr lang="en-US">
                <a:solidFill>
                  <a:srgbClr val="FFFF00"/>
                </a:solidFill>
              </a:rPr>
              <a:t> kg</a:t>
            </a:r>
            <a:r>
              <a:rPr lang="en-US"/>
              <a:t>. The mass of a molecule in amu = mass of </a:t>
            </a:r>
            <a:r>
              <a:rPr lang="en-US" i="1"/>
              <a:t>N</a:t>
            </a:r>
            <a:r>
              <a:rPr lang="en-US" baseline="-25000"/>
              <a:t>A</a:t>
            </a:r>
            <a:r>
              <a:rPr lang="en-US"/>
              <a:t> atoms in grams: one gram mole of H</a:t>
            </a:r>
            <a:r>
              <a:rPr lang="en-US" baseline="-25000"/>
              <a:t>2</a:t>
            </a:r>
            <a:r>
              <a:rPr lang="en-US"/>
              <a:t>O is 18 grams.</a:t>
            </a:r>
          </a:p>
          <a:p>
            <a:r>
              <a:rPr lang="en-US">
                <a:solidFill>
                  <a:srgbClr val="FFFF00"/>
                </a:solidFill>
              </a:rPr>
              <a:t>NOTE:</a:t>
            </a:r>
            <a:r>
              <a:rPr lang="en-US"/>
              <a:t> this is just a </a:t>
            </a:r>
            <a:r>
              <a:rPr lang="en-US" u="sng"/>
              <a:t>reminder</a:t>
            </a:r>
            <a:r>
              <a:rPr lang="en-US"/>
              <a:t>—you should be very familiar with all this from chemistry!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a:xfrm>
            <a:off x="457200" y="1600200"/>
            <a:ext cx="8229600" cy="4953000"/>
          </a:xfrm>
        </p:spPr>
        <p:txBody>
          <a:bodyPr/>
          <a:lstStyle/>
          <a:p>
            <a:r>
              <a:rPr lang="en-US" sz="2800"/>
              <a:t>Assume the molecules Shakespeare breathed out in his last breath (say, one liter) are now uniformly distributed throughout the atmosphere.  What is the probability you breathed one in just now, in your most recent breath?</a:t>
            </a:r>
          </a:p>
          <a:p>
            <a:pPr marL="514350" indent="-514350">
              <a:buAutoNum type="alphaUcPeriod"/>
            </a:pPr>
            <a:r>
              <a:rPr lang="en-US" sz="2800"/>
              <a:t>1 in 10,000</a:t>
            </a:r>
          </a:p>
          <a:p>
            <a:pPr marL="514350" indent="-514350">
              <a:buAutoNum type="alphaUcPeriod"/>
            </a:pPr>
            <a:r>
              <a:rPr lang="en-US" sz="2800"/>
              <a:t>1 in 1,000</a:t>
            </a:r>
          </a:p>
          <a:p>
            <a:pPr marL="514350" indent="-514350">
              <a:buAutoNum type="alphaUcPeriod"/>
            </a:pPr>
            <a:r>
              <a:rPr lang="en-US" sz="2800"/>
              <a:t>1 in 100</a:t>
            </a:r>
          </a:p>
          <a:p>
            <a:pPr marL="514350" indent="-514350">
              <a:buAutoNum type="alphaUcPeriod"/>
            </a:pPr>
            <a:r>
              <a:rPr lang="en-US" sz="2800"/>
              <a:t>1 in 10</a:t>
            </a:r>
          </a:p>
          <a:p>
            <a:pPr marL="514350" indent="-514350">
              <a:buAutoNum type="alphaUcPeriod"/>
            </a:pPr>
            <a:r>
              <a:rPr lang="en-US" sz="2800"/>
              <a:t>More likely than not.</a:t>
            </a:r>
          </a:p>
          <a:p>
            <a:pPr marL="514350" indent="-514350">
              <a:buAutoNum type="alphaUcPeriod"/>
            </a:pPr>
            <a:endParaRPr lang="en-US"/>
          </a:p>
          <a:p>
            <a:endParaRPr lang="en-US"/>
          </a:p>
          <a:p>
            <a:endParaRPr lang="en-US"/>
          </a:p>
        </p:txBody>
      </p:sp>
      <p:pic>
        <p:nvPicPr>
          <p:cNvPr id="106499" name="Picture 3">
            <a:hlinkClick r:id="rId3"/>
          </p:cNvPr>
          <p:cNvPicPr>
            <a:picLocks noChangeAspect="1" noChangeArrowheads="1"/>
          </p:cNvPicPr>
          <p:nvPr/>
        </p:nvPicPr>
        <p:blipFill>
          <a:blip r:embed="rId4" cstate="print"/>
          <a:srcRect/>
          <a:stretch>
            <a:fillRect/>
          </a:stretch>
        </p:blipFill>
        <p:spPr bwMode="auto">
          <a:xfrm>
            <a:off x="5181600" y="3716020"/>
            <a:ext cx="1676400" cy="215138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Answer</a:t>
            </a:r>
          </a:p>
        </p:txBody>
      </p:sp>
      <p:sp>
        <p:nvSpPr>
          <p:cNvPr id="3" name="Content Placeholder 2"/>
          <p:cNvSpPr>
            <a:spLocks noGrp="1"/>
          </p:cNvSpPr>
          <p:nvPr>
            <p:ph idx="1"/>
          </p:nvPr>
        </p:nvSpPr>
        <p:spPr>
          <a:xfrm>
            <a:off x="457200" y="1600200"/>
            <a:ext cx="8229600" cy="4953000"/>
          </a:xfrm>
        </p:spPr>
        <p:txBody>
          <a:bodyPr/>
          <a:lstStyle/>
          <a:p>
            <a:pPr marL="514350" indent="-514350">
              <a:buNone/>
            </a:pPr>
            <a:r>
              <a:rPr lang="en-US"/>
              <a:t>The answer is: </a:t>
            </a:r>
            <a:r>
              <a:rPr lang="en-US" u="sng"/>
              <a:t>more likely than not.</a:t>
            </a:r>
          </a:p>
          <a:p>
            <a:pPr marL="514350" indent="-514350">
              <a:buNone/>
            </a:pPr>
            <a:endParaRPr lang="en-US"/>
          </a:p>
          <a:p>
            <a:pPr marL="514350" indent="-514350">
              <a:buNone/>
            </a:pPr>
            <a:r>
              <a:rPr lang="en-US"/>
              <a:t>There are 6 X 10</a:t>
            </a:r>
            <a:r>
              <a:rPr lang="en-US" baseline="30000"/>
              <a:t>23</a:t>
            </a:r>
            <a:r>
              <a:rPr lang="en-US"/>
              <a:t> molecules in 22.4 L, so about 3 X 10</a:t>
            </a:r>
            <a:r>
              <a:rPr lang="en-US" baseline="30000"/>
              <a:t>22</a:t>
            </a:r>
            <a:r>
              <a:rPr lang="en-US"/>
              <a:t> in one liter.</a:t>
            </a:r>
          </a:p>
          <a:p>
            <a:pPr marL="514350" indent="-514350">
              <a:buNone/>
            </a:pPr>
            <a:endParaRPr lang="en-US"/>
          </a:p>
          <a:p>
            <a:pPr marL="514350" indent="-514350">
              <a:buNone/>
            </a:pPr>
            <a:r>
              <a:rPr lang="en-US"/>
              <a:t>The Earth’s atmosphere has volume 4</a:t>
            </a:r>
            <a:r>
              <a:rPr lang="el-GR"/>
              <a:t>π</a:t>
            </a:r>
            <a:r>
              <a:rPr lang="en-US" i="1"/>
              <a:t>R</a:t>
            </a:r>
            <a:r>
              <a:rPr lang="en-US" baseline="30000"/>
              <a:t>2</a:t>
            </a:r>
            <a:r>
              <a:rPr lang="en-US" i="1"/>
              <a:t>d</a:t>
            </a:r>
            <a:r>
              <a:rPr lang="en-US"/>
              <a:t>, take </a:t>
            </a:r>
            <a:r>
              <a:rPr lang="en-US" i="1"/>
              <a:t>R</a:t>
            </a:r>
            <a:r>
              <a:rPr lang="en-US"/>
              <a:t> = 6 x 10</a:t>
            </a:r>
            <a:r>
              <a:rPr lang="en-US" baseline="30000"/>
              <a:t>6</a:t>
            </a:r>
            <a:r>
              <a:rPr lang="en-US"/>
              <a:t> m, </a:t>
            </a:r>
            <a:r>
              <a:rPr lang="en-US" i="1"/>
              <a:t>d</a:t>
            </a:r>
            <a:r>
              <a:rPr lang="en-US"/>
              <a:t> = 2 x 10</a:t>
            </a:r>
            <a:r>
              <a:rPr lang="en-US" baseline="30000"/>
              <a:t>4</a:t>
            </a:r>
            <a:r>
              <a:rPr lang="en-US"/>
              <a:t> m. This gives a volume about 10</a:t>
            </a:r>
            <a:r>
              <a:rPr lang="en-US" baseline="30000"/>
              <a:t>15</a:t>
            </a:r>
            <a:r>
              <a:rPr lang="en-US"/>
              <a:t> m</a:t>
            </a:r>
            <a:r>
              <a:rPr lang="en-US" baseline="30000"/>
              <a:t>3</a:t>
            </a:r>
            <a:r>
              <a:rPr lang="en-US"/>
              <a:t>, or 10</a:t>
            </a:r>
            <a:r>
              <a:rPr lang="en-US" baseline="30000"/>
              <a:t>21</a:t>
            </a:r>
            <a:r>
              <a:rPr lang="en-US"/>
              <a:t> L. </a:t>
            </a:r>
          </a:p>
          <a:p>
            <a:pPr marL="514350" indent="-514350">
              <a:buNone/>
            </a:pPr>
            <a:endParaRPr lang="en-US"/>
          </a:p>
          <a:p>
            <a:endParaRPr lang="en-US"/>
          </a:p>
          <a:p>
            <a:endParaRPr lang="en-US"/>
          </a:p>
        </p:txBody>
      </p:sp>
      <p:pic>
        <p:nvPicPr>
          <p:cNvPr id="106499" name="Picture 3">
            <a:hlinkClick r:id="rId3"/>
          </p:cNvPr>
          <p:cNvPicPr>
            <a:picLocks noChangeAspect="1" noChangeArrowheads="1"/>
          </p:cNvPicPr>
          <p:nvPr/>
        </p:nvPicPr>
        <p:blipFill>
          <a:blip r:embed="rId4" cstate="print"/>
          <a:srcRect/>
          <a:stretch>
            <a:fillRect/>
          </a:stretch>
        </p:blipFill>
        <p:spPr bwMode="auto">
          <a:xfrm>
            <a:off x="7086600" y="304800"/>
            <a:ext cx="1676400" cy="215138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Measuring Temperature</a:t>
            </a:r>
          </a:p>
        </p:txBody>
      </p:sp>
      <p:sp>
        <p:nvSpPr>
          <p:cNvPr id="3" name="Content Placeholder 2"/>
          <p:cNvSpPr>
            <a:spLocks noGrp="1"/>
          </p:cNvSpPr>
          <p:nvPr>
            <p:ph sz="half" idx="1"/>
          </p:nvPr>
        </p:nvSpPr>
        <p:spPr>
          <a:xfrm>
            <a:off x="457200" y="1600200"/>
            <a:ext cx="5562600" cy="5029200"/>
          </a:xfrm>
        </p:spPr>
        <p:txBody>
          <a:bodyPr>
            <a:normAutofit lnSpcReduction="10000"/>
          </a:bodyPr>
          <a:lstStyle/>
          <a:p>
            <a:r>
              <a:rPr lang="en-US"/>
              <a:t>We can tell by touch if something is hot or cold, but this is unreliable. The first serious attempt to measure temperature was by Galileo in 1597.</a:t>
            </a:r>
          </a:p>
          <a:p>
            <a:r>
              <a:rPr lang="en-US"/>
              <a:t>A glass bulb has a long thin neck, the end of which is immersed in liquid.</a:t>
            </a:r>
          </a:p>
          <a:p>
            <a:r>
              <a:rPr lang="en-US"/>
              <a:t>As the temperature varies, the gas in the bulb changes volume, sucking up liquid or pushing it down.</a:t>
            </a:r>
          </a:p>
        </p:txBody>
      </p:sp>
      <p:pic>
        <p:nvPicPr>
          <p:cNvPr id="107523" name="Picture 3">
            <a:hlinkClick r:id="rId3"/>
          </p:cNvPr>
          <p:cNvPicPr>
            <a:picLocks noGrp="1" noChangeAspect="1" noChangeArrowheads="1"/>
          </p:cNvPicPr>
          <p:nvPr>
            <p:ph sz="half" idx="2"/>
          </p:nvPr>
        </p:nvPicPr>
        <p:blipFill>
          <a:blip r:embed="rId4" cstate="print"/>
          <a:stretch>
            <a:fillRect/>
          </a:stretch>
        </p:blipFill>
        <p:spPr bwMode="auto">
          <a:xfrm>
            <a:off x="6443391" y="2184242"/>
            <a:ext cx="1966913" cy="292115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Clicker Question</a:t>
            </a:r>
          </a:p>
        </p:txBody>
      </p:sp>
      <p:sp>
        <p:nvSpPr>
          <p:cNvPr id="3" name="Content Placeholder 2"/>
          <p:cNvSpPr>
            <a:spLocks noGrp="1"/>
          </p:cNvSpPr>
          <p:nvPr>
            <p:ph idx="1"/>
          </p:nvPr>
        </p:nvSpPr>
        <p:spPr/>
        <p:txBody>
          <a:bodyPr/>
          <a:lstStyle/>
          <a:p>
            <a:r>
              <a:rPr lang="en-US"/>
              <a:t>Why was Galileo’s thermometer no good for comparing temperatures from day to day?</a:t>
            </a:r>
          </a:p>
          <a:p>
            <a:pPr marL="514350" indent="-514350">
              <a:buAutoNum type="alphaUcPeriod"/>
            </a:pPr>
            <a:endParaRPr lang="en-US"/>
          </a:p>
          <a:p>
            <a:pPr marL="514350" indent="-514350">
              <a:buAutoNum type="alphaUcPeriod"/>
            </a:pPr>
            <a:r>
              <a:rPr lang="en-US"/>
              <a:t>The fluid would evaporate.</a:t>
            </a:r>
          </a:p>
          <a:p>
            <a:pPr marL="514350" indent="-514350">
              <a:buAutoNum type="alphaUcPeriod"/>
            </a:pPr>
            <a:r>
              <a:rPr lang="en-US"/>
              <a:t>The gas expansion was too small to see clearly.</a:t>
            </a:r>
          </a:p>
          <a:p>
            <a:pPr marL="514350" indent="-514350">
              <a:buAutoNum type="alphaUcPeriod"/>
            </a:pPr>
            <a:r>
              <a:rPr lang="en-US"/>
              <a:t>This instrument is also a barometer.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Thermometers</a:t>
            </a:r>
          </a:p>
        </p:txBody>
      </p:sp>
      <p:sp>
        <p:nvSpPr>
          <p:cNvPr id="3" name="Content Placeholder 2"/>
          <p:cNvSpPr>
            <a:spLocks noGrp="1"/>
          </p:cNvSpPr>
          <p:nvPr>
            <p:ph sz="half" idx="1"/>
          </p:nvPr>
        </p:nvSpPr>
        <p:spPr>
          <a:xfrm>
            <a:off x="457200" y="1600200"/>
            <a:ext cx="5410200" cy="5029200"/>
          </a:xfrm>
        </p:spPr>
        <p:txBody>
          <a:bodyPr/>
          <a:lstStyle/>
          <a:p>
            <a:r>
              <a:rPr lang="en-US" dirty="0"/>
              <a:t>Many thermometers use the </a:t>
            </a:r>
            <a:r>
              <a:rPr lang="en-US" dirty="0">
                <a:solidFill>
                  <a:srgbClr val="FFFF00"/>
                </a:solidFill>
              </a:rPr>
              <a:t>expansion of a liquid </a:t>
            </a:r>
            <a:r>
              <a:rPr lang="en-US" dirty="0"/>
              <a:t>as a measure of temperature.  </a:t>
            </a:r>
          </a:p>
          <a:p>
            <a:r>
              <a:rPr lang="en-US" dirty="0">
                <a:solidFill>
                  <a:srgbClr val="FFFF00"/>
                </a:solidFill>
              </a:rPr>
              <a:t>You should be familiar </a:t>
            </a:r>
            <a:r>
              <a:rPr lang="en-US" dirty="0"/>
              <a:t>with the two standard temperature scales and how to convert between them.</a:t>
            </a:r>
          </a:p>
          <a:p>
            <a:r>
              <a:rPr lang="en-US" dirty="0">
                <a:solidFill>
                  <a:srgbClr val="FFFF00"/>
                </a:solidFill>
              </a:rPr>
              <a:t>Bimetallic strips</a:t>
            </a:r>
            <a:r>
              <a:rPr lang="en-US" dirty="0"/>
              <a:t>, two metals with differing expansion rates welded together, bend when heated, and make very robust thermometers.</a:t>
            </a:r>
          </a:p>
        </p:txBody>
      </p:sp>
      <p:pic>
        <p:nvPicPr>
          <p:cNvPr id="108546" name="Picture 2">
            <a:hlinkClick r:id="rId3"/>
          </p:cNvPr>
          <p:cNvPicPr>
            <a:picLocks noGrp="1" noChangeAspect="1" noChangeArrowheads="1"/>
          </p:cNvPicPr>
          <p:nvPr>
            <p:ph sz="half" idx="2"/>
          </p:nvPr>
        </p:nvPicPr>
        <p:blipFill>
          <a:blip r:embed="rId4" cstate="print"/>
          <a:stretch>
            <a:fillRect/>
          </a:stretch>
        </p:blipFill>
        <p:spPr bwMode="auto">
          <a:xfrm>
            <a:off x="6193096" y="1752600"/>
            <a:ext cx="2417504" cy="4648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FFFF00"/>
                </a:solidFill>
              </a:rPr>
              <a:t>Zeroth Law of Thermodynamics</a:t>
            </a:r>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a:t>If two things at different temperatures are in thermal contact, so heat can flow, and no heat is being supplied from or being drained to the environment, </a:t>
            </a:r>
            <a:r>
              <a:rPr lang="en-US">
                <a:solidFill>
                  <a:srgbClr val="FFFF00"/>
                </a:solidFill>
              </a:rPr>
              <a:t>they will reach the same temperature</a:t>
            </a:r>
            <a:r>
              <a:rPr lang="en-US"/>
              <a:t>. They are then said to be in “</a:t>
            </a:r>
            <a:r>
              <a:rPr lang="en-US" u="sng"/>
              <a:t>thermal equilibrium</a:t>
            </a:r>
            <a:r>
              <a:rPr lang="en-US"/>
              <a:t>”.</a:t>
            </a:r>
          </a:p>
          <a:p>
            <a:r>
              <a:rPr lang="en-US">
                <a:solidFill>
                  <a:srgbClr val="FFFF00"/>
                </a:solidFill>
              </a:rPr>
              <a:t>The Zeroth Law states that if </a:t>
            </a:r>
            <a:r>
              <a:rPr lang="en-US" i="1">
                <a:solidFill>
                  <a:srgbClr val="FFFF00"/>
                </a:solidFill>
              </a:rPr>
              <a:t>A</a:t>
            </a:r>
            <a:r>
              <a:rPr lang="en-US">
                <a:solidFill>
                  <a:srgbClr val="FFFF00"/>
                </a:solidFill>
              </a:rPr>
              <a:t> is in thermal equilibrium with </a:t>
            </a:r>
            <a:r>
              <a:rPr lang="en-US" i="1">
                <a:solidFill>
                  <a:srgbClr val="FFFF00"/>
                </a:solidFill>
              </a:rPr>
              <a:t>B</a:t>
            </a:r>
            <a:r>
              <a:rPr lang="en-US">
                <a:solidFill>
                  <a:srgbClr val="FFFF00"/>
                </a:solidFill>
              </a:rPr>
              <a:t>, and </a:t>
            </a:r>
            <a:r>
              <a:rPr lang="en-US" i="1">
                <a:solidFill>
                  <a:srgbClr val="FFFF00"/>
                </a:solidFill>
              </a:rPr>
              <a:t>B</a:t>
            </a:r>
            <a:r>
              <a:rPr lang="en-US">
                <a:solidFill>
                  <a:srgbClr val="FFFF00"/>
                </a:solidFill>
              </a:rPr>
              <a:t> is with </a:t>
            </a:r>
            <a:r>
              <a:rPr lang="en-US" i="1">
                <a:solidFill>
                  <a:srgbClr val="FFFF00"/>
                </a:solidFill>
              </a:rPr>
              <a:t>C</a:t>
            </a:r>
            <a:r>
              <a:rPr lang="en-US">
                <a:solidFill>
                  <a:srgbClr val="FFFF00"/>
                </a:solidFill>
              </a:rPr>
              <a:t>, then </a:t>
            </a:r>
            <a:r>
              <a:rPr lang="en-US" i="1">
                <a:solidFill>
                  <a:srgbClr val="FFFF00"/>
                </a:solidFill>
              </a:rPr>
              <a:t>A</a:t>
            </a:r>
            <a:r>
              <a:rPr lang="en-US">
                <a:solidFill>
                  <a:srgbClr val="FFFF00"/>
                </a:solidFill>
              </a:rPr>
              <a:t> will be with </a:t>
            </a:r>
            <a:r>
              <a:rPr lang="en-US" i="1">
                <a:solidFill>
                  <a:srgbClr val="FFFF00"/>
                </a:solidFill>
              </a:rPr>
              <a:t>C</a:t>
            </a:r>
            <a:r>
              <a:rPr lang="en-US">
                <a:solidFill>
                  <a:srgbClr val="FFFF00"/>
                </a:solidFill>
              </a:rPr>
              <a:t>.  </a:t>
            </a:r>
          </a:p>
          <a:p>
            <a:r>
              <a:rPr lang="en-US"/>
              <a:t>If this wasn’t true, thermometers would be </a:t>
            </a:r>
            <a:r>
              <a:rPr lang="en-US" i="1"/>
              <a:t>meaningless</a:t>
            </a:r>
            <a:r>
              <a:rPr lang="en-US"/>
              <a:t>—but thermodynamics guys like to see it written down… </a:t>
            </a:r>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21164</TotalTime>
  <Words>1785</Words>
  <Application>Microsoft Office PowerPoint</Application>
  <PresentationFormat>On-screen Show (4:3)</PresentationFormat>
  <Paragraphs>173</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Euclid</vt:lpstr>
      <vt:lpstr>Symbol</vt:lpstr>
      <vt:lpstr>Office Theme</vt:lpstr>
      <vt:lpstr>Temperature, Expansion, Ideal Gas Law</vt:lpstr>
      <vt:lpstr>Everything’s Made of Atoms</vt:lpstr>
      <vt:lpstr>Size and Mass of Atoms</vt:lpstr>
      <vt:lpstr>Clicker Question</vt:lpstr>
      <vt:lpstr>Clicker Answer</vt:lpstr>
      <vt:lpstr>Measuring Temperature</vt:lpstr>
      <vt:lpstr>Clicker Question</vt:lpstr>
      <vt:lpstr>Thermometers</vt:lpstr>
      <vt:lpstr>Zeroth Law of Thermodynamics</vt:lpstr>
      <vt:lpstr>Thermal Expansion</vt:lpstr>
      <vt:lpstr>Thermal Expansion Notation</vt:lpstr>
      <vt:lpstr>Relating Linear and Volume Expansion</vt:lpstr>
      <vt:lpstr>Clicker Question</vt:lpstr>
      <vt:lpstr>Clicker Question</vt:lpstr>
      <vt:lpstr>Clicker Question</vt:lpstr>
      <vt:lpstr>Volume Expansion Coefficients for Liquids</vt:lpstr>
      <vt:lpstr>Clicker Question</vt:lpstr>
      <vt:lpstr>Boyle’s Law</vt:lpstr>
      <vt:lpstr>Boyle’s Law</vt:lpstr>
      <vt:lpstr>Expansion Coefficient for Gases</vt:lpstr>
      <vt:lpstr>The Ideal Gas Law</vt:lpstr>
      <vt:lpstr>Gas Law 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 Expansion, Gas Law</dc:title>
  <dc:creator>Michael</dc:creator>
  <cp:lastModifiedBy>Fowler, Michael (mf1i)</cp:lastModifiedBy>
  <cp:revision>311</cp:revision>
  <dcterms:created xsi:type="dcterms:W3CDTF">2010-03-01T20:42:02Z</dcterms:created>
  <dcterms:modified xsi:type="dcterms:W3CDTF">2021-05-06T21:57:51Z</dcterms:modified>
</cp:coreProperties>
</file>