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6" r:id="rId6"/>
    <p:sldId id="268" r:id="rId7"/>
    <p:sldId id="269" r:id="rId8"/>
    <p:sldId id="26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wler, Michael (mf1i)" initials="FM(" lastIdx="0" clrIdx="0">
    <p:extLst>
      <p:ext uri="{19B8F6BF-5375-455C-9EA6-DF929625EA0E}">
        <p15:presenceInfo xmlns:p15="http://schemas.microsoft.com/office/powerpoint/2012/main" userId="S-1-5-21-961503184-943222151-2076119496-412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8.wmf"/><Relationship Id="rId1" Type="http://schemas.openxmlformats.org/officeDocument/2006/relationships/image" Target="../media/image14.wmf"/><Relationship Id="rId5" Type="http://schemas.openxmlformats.org/officeDocument/2006/relationships/image" Target="../media/image25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30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1.wmf"/><Relationship Id="rId4" Type="http://schemas.openxmlformats.org/officeDocument/2006/relationships/hyperlink" Target="https://galileoandeinstein.phys.virginia.edu/more_stuff/Applets/sho/sho.html" TargetMode="External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Simple Harmonic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/>
              <a:t>Physics 1425 </a:t>
            </a:r>
            <a:r>
              <a:rPr lang="en-US"/>
              <a:t>Lecture 28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FFFF00"/>
                </a:solidFill>
              </a:rPr>
              <a:t>F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ma</a:t>
            </a:r>
            <a:r>
              <a:rPr lang="en-US">
                <a:solidFill>
                  <a:srgbClr val="FFFF00"/>
                </a:solidFill>
              </a:rPr>
              <a:t> for the Simple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The displacement </a:t>
            </a:r>
            <a:r>
              <a:rPr lang="en-US" dirty="0">
                <a:sym typeface="Symbol"/>
              </a:rPr>
              <a:t>along the </a:t>
            </a:r>
            <a:r>
              <a:rPr lang="en-US" dirty="0">
                <a:solidFill>
                  <a:srgbClr val="00B050"/>
                </a:solidFill>
                <a:sym typeface="Symbol"/>
              </a:rPr>
              <a:t>circular arc</a:t>
            </a:r>
            <a:r>
              <a:rPr lang="en-US" dirty="0">
                <a:sym typeface="Symbol"/>
              </a:rPr>
              <a:t> is 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x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ℓ</a:t>
            </a:r>
            <a:r>
              <a:rPr lang="en-US" dirty="0">
                <a:sym typeface="Symbol"/>
              </a:rPr>
              <a:t>.</a:t>
            </a:r>
          </a:p>
          <a:p>
            <a:r>
              <a:rPr lang="en-US" dirty="0">
                <a:sym typeface="Symbol"/>
              </a:rPr>
              <a:t>The restoring force is</a:t>
            </a:r>
          </a:p>
          <a:p>
            <a:pPr>
              <a:buNone/>
            </a:pPr>
            <a:r>
              <a:rPr lang="en-US" dirty="0">
                <a:sym typeface="Symbol"/>
              </a:rPr>
              <a:t>	 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F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= -</a:t>
            </a:r>
            <a:r>
              <a:rPr lang="en-US" i="1" dirty="0" err="1">
                <a:solidFill>
                  <a:srgbClr val="FFFF00"/>
                </a:solidFill>
                <a:sym typeface="Symbol"/>
              </a:rPr>
              <a:t>mg</a:t>
            </a:r>
            <a:r>
              <a:rPr lang="en-US" dirty="0" err="1">
                <a:solidFill>
                  <a:srgbClr val="FFFF00"/>
                </a:solidFill>
                <a:sym typeface="Symbol"/>
              </a:rPr>
              <a:t>sin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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 -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mg = -</a:t>
            </a:r>
            <a:r>
              <a:rPr lang="en-US" i="1" dirty="0" err="1">
                <a:solidFill>
                  <a:srgbClr val="FFFF00"/>
                </a:solidFill>
                <a:sym typeface="Symbol"/>
              </a:rPr>
              <a:t>mgx</a:t>
            </a:r>
            <a:r>
              <a:rPr lang="en-US" dirty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ℓ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 </a:t>
            </a:r>
            <a:r>
              <a:rPr lang="en-US" dirty="0">
                <a:sym typeface="Symbol"/>
              </a:rPr>
              <a:t>along the arc.</a:t>
            </a:r>
          </a:p>
          <a:p>
            <a:r>
              <a:rPr lang="en-US" i="1" dirty="0">
                <a:solidFill>
                  <a:srgbClr val="FFFF00"/>
                </a:solidFill>
                <a:sym typeface="Symbol"/>
              </a:rPr>
              <a:t>F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= 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ma 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dirty="0">
                <a:sym typeface="Symbol"/>
              </a:rPr>
              <a:t>is</a:t>
            </a:r>
          </a:p>
          <a:p>
            <a:pPr>
              <a:buNone/>
            </a:pPr>
            <a:r>
              <a:rPr lang="en-US" i="1" dirty="0">
                <a:sym typeface="Symbol"/>
              </a:rPr>
              <a:t>	       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d</a:t>
            </a:r>
            <a:r>
              <a:rPr lang="en-US" baseline="30000" dirty="0">
                <a:solidFill>
                  <a:srgbClr val="FFFF00"/>
                </a:solidFill>
                <a:sym typeface="Symbol"/>
              </a:rPr>
              <a:t>2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x</a:t>
            </a:r>
            <a:r>
              <a:rPr lang="en-US" dirty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dt</a:t>
            </a:r>
            <a:r>
              <a:rPr lang="en-US" baseline="30000" dirty="0">
                <a:solidFill>
                  <a:srgbClr val="FFFF00"/>
                </a:solidFill>
                <a:sym typeface="Symbol"/>
              </a:rPr>
              <a:t>2</a:t>
            </a:r>
            <a:r>
              <a:rPr lang="en-US" dirty="0">
                <a:solidFill>
                  <a:srgbClr val="FFFF00"/>
                </a:solidFill>
                <a:sym typeface="Symbol"/>
              </a:rPr>
              <a:t> = −</a:t>
            </a:r>
            <a:r>
              <a:rPr lang="en-US" i="1" dirty="0" err="1">
                <a:solidFill>
                  <a:srgbClr val="FFFF00"/>
                </a:solidFill>
                <a:sym typeface="Symbol"/>
              </a:rPr>
              <a:t>gx</a:t>
            </a:r>
            <a:r>
              <a:rPr lang="en-US" dirty="0">
                <a:solidFill>
                  <a:srgbClr val="FFFF00"/>
                </a:solidFill>
                <a:sym typeface="Symbol"/>
              </a:rPr>
              <a:t>/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ℓ</a:t>
            </a:r>
          </a:p>
          <a:p>
            <a:pPr>
              <a:buNone/>
            </a:pPr>
            <a:r>
              <a:rPr lang="en-US" i="1" dirty="0">
                <a:sym typeface="Symbol"/>
              </a:rPr>
              <a:t>	</a:t>
            </a:r>
            <a:r>
              <a:rPr lang="en-US" dirty="0">
                <a:sym typeface="Symbol"/>
              </a:rPr>
              <a:t>(canceling out </a:t>
            </a:r>
            <a:r>
              <a:rPr lang="en-US" i="1" dirty="0">
                <a:sym typeface="Symbol"/>
              </a:rPr>
              <a:t>m</a:t>
            </a:r>
            <a:r>
              <a:rPr lang="en-US" dirty="0">
                <a:sym typeface="Symbol"/>
              </a:rPr>
              <a:t> from both sides!).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grpSp>
        <p:nvGrpSpPr>
          <p:cNvPr id="6" name="Group 26"/>
          <p:cNvGrpSpPr/>
          <p:nvPr/>
        </p:nvGrpSpPr>
        <p:grpSpPr>
          <a:xfrm>
            <a:off x="5879275" y="2133600"/>
            <a:ext cx="2655125" cy="3200400"/>
            <a:chOff x="5715000" y="2133600"/>
            <a:chExt cx="2655125" cy="3200400"/>
          </a:xfrm>
        </p:grpSpPr>
        <p:sp>
          <p:nvSpPr>
            <p:cNvPr id="5" name="Rectangle 4"/>
            <p:cNvSpPr/>
            <p:nvPr/>
          </p:nvSpPr>
          <p:spPr>
            <a:xfrm>
              <a:off x="5715000" y="2133600"/>
              <a:ext cx="2590800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524500" y="3848100"/>
              <a:ext cx="29718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572500" y="4572000"/>
              <a:ext cx="381000" cy="3810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248400" y="3124200"/>
              <a:ext cx="2209800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403275" y="338842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ℓ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46075" y="297675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6550" y="4934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rgbClr val="FF0000"/>
                  </a:solidFill>
                </a:rPr>
                <a:t>mg</a:t>
              </a:r>
              <a:r>
                <a:rPr lang="en-US">
                  <a:solidFill>
                    <a:srgbClr val="FF0000"/>
                  </a:solidFill>
                </a:rPr>
                <a:t>sin</a:t>
              </a:r>
              <a:r>
                <a:rPr lang="en-US" i="1">
                  <a:solidFill>
                    <a:srgbClr val="FF0000"/>
                  </a:solidFill>
                  <a:sym typeface="Symbol"/>
                </a:rPr>
                <a:t></a:t>
              </a:r>
              <a:endParaRPr lang="en-US" i="1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440000" flipV="1">
              <a:off x="6852644" y="4841174"/>
              <a:ext cx="914400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912925" y="44410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</p:grpSp>
      <p:sp>
        <p:nvSpPr>
          <p:cNvPr id="24" name="Arc 23"/>
          <p:cNvSpPr/>
          <p:nvPr/>
        </p:nvSpPr>
        <p:spPr>
          <a:xfrm rot="5400000">
            <a:off x="5638837" y="1821912"/>
            <a:ext cx="2971803" cy="3276523"/>
          </a:xfrm>
          <a:prstGeom prst="arc">
            <a:avLst>
              <a:gd name="adj1" fmla="val 19763369"/>
              <a:gd name="adj2" fmla="val 0"/>
            </a:avLst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Period of the Simple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800600" cy="4648200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/>
              <a:t>The equation of motion</a:t>
            </a:r>
            <a:r>
              <a:rPr lang="en-US" i="1">
                <a:sym typeface="Symbol"/>
              </a:rPr>
              <a:t>	       	</a:t>
            </a:r>
            <a:endParaRPr lang="en-US" i="1">
              <a:solidFill>
                <a:srgbClr val="FFFF00"/>
              </a:solidFill>
              <a:sym typeface="Symbol"/>
            </a:endParaRPr>
          </a:p>
          <a:p>
            <a:pPr>
              <a:buNone/>
            </a:pPr>
            <a:r>
              <a:rPr lang="en-US">
                <a:solidFill>
                  <a:schemeClr val="bg1"/>
                </a:solidFill>
                <a:sym typeface="Symbol"/>
              </a:rPr>
              <a:t>	has solution</a:t>
            </a:r>
          </a:p>
          <a:p>
            <a:pPr>
              <a:buNone/>
            </a:pPr>
            <a:r>
              <a:rPr lang="en-US" i="1">
                <a:sym typeface="Symbol"/>
              </a:rPr>
              <a:t>	</a:t>
            </a:r>
          </a:p>
          <a:p>
            <a:r>
              <a:rPr lang="en-US">
                <a:sym typeface="Symbol"/>
              </a:rPr>
              <a:t>Here </a:t>
            </a:r>
          </a:p>
          <a:p>
            <a:endParaRPr lang="en-US">
              <a:sym typeface="Symbol"/>
            </a:endParaRPr>
          </a:p>
          <a:p>
            <a:pPr>
              <a:buNone/>
            </a:pPr>
            <a:r>
              <a:rPr lang="en-US">
                <a:sym typeface="Symbol"/>
              </a:rPr>
              <a:t>   and the time for a complete swing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grpSp>
        <p:nvGrpSpPr>
          <p:cNvPr id="6" name="Group 26"/>
          <p:cNvGrpSpPr/>
          <p:nvPr/>
        </p:nvGrpSpPr>
        <p:grpSpPr>
          <a:xfrm>
            <a:off x="5879275" y="1752600"/>
            <a:ext cx="2655125" cy="3200400"/>
            <a:chOff x="5715000" y="2133600"/>
            <a:chExt cx="2655125" cy="3200400"/>
          </a:xfrm>
        </p:grpSpPr>
        <p:sp>
          <p:nvSpPr>
            <p:cNvPr id="5" name="Rectangle 4"/>
            <p:cNvSpPr/>
            <p:nvPr/>
          </p:nvSpPr>
          <p:spPr>
            <a:xfrm>
              <a:off x="5715000" y="2133600"/>
              <a:ext cx="2590800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524500" y="3848100"/>
              <a:ext cx="29718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572500" y="4572000"/>
              <a:ext cx="381000" cy="3810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248400" y="3124200"/>
              <a:ext cx="2209800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403275" y="338842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ℓ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46075" y="297675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6550" y="49646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rgbClr val="FF0000"/>
                  </a:solidFill>
                </a:rPr>
                <a:t>mg</a:t>
              </a:r>
              <a:r>
                <a:rPr lang="en-US">
                  <a:solidFill>
                    <a:srgbClr val="FF0000"/>
                  </a:solidFill>
                </a:rPr>
                <a:t>sin</a:t>
              </a:r>
              <a:r>
                <a:rPr lang="en-US" i="1">
                  <a:solidFill>
                    <a:srgbClr val="FF0000"/>
                  </a:solidFill>
                  <a:sym typeface="Symbol"/>
                </a:rPr>
                <a:t></a:t>
              </a:r>
              <a:endParaRPr lang="en-US" i="1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440000" flipV="1">
              <a:off x="6852644" y="4841174"/>
              <a:ext cx="914400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912925" y="44410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</p:grpSp>
      <p:sp>
        <p:nvSpPr>
          <p:cNvPr id="24" name="Arc 23"/>
          <p:cNvSpPr/>
          <p:nvPr/>
        </p:nvSpPr>
        <p:spPr>
          <a:xfrm rot="5400000">
            <a:off x="5638837" y="1447840"/>
            <a:ext cx="2971803" cy="3276523"/>
          </a:xfrm>
          <a:prstGeom prst="arc">
            <a:avLst>
              <a:gd name="adj1" fmla="val 19763369"/>
              <a:gd name="adj2" fmla="val 0"/>
            </a:avLst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02100" y="2032000"/>
          <a:ext cx="9144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Equation" r:id="rId4" imgW="914400" imgH="358560" progId="Equation.DSMT4">
                  <p:embed/>
                </p:oleObj>
              </mc:Choice>
              <mc:Fallback>
                <p:oleObj name="Equation" r:id="rId4" imgW="914400" imgH="358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032000"/>
                        <a:ext cx="9144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593275" y="3124200"/>
          <a:ext cx="2654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" name="Equation" r:id="rId6" imgW="2654280" imgH="520560" progId="Equation.DSMT4">
                  <p:embed/>
                </p:oleObj>
              </mc:Choice>
              <mc:Fallback>
                <p:oleObj name="Equation" r:id="rId6" imgW="265428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75" y="3124200"/>
                        <a:ext cx="26543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839025" y="3931725"/>
          <a:ext cx="1625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8" imgW="1625400" imgH="545760" progId="Equation.DSMT4">
                  <p:embed/>
                </p:oleObj>
              </mc:Choice>
              <mc:Fallback>
                <p:oleObj name="Equation" r:id="rId8" imgW="1625400" imgH="5457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025" y="3931725"/>
                        <a:ext cx="16256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054925" y="5549900"/>
          <a:ext cx="3441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Equation" r:id="rId10" imgW="3441600" imgH="545760" progId="Equation.DSMT4">
                  <p:embed/>
                </p:oleObj>
              </mc:Choice>
              <mc:Fallback>
                <p:oleObj name="Equation" r:id="rId10" imgW="3441600" imgH="545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925" y="5549900"/>
                        <a:ext cx="34417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159825" y="2108200"/>
          <a:ext cx="2743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12" imgW="2743200" imgH="482400" progId="Equation.DSMT4">
                  <p:embed/>
                </p:oleObj>
              </mc:Choice>
              <mc:Fallback>
                <p:oleObj name="Equation" r:id="rId12" imgW="274320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9825" y="2108200"/>
                        <a:ext cx="2743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03125" y="5498275"/>
            <a:ext cx="3352800" cy="1200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time for a complete swing doesn’t depend on the mass </a:t>
            </a:r>
            <a:r>
              <a:rPr lang="en-US" i="1"/>
              <a:t>m</a:t>
            </a:r>
            <a:r>
              <a:rPr lang="en-US"/>
              <a:t>, for the same reason that different masses fall at the same rate.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 Reminder: the Conical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5334000" cy="5029200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/>
              <a:t>Imagine a conical pendulum in steady circular motion with small angle </a:t>
            </a:r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.  </a:t>
            </a:r>
          </a:p>
          <a:p>
            <a:r>
              <a:rPr lang="en-US">
                <a:solidFill>
                  <a:schemeClr val="bg1"/>
                </a:solidFill>
                <a:sym typeface="Symbol"/>
              </a:rPr>
              <a:t>As viewed from above, it moves in a circle, the centripetal force being                       .</a:t>
            </a:r>
          </a:p>
          <a:p>
            <a:r>
              <a:rPr lang="en-US">
                <a:solidFill>
                  <a:schemeClr val="bg1"/>
                </a:solidFill>
                <a:sym typeface="Symbol"/>
              </a:rPr>
              <a:t>So the equation of motion is</a:t>
            </a:r>
          </a:p>
          <a:p>
            <a:endParaRPr lang="en-US">
              <a:solidFill>
                <a:schemeClr val="bg1"/>
              </a:solidFill>
              <a:sym typeface="Symbol"/>
            </a:endParaRPr>
          </a:p>
          <a:p>
            <a:pPr>
              <a:buNone/>
            </a:pPr>
            <a:r>
              <a:rPr lang="en-US">
                <a:solidFill>
                  <a:schemeClr val="bg1"/>
                </a:solidFill>
                <a:sym typeface="Symbol"/>
              </a:rPr>
              <a:t>	and for the </a:t>
            </a:r>
            <a:r>
              <a:rPr lang="en-US" i="1">
                <a:solidFill>
                  <a:schemeClr val="bg1"/>
                </a:solidFill>
                <a:sym typeface="Symbol"/>
              </a:rPr>
              <a:t>x</a:t>
            </a:r>
            <a:r>
              <a:rPr lang="en-US">
                <a:solidFill>
                  <a:schemeClr val="bg1"/>
                </a:solidFill>
                <a:sym typeface="Symbol"/>
              </a:rPr>
              <a:t>-component of  </a:t>
            </a:r>
          </a:p>
          <a:p>
            <a:pPr>
              <a:buNone/>
            </a:pPr>
            <a:r>
              <a:rPr lang="en-US" i="1">
                <a:sym typeface="Symbol"/>
              </a:rPr>
              <a:t>	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524000"/>
            <a:ext cx="3352800" cy="48006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02100" y="2032000"/>
          <a:ext cx="9144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0" name="Equation" r:id="rId4" imgW="914400" imgH="358560" progId="Equation.DSMT4">
                  <p:embed/>
                </p:oleObj>
              </mc:Choice>
              <mc:Fallback>
                <p:oleObj name="Equation" r:id="rId4" imgW="914400" imgH="358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032000"/>
                        <a:ext cx="9144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547750" y="5975600"/>
          <a:ext cx="2743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1" name="Equation" r:id="rId6" imgW="2743200" imgH="482400" progId="Equation.DSMT4">
                  <p:embed/>
                </p:oleObj>
              </mc:Choice>
              <mc:Fallback>
                <p:oleObj name="Equation" r:id="rId6" imgW="274320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750" y="5975600"/>
                        <a:ext cx="2743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879275" y="1600200"/>
            <a:ext cx="2590800" cy="16872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rot="5400000">
            <a:off x="5995802" y="2935928"/>
            <a:ext cx="2345873" cy="1187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736775" y="3399971"/>
            <a:ext cx="381000" cy="33383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5" idx="2"/>
          </p:cNvCxnSpPr>
          <p:nvPr/>
        </p:nvCxnSpPr>
        <p:spPr>
          <a:xfrm rot="16200000" flipH="1">
            <a:off x="6702054" y="2241550"/>
            <a:ext cx="1631043" cy="68580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67550" y="2526380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ℓ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10350" y="2222525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3" name="TextBox 22"/>
          <p:cNvSpPr txBox="1"/>
          <p:nvPr/>
        </p:nvSpPr>
        <p:spPr>
          <a:xfrm>
            <a:off x="8077200" y="3303329"/>
            <a:ext cx="457200" cy="295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</a:t>
            </a:r>
          </a:p>
        </p:txBody>
      </p:sp>
      <p:sp>
        <p:nvSpPr>
          <p:cNvPr id="26" name="Oval 25"/>
          <p:cNvSpPr/>
          <p:nvPr/>
        </p:nvSpPr>
        <p:spPr>
          <a:xfrm>
            <a:off x="6341424" y="3396350"/>
            <a:ext cx="1659575" cy="457200"/>
          </a:xfrm>
          <a:prstGeom prst="ellipse">
            <a:avLst/>
          </a:prstGeom>
          <a:noFill/>
          <a:ln w="19050">
            <a:solidFill>
              <a:schemeClr val="bg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943600" y="423455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>
                <a:solidFill>
                  <a:srgbClr val="FFFF00"/>
                </a:solidFill>
              </a:rPr>
              <a:t>Top View:</a:t>
            </a:r>
          </a:p>
        </p:txBody>
      </p:sp>
      <p:sp>
        <p:nvSpPr>
          <p:cNvPr id="30" name="Oval 29"/>
          <p:cNvSpPr/>
          <p:nvPr/>
        </p:nvSpPr>
        <p:spPr>
          <a:xfrm>
            <a:off x="7729850" y="5074725"/>
            <a:ext cx="381000" cy="333830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333500" y="4735300"/>
            <a:ext cx="1659575" cy="1600200"/>
          </a:xfrm>
          <a:prstGeom prst="ellipse">
            <a:avLst/>
          </a:prstGeom>
          <a:noFill/>
          <a:ln w="19050">
            <a:solidFill>
              <a:schemeClr val="bg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7086600" y="5257800"/>
            <a:ext cx="838200" cy="30480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7455725" y="5393375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2" name="Equation" r:id="rId8" imgW="228600" imgH="330120" progId="Equation.DSMT4">
                  <p:embed/>
                </p:oleObj>
              </mc:Choice>
              <mc:Fallback>
                <p:oleObj name="Equation" r:id="rId8" imgW="22860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725" y="5393375"/>
                        <a:ext cx="228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752600" y="3810000"/>
          <a:ext cx="1727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3" name="Equation" r:id="rId10" imgW="1726920" imgH="520560" progId="Equation.DSMT4">
                  <p:embed/>
                </p:oleObj>
              </mc:Choice>
              <mc:Fallback>
                <p:oleObj name="Equation" r:id="rId10" imgW="1726920" imgH="5205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10000"/>
                        <a:ext cx="17272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1371600" y="4905500"/>
          <a:ext cx="314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4" name="Equation" r:id="rId12" imgW="3149280" imgH="533160" progId="Equation.DSMT4">
                  <p:embed/>
                </p:oleObj>
              </mc:Choice>
              <mc:Fallback>
                <p:oleObj name="Equation" r:id="rId12" imgW="3149280" imgH="5331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05500"/>
                        <a:ext cx="3149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917375" y="5413500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5" name="Equation" r:id="rId14" imgW="228600" imgH="330120" progId="Equation.DSMT4">
                  <p:embed/>
                </p:oleObj>
              </mc:Choice>
              <mc:Fallback>
                <p:oleObj name="Equation" r:id="rId14" imgW="228600" imgH="3301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7375" y="5413500"/>
                        <a:ext cx="228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flipV="1">
            <a:off x="7177650" y="3601200"/>
            <a:ext cx="823349" cy="1000"/>
          </a:xfrm>
          <a:prstGeom prst="straightConnector1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7418125" y="3492349"/>
          <a:ext cx="208860" cy="328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Equation" r:id="rId16" imgW="228600" imgH="330120" progId="Equation.DSMT4">
                  <p:embed/>
                </p:oleObj>
              </mc:Choice>
              <mc:Fallback>
                <p:oleObj name="Equation" r:id="rId16" imgW="228600" imgH="3301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125" y="3492349"/>
                        <a:ext cx="208860" cy="328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03130"/>
            <a:ext cx="8229600" cy="820794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The SHO and Circular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476" y="1143000"/>
            <a:ext cx="5486400" cy="5715000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sym typeface="Symbol"/>
              </a:rPr>
              <a:t>We can now see that the equation of motion of the simple pendulum at small angles—which is a simple harmonic oscillator</a:t>
            </a:r>
          </a:p>
          <a:p>
            <a:endParaRPr lang="en-US" dirty="0">
              <a:solidFill>
                <a:schemeClr val="bg1"/>
              </a:solidFill>
              <a:sym typeface="Symbol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sym typeface="Symbol"/>
              </a:rPr>
              <a:t>	is nothing but the </a:t>
            </a:r>
            <a:r>
              <a:rPr lang="en-US" i="1" dirty="0">
                <a:solidFill>
                  <a:srgbClr val="FFFF00"/>
                </a:solidFill>
                <a:sym typeface="Symbol"/>
              </a:rPr>
              <a:t>x</a:t>
            </a:r>
            <a:r>
              <a:rPr lang="en-US" dirty="0">
                <a:solidFill>
                  <a:srgbClr val="FFFF00"/>
                </a:solidFill>
                <a:sym typeface="Symbol"/>
              </a:rPr>
              <a:t>-component</a:t>
            </a:r>
            <a:r>
              <a:rPr lang="en-US" dirty="0">
                <a:solidFill>
                  <a:schemeClr val="bg1"/>
                </a:solidFill>
                <a:sym typeface="Symbol"/>
              </a:rPr>
              <a:t> of  the steady </a:t>
            </a:r>
            <a:r>
              <a:rPr lang="en-US" dirty="0">
                <a:solidFill>
                  <a:srgbClr val="FFFF00"/>
                </a:solidFill>
                <a:sym typeface="Symbol"/>
              </a:rPr>
              <a:t>circular</a:t>
            </a:r>
            <a:r>
              <a:rPr lang="en-US" dirty="0">
                <a:solidFill>
                  <a:schemeClr val="bg1"/>
                </a:solidFill>
                <a:sym typeface="Symbol"/>
              </a:rPr>
              <a:t> motion of the conical pendulum</a:t>
            </a:r>
          </a:p>
          <a:p>
            <a:pPr>
              <a:buNone/>
            </a:pPr>
            <a:r>
              <a:rPr lang="en-US" i="1" dirty="0">
                <a:sym typeface="Symbol"/>
              </a:rPr>
              <a:t>	 </a:t>
            </a:r>
          </a:p>
          <a:p>
            <a:r>
              <a:rPr lang="en-US" dirty="0">
                <a:sym typeface="Symbol"/>
              </a:rPr>
              <a:t>The simple pendulum is the </a:t>
            </a:r>
            <a:r>
              <a:rPr lang="en-US" i="1" u="sng" dirty="0">
                <a:solidFill>
                  <a:srgbClr val="FFFF00"/>
                </a:solidFill>
                <a:sym typeface="Symbol"/>
              </a:rPr>
              <a:t>shadow</a:t>
            </a:r>
            <a:r>
              <a:rPr lang="en-US" dirty="0">
                <a:sym typeface="Symbol"/>
              </a:rPr>
              <a:t> of the conical pendulum, and </a:t>
            </a:r>
            <a:r>
              <a:rPr lang="en-US" dirty="0">
                <a:sym typeface="Symbol"/>
                <a:hlinkClick r:id="rId4"/>
              </a:rPr>
              <a:t>click here</a:t>
            </a:r>
            <a:r>
              <a:rPr lang="en-US" dirty="0">
                <a:sym typeface="Symbol"/>
              </a:rPr>
              <a:t> to see it!</a:t>
            </a:r>
          </a:p>
          <a:p>
            <a:endParaRPr lang="en-US" dirty="0">
              <a:sym typeface="Symbo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752600"/>
            <a:ext cx="3352800" cy="48006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102100" y="2032000"/>
          <a:ext cx="9144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Equation" r:id="rId5" imgW="914400" imgH="358560" progId="Equation.DSMT4">
                  <p:embed/>
                </p:oleObj>
              </mc:Choice>
              <mc:Fallback>
                <p:oleObj name="Equation" r:id="rId5" imgW="914400" imgH="358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032000"/>
                        <a:ext cx="9144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133923"/>
              </p:ext>
            </p:extLst>
          </p:nvPr>
        </p:nvGraphicFramePr>
        <p:xfrm>
          <a:off x="1447800" y="2971800"/>
          <a:ext cx="2743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Equation" r:id="rId7" imgW="2743200" imgH="482400" progId="Equation.DSMT4">
                  <p:embed/>
                </p:oleObj>
              </mc:Choice>
              <mc:Fallback>
                <p:oleObj name="Equation" r:id="rId7" imgW="274320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971800"/>
                        <a:ext cx="2743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907975" y="41148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FFFF00"/>
                </a:solidFill>
              </a:rPr>
              <a:t>Top View: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82A5CC7-BB5A-46C6-8AC2-F234BC1C5091}"/>
              </a:ext>
            </a:extLst>
          </p:cNvPr>
          <p:cNvGrpSpPr/>
          <p:nvPr/>
        </p:nvGrpSpPr>
        <p:grpSpPr>
          <a:xfrm>
            <a:off x="6528450" y="4800600"/>
            <a:ext cx="1777350" cy="1600200"/>
            <a:chOff x="6333500" y="4735300"/>
            <a:chExt cx="1777350" cy="1600200"/>
          </a:xfrm>
        </p:grpSpPr>
        <p:sp>
          <p:nvSpPr>
            <p:cNvPr id="30" name="Oval 29"/>
            <p:cNvSpPr/>
            <p:nvPr/>
          </p:nvSpPr>
          <p:spPr>
            <a:xfrm>
              <a:off x="7729850" y="5074725"/>
              <a:ext cx="381000" cy="33383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333500" y="4735300"/>
              <a:ext cx="1659575" cy="1600200"/>
            </a:xfrm>
            <a:prstGeom prst="ellipse">
              <a:avLst/>
            </a:prstGeom>
            <a:noFill/>
            <a:ln w="19050">
              <a:solidFill>
                <a:schemeClr val="bg2">
                  <a:lumMod val="20000"/>
                  <a:lumOff val="8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7086600" y="5257800"/>
              <a:ext cx="838200" cy="304800"/>
            </a:xfrm>
            <a:prstGeom prst="straightConnector1">
              <a:avLst/>
            </a:prstGeom>
            <a:ln w="28575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8835483"/>
                </p:ext>
              </p:extLst>
            </p:nvPr>
          </p:nvGraphicFramePr>
          <p:xfrm>
            <a:off x="7455725" y="5393375"/>
            <a:ext cx="2286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5" name="Equation" r:id="rId9" imgW="228600" imgH="330120" progId="Equation.DSMT4">
                    <p:embed/>
                  </p:oleObj>
                </mc:Choice>
                <mc:Fallback>
                  <p:oleObj name="Equation" r:id="rId9" imgW="228600" imgH="33012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55725" y="5393375"/>
                          <a:ext cx="2286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667383"/>
              </p:ext>
            </p:extLst>
          </p:nvPr>
        </p:nvGraphicFramePr>
        <p:xfrm>
          <a:off x="1295400" y="4800600"/>
          <a:ext cx="314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Equation" r:id="rId11" imgW="3149280" imgH="533160" progId="Equation.DSMT4">
                  <p:embed/>
                </p:oleObj>
              </mc:Choice>
              <mc:Fallback>
                <p:oleObj name="Equation" r:id="rId11" imgW="3149280" imgH="5331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00600"/>
                        <a:ext cx="3149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1E63FD35-2114-4CBD-81C0-7B6D5421132C}"/>
              </a:ext>
            </a:extLst>
          </p:cNvPr>
          <p:cNvGrpSpPr/>
          <p:nvPr/>
        </p:nvGrpSpPr>
        <p:grpSpPr>
          <a:xfrm>
            <a:off x="6031675" y="1447800"/>
            <a:ext cx="2655125" cy="2514602"/>
            <a:chOff x="5879275" y="1600200"/>
            <a:chExt cx="2655125" cy="2514602"/>
          </a:xfrm>
        </p:grpSpPr>
        <p:sp>
          <p:nvSpPr>
            <p:cNvPr id="5" name="Rectangle 4"/>
            <p:cNvSpPr/>
            <p:nvPr/>
          </p:nvSpPr>
          <p:spPr>
            <a:xfrm>
              <a:off x="5879275" y="1600200"/>
              <a:ext cx="2590800" cy="16872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995802" y="2935928"/>
              <a:ext cx="2345873" cy="11875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736775" y="3399971"/>
              <a:ext cx="381000" cy="33383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702054" y="2241550"/>
              <a:ext cx="1631043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567550" y="2526380"/>
              <a:ext cx="457200" cy="295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ℓ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10350" y="2222525"/>
              <a:ext cx="457200" cy="295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77200" y="3303329"/>
              <a:ext cx="457200" cy="295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6341424" y="3396350"/>
              <a:ext cx="1659575" cy="457200"/>
            </a:xfrm>
            <a:prstGeom prst="ellipse">
              <a:avLst/>
            </a:prstGeom>
            <a:noFill/>
            <a:ln w="19050">
              <a:solidFill>
                <a:schemeClr val="bg2">
                  <a:lumMod val="20000"/>
                  <a:lumOff val="8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177650" y="3601200"/>
              <a:ext cx="823349" cy="1000"/>
            </a:xfrm>
            <a:prstGeom prst="straightConnector1">
              <a:avLst/>
            </a:prstGeom>
            <a:ln w="28575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096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7839363"/>
                </p:ext>
              </p:extLst>
            </p:nvPr>
          </p:nvGraphicFramePr>
          <p:xfrm>
            <a:off x="7418388" y="3492500"/>
            <a:ext cx="207962" cy="328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7" name="Equation" r:id="rId13" imgW="228600" imgH="330120" progId="Equation.DSMT4">
                    <p:embed/>
                  </p:oleObj>
                </mc:Choice>
                <mc:Fallback>
                  <p:oleObj name="Equation" r:id="rId13" imgW="228600" imgH="33012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18388" y="3492500"/>
                          <a:ext cx="207962" cy="3286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The </a:t>
            </a:r>
            <a:r>
              <a:rPr lang="en-US" u="sng">
                <a:solidFill>
                  <a:srgbClr val="FFFF00"/>
                </a:solidFill>
              </a:rPr>
              <a:t>Physical</a:t>
            </a:r>
            <a:r>
              <a:rPr lang="en-US">
                <a:solidFill>
                  <a:srgbClr val="FFFF00"/>
                </a:solidFill>
              </a:rPr>
              <a:t>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029200" cy="4800600"/>
          </a:xfrm>
        </p:spPr>
        <p:txBody>
          <a:bodyPr>
            <a:normAutofit/>
          </a:bodyPr>
          <a:lstStyle/>
          <a:p>
            <a:r>
              <a:rPr lang="en-US"/>
              <a:t>The term “physical pendulum” is used to denote a rigid body free to rotate about a fixed axis, making small angular oscillations under gravity.</a:t>
            </a:r>
          </a:p>
          <a:p>
            <a:r>
              <a:rPr lang="en-US"/>
              <a:t>Taking the distance of the CM from the axis to be </a:t>
            </a:r>
            <a:r>
              <a:rPr lang="en-US" i="1"/>
              <a:t>h</a:t>
            </a:r>
            <a:r>
              <a:rPr lang="en-US"/>
              <a:t>, at (small) angle displacement </a:t>
            </a:r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,  the torque is</a:t>
            </a:r>
          </a:p>
          <a:p>
            <a:pPr>
              <a:buNone/>
            </a:pPr>
            <a:r>
              <a:rPr lang="en-US">
                <a:sym typeface="Symbol"/>
              </a:rPr>
              <a:t>			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sp>
        <p:nvSpPr>
          <p:cNvPr id="8" name="Rectangle 7"/>
          <p:cNvSpPr/>
          <p:nvPr/>
        </p:nvSpPr>
        <p:spPr>
          <a:xfrm rot="20213125">
            <a:off x="6852467" y="1970042"/>
            <a:ext cx="263135" cy="4244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77050" y="2766950"/>
            <a:ext cx="152400" cy="1524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35725" y="5662550"/>
          <a:ext cx="3251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4" imgW="3251160" imgH="419040" progId="Equation.DSMT4">
                  <p:embed/>
                </p:oleObj>
              </mc:Choice>
              <mc:Fallback>
                <p:oleObj name="Equation" r:id="rId4" imgW="32511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725" y="5662550"/>
                        <a:ext cx="3251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6846125" y="3821875"/>
            <a:ext cx="76200" cy="762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162300" y="4114800"/>
            <a:ext cx="4572000" cy="0"/>
          </a:xfrm>
          <a:prstGeom prst="line">
            <a:avLst/>
          </a:prstGeom>
          <a:ln w="15875">
            <a:solidFill>
              <a:schemeClr val="bg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140000" flipH="1">
            <a:off x="6341425" y="3038100"/>
            <a:ext cx="1066800" cy="457200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83975" y="354577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7" name="TextBox 16"/>
          <p:cNvSpPr txBox="1"/>
          <p:nvPr/>
        </p:nvSpPr>
        <p:spPr>
          <a:xfrm>
            <a:off x="6817425" y="293091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34200" y="2209800"/>
            <a:ext cx="609600" cy="40011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axis</a:t>
            </a:r>
          </a:p>
        </p:txBody>
      </p:sp>
      <p:cxnSp>
        <p:nvCxnSpPr>
          <p:cNvPr id="22" name="Straight Arrow Connector 21"/>
          <p:cNvCxnSpPr>
            <a:stCxn id="19" idx="1"/>
          </p:cNvCxnSpPr>
          <p:nvPr/>
        </p:nvCxnSpPr>
        <p:spPr>
          <a:xfrm rot="10800000" flipV="1">
            <a:off x="6553200" y="2409855"/>
            <a:ext cx="381000" cy="333344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484425" y="3867090"/>
            <a:ext cx="592775" cy="40011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CM</a:t>
            </a:r>
          </a:p>
        </p:txBody>
      </p:sp>
      <p:cxnSp>
        <p:nvCxnSpPr>
          <p:cNvPr id="30" name="Straight Arrow Connector 29"/>
          <p:cNvCxnSpPr>
            <a:stCxn id="26" idx="1"/>
          </p:cNvCxnSpPr>
          <p:nvPr/>
        </p:nvCxnSpPr>
        <p:spPr>
          <a:xfrm rot="10800000">
            <a:off x="7010401" y="3886201"/>
            <a:ext cx="474025" cy="180945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</p:cNvCxnSpPr>
          <p:nvPr/>
        </p:nvCxnSpPr>
        <p:spPr>
          <a:xfrm rot="5400000">
            <a:off x="6172200" y="3658316"/>
            <a:ext cx="456484" cy="91368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86400" y="38100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rgbClr val="FF0000"/>
                </a:solidFill>
              </a:rPr>
              <a:t>mg</a:t>
            </a:r>
            <a:r>
              <a:rPr lang="en-US" sz="2000">
                <a:solidFill>
                  <a:srgbClr val="FF0000"/>
                </a:solidFill>
              </a:rPr>
              <a:t>sin</a:t>
            </a:r>
            <a:r>
              <a:rPr lang="en-US" sz="2000" i="1">
                <a:solidFill>
                  <a:srgbClr val="FF0000"/>
                </a:solidFill>
                <a:sym typeface="Symbol"/>
              </a:rPr>
              <a:t></a:t>
            </a:r>
            <a:endParaRPr lang="en-US" sz="2000" i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FFFF00"/>
                </a:solidFill>
                <a:sym typeface="Symbol"/>
              </a:rPr>
              <a:t>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I</a:t>
            </a:r>
            <a:r>
              <a:rPr lang="en-US">
                <a:solidFill>
                  <a:srgbClr val="FFFF00"/>
                </a:solidFill>
                <a:sym typeface="Symbol"/>
              </a:rPr>
              <a:t>  for t</a:t>
            </a:r>
            <a:r>
              <a:rPr lang="en-US">
                <a:solidFill>
                  <a:srgbClr val="FFFF00"/>
                </a:solidFill>
              </a:rPr>
              <a:t>he Physical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78325"/>
            <a:ext cx="5486400" cy="4800600"/>
          </a:xfrm>
        </p:spPr>
        <p:txBody>
          <a:bodyPr>
            <a:normAutofit/>
          </a:bodyPr>
          <a:lstStyle/>
          <a:p>
            <a:r>
              <a:rPr lang="en-US"/>
              <a:t>In the small angle  approximation, the equation of motion </a:t>
            </a:r>
            <a:r>
              <a:rPr lang="en-US" i="1">
                <a:solidFill>
                  <a:srgbClr val="FFFF00"/>
                </a:solidFill>
                <a:sym typeface="Symbol"/>
              </a:rPr>
              <a:t>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I  </a:t>
            </a:r>
            <a:r>
              <a:rPr lang="en-US">
                <a:solidFill>
                  <a:schemeClr val="bg1"/>
                </a:solidFill>
                <a:sym typeface="Symbol"/>
              </a:rPr>
              <a:t>is</a:t>
            </a:r>
          </a:p>
          <a:p>
            <a:endParaRPr lang="en-US">
              <a:solidFill>
                <a:schemeClr val="bg1"/>
              </a:solidFill>
              <a:sym typeface="Symbol"/>
            </a:endParaRPr>
          </a:p>
          <a:p>
            <a:endParaRPr lang="en-US">
              <a:solidFill>
                <a:schemeClr val="bg1"/>
              </a:solidFill>
              <a:sym typeface="Symbol"/>
            </a:endParaRPr>
          </a:p>
          <a:p>
            <a:r>
              <a:rPr lang="en-US">
                <a:solidFill>
                  <a:schemeClr val="bg1"/>
                </a:solidFill>
                <a:sym typeface="Symbol"/>
              </a:rPr>
              <a:t>with solution</a:t>
            </a:r>
          </a:p>
          <a:p>
            <a:endParaRPr lang="en-US">
              <a:solidFill>
                <a:schemeClr val="bg1"/>
              </a:solidFill>
              <a:sym typeface="Symbol"/>
            </a:endParaRPr>
          </a:p>
          <a:p>
            <a:r>
              <a:rPr lang="en-US">
                <a:solidFill>
                  <a:schemeClr val="bg1"/>
                </a:solidFill>
              </a:rPr>
              <a:t>and 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rgbClr val="FF0000"/>
                </a:solidFill>
              </a:rPr>
              <a:t>Remember this is </a:t>
            </a:r>
            <a:r>
              <a:rPr lang="en-US" i="1">
                <a:solidFill>
                  <a:srgbClr val="FF0000"/>
                </a:solidFill>
              </a:rPr>
              <a:t>I</a:t>
            </a:r>
            <a:r>
              <a:rPr lang="en-US" baseline="-25000">
                <a:solidFill>
                  <a:srgbClr val="FF0000"/>
                </a:solidFill>
              </a:rPr>
              <a:t>axis</a:t>
            </a:r>
            <a:r>
              <a:rPr lang="en-US">
                <a:solidFill>
                  <a:srgbClr val="FF0000"/>
                </a:solidFill>
              </a:rPr>
              <a:t> = </a:t>
            </a:r>
            <a:r>
              <a:rPr lang="en-US" i="1">
                <a:solidFill>
                  <a:srgbClr val="FF0000"/>
                </a:solidFill>
              </a:rPr>
              <a:t>I</a:t>
            </a:r>
            <a:r>
              <a:rPr lang="en-US" baseline="-25000">
                <a:solidFill>
                  <a:srgbClr val="FF0000"/>
                </a:solidFill>
              </a:rPr>
              <a:t>CM</a:t>
            </a:r>
            <a:r>
              <a:rPr lang="en-US">
                <a:solidFill>
                  <a:srgbClr val="FF0000"/>
                </a:solidFill>
              </a:rPr>
              <a:t> + </a:t>
            </a:r>
            <a:r>
              <a:rPr lang="en-US" i="1">
                <a:solidFill>
                  <a:srgbClr val="FF0000"/>
                </a:solidFill>
              </a:rPr>
              <a:t>mh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!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47700"/>
            <a:ext cx="2819400" cy="49530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998025" y="1923800"/>
            <a:ext cx="2590800" cy="4354557"/>
            <a:chOff x="5486400" y="1828800"/>
            <a:chExt cx="2590800" cy="4354557"/>
          </a:xfrm>
        </p:grpSpPr>
        <p:sp>
          <p:nvSpPr>
            <p:cNvPr id="8" name="Rectangle 7"/>
            <p:cNvSpPr/>
            <p:nvPr/>
          </p:nvSpPr>
          <p:spPr>
            <a:xfrm rot="20213125">
              <a:off x="6842409" y="1938671"/>
              <a:ext cx="263135" cy="42446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377050" y="2766950"/>
              <a:ext cx="152400" cy="1524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846125" y="3821875"/>
              <a:ext cx="76200" cy="76200"/>
            </a:xfrm>
            <a:prstGeom prst="ellips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4443350" y="3833750"/>
              <a:ext cx="4038600" cy="28700"/>
            </a:xfrm>
            <a:prstGeom prst="line">
              <a:avLst/>
            </a:prstGeom>
            <a:ln w="15875">
              <a:solidFill>
                <a:schemeClr val="bg2">
                  <a:lumMod val="40000"/>
                  <a:lumOff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6140000" flipH="1">
              <a:off x="6341425" y="3038100"/>
              <a:ext cx="1066800" cy="457200"/>
            </a:xfrm>
            <a:prstGeom prst="straightConnector1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383975" y="354577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17425" y="293091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34200" y="2209800"/>
              <a:ext cx="609600" cy="40011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/>
                <a:t>axis</a:t>
              </a:r>
            </a:p>
          </p:txBody>
        </p:sp>
        <p:cxnSp>
          <p:nvCxnSpPr>
            <p:cNvPr id="22" name="Straight Arrow Connector 21"/>
            <p:cNvCxnSpPr>
              <a:stCxn id="19" idx="1"/>
            </p:cNvCxnSpPr>
            <p:nvPr/>
          </p:nvCxnSpPr>
          <p:spPr>
            <a:xfrm rot="10800000" flipV="1">
              <a:off x="6553200" y="2409855"/>
              <a:ext cx="381000" cy="333344"/>
            </a:xfrm>
            <a:prstGeom prst="straightConnector1">
              <a:avLst/>
            </a:prstGeom>
            <a:ln w="2222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484425" y="3867090"/>
              <a:ext cx="592775" cy="40011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/>
                <a:t>CM</a:t>
              </a:r>
            </a:p>
          </p:txBody>
        </p:sp>
        <p:cxnSp>
          <p:nvCxnSpPr>
            <p:cNvPr id="30" name="Straight Arrow Connector 29"/>
            <p:cNvCxnSpPr>
              <a:stCxn id="26" idx="1"/>
            </p:cNvCxnSpPr>
            <p:nvPr/>
          </p:nvCxnSpPr>
          <p:spPr>
            <a:xfrm rot="10800000">
              <a:off x="7010401" y="3886201"/>
              <a:ext cx="474025" cy="180945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1" idx="3"/>
            </p:cNvCxnSpPr>
            <p:nvPr/>
          </p:nvCxnSpPr>
          <p:spPr>
            <a:xfrm rot="5400000">
              <a:off x="6172200" y="3658316"/>
              <a:ext cx="456484" cy="913684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486400" y="3810000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FF0000"/>
                  </a:solidFill>
                </a:rPr>
                <a:t>mg</a:t>
              </a:r>
              <a:r>
                <a:rPr lang="en-US" sz="2000">
                  <a:solidFill>
                    <a:srgbClr val="FF0000"/>
                  </a:solidFill>
                </a:rPr>
                <a:t>sin</a:t>
              </a:r>
              <a:r>
                <a:rPr lang="en-US" sz="2000" i="1">
                  <a:solidFill>
                    <a:srgbClr val="FF0000"/>
                  </a:solidFill>
                  <a:sym typeface="Symbol"/>
                </a:rPr>
                <a:t>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893825" y="2668975"/>
          <a:ext cx="2362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4" imgW="2361960" imgH="939600" progId="Equation.DSMT4">
                  <p:embed/>
                </p:oleObj>
              </mc:Choice>
              <mc:Fallback>
                <p:oleObj name="Equation" r:id="rId4" imgW="2361960" imgH="939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25" y="2668975"/>
                        <a:ext cx="23622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1714000" y="4216725"/>
          <a:ext cx="2743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Equation" r:id="rId6" imgW="2743200" imgH="520560" progId="Equation.DSMT4">
                  <p:embed/>
                </p:oleObj>
              </mc:Choice>
              <mc:Fallback>
                <p:oleObj name="Equation" r:id="rId6" imgW="2743200" imgH="520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000" y="4216725"/>
                        <a:ext cx="27432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295400" y="5163950"/>
          <a:ext cx="3873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3" name="Equation" r:id="rId8" imgW="3873240" imgH="545760" progId="Equation.DSMT4">
                  <p:embed/>
                </p:oleObj>
              </mc:Choice>
              <mc:Fallback>
                <p:oleObj name="Equation" r:id="rId8" imgW="3873240" imgH="545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63950"/>
                        <a:ext cx="3873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Force of a Stretched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 spring is pulled to extend beyond its natural length by a distance </a:t>
            </a:r>
            <a:r>
              <a:rPr lang="en-US" i="1" dirty="0"/>
              <a:t>x</a:t>
            </a:r>
            <a:r>
              <a:rPr lang="en-US" dirty="0"/>
              <a:t>, it will pull back with a force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where </a:t>
            </a:r>
            <a:r>
              <a:rPr lang="en-US" i="1" dirty="0">
                <a:solidFill>
                  <a:srgbClr val="FFFF00"/>
                </a:solidFill>
              </a:rPr>
              <a:t>k</a:t>
            </a:r>
            <a:r>
              <a:rPr lang="en-US" dirty="0"/>
              <a:t> is called the “</a:t>
            </a:r>
            <a:r>
              <a:rPr lang="en-US" dirty="0">
                <a:solidFill>
                  <a:srgbClr val="FFFF00"/>
                </a:solidFill>
              </a:rPr>
              <a:t>spring constant</a:t>
            </a:r>
            <a:r>
              <a:rPr lang="en-US" dirty="0"/>
              <a:t>”.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The same linear force is also generated when the spring is </a:t>
            </a:r>
            <a:r>
              <a:rPr lang="en-US" i="1" dirty="0">
                <a:solidFill>
                  <a:srgbClr val="FF0000"/>
                </a:solidFill>
              </a:rPr>
              <a:t>compressed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7" name="Group 43"/>
          <p:cNvGrpSpPr/>
          <p:nvPr/>
        </p:nvGrpSpPr>
        <p:grpSpPr>
          <a:xfrm>
            <a:off x="5562600" y="2869318"/>
            <a:ext cx="1600200" cy="610648"/>
            <a:chOff x="5562600" y="2895076"/>
            <a:chExt cx="1600200" cy="610648"/>
          </a:xfrm>
        </p:grpSpPr>
        <p:sp>
          <p:nvSpPr>
            <p:cNvPr id="5" name="Rectangle 4"/>
            <p:cNvSpPr/>
            <p:nvPr/>
          </p:nvSpPr>
          <p:spPr>
            <a:xfrm rot="-900000">
              <a:off x="5791200" y="2895600"/>
              <a:ext cx="76200" cy="6096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 rot="900000" flipH="1">
              <a:off x="564019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943600" y="2895600"/>
              <a:ext cx="227210" cy="610124"/>
              <a:chOff x="5640190" y="2895076"/>
              <a:chExt cx="227210" cy="610124"/>
            </a:xfrm>
          </p:grpSpPr>
          <p:sp>
            <p:nvSpPr>
              <p:cNvPr id="9" name="Rectangle 8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248400" y="2895600"/>
              <a:ext cx="227210" cy="610124"/>
              <a:chOff x="5640190" y="2895076"/>
              <a:chExt cx="227210" cy="610124"/>
            </a:xfrm>
          </p:grpSpPr>
          <p:sp>
            <p:nvSpPr>
              <p:cNvPr id="12" name="Rectangle 11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553200" y="2895600"/>
              <a:ext cx="227210" cy="610124"/>
              <a:chOff x="5640190" y="2895076"/>
              <a:chExt cx="227210" cy="610124"/>
            </a:xfrm>
          </p:grpSpPr>
          <p:sp>
            <p:nvSpPr>
              <p:cNvPr id="15" name="Rectangle 1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858000" y="2895600"/>
              <a:ext cx="227210" cy="610124"/>
              <a:chOff x="5640190" y="2895076"/>
              <a:chExt cx="227210" cy="610124"/>
            </a:xfrm>
          </p:grpSpPr>
          <p:sp>
            <p:nvSpPr>
              <p:cNvPr id="18" name="Rectangle 17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 flipH="1">
              <a:off x="556260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7086600" y="2895600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5181600" y="2437326"/>
            <a:ext cx="381000" cy="14478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562600" y="2667000"/>
            <a:ext cx="160020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51054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600163" y="227419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Natural length</a:t>
            </a: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676400" y="3644900"/>
          <a:ext cx="1181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180800" imgH="317160" progId="Equation.DSMT4">
                  <p:embed/>
                </p:oleObj>
              </mc:Choice>
              <mc:Fallback>
                <p:oleObj name="Equation" r:id="rId4" imgW="1180800" imgH="317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644900"/>
                        <a:ext cx="11811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61"/>
          <p:cNvGrpSpPr/>
          <p:nvPr/>
        </p:nvGrpSpPr>
        <p:grpSpPr>
          <a:xfrm>
            <a:off x="5181600" y="4144717"/>
            <a:ext cx="3200400" cy="1646483"/>
            <a:chOff x="5181600" y="3851859"/>
            <a:chExt cx="3200400" cy="1646483"/>
          </a:xfrm>
        </p:grpSpPr>
        <p:sp>
          <p:nvSpPr>
            <p:cNvPr id="41" name="Rectangle 40"/>
            <p:cNvSpPr/>
            <p:nvPr/>
          </p:nvSpPr>
          <p:spPr>
            <a:xfrm flipH="1">
              <a:off x="5562600" y="430583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57"/>
            <p:cNvGrpSpPr/>
            <p:nvPr/>
          </p:nvGrpSpPr>
          <p:grpSpPr>
            <a:xfrm>
              <a:off x="5698140" y="4370781"/>
              <a:ext cx="2192310" cy="610125"/>
              <a:chOff x="6123147" y="4190475"/>
              <a:chExt cx="2192310" cy="610125"/>
            </a:xfrm>
          </p:grpSpPr>
          <p:grpSp>
            <p:nvGrpSpPr>
              <p:cNvPr id="2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924800" y="431871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81600" y="3935568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239000" y="5105400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934200" y="512901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Extension </a:t>
              </a:r>
              <a:r>
                <a:rPr lang="en-US" i="1" dirty="0"/>
                <a:t>x</a:t>
              </a:r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6852630" y="3851859"/>
            <a:ext cx="11811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6" imgW="1180800" imgH="317160" progId="Equation.DSMT4">
                    <p:embed/>
                  </p:oleObj>
                </mc:Choice>
                <mc:Fallback>
                  <p:oleObj name="Equation" r:id="rId6" imgW="1180800" imgH="31716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2630" y="3851859"/>
                          <a:ext cx="11811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4" name="Straight Arrow Connector 73"/>
            <p:cNvCxnSpPr>
              <a:stCxn id="59" idx="0"/>
            </p:cNvCxnSpPr>
            <p:nvPr/>
          </p:nvCxnSpPr>
          <p:spPr>
            <a:xfrm rot="16200000" flipV="1">
              <a:off x="7372350" y="3728166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604716" y="3785316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Spring’s force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Mass on a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Suppose we attach a mass </a:t>
            </a:r>
            <a:r>
              <a:rPr lang="en-US" i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 to the spring, free to slide backwards and forwards on the frictionless surface, then pull it out to </a:t>
            </a:r>
            <a:r>
              <a:rPr lang="en-US" i="1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and let go.</a:t>
            </a:r>
          </a:p>
          <a:p>
            <a:r>
              <a:rPr lang="en-US" i="1" dirty="0">
                <a:solidFill>
                  <a:schemeClr val="bg1"/>
                </a:solidFill>
              </a:rPr>
              <a:t>F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i="1" dirty="0">
                <a:solidFill>
                  <a:schemeClr val="bg1"/>
                </a:solidFill>
              </a:rPr>
              <a:t>ma</a:t>
            </a:r>
            <a:r>
              <a:rPr lang="en-US" dirty="0">
                <a:solidFill>
                  <a:schemeClr val="bg1"/>
                </a:solidFill>
              </a:rPr>
              <a:t> is: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51054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5181600" y="1981200"/>
            <a:ext cx="2094963" cy="1610931"/>
            <a:chOff x="5181600" y="2274195"/>
            <a:chExt cx="2094963" cy="1610931"/>
          </a:xfrm>
        </p:grpSpPr>
        <p:grpSp>
          <p:nvGrpSpPr>
            <p:cNvPr id="7" name="Group 43"/>
            <p:cNvGrpSpPr/>
            <p:nvPr/>
          </p:nvGrpSpPr>
          <p:grpSpPr>
            <a:xfrm>
              <a:off x="5562600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5181600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562600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600163" y="2274195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Natural length</a:t>
              </a:r>
            </a:p>
          </p:txBody>
        </p:sp>
      </p:grpSp>
      <p:sp>
        <p:nvSpPr>
          <p:cNvPr id="55" name="Rectangle 54"/>
          <p:cNvSpPr/>
          <p:nvPr/>
        </p:nvSpPr>
        <p:spPr>
          <a:xfrm>
            <a:off x="5562600" y="3200400"/>
            <a:ext cx="3276600" cy="3810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7160825" y="2519550"/>
            <a:ext cx="762000" cy="685800"/>
            <a:chOff x="7160825" y="2519550"/>
            <a:chExt cx="762000" cy="685800"/>
          </a:xfrm>
        </p:grpSpPr>
        <p:sp>
          <p:nvSpPr>
            <p:cNvPr id="62" name="Rounded Rectangle 61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000000"/>
                  </a:solidFill>
                </a:rPr>
                <a:t>m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181600" y="3785316"/>
            <a:ext cx="3733800" cy="2615484"/>
            <a:chOff x="5181600" y="3785316"/>
            <a:chExt cx="3733800" cy="2615484"/>
          </a:xfrm>
        </p:grpSpPr>
        <p:grpSp>
          <p:nvGrpSpPr>
            <p:cNvPr id="21" name="Group 61"/>
            <p:cNvGrpSpPr/>
            <p:nvPr/>
          </p:nvGrpSpPr>
          <p:grpSpPr>
            <a:xfrm>
              <a:off x="5181600" y="4144717"/>
              <a:ext cx="3200400" cy="2256083"/>
              <a:chOff x="5181600" y="3851859"/>
              <a:chExt cx="3200400" cy="2256083"/>
            </a:xfrm>
          </p:grpSpPr>
          <p:sp>
            <p:nvSpPr>
              <p:cNvPr id="41" name="Rectangle 40"/>
              <p:cNvSpPr/>
              <p:nvPr/>
            </p:nvSpPr>
            <p:spPr>
              <a:xfrm flipH="1">
                <a:off x="5562600" y="4305837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3" name="Group 57"/>
              <p:cNvGrpSpPr/>
              <p:nvPr/>
            </p:nvGrpSpPr>
            <p:grpSpPr>
              <a:xfrm>
                <a:off x="5698140" y="4370781"/>
                <a:ext cx="2192310" cy="610125"/>
                <a:chOff x="6123147" y="4190475"/>
                <a:chExt cx="2192310" cy="610125"/>
              </a:xfrm>
            </p:grpSpPr>
            <p:grpSp>
              <p:nvGrpSpPr>
                <p:cNvPr id="24" name="Group 44"/>
                <p:cNvGrpSpPr/>
                <p:nvPr/>
              </p:nvGrpSpPr>
              <p:grpSpPr>
                <a:xfrm>
                  <a:off x="6123147" y="4190475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5" name="Group 45"/>
                <p:cNvGrpSpPr/>
                <p:nvPr/>
              </p:nvGrpSpPr>
              <p:grpSpPr>
                <a:xfrm>
                  <a:off x="66294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47" name="Rectangle 46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" name="Rectangle 47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6" name="Group 48"/>
                <p:cNvGrpSpPr/>
                <p:nvPr/>
              </p:nvGrpSpPr>
              <p:grpSpPr>
                <a:xfrm>
                  <a:off x="70866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7" name="Group 51"/>
                <p:cNvGrpSpPr/>
                <p:nvPr/>
              </p:nvGrpSpPr>
              <p:grpSpPr>
                <a:xfrm>
                  <a:off x="75438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53" name="Rectangle 52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28" name="Group 54"/>
                <p:cNvGrpSpPr/>
                <p:nvPr/>
              </p:nvGrpSpPr>
              <p:grpSpPr>
                <a:xfrm>
                  <a:off x="8001000" y="4191000"/>
                  <a:ext cx="314457" cy="609600"/>
                  <a:chOff x="6123147" y="4190475"/>
                  <a:chExt cx="314457" cy="609600"/>
                </a:xfrm>
              </p:grpSpPr>
              <p:sp>
                <p:nvSpPr>
                  <p:cNvPr id="56" name="Rectangle 55"/>
                  <p:cNvSpPr/>
                  <p:nvPr/>
                </p:nvSpPr>
                <p:spPr>
                  <a:xfrm rot="-1500000">
                    <a:off x="6361404" y="4190475"/>
                    <a:ext cx="76200" cy="609600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 rot="1500000" flipH="1">
                    <a:off x="6123147" y="4190475"/>
                    <a:ext cx="76200" cy="6096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59" name="Rectangle 58"/>
              <p:cNvSpPr/>
              <p:nvPr/>
            </p:nvSpPr>
            <p:spPr>
              <a:xfrm flipH="1">
                <a:off x="7924800" y="431871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5181600" y="3935568"/>
                <a:ext cx="381000" cy="1447800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4" name="Straight Arrow Connector 63"/>
              <p:cNvCxnSpPr/>
              <p:nvPr/>
            </p:nvCxnSpPr>
            <p:spPr>
              <a:xfrm>
                <a:off x="7239000" y="5725354"/>
                <a:ext cx="733020" cy="1588"/>
              </a:xfrm>
              <a:prstGeom prst="straightConnector1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6934200" y="573861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Extension </a:t>
                </a:r>
                <a:r>
                  <a:rPr lang="en-US" i="1" dirty="0"/>
                  <a:t>x</a:t>
                </a:r>
              </a:p>
            </p:txBody>
          </p:sp>
          <p:graphicFrame>
            <p:nvGraphicFramePr>
              <p:cNvPr id="72" name="Object 71"/>
              <p:cNvGraphicFramePr>
                <a:graphicFrameLocks noChangeAspect="1"/>
              </p:cNvGraphicFramePr>
              <p:nvPr/>
            </p:nvGraphicFramePr>
            <p:xfrm>
              <a:off x="6852630" y="3851859"/>
              <a:ext cx="1181100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9" name="Equation" r:id="rId4" imgW="1180800" imgH="317160" progId="Equation.DSMT4">
                      <p:embed/>
                    </p:oleObj>
                  </mc:Choice>
                  <mc:Fallback>
                    <p:oleObj name="Equation" r:id="rId4" imgW="1180800" imgH="317160" progId="Equation.DSMT4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52630" y="3851859"/>
                            <a:ext cx="1181100" cy="3175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74" name="Straight Arrow Connector 73"/>
              <p:cNvCxnSpPr>
                <a:stCxn id="59" idx="0"/>
              </p:cNvCxnSpPr>
              <p:nvPr/>
            </p:nvCxnSpPr>
            <p:spPr>
              <a:xfrm rot="16200000" flipV="1">
                <a:off x="7372350" y="3728166"/>
                <a:ext cx="1588" cy="11811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6604716" y="3785316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Spring’s force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562600" y="5293425"/>
              <a:ext cx="3352800" cy="381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8005950" y="4600700"/>
              <a:ext cx="762000" cy="685800"/>
              <a:chOff x="7160825" y="2519550"/>
              <a:chExt cx="762000" cy="685800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7160825" y="2519550"/>
                <a:ext cx="762000" cy="685800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8900000" scaled="1"/>
                <a:tileRect/>
              </a:gra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334000" y="26195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000000"/>
                    </a:solidFill>
                  </a:rPr>
                  <a:t>m</a:t>
                </a:r>
              </a:p>
            </p:txBody>
          </p:sp>
        </p:grpSp>
      </p:grpSp>
      <p:sp>
        <p:nvSpPr>
          <p:cNvPr id="77" name="TextBox 76"/>
          <p:cNvSpPr txBox="1"/>
          <p:nvPr/>
        </p:nvSpPr>
        <p:spPr>
          <a:xfrm>
            <a:off x="6553200" y="3200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frictionless</a:t>
            </a:r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1295400" y="5105400"/>
          <a:ext cx="2552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6" imgW="2552400" imgH="406080" progId="Equation.DSMT4">
                  <p:embed/>
                </p:oleObj>
              </mc:Choice>
              <mc:Fallback>
                <p:oleObj name="Equation" r:id="rId6" imgW="255240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05400"/>
                        <a:ext cx="2552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Solving the Equation of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325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a mass oscillating on the end of a spring, </a:t>
            </a:r>
          </a:p>
          <a:p>
            <a:endParaRPr lang="en-US" dirty="0"/>
          </a:p>
          <a:p>
            <a:r>
              <a:rPr lang="en-US" dirty="0"/>
              <a:t>The most general solution is</a:t>
            </a:r>
          </a:p>
          <a:p>
            <a:endParaRPr lang="en-US" dirty="0"/>
          </a:p>
          <a:p>
            <a:r>
              <a:rPr lang="en-US" dirty="0"/>
              <a:t>Here </a:t>
            </a:r>
            <a:r>
              <a:rPr lang="en-US" i="1" dirty="0"/>
              <a:t>A</a:t>
            </a:r>
            <a:r>
              <a:rPr lang="en-US" dirty="0"/>
              <a:t> is the amplitude, </a:t>
            </a:r>
            <a:r>
              <a:rPr lang="en-US" i="1" dirty="0">
                <a:sym typeface="Euclid Symbol"/>
              </a:rPr>
              <a:t> </a:t>
            </a:r>
            <a:r>
              <a:rPr lang="en-US" dirty="0">
                <a:sym typeface="Euclid Symbol"/>
              </a:rPr>
              <a:t>is the phase, and by putting this </a:t>
            </a:r>
            <a:r>
              <a:rPr lang="en-US" i="1" dirty="0">
                <a:sym typeface="Euclid Symbol"/>
              </a:rPr>
              <a:t>x</a:t>
            </a:r>
            <a:r>
              <a:rPr lang="en-US" dirty="0">
                <a:sym typeface="Euclid Symbol"/>
              </a:rPr>
              <a:t> in the equation,  </a:t>
            </a:r>
            <a:r>
              <a:rPr lang="en-US" i="1" dirty="0">
                <a:sym typeface="Euclid Symbol"/>
              </a:rPr>
              <a:t>m</a:t>
            </a:r>
            <a:r>
              <a:rPr lang="el-GR" i="1">
                <a:sym typeface="Euclid Symbol"/>
              </a:rPr>
              <a:t>ω</a:t>
            </a:r>
            <a:r>
              <a:rPr lang="en-US" baseline="30000" dirty="0">
                <a:sym typeface="Euclid Symbol"/>
              </a:rPr>
              <a:t>2</a:t>
            </a:r>
            <a:r>
              <a:rPr lang="en-US" dirty="0">
                <a:sym typeface="Euclid Symbol"/>
              </a:rPr>
              <a:t> = </a:t>
            </a:r>
            <a:r>
              <a:rPr lang="en-US" i="1" dirty="0">
                <a:sym typeface="Euclid Symbol"/>
              </a:rPr>
              <a:t>k</a:t>
            </a:r>
            <a:r>
              <a:rPr lang="en-US" dirty="0">
                <a:sym typeface="Euclid Symbol"/>
              </a:rPr>
              <a:t>, or</a:t>
            </a:r>
          </a:p>
          <a:p>
            <a:endParaRPr lang="en-US" dirty="0">
              <a:sym typeface="Euclid Symbol"/>
            </a:endParaRPr>
          </a:p>
          <a:p>
            <a:r>
              <a:rPr lang="en-US" u="sng" dirty="0">
                <a:sym typeface="Euclid Symbol"/>
              </a:rPr>
              <a:t>Just as for circular motion</a:t>
            </a:r>
            <a:r>
              <a:rPr lang="en-US" dirty="0">
                <a:sym typeface="Euclid Symbol"/>
              </a:rPr>
              <a:t>, the time for a complete cycle  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971800" y="2107875"/>
          <a:ext cx="2552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4" imgW="2552400" imgH="406080" progId="Equation.DSMT4">
                  <p:embed/>
                </p:oleObj>
              </mc:Choice>
              <mc:Fallback>
                <p:oleObj name="Equation" r:id="rId4" imgW="255240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07875"/>
                        <a:ext cx="2552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76700" y="3145975"/>
          <a:ext cx="2654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6" imgW="2654280" imgH="520560" progId="Equation.DSMT4">
                  <p:embed/>
                </p:oleObj>
              </mc:Choice>
              <mc:Fallback>
                <p:oleObj name="Equation" r:id="rId6" imgW="265428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700" y="3145975"/>
                        <a:ext cx="26543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2800" y="4641275"/>
          <a:ext cx="1701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8" imgW="1701720" imgH="469800" progId="Equation.DSMT4">
                  <p:embed/>
                </p:oleObj>
              </mc:Choice>
              <mc:Fallback>
                <p:oleObj name="Equation" r:id="rId8" imgW="170172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641275"/>
                        <a:ext cx="1701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70000" y="6096000"/>
          <a:ext cx="6350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0" imgW="6349680" imgH="520560" progId="Equation.DSMT4">
                  <p:embed/>
                </p:oleObj>
              </mc:Choice>
              <mc:Fallback>
                <p:oleObj name="Equation" r:id="rId10" imgW="6349680" imgH="520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6096000"/>
                        <a:ext cx="63500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Energy in SHM: Potential Energy Stored in the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5720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Plotting a graph of external force </a:t>
            </a:r>
            <a:r>
              <a:rPr lang="en-US" i="1" dirty="0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 err="1">
                <a:solidFill>
                  <a:srgbClr val="FF0000"/>
                </a:solidFill>
              </a:rPr>
              <a:t>kx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as a function of </a:t>
            </a:r>
            <a:r>
              <a:rPr lang="en-US" i="1" dirty="0"/>
              <a:t>x</a:t>
            </a:r>
            <a:r>
              <a:rPr lang="en-US" dirty="0"/>
              <a:t>, the work to stretch the </a:t>
            </a:r>
            <a:r>
              <a:rPr lang="en-US"/>
              <a:t>spring from </a:t>
            </a:r>
            <a:r>
              <a:rPr lang="en-US" i="1"/>
              <a:t>x</a:t>
            </a:r>
            <a:r>
              <a:rPr lang="en-US"/>
              <a:t> to </a:t>
            </a:r>
            <a:r>
              <a:rPr lang="en-US" i="1"/>
              <a:t>x</a:t>
            </a:r>
            <a:r>
              <a:rPr lang="en-US"/>
              <a:t> + </a:t>
            </a:r>
            <a:r>
              <a:rPr lang="el-GR"/>
              <a:t>Δ</a:t>
            </a:r>
            <a:r>
              <a:rPr lang="en-US" i="1"/>
              <a:t>x</a:t>
            </a:r>
            <a:r>
              <a:rPr lang="en-US"/>
              <a:t> is force x distance</a:t>
            </a:r>
          </a:p>
          <a:p>
            <a:r>
              <a:rPr lang="en-US"/>
              <a:t>  </a:t>
            </a:r>
            <a:r>
              <a:rPr lang="el-GR"/>
              <a:t>Δ</a:t>
            </a:r>
            <a:r>
              <a:rPr lang="en-US" i="1"/>
              <a:t>W</a:t>
            </a:r>
            <a:r>
              <a:rPr lang="en-US"/>
              <a:t> = </a:t>
            </a:r>
            <a:r>
              <a:rPr lang="en-US" i="1"/>
              <a:t>kx</a:t>
            </a:r>
            <a:r>
              <a:rPr lang="el-GR"/>
              <a:t>Δ</a:t>
            </a:r>
            <a:r>
              <a:rPr lang="en-US" i="1"/>
              <a:t>x</a:t>
            </a:r>
            <a:r>
              <a:rPr lang="en-US"/>
              <a:t>, so the </a:t>
            </a:r>
            <a:r>
              <a:rPr lang="en-US">
                <a:solidFill>
                  <a:srgbClr val="FFFF00"/>
                </a:solidFill>
              </a:rPr>
              <a:t>total work to stretch the spring to </a:t>
            </a:r>
            <a:r>
              <a:rPr lang="en-US" i="1">
                <a:solidFill>
                  <a:srgbClr val="FFFF00"/>
                </a:solidFill>
              </a:rPr>
              <a:t>x</a:t>
            </a:r>
            <a:r>
              <a:rPr lang="en-US" baseline="-25000">
                <a:solidFill>
                  <a:srgbClr val="FFFF00"/>
                </a:solidFill>
              </a:rPr>
              <a:t>0</a:t>
            </a:r>
            <a:r>
              <a:rPr lang="en-US"/>
              <a:t> is</a:t>
            </a:r>
            <a:endParaRPr lang="en-US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/>
              <a:t> </a:t>
            </a:r>
            <a:r>
              <a:rPr lang="en-US"/>
              <a:t>                             </a:t>
            </a: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                           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257300" y="4572000"/>
          <a:ext cx="2628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4" imgW="2628720" imgH="1041120" progId="Equation.DSMT4">
                  <p:embed/>
                </p:oleObj>
              </mc:Choice>
              <mc:Fallback>
                <p:oleObj name="Equation" r:id="rId4" imgW="2628720" imgH="1041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4572000"/>
                        <a:ext cx="26289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772400" y="35528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x</a:t>
            </a:r>
          </a:p>
        </p:txBody>
      </p:sp>
      <p:grpSp>
        <p:nvGrpSpPr>
          <p:cNvPr id="5" name="Group 27"/>
          <p:cNvGrpSpPr/>
          <p:nvPr/>
        </p:nvGrpSpPr>
        <p:grpSpPr>
          <a:xfrm>
            <a:off x="5105400" y="1676400"/>
            <a:ext cx="3248025" cy="2533650"/>
            <a:chOff x="5181600" y="1828800"/>
            <a:chExt cx="3248025" cy="2533650"/>
          </a:xfrm>
        </p:grpSpPr>
        <p:sp>
          <p:nvSpPr>
            <p:cNvPr id="18" name="TextBox 17"/>
            <p:cNvSpPr txBox="1"/>
            <p:nvPr/>
          </p:nvSpPr>
          <p:spPr>
            <a:xfrm>
              <a:off x="6486525" y="390078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x</a:t>
              </a:r>
              <a:r>
                <a:rPr lang="en-US" sz="2400" i="1" baseline="-25000" dirty="0"/>
                <a:t>0</a:t>
              </a:r>
              <a:endParaRPr lang="en-US" sz="2400" i="1" dirty="0"/>
            </a:p>
          </p:txBody>
        </p:sp>
        <p:grpSp>
          <p:nvGrpSpPr>
            <p:cNvPr id="6" name="Group 25"/>
            <p:cNvGrpSpPr/>
            <p:nvPr/>
          </p:nvGrpSpPr>
          <p:grpSpPr>
            <a:xfrm>
              <a:off x="5181600" y="1828800"/>
              <a:ext cx="3248025" cy="2360828"/>
              <a:chOff x="5229225" y="1987037"/>
              <a:chExt cx="3248025" cy="2360828"/>
            </a:xfrm>
          </p:grpSpPr>
          <p:sp>
            <p:nvSpPr>
              <p:cNvPr id="7" name="Right Triangle 6"/>
              <p:cNvSpPr/>
              <p:nvPr/>
            </p:nvSpPr>
            <p:spPr>
              <a:xfrm rot="5400000" flipH="1" flipV="1">
                <a:off x="5956479" y="2209800"/>
                <a:ext cx="1371600" cy="2133600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5562600" y="3962400"/>
                <a:ext cx="2895600" cy="794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0800000">
                <a:off x="5567364" y="1987037"/>
                <a:ext cx="1588" cy="198120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 flipH="1">
                <a:off x="5567363" y="2203094"/>
                <a:ext cx="2743200" cy="1752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229225" y="2209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</a:rPr>
                  <a:t>F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3886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0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91450" y="2971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</a:rPr>
                  <a:t>kx</a:t>
                </a:r>
                <a:r>
                  <a:rPr lang="en-US" sz="2400" i="1" baseline="-25000" dirty="0">
                    <a:solidFill>
                      <a:srgbClr val="FF0000"/>
                    </a:solidFill>
                  </a:rPr>
                  <a:t>0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610225" y="4181475"/>
                <a:ext cx="2133600" cy="1588"/>
              </a:xfrm>
              <a:prstGeom prst="straightConnector1">
                <a:avLst/>
              </a:prstGeom>
              <a:ln w="22225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7115969" y="3266281"/>
                <a:ext cx="1371600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6410325" y="3571875"/>
                <a:ext cx="7620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>
                <a:off x="6296025" y="3619500"/>
                <a:ext cx="6858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6477000" y="28956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/>
                  <a:t>Δ</a:t>
                </a:r>
                <a:r>
                  <a:rPr lang="en-US" sz="1600" i="1" dirty="0"/>
                  <a:t>x</a:t>
                </a:r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rot="5400000" flipH="1" flipV="1">
                <a:off x="6352778" y="3581797"/>
                <a:ext cx="762794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6734175" y="33528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 err="1">
                    <a:solidFill>
                      <a:srgbClr val="FF0000"/>
                    </a:solidFill>
                  </a:rPr>
                  <a:t>kx</a:t>
                </a:r>
                <a:endParaRPr lang="en-US" sz="1600" i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5257800" y="4743271"/>
            <a:ext cx="3200400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/>
              <a:t>This work is stored in the spring as </a:t>
            </a:r>
            <a:r>
              <a:rPr lang="en-US" sz="2400" u="sng">
                <a:solidFill>
                  <a:srgbClr val="FFFF00"/>
                </a:solidFill>
              </a:rPr>
              <a:t>potential energy.</a:t>
            </a:r>
          </a:p>
        </p:txBody>
      </p:sp>
      <p:cxnSp>
        <p:nvCxnSpPr>
          <p:cNvPr id="33" name="Straight Arrow Connector 32"/>
          <p:cNvCxnSpPr>
            <a:stCxn id="28" idx="1"/>
          </p:cNvCxnSpPr>
          <p:nvPr/>
        </p:nvCxnSpPr>
        <p:spPr>
          <a:xfrm rot="10800000">
            <a:off x="4267200" y="5257800"/>
            <a:ext cx="990600" cy="8563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V="1">
            <a:off x="4967850" y="4726511"/>
            <a:ext cx="3581400" cy="1644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Potential Energy </a:t>
            </a:r>
            <a:r>
              <a:rPr lang="en-US" i="1">
                <a:solidFill>
                  <a:srgbClr val="FFFF00"/>
                </a:solidFill>
              </a:rPr>
              <a:t>U</a:t>
            </a:r>
            <a:r>
              <a:rPr lang="en-US">
                <a:solidFill>
                  <a:srgbClr val="FFFF00"/>
                </a:solidFill>
              </a:rPr>
              <a:t>(</a:t>
            </a:r>
            <a:r>
              <a:rPr lang="en-US" i="1">
                <a:solidFill>
                  <a:srgbClr val="FFFF00"/>
                </a:solidFill>
              </a:rPr>
              <a:t>x</a:t>
            </a:r>
            <a:r>
              <a:rPr lang="en-US">
                <a:solidFill>
                  <a:srgbClr val="FFFF00"/>
                </a:solidFill>
              </a:rPr>
              <a:t>) Stored in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724400"/>
          </a:xfrm>
        </p:spPr>
        <p:txBody>
          <a:bodyPr/>
          <a:lstStyle/>
          <a:p>
            <a:r>
              <a:rPr lang="en-US"/>
              <a:t>The potential energy curve is a </a:t>
            </a:r>
            <a:r>
              <a:rPr lang="en-US">
                <a:solidFill>
                  <a:srgbClr val="FFFF00"/>
                </a:solidFill>
              </a:rPr>
              <a:t>parabola</a:t>
            </a:r>
            <a:r>
              <a:rPr lang="en-US"/>
              <a:t>, its steepness determined by the spring constant </a:t>
            </a:r>
            <a:r>
              <a:rPr lang="en-US" i="1"/>
              <a:t>k</a:t>
            </a:r>
            <a:r>
              <a:rPr lang="en-US"/>
              <a:t>. </a:t>
            </a:r>
          </a:p>
          <a:p>
            <a:r>
              <a:rPr lang="en-US"/>
              <a:t>For a mass </a:t>
            </a:r>
            <a:r>
              <a:rPr lang="en-US" i="1"/>
              <a:t>m</a:t>
            </a:r>
            <a:r>
              <a:rPr lang="en-US"/>
              <a:t> oscillating on the spring, with displacement</a:t>
            </a:r>
          </a:p>
          <a:p>
            <a:endParaRPr lang="en-US"/>
          </a:p>
          <a:p>
            <a:pPr>
              <a:buNone/>
            </a:pPr>
            <a:r>
              <a:rPr lang="en-US"/>
              <a:t>	the potential energy 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/>
              <a:t> </a:t>
            </a: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H="1" flipV="1">
            <a:off x="6629400" y="1752602"/>
            <a:ext cx="13602" cy="296303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4724400" y="2362200"/>
            <a:ext cx="3862448" cy="2362200"/>
          </a:xfrm>
          <a:custGeom>
            <a:avLst/>
            <a:gdLst>
              <a:gd name="connsiteX0" fmla="*/ 0 w 5450774"/>
              <a:gd name="connsiteY0" fmla="*/ 130628 h 4267200"/>
              <a:gd name="connsiteX1" fmla="*/ 866899 w 5450774"/>
              <a:gd name="connsiteY1" fmla="*/ 2434441 h 4267200"/>
              <a:gd name="connsiteX2" fmla="*/ 1816925 w 5450774"/>
              <a:gd name="connsiteY2" fmla="*/ 3883231 h 4267200"/>
              <a:gd name="connsiteX3" fmla="*/ 2707574 w 5450774"/>
              <a:gd name="connsiteY3" fmla="*/ 4251366 h 4267200"/>
              <a:gd name="connsiteX4" fmla="*/ 3621974 w 5450774"/>
              <a:gd name="connsiteY4" fmla="*/ 3788228 h 4267200"/>
              <a:gd name="connsiteX5" fmla="*/ 4560125 w 5450774"/>
              <a:gd name="connsiteY5" fmla="*/ 2375065 h 4267200"/>
              <a:gd name="connsiteX6" fmla="*/ 5450774 w 5450774"/>
              <a:gd name="connsiteY6" fmla="*/ 0 h 4267200"/>
              <a:gd name="connsiteX7" fmla="*/ 5450774 w 5450774"/>
              <a:gd name="connsiteY7" fmla="*/ 0 h 4267200"/>
              <a:gd name="connsiteX8" fmla="*/ 5450774 w 5450774"/>
              <a:gd name="connsiteY8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0774" h="4267200">
                <a:moveTo>
                  <a:pt x="0" y="130628"/>
                </a:moveTo>
                <a:cubicBezTo>
                  <a:pt x="282039" y="969817"/>
                  <a:pt x="564078" y="1809007"/>
                  <a:pt x="866899" y="2434441"/>
                </a:cubicBezTo>
                <a:cubicBezTo>
                  <a:pt x="1169720" y="3059875"/>
                  <a:pt x="1510146" y="3580410"/>
                  <a:pt x="1816925" y="3883231"/>
                </a:cubicBezTo>
                <a:cubicBezTo>
                  <a:pt x="2123704" y="4186052"/>
                  <a:pt x="2406733" y="4267200"/>
                  <a:pt x="2707574" y="4251366"/>
                </a:cubicBezTo>
                <a:cubicBezTo>
                  <a:pt x="3008415" y="4235532"/>
                  <a:pt x="3313216" y="4100945"/>
                  <a:pt x="3621974" y="3788228"/>
                </a:cubicBezTo>
                <a:cubicBezTo>
                  <a:pt x="3930732" y="3475511"/>
                  <a:pt x="4255325" y="3006436"/>
                  <a:pt x="4560125" y="2375065"/>
                </a:cubicBezTo>
                <a:cubicBezTo>
                  <a:pt x="4864925" y="1743694"/>
                  <a:pt x="5450774" y="0"/>
                  <a:pt x="5450774" y="0"/>
                </a:cubicBezTo>
                <a:lnTo>
                  <a:pt x="5450774" y="0"/>
                </a:lnTo>
                <a:lnTo>
                  <a:pt x="5450774" y="0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553200" y="1905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U</a:t>
            </a:r>
            <a:r>
              <a:rPr lang="en-US" sz="2000"/>
              <a:t>(</a:t>
            </a:r>
            <a:r>
              <a:rPr lang="en-US" sz="2000" i="1"/>
              <a:t>x</a:t>
            </a:r>
            <a:r>
              <a:rPr lang="en-US" sz="2000"/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7800" y="32766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U</a:t>
            </a:r>
            <a:r>
              <a:rPr lang="en-US" sz="2000"/>
              <a:t>(</a:t>
            </a:r>
            <a:r>
              <a:rPr lang="en-US" sz="2000" i="1"/>
              <a:t>x</a:t>
            </a:r>
            <a:r>
              <a:rPr lang="en-US" sz="2000"/>
              <a:t>) = ½</a:t>
            </a:r>
            <a:r>
              <a:rPr lang="en-US" sz="2000" i="1"/>
              <a:t>kx</a:t>
            </a:r>
            <a:r>
              <a:rPr lang="en-US" sz="2000" baseline="30000"/>
              <a:t>2</a:t>
            </a:r>
            <a:r>
              <a:rPr lang="en-US" sz="200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01000" y="469372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72050" y="471747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0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5600855" y="3595595"/>
            <a:ext cx="36189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143000" y="4724400"/>
          <a:ext cx="2654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4" imgW="2654280" imgH="520560" progId="Equation.DSMT4">
                  <p:embed/>
                </p:oleObj>
              </mc:Choice>
              <mc:Fallback>
                <p:oleObj name="Equation" r:id="rId4" imgW="265428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24400"/>
                        <a:ext cx="26543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165275" y="5293425"/>
          <a:ext cx="3949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6" imgW="3949560" imgH="533160" progId="Equation.DSMT4">
                  <p:embed/>
                </p:oleObj>
              </mc:Choice>
              <mc:Fallback>
                <p:oleObj name="Equation" r:id="rId6" imgW="3949560" imgH="533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275" y="5293425"/>
                        <a:ext cx="39497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Total Energy </a:t>
            </a:r>
            <a:r>
              <a:rPr lang="en-US" i="1">
                <a:solidFill>
                  <a:srgbClr val="FFFF00"/>
                </a:solidFill>
              </a:rPr>
              <a:t>E</a:t>
            </a:r>
            <a:r>
              <a:rPr lang="en-US">
                <a:solidFill>
                  <a:srgbClr val="FFFF00"/>
                </a:solidFill>
              </a:rPr>
              <a:t> for a SHO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3274"/>
            <a:ext cx="4343400" cy="511232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FFFF00"/>
                </a:solidFill>
              </a:rPr>
              <a:t>total energy </a:t>
            </a:r>
            <a:r>
              <a:rPr lang="en-US" i="1">
                <a:solidFill>
                  <a:srgbClr val="FFFF00"/>
                </a:solidFill>
              </a:rPr>
              <a:t>E</a:t>
            </a:r>
            <a:r>
              <a:rPr lang="en-US"/>
              <a:t> of a mass </a:t>
            </a:r>
            <a:r>
              <a:rPr lang="en-US" i="1"/>
              <a:t>m</a:t>
            </a:r>
            <a:r>
              <a:rPr lang="en-US"/>
              <a:t> oscillating on a spring having constant </a:t>
            </a:r>
            <a:r>
              <a:rPr lang="en-US" i="1"/>
              <a:t>k</a:t>
            </a:r>
            <a:r>
              <a:rPr lang="en-US"/>
              <a:t> is the </a:t>
            </a:r>
            <a:r>
              <a:rPr lang="en-US">
                <a:solidFill>
                  <a:srgbClr val="FFFF00"/>
                </a:solidFill>
              </a:rPr>
              <a:t>sum</a:t>
            </a:r>
            <a:r>
              <a:rPr lang="en-US"/>
              <a:t> of the mass’s kinetic energy and the spring’s potential energy:</a:t>
            </a:r>
          </a:p>
          <a:p>
            <a:r>
              <a:rPr lang="en-US" sz="3000" i="1"/>
              <a:t>    </a:t>
            </a:r>
            <a:r>
              <a:rPr lang="en-US" sz="3000" i="1">
                <a:solidFill>
                  <a:srgbClr val="FFFF00"/>
                </a:solidFill>
              </a:rPr>
              <a:t>E</a:t>
            </a:r>
            <a:r>
              <a:rPr lang="en-US" sz="3000">
                <a:solidFill>
                  <a:srgbClr val="FFFF00"/>
                </a:solidFill>
              </a:rPr>
              <a:t> = ½</a:t>
            </a:r>
            <a:r>
              <a:rPr lang="en-US" sz="3000" i="1">
                <a:solidFill>
                  <a:srgbClr val="FFFF00"/>
                </a:solidFill>
              </a:rPr>
              <a:t>mv</a:t>
            </a:r>
            <a:r>
              <a:rPr lang="en-US" sz="3000" baseline="30000">
                <a:solidFill>
                  <a:srgbClr val="FFFF00"/>
                </a:solidFill>
              </a:rPr>
              <a:t>2</a:t>
            </a:r>
            <a:r>
              <a:rPr lang="en-US" sz="3000">
                <a:solidFill>
                  <a:srgbClr val="FFFF00"/>
                </a:solidFill>
              </a:rPr>
              <a:t> + ½</a:t>
            </a:r>
            <a:r>
              <a:rPr lang="en-US" sz="3000" i="1">
                <a:solidFill>
                  <a:srgbClr val="FFFF00"/>
                </a:solidFill>
              </a:rPr>
              <a:t>kx</a:t>
            </a:r>
            <a:r>
              <a:rPr lang="en-US" sz="3000" baseline="30000">
                <a:solidFill>
                  <a:srgbClr val="FFFF00"/>
                </a:solidFill>
              </a:rPr>
              <a:t>2</a:t>
            </a:r>
            <a:r>
              <a:rPr lang="en-US" sz="3000">
                <a:solidFill>
                  <a:srgbClr val="FFFF00"/>
                </a:solidFill>
              </a:rPr>
              <a:t> </a:t>
            </a:r>
          </a:p>
          <a:p>
            <a:r>
              <a:rPr lang="en-US">
                <a:solidFill>
                  <a:schemeClr val="bg1"/>
                </a:solidFill>
              </a:rPr>
              <a:t>For a given </a:t>
            </a:r>
            <a:r>
              <a:rPr lang="en-US" i="1">
                <a:solidFill>
                  <a:schemeClr val="bg1"/>
                </a:solidFill>
              </a:rPr>
              <a:t>E</a:t>
            </a:r>
            <a:r>
              <a:rPr lang="en-US">
                <a:solidFill>
                  <a:schemeClr val="bg1"/>
                </a:solidFill>
              </a:rPr>
              <a:t>, the mass will oscillate between the points  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 = </a:t>
            </a:r>
            <a:r>
              <a:rPr lang="en-US" i="1">
                <a:solidFill>
                  <a:schemeClr val="bg1"/>
                </a:solidFill>
              </a:rPr>
              <a:t>A</a:t>
            </a:r>
            <a:r>
              <a:rPr lang="en-US">
                <a:solidFill>
                  <a:schemeClr val="bg1"/>
                </a:solidFill>
              </a:rPr>
              <a:t> and –</a:t>
            </a:r>
            <a:r>
              <a:rPr lang="en-US" i="1">
                <a:solidFill>
                  <a:schemeClr val="bg1"/>
                </a:solidFill>
              </a:rPr>
              <a:t>A</a:t>
            </a:r>
            <a:r>
              <a:rPr lang="en-US">
                <a:solidFill>
                  <a:schemeClr val="bg1"/>
                </a:solidFill>
              </a:rPr>
              <a:t>,  where </a:t>
            </a:r>
          </a:p>
          <a:p>
            <a:r>
              <a:rPr lang="en-US" sz="3000" i="1">
                <a:solidFill>
                  <a:srgbClr val="FFFF00"/>
                </a:solidFill>
              </a:rPr>
              <a:t>           E</a:t>
            </a:r>
            <a:r>
              <a:rPr lang="en-US" sz="3000">
                <a:solidFill>
                  <a:srgbClr val="FFFF00"/>
                </a:solidFill>
              </a:rPr>
              <a:t> = ½</a:t>
            </a:r>
            <a:r>
              <a:rPr lang="en-US" sz="3000" i="1">
                <a:solidFill>
                  <a:srgbClr val="FFFF00"/>
                </a:solidFill>
              </a:rPr>
              <a:t>kA</a:t>
            </a:r>
            <a:r>
              <a:rPr lang="en-US" sz="3000" baseline="30000">
                <a:solidFill>
                  <a:srgbClr val="FFFF00"/>
                </a:solidFill>
              </a:rPr>
              <a:t>2</a:t>
            </a:r>
          </a:p>
          <a:p>
            <a:r>
              <a:rPr lang="en-US">
                <a:solidFill>
                  <a:schemeClr val="bg1"/>
                </a:solidFill>
              </a:rPr>
              <a:t>Maximum speed is at 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 = 0, where </a:t>
            </a:r>
            <a:r>
              <a:rPr lang="en-US" i="1">
                <a:solidFill>
                  <a:schemeClr val="bg1"/>
                </a:solidFill>
              </a:rPr>
              <a:t>U</a:t>
            </a:r>
            <a:r>
              <a:rPr lang="en-US">
                <a:solidFill>
                  <a:schemeClr val="bg1"/>
                </a:solidFill>
              </a:rPr>
              <a:t>(</a:t>
            </a:r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>
                <a:solidFill>
                  <a:schemeClr val="bg1"/>
                </a:solidFill>
              </a:rPr>
              <a:t>) =0, and </a:t>
            </a:r>
          </a:p>
          <a:p>
            <a:pPr>
              <a:buNone/>
            </a:pPr>
            <a:r>
              <a:rPr lang="en-US"/>
              <a:t>           </a:t>
            </a:r>
            <a:r>
              <a:rPr lang="en-US" sz="3000" i="1">
                <a:solidFill>
                  <a:srgbClr val="FFFF00"/>
                </a:solidFill>
              </a:rPr>
              <a:t>E</a:t>
            </a:r>
            <a:r>
              <a:rPr lang="en-US" sz="3000">
                <a:solidFill>
                  <a:srgbClr val="FFFF00"/>
                </a:solidFill>
              </a:rPr>
              <a:t> = ½</a:t>
            </a:r>
            <a:r>
              <a:rPr lang="en-US" sz="3000" i="1">
                <a:solidFill>
                  <a:srgbClr val="FFFF00"/>
                </a:solidFill>
              </a:rPr>
              <a:t>mv</a:t>
            </a:r>
            <a:r>
              <a:rPr lang="en-US" sz="3000" baseline="30000">
                <a:solidFill>
                  <a:srgbClr val="FFFF00"/>
                </a:solidFill>
              </a:rPr>
              <a:t>2</a:t>
            </a:r>
            <a:r>
              <a:rPr lang="en-US" sz="3000">
                <a:solidFill>
                  <a:srgbClr val="FFFF00"/>
                </a:solidFill>
              </a:rPr>
              <a:t> at </a:t>
            </a:r>
            <a:r>
              <a:rPr lang="en-US" sz="3000" i="1">
                <a:solidFill>
                  <a:srgbClr val="FFFF00"/>
                </a:solidFill>
              </a:rPr>
              <a:t>x</a:t>
            </a:r>
            <a:r>
              <a:rPr lang="en-US" sz="3000">
                <a:solidFill>
                  <a:srgbClr val="FFFF00"/>
                </a:solidFill>
              </a:rPr>
              <a:t> = 0</a:t>
            </a:r>
            <a:r>
              <a:rPr lang="en-US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/>
              <a:t>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800600" y="2045217"/>
            <a:ext cx="4114800" cy="3364983"/>
            <a:chOff x="4572000" y="1752602"/>
            <a:chExt cx="4114800" cy="3364983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572000" y="4724400"/>
              <a:ext cx="3977250" cy="2112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5" idx="3"/>
            </p:cNvCxnSpPr>
            <p:nvPr/>
          </p:nvCxnSpPr>
          <p:spPr>
            <a:xfrm flipH="1" flipV="1">
              <a:off x="6629400" y="1752602"/>
              <a:ext cx="13602" cy="2963032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reeform 4"/>
            <p:cNvSpPr/>
            <p:nvPr/>
          </p:nvSpPr>
          <p:spPr>
            <a:xfrm>
              <a:off x="4724400" y="2362200"/>
              <a:ext cx="3862448" cy="2362200"/>
            </a:xfrm>
            <a:custGeom>
              <a:avLst/>
              <a:gdLst>
                <a:gd name="connsiteX0" fmla="*/ 0 w 5450774"/>
                <a:gd name="connsiteY0" fmla="*/ 130628 h 4267200"/>
                <a:gd name="connsiteX1" fmla="*/ 866899 w 5450774"/>
                <a:gd name="connsiteY1" fmla="*/ 2434441 h 4267200"/>
                <a:gd name="connsiteX2" fmla="*/ 1816925 w 5450774"/>
                <a:gd name="connsiteY2" fmla="*/ 3883231 h 4267200"/>
                <a:gd name="connsiteX3" fmla="*/ 2707574 w 5450774"/>
                <a:gd name="connsiteY3" fmla="*/ 4251366 h 4267200"/>
                <a:gd name="connsiteX4" fmla="*/ 3621974 w 5450774"/>
                <a:gd name="connsiteY4" fmla="*/ 3788228 h 4267200"/>
                <a:gd name="connsiteX5" fmla="*/ 4560125 w 5450774"/>
                <a:gd name="connsiteY5" fmla="*/ 2375065 h 4267200"/>
                <a:gd name="connsiteX6" fmla="*/ 5450774 w 5450774"/>
                <a:gd name="connsiteY6" fmla="*/ 0 h 4267200"/>
                <a:gd name="connsiteX7" fmla="*/ 5450774 w 5450774"/>
                <a:gd name="connsiteY7" fmla="*/ 0 h 4267200"/>
                <a:gd name="connsiteX8" fmla="*/ 5450774 w 5450774"/>
                <a:gd name="connsiteY8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50774" h="4267200">
                  <a:moveTo>
                    <a:pt x="0" y="130628"/>
                  </a:moveTo>
                  <a:cubicBezTo>
                    <a:pt x="282039" y="969817"/>
                    <a:pt x="564078" y="1809007"/>
                    <a:pt x="866899" y="2434441"/>
                  </a:cubicBezTo>
                  <a:cubicBezTo>
                    <a:pt x="1169720" y="3059875"/>
                    <a:pt x="1510146" y="3580410"/>
                    <a:pt x="1816925" y="3883231"/>
                  </a:cubicBezTo>
                  <a:cubicBezTo>
                    <a:pt x="2123704" y="4186052"/>
                    <a:pt x="2406733" y="4267200"/>
                    <a:pt x="2707574" y="4251366"/>
                  </a:cubicBezTo>
                  <a:cubicBezTo>
                    <a:pt x="3008415" y="4235532"/>
                    <a:pt x="3313216" y="4100945"/>
                    <a:pt x="3621974" y="3788228"/>
                  </a:cubicBezTo>
                  <a:cubicBezTo>
                    <a:pt x="3930732" y="3475511"/>
                    <a:pt x="4255325" y="3006436"/>
                    <a:pt x="4560125" y="2375065"/>
                  </a:cubicBezTo>
                  <a:cubicBezTo>
                    <a:pt x="4864925" y="1743694"/>
                    <a:pt x="5450774" y="0"/>
                    <a:pt x="5450774" y="0"/>
                  </a:cubicBezTo>
                  <a:lnTo>
                    <a:pt x="5450774" y="0"/>
                  </a:lnTo>
                  <a:lnTo>
                    <a:pt x="5450774" y="0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05600" y="2667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E = K + U   </a:t>
              </a:r>
              <a:endParaRPr lang="en-US" sz="20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327660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U</a:t>
              </a:r>
              <a:r>
                <a:rPr lang="en-US" sz="2000"/>
                <a:t>(</a:t>
              </a:r>
              <a:r>
                <a:rPr lang="en-US" sz="2000" i="1"/>
                <a:t>x</a:t>
              </a:r>
              <a:r>
                <a:rPr lang="en-US" sz="2000"/>
                <a:t>) = ½</a:t>
              </a:r>
              <a:r>
                <a:rPr lang="en-US" sz="2000" i="1"/>
                <a:t>kx</a:t>
              </a:r>
              <a:r>
                <a:rPr lang="en-US" sz="2000" baseline="30000"/>
                <a:t>2</a:t>
              </a:r>
              <a:r>
                <a:rPr lang="en-US" sz="2000"/>
                <a:t>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80375" y="4693725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x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2050" y="4717475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0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5600855" y="3595595"/>
              <a:ext cx="361890" cy="381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00600" y="3048000"/>
              <a:ext cx="3886200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7057900" y="3481450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781300" y="3488375"/>
              <a:ext cx="2438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105875" y="4666025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A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76850" y="466305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-A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Mass </a:t>
            </a:r>
            <a:r>
              <a:rPr lang="en-US" i="1" dirty="0">
                <a:solidFill>
                  <a:srgbClr val="FFFF00"/>
                </a:solidFill>
              </a:rPr>
              <a:t>Hanging</a:t>
            </a:r>
            <a:r>
              <a:rPr lang="en-US" dirty="0">
                <a:solidFill>
                  <a:srgbClr val="FFFF00"/>
                </a:solidFill>
              </a:rPr>
              <a:t> on a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Suppose as before the spring constant is </a:t>
            </a:r>
            <a:r>
              <a:rPr lang="en-US" i="1" dirty="0">
                <a:solidFill>
                  <a:schemeClr val="bg1"/>
                </a:solidFill>
              </a:rPr>
              <a:t>k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There will be an </a:t>
            </a:r>
            <a:r>
              <a:rPr lang="en-US" dirty="0">
                <a:solidFill>
                  <a:srgbClr val="FFFF00"/>
                </a:solidFill>
              </a:rPr>
              <a:t>extension </a:t>
            </a:r>
            <a:r>
              <a:rPr lang="en-US" i="1" dirty="0">
                <a:solidFill>
                  <a:srgbClr val="FFFF00"/>
                </a:solidFill>
              </a:rPr>
              <a:t>x</a:t>
            </a:r>
            <a:r>
              <a:rPr lang="en-US" baseline="-25000" dirty="0">
                <a:solidFill>
                  <a:srgbClr val="FFFF00"/>
                </a:solidFill>
              </a:rPr>
              <a:t>0</a:t>
            </a:r>
            <a:r>
              <a:rPr lang="en-US" dirty="0">
                <a:solidFill>
                  <a:srgbClr val="FFFF00"/>
                </a:solidFill>
              </a:rPr>
              <a:t>,  </a:t>
            </a:r>
            <a:r>
              <a:rPr lang="en-US" i="1" dirty="0">
                <a:solidFill>
                  <a:srgbClr val="FFFF00"/>
                </a:solidFill>
              </a:rPr>
              <a:t>kx</a:t>
            </a:r>
            <a:r>
              <a:rPr lang="en-US" baseline="-25000" dirty="0">
                <a:solidFill>
                  <a:srgbClr val="FFFF00"/>
                </a:solidFill>
              </a:rPr>
              <a:t>0</a:t>
            </a:r>
            <a:r>
              <a:rPr lang="en-US" dirty="0">
                <a:solidFill>
                  <a:srgbClr val="FFFF00"/>
                </a:solidFill>
              </a:rPr>
              <a:t> = </a:t>
            </a:r>
            <a:r>
              <a:rPr lang="en-US" i="1" dirty="0">
                <a:solidFill>
                  <a:srgbClr val="FFFF00"/>
                </a:solidFill>
              </a:rPr>
              <a:t>mg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chemeClr val="bg1"/>
                </a:solidFill>
              </a:rPr>
              <a:t>when the </a:t>
            </a:r>
            <a:r>
              <a:rPr lang="en-US" dirty="0">
                <a:solidFill>
                  <a:srgbClr val="FFFF00"/>
                </a:solidFill>
              </a:rPr>
              <a:t>mass is at rest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The equation of motion is now: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with solution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10860000" flipV="1">
            <a:off x="5410621" y="3685522"/>
            <a:ext cx="32004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51"/>
          <p:cNvGrpSpPr/>
          <p:nvPr/>
        </p:nvGrpSpPr>
        <p:grpSpPr>
          <a:xfrm rot="5400000">
            <a:off x="5181600" y="1981200"/>
            <a:ext cx="2094963" cy="1610931"/>
            <a:chOff x="5181600" y="2274195"/>
            <a:chExt cx="2094963" cy="1610931"/>
          </a:xfrm>
        </p:grpSpPr>
        <p:grpSp>
          <p:nvGrpSpPr>
            <p:cNvPr id="8" name="Group 43"/>
            <p:cNvGrpSpPr/>
            <p:nvPr/>
          </p:nvGrpSpPr>
          <p:grpSpPr>
            <a:xfrm>
              <a:off x="5562600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7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5181600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562600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600163" y="2274195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Natural length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 rot="5400000">
            <a:off x="6491850" y="2419600"/>
            <a:ext cx="2819400" cy="1447800"/>
            <a:chOff x="5181600" y="4228426"/>
            <a:chExt cx="2819400" cy="1447800"/>
          </a:xfrm>
        </p:grpSpPr>
        <p:sp>
          <p:nvSpPr>
            <p:cNvPr id="41" name="Rectangle 40"/>
            <p:cNvSpPr/>
            <p:nvPr/>
          </p:nvSpPr>
          <p:spPr>
            <a:xfrm flipH="1">
              <a:off x="5562600" y="4598695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57"/>
            <p:cNvGrpSpPr/>
            <p:nvPr/>
          </p:nvGrpSpPr>
          <p:grpSpPr>
            <a:xfrm>
              <a:off x="5698140" y="4663639"/>
              <a:ext cx="2192310" cy="610125"/>
              <a:chOff x="6123147" y="4190475"/>
              <a:chExt cx="2192310" cy="610125"/>
            </a:xfrm>
          </p:grpSpPr>
          <p:grpSp>
            <p:nvGrpSpPr>
              <p:cNvPr id="25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6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7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9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924800" y="4611574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81600" y="42284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 rot="5400000">
            <a:off x="7101884" y="4175716"/>
            <a:ext cx="73302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581400" y="3867400"/>
            <a:ext cx="1752600" cy="64633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Extension </a:t>
            </a:r>
            <a:r>
              <a:rPr lang="en-US" i="1" dirty="0"/>
              <a:t>x</a:t>
            </a:r>
            <a:r>
              <a:rPr lang="en-US" baseline="-25000" dirty="0"/>
              <a:t>0  </a:t>
            </a:r>
            <a:r>
              <a:rPr lang="en-US" dirty="0"/>
              <a:t>for mass </a:t>
            </a:r>
            <a:r>
              <a:rPr lang="en-US" i="1" dirty="0"/>
              <a:t>m</a:t>
            </a:r>
            <a:r>
              <a:rPr lang="en-US" dirty="0"/>
              <a:t> at rest</a:t>
            </a:r>
            <a:endParaRPr lang="en-US" baseline="-25000" dirty="0"/>
          </a:p>
        </p:txBody>
      </p:sp>
      <p:grpSp>
        <p:nvGrpSpPr>
          <p:cNvPr id="31" name="Group 72"/>
          <p:cNvGrpSpPr/>
          <p:nvPr/>
        </p:nvGrpSpPr>
        <p:grpSpPr>
          <a:xfrm>
            <a:off x="7558650" y="4551225"/>
            <a:ext cx="762000" cy="685800"/>
            <a:chOff x="7160825" y="2519550"/>
            <a:chExt cx="762000" cy="685800"/>
          </a:xfrm>
        </p:grpSpPr>
        <p:sp>
          <p:nvSpPr>
            <p:cNvPr id="75" name="Rounded Rectangle 74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000000"/>
                  </a:solidFill>
                </a:rPr>
                <a:t>m</a:t>
              </a:r>
            </a:p>
          </p:txBody>
        </p:sp>
      </p:grp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803975" y="4836225"/>
          <a:ext cx="3606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4" imgW="3606480" imgH="533160" progId="Equation.DSMT4">
                  <p:embed/>
                </p:oleObj>
              </mc:Choice>
              <mc:Fallback>
                <p:oleObj name="Equation" r:id="rId4" imgW="3606480" imgH="533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75" y="4836225"/>
                        <a:ext cx="3606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850900" y="5930900"/>
          <a:ext cx="5397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6" imgW="5397480" imgH="533160" progId="Equation.DSMT4">
                  <p:embed/>
                </p:oleObj>
              </mc:Choice>
              <mc:Fallback>
                <p:oleObj name="Equation" r:id="rId6" imgW="5397480" imgH="533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5930900"/>
                        <a:ext cx="5397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The Simple Pendulum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72000" cy="4525963"/>
          </a:xfrm>
          <a:ln w="1270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/>
              <a:t>A simple pendulum has a </a:t>
            </a:r>
            <a:r>
              <a:rPr lang="en-US">
                <a:solidFill>
                  <a:srgbClr val="FFFF00"/>
                </a:solidFill>
              </a:rPr>
              <a:t>bob</a:t>
            </a:r>
            <a:r>
              <a:rPr lang="en-US"/>
              <a:t>, a mass </a:t>
            </a:r>
            <a:r>
              <a:rPr lang="en-US" i="1">
                <a:solidFill>
                  <a:srgbClr val="FFFF00"/>
                </a:solidFill>
              </a:rPr>
              <a:t>m</a:t>
            </a:r>
            <a:r>
              <a:rPr lang="en-US"/>
              <a:t> treated as </a:t>
            </a:r>
            <a:r>
              <a:rPr lang="en-US">
                <a:solidFill>
                  <a:srgbClr val="FFFF00"/>
                </a:solidFill>
              </a:rPr>
              <a:t>a point mass</a:t>
            </a:r>
            <a:r>
              <a:rPr lang="en-US"/>
              <a:t>, at the end of a light string of length </a:t>
            </a:r>
            <a:r>
              <a:rPr lang="en-US" i="1">
                <a:solidFill>
                  <a:srgbClr val="FFFF00"/>
                </a:solidFill>
              </a:rPr>
              <a:t>ℓ</a:t>
            </a:r>
            <a:r>
              <a:rPr lang="en-US"/>
              <a:t>.</a:t>
            </a:r>
          </a:p>
          <a:p>
            <a:r>
              <a:rPr lang="en-US"/>
              <a:t>We consider only </a:t>
            </a:r>
            <a:r>
              <a:rPr lang="en-US" u="sng"/>
              <a:t>small amplitude oscillations</a:t>
            </a:r>
            <a:r>
              <a:rPr lang="en-US"/>
              <a:t>, and measure the displacement     </a:t>
            </a:r>
            <a:r>
              <a:rPr lang="en-US">
                <a:sym typeface="Symbol"/>
              </a:rPr>
              <a:t> </a:t>
            </a:r>
            <a:r>
              <a:rPr lang="en-US" i="1">
                <a:solidFill>
                  <a:srgbClr val="FFFF00"/>
                </a:solidFill>
                <a:sym typeface="Symbol"/>
              </a:rPr>
              <a:t>x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ℓ</a:t>
            </a:r>
            <a:r>
              <a:rPr lang="en-US">
                <a:sym typeface="Symbol"/>
              </a:rPr>
              <a:t>   along the </a:t>
            </a:r>
            <a:r>
              <a:rPr lang="en-US">
                <a:solidFill>
                  <a:srgbClr val="00B050"/>
                </a:solidFill>
                <a:sym typeface="Symbol"/>
              </a:rPr>
              <a:t>circular arc</a:t>
            </a:r>
            <a:r>
              <a:rPr lang="en-US">
                <a:sym typeface="Symbol"/>
              </a:rPr>
              <a:t>.</a:t>
            </a:r>
          </a:p>
          <a:p>
            <a:r>
              <a:rPr lang="en-US">
                <a:sym typeface="Symbol"/>
              </a:rPr>
              <a:t>The restoring force is</a:t>
            </a:r>
          </a:p>
          <a:p>
            <a:pPr>
              <a:buNone/>
            </a:pPr>
            <a:r>
              <a:rPr lang="en-US">
                <a:sym typeface="Symbol"/>
              </a:rPr>
              <a:t>	 </a:t>
            </a:r>
            <a:r>
              <a:rPr lang="en-US" i="1">
                <a:solidFill>
                  <a:srgbClr val="FFFF00"/>
                </a:solidFill>
                <a:sym typeface="Symbol"/>
              </a:rPr>
              <a:t>F</a:t>
            </a:r>
            <a:r>
              <a:rPr lang="en-US">
                <a:solidFill>
                  <a:srgbClr val="FFFF00"/>
                </a:solidFill>
                <a:sym typeface="Symbol"/>
              </a:rPr>
              <a:t> = -</a:t>
            </a:r>
            <a:r>
              <a:rPr lang="en-US" i="1">
                <a:solidFill>
                  <a:srgbClr val="FFFF00"/>
                </a:solidFill>
                <a:sym typeface="Symbol"/>
              </a:rPr>
              <a:t>mg</a:t>
            </a:r>
            <a:r>
              <a:rPr lang="en-US">
                <a:solidFill>
                  <a:srgbClr val="FFFF00"/>
                </a:solidFill>
                <a:sym typeface="Symbol"/>
              </a:rPr>
              <a:t>sin</a:t>
            </a:r>
            <a:r>
              <a:rPr lang="en-US" i="1">
                <a:solidFill>
                  <a:srgbClr val="FFFF00"/>
                </a:solidFill>
                <a:sym typeface="Symbol"/>
              </a:rPr>
              <a:t></a:t>
            </a:r>
            <a:r>
              <a:rPr lang="en-US">
                <a:solidFill>
                  <a:srgbClr val="FFFF00"/>
                </a:solidFill>
                <a:sym typeface="Symbol"/>
              </a:rPr>
              <a:t>  -</a:t>
            </a:r>
            <a:r>
              <a:rPr lang="en-US" i="1">
                <a:solidFill>
                  <a:srgbClr val="FFFF00"/>
                </a:solidFill>
                <a:sym typeface="Symbol"/>
              </a:rPr>
              <a:t>mg</a:t>
            </a:r>
            <a:r>
              <a:rPr lang="en-US">
                <a:solidFill>
                  <a:srgbClr val="FFFF00"/>
                </a:solidFill>
                <a:sym typeface="Symbol"/>
              </a:rPr>
              <a:t>  </a:t>
            </a:r>
            <a:r>
              <a:rPr lang="en-US">
                <a:sym typeface="Symbol"/>
              </a:rPr>
              <a:t>along the arc.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486477" y="1974272"/>
            <a:ext cx="3276523" cy="3359728"/>
            <a:chOff x="5486477" y="1974272"/>
            <a:chExt cx="3276523" cy="3359728"/>
          </a:xfrm>
        </p:grpSpPr>
        <p:sp>
          <p:nvSpPr>
            <p:cNvPr id="5" name="Rectangle 4"/>
            <p:cNvSpPr/>
            <p:nvPr/>
          </p:nvSpPr>
          <p:spPr>
            <a:xfrm>
              <a:off x="5879275" y="2133600"/>
              <a:ext cx="2590800" cy="2286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2"/>
            </p:cNvCxnSpPr>
            <p:nvPr/>
          </p:nvCxnSpPr>
          <p:spPr>
            <a:xfrm rot="5400000">
              <a:off x="5688775" y="3848100"/>
              <a:ext cx="297180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7736775" y="4572000"/>
              <a:ext cx="381000" cy="381000"/>
            </a:xfrm>
            <a:prstGeom prst="ellipse">
              <a:avLst/>
            </a:prstGeom>
            <a:gradFill flip="none" rotWithShape="1">
              <a:gsLst>
                <a:gs pos="0">
                  <a:srgbClr val="FFC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5" idx="2"/>
            </p:cNvCxnSpPr>
            <p:nvPr/>
          </p:nvCxnSpPr>
          <p:spPr>
            <a:xfrm rot="16200000" flipH="1">
              <a:off x="6412675" y="3124200"/>
              <a:ext cx="2209800" cy="68580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567550" y="338842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ℓ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10350" y="297675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60825" y="4934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rgbClr val="FF0000"/>
                  </a:solidFill>
                </a:rPr>
                <a:t>mg</a:t>
              </a:r>
              <a:r>
                <a:rPr lang="en-US">
                  <a:solidFill>
                    <a:srgbClr val="FF0000"/>
                  </a:solidFill>
                </a:rPr>
                <a:t>sin</a:t>
              </a:r>
              <a:r>
                <a:rPr lang="en-US" i="1">
                  <a:solidFill>
                    <a:srgbClr val="FF0000"/>
                  </a:solidFill>
                  <a:sym typeface="Symbol"/>
                </a:rPr>
                <a:t></a:t>
              </a:r>
              <a:endParaRPr lang="en-US" i="1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10440000" flipV="1">
              <a:off x="7016919" y="4841174"/>
              <a:ext cx="914400" cy="2286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077200" y="44410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  <p:sp>
          <p:nvSpPr>
            <p:cNvPr id="24" name="Arc 23"/>
            <p:cNvSpPr/>
            <p:nvPr/>
          </p:nvSpPr>
          <p:spPr>
            <a:xfrm rot="5400000">
              <a:off x="5638837" y="1821912"/>
              <a:ext cx="2971803" cy="3276523"/>
            </a:xfrm>
            <a:prstGeom prst="arc">
              <a:avLst>
                <a:gd name="adj1" fmla="val 19763369"/>
                <a:gd name="adj2" fmla="val 0"/>
              </a:avLst>
            </a:prstGeom>
            <a:ln w="381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17849</TotalTime>
  <Words>940</Words>
  <Application>Microsoft Office PowerPoint</Application>
  <PresentationFormat>On-screen Show (4:3)</PresentationFormat>
  <Paragraphs>178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Euclid Symbol</vt:lpstr>
      <vt:lpstr>Symbol</vt:lpstr>
      <vt:lpstr>Office Theme</vt:lpstr>
      <vt:lpstr>Equation</vt:lpstr>
      <vt:lpstr>Simple Harmonic Motion</vt:lpstr>
      <vt:lpstr>Force of a Stretched Spring</vt:lpstr>
      <vt:lpstr>Mass on a Spring</vt:lpstr>
      <vt:lpstr>Solving the Equation of Motion</vt:lpstr>
      <vt:lpstr>Energy in SHM: Potential Energy Stored in the Spring</vt:lpstr>
      <vt:lpstr>Potential Energy U(x) Stored in Spring</vt:lpstr>
      <vt:lpstr>Total Energy E for a SHO</vt:lpstr>
      <vt:lpstr>Mass Hanging on a Spring</vt:lpstr>
      <vt:lpstr>The Simple Pendulum</vt:lpstr>
      <vt:lpstr>F = ma for the Simple Pendulum</vt:lpstr>
      <vt:lpstr>Period of the Simple Pendulum</vt:lpstr>
      <vt:lpstr> Reminder: the Conical Pendulum</vt:lpstr>
      <vt:lpstr> The SHO and Circular Motion</vt:lpstr>
      <vt:lpstr>The Physical Pendulum</vt:lpstr>
      <vt:lpstr> = I  for the Physical Pendulum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Harmonic Motion</dc:title>
  <dc:creator>Michael</dc:creator>
  <cp:lastModifiedBy>Fowler, Michael (mf1i)</cp:lastModifiedBy>
  <cp:revision>270</cp:revision>
  <dcterms:created xsi:type="dcterms:W3CDTF">2010-03-01T20:42:02Z</dcterms:created>
  <dcterms:modified xsi:type="dcterms:W3CDTF">2021-05-06T21:44:27Z</dcterms:modified>
</cp:coreProperties>
</file>