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62" r:id="rId3"/>
    <p:sldId id="268" r:id="rId4"/>
    <p:sldId id="299" r:id="rId5"/>
    <p:sldId id="300" r:id="rId6"/>
    <p:sldId id="302" r:id="rId7"/>
    <p:sldId id="303" r:id="rId8"/>
    <p:sldId id="304" r:id="rId9"/>
    <p:sldId id="305" r:id="rId10"/>
    <p:sldId id="306" r:id="rId11"/>
    <p:sldId id="307" r:id="rId12"/>
    <p:sldId id="298" r:id="rId13"/>
    <p:sldId id="30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00000"/>
    <a:srgbClr val="CC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80" d="100"/>
          <a:sy n="80" d="100"/>
        </p:scale>
        <p:origin x="152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 </a:t>
            </a:r>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0DAE60D-EFEC-4AF0-B625-9BAD1C2604C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7FCAAE-9AF3-444D-9977-B451D8BEB3B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www.cartype.com/pics/7547/full/chevrolet_corvette_c6r_09_02.jp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0"/>
            <a:ext cx="6858000" cy="1470025"/>
          </a:xfrm>
        </p:spPr>
        <p:txBody>
          <a:bodyPr>
            <a:normAutofit/>
          </a:bodyPr>
          <a:lstStyle/>
          <a:p>
            <a:r>
              <a:rPr lang="en-US" sz="4000">
                <a:solidFill>
                  <a:schemeClr val="bg1"/>
                </a:solidFill>
              </a:rPr>
              <a:t>Hydrodynamics</a:t>
            </a:r>
          </a:p>
        </p:txBody>
      </p:sp>
      <p:sp>
        <p:nvSpPr>
          <p:cNvPr id="3" name="Subtitle 2"/>
          <p:cNvSpPr>
            <a:spLocks noGrp="1"/>
          </p:cNvSpPr>
          <p:nvPr>
            <p:ph type="subTitle" idx="1"/>
          </p:nvPr>
        </p:nvSpPr>
        <p:spPr>
          <a:xfrm>
            <a:off x="1143000" y="3886200"/>
            <a:ext cx="6400800" cy="1752600"/>
          </a:xfrm>
        </p:spPr>
        <p:txBody>
          <a:bodyPr/>
          <a:lstStyle/>
          <a:p>
            <a:r>
              <a:rPr lang="en-US"/>
              <a:t>Physics 1425 Lecture 27</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00"/>
                </a:solidFill>
              </a:rPr>
              <a:t>Bernoulli’s Equation</a:t>
            </a:r>
          </a:p>
        </p:txBody>
      </p:sp>
      <p:sp>
        <p:nvSpPr>
          <p:cNvPr id="3" name="Content Placeholder 2"/>
          <p:cNvSpPr>
            <a:spLocks noGrp="1"/>
          </p:cNvSpPr>
          <p:nvPr>
            <p:ph sz="half" idx="1"/>
          </p:nvPr>
        </p:nvSpPr>
        <p:spPr>
          <a:xfrm>
            <a:off x="184074" y="3200400"/>
            <a:ext cx="8502726" cy="3657600"/>
          </a:xfrm>
          <a:ln>
            <a:solidFill>
              <a:srgbClr val="FF0000"/>
            </a:solidFill>
          </a:ln>
        </p:spPr>
        <p:txBody>
          <a:bodyPr>
            <a:noAutofit/>
          </a:bodyPr>
          <a:lstStyle/>
          <a:p>
            <a:r>
              <a:rPr lang="en-US" sz="2400">
                <a:solidFill>
                  <a:schemeClr val="bg1"/>
                </a:solidFill>
              </a:rPr>
              <a:t>In the time </a:t>
            </a:r>
            <a:r>
              <a:rPr lang="el-GR" sz="2400">
                <a:solidFill>
                  <a:schemeClr val="bg1"/>
                </a:solidFill>
              </a:rPr>
              <a:t>Δ</a:t>
            </a:r>
            <a:r>
              <a:rPr lang="en-US" sz="2400" i="1">
                <a:solidFill>
                  <a:schemeClr val="bg1"/>
                </a:solidFill>
              </a:rPr>
              <a:t>t</a:t>
            </a:r>
            <a:r>
              <a:rPr lang="en-US" sz="2400">
                <a:solidFill>
                  <a:schemeClr val="bg1"/>
                </a:solidFill>
              </a:rPr>
              <a:t>, there is a </a:t>
            </a:r>
            <a:r>
              <a:rPr lang="en-US" sz="2400">
                <a:solidFill>
                  <a:srgbClr val="FFFF00"/>
                </a:solidFill>
              </a:rPr>
              <a:t>KE gain of  ½</a:t>
            </a:r>
            <a:r>
              <a:rPr lang="el-GR" sz="2400" i="1">
                <a:solidFill>
                  <a:srgbClr val="FFFF00"/>
                </a:solidFill>
              </a:rPr>
              <a:t>ρ</a:t>
            </a:r>
            <a:r>
              <a:rPr lang="en-US" sz="2400" i="1">
                <a:solidFill>
                  <a:srgbClr val="FFFF00"/>
                </a:solidFill>
              </a:rPr>
              <a:t>A</a:t>
            </a:r>
            <a:r>
              <a:rPr lang="en-US" sz="2400" baseline="-25000">
                <a:solidFill>
                  <a:srgbClr val="FFFF00"/>
                </a:solidFill>
              </a:rPr>
              <a:t>1</a:t>
            </a:r>
            <a:r>
              <a:rPr lang="en-US" sz="2400" i="1">
                <a:solidFill>
                  <a:srgbClr val="FFFF00"/>
                </a:solidFill>
              </a:rPr>
              <a:t>Δℓ</a:t>
            </a:r>
            <a:r>
              <a:rPr lang="en-US" sz="2400" baseline="-25000">
                <a:solidFill>
                  <a:srgbClr val="FFFF00"/>
                </a:solidFill>
              </a:rPr>
              <a:t>1</a:t>
            </a:r>
            <a:r>
              <a:rPr lang="en-US" sz="2400">
                <a:solidFill>
                  <a:srgbClr val="FFFF00"/>
                </a:solidFill>
              </a:rPr>
              <a:t>(v</a:t>
            </a:r>
            <a:r>
              <a:rPr lang="en-US" sz="2400" baseline="-25000">
                <a:solidFill>
                  <a:srgbClr val="FFFF00"/>
                </a:solidFill>
              </a:rPr>
              <a:t>2</a:t>
            </a:r>
            <a:r>
              <a:rPr lang="en-US" sz="2400" baseline="30000">
                <a:solidFill>
                  <a:srgbClr val="FFFF00"/>
                </a:solidFill>
              </a:rPr>
              <a:t>2</a:t>
            </a:r>
            <a:r>
              <a:rPr lang="en-US" sz="2400">
                <a:solidFill>
                  <a:srgbClr val="FFFF00"/>
                </a:solidFill>
              </a:rPr>
              <a:t> – v</a:t>
            </a:r>
            <a:r>
              <a:rPr lang="en-US" sz="2400" baseline="-25000">
                <a:solidFill>
                  <a:srgbClr val="FFFF00"/>
                </a:solidFill>
              </a:rPr>
              <a:t>1</a:t>
            </a:r>
            <a:r>
              <a:rPr lang="en-US" sz="2400" baseline="30000">
                <a:solidFill>
                  <a:srgbClr val="FFFF00"/>
                </a:solidFill>
              </a:rPr>
              <a:t>2</a:t>
            </a:r>
            <a:r>
              <a:rPr lang="en-US" sz="2400">
                <a:solidFill>
                  <a:srgbClr val="FFFF00"/>
                </a:solidFill>
              </a:rPr>
              <a:t>).</a:t>
            </a:r>
            <a:r>
              <a:rPr lang="en-US" sz="2400">
                <a:solidFill>
                  <a:schemeClr val="bg1"/>
                </a:solidFill>
              </a:rPr>
              <a:t> </a:t>
            </a:r>
          </a:p>
          <a:p>
            <a:r>
              <a:rPr lang="en-US" sz="2400">
                <a:solidFill>
                  <a:schemeClr val="bg1"/>
                </a:solidFill>
              </a:rPr>
              <a:t>Where did that energy come from?</a:t>
            </a:r>
          </a:p>
          <a:p>
            <a:r>
              <a:rPr lang="en-US" sz="2400">
                <a:solidFill>
                  <a:schemeClr val="bg1"/>
                </a:solidFill>
              </a:rPr>
              <a:t>In the time </a:t>
            </a:r>
            <a:r>
              <a:rPr lang="el-GR" sz="2400">
                <a:solidFill>
                  <a:schemeClr val="bg1"/>
                </a:solidFill>
              </a:rPr>
              <a:t>Δ</a:t>
            </a:r>
            <a:r>
              <a:rPr lang="en-US" sz="2400" i="1">
                <a:solidFill>
                  <a:schemeClr val="bg1"/>
                </a:solidFill>
              </a:rPr>
              <a:t>t</a:t>
            </a:r>
            <a:r>
              <a:rPr lang="en-US" sz="2400">
                <a:solidFill>
                  <a:schemeClr val="bg1"/>
                </a:solidFill>
              </a:rPr>
              <a:t>, the </a:t>
            </a:r>
            <a:r>
              <a:rPr lang="en-US" sz="2400">
                <a:solidFill>
                  <a:srgbClr val="FFFF00"/>
                </a:solidFill>
              </a:rPr>
              <a:t>pressure </a:t>
            </a:r>
            <a:r>
              <a:rPr lang="en-US" sz="2400" i="1">
                <a:solidFill>
                  <a:srgbClr val="FFFF00"/>
                </a:solidFill>
              </a:rPr>
              <a:t>P</a:t>
            </a:r>
            <a:r>
              <a:rPr lang="en-US" sz="2400" baseline="-25000">
                <a:solidFill>
                  <a:srgbClr val="FFFF00"/>
                </a:solidFill>
              </a:rPr>
              <a:t>1</a:t>
            </a:r>
            <a:r>
              <a:rPr lang="en-US" sz="2400">
                <a:solidFill>
                  <a:srgbClr val="FFFF00"/>
                </a:solidFill>
              </a:rPr>
              <a:t> on the area </a:t>
            </a:r>
            <a:r>
              <a:rPr lang="en-US" sz="2400" i="1">
                <a:solidFill>
                  <a:srgbClr val="FFFF00"/>
                </a:solidFill>
              </a:rPr>
              <a:t>A</a:t>
            </a:r>
            <a:r>
              <a:rPr lang="en-US" sz="2400" baseline="-25000">
                <a:solidFill>
                  <a:srgbClr val="FFFF00"/>
                </a:solidFill>
              </a:rPr>
              <a:t>1</a:t>
            </a:r>
            <a:r>
              <a:rPr lang="en-US" sz="2400">
                <a:solidFill>
                  <a:srgbClr val="FFFF00"/>
                </a:solidFill>
              </a:rPr>
              <a:t> does work</a:t>
            </a:r>
            <a:r>
              <a:rPr lang="en-US" sz="2400">
                <a:solidFill>
                  <a:schemeClr val="bg1"/>
                </a:solidFill>
              </a:rPr>
              <a:t>: </a:t>
            </a:r>
          </a:p>
          <a:p>
            <a:pPr>
              <a:buNone/>
            </a:pPr>
            <a:r>
              <a:rPr lang="en-US" sz="2400"/>
              <a:t>			   force x distance  = </a:t>
            </a:r>
            <a:r>
              <a:rPr lang="en-US" sz="2400" i="1">
                <a:solidFill>
                  <a:schemeClr val="bg1"/>
                </a:solidFill>
              </a:rPr>
              <a:t>P</a:t>
            </a:r>
            <a:r>
              <a:rPr lang="en-US" sz="2400" baseline="-25000">
                <a:solidFill>
                  <a:schemeClr val="bg1"/>
                </a:solidFill>
              </a:rPr>
              <a:t>1</a:t>
            </a:r>
            <a:r>
              <a:rPr lang="en-US" sz="2400" i="1">
                <a:solidFill>
                  <a:schemeClr val="bg1"/>
                </a:solidFill>
              </a:rPr>
              <a:t>A</a:t>
            </a:r>
            <a:r>
              <a:rPr lang="en-US" sz="2400" baseline="-25000">
                <a:solidFill>
                  <a:schemeClr val="bg1"/>
                </a:solidFill>
              </a:rPr>
              <a:t>1</a:t>
            </a:r>
            <a:r>
              <a:rPr lang="el-GR" sz="2400"/>
              <a:t>Δ</a:t>
            </a:r>
            <a:r>
              <a:rPr lang="en-US" sz="2400" i="1"/>
              <a:t>ℓ</a:t>
            </a:r>
            <a:r>
              <a:rPr lang="en-US" sz="2400" baseline="-25000"/>
              <a:t>1</a:t>
            </a:r>
          </a:p>
          <a:p>
            <a:r>
              <a:rPr lang="en-US" sz="2400">
                <a:solidFill>
                  <a:srgbClr val="FFFF00"/>
                </a:solidFill>
              </a:rPr>
              <a:t>BUT</a:t>
            </a:r>
            <a:r>
              <a:rPr lang="en-US" sz="2400"/>
              <a:t> at the same time, our block of fluid did some work itself:    it pushed the fluid in front of it, doing work = </a:t>
            </a:r>
            <a:r>
              <a:rPr lang="en-US" sz="2400" i="1">
                <a:solidFill>
                  <a:schemeClr val="bg1"/>
                </a:solidFill>
              </a:rPr>
              <a:t>P</a:t>
            </a:r>
            <a:r>
              <a:rPr lang="en-US" sz="2400" baseline="-25000">
                <a:solidFill>
                  <a:schemeClr val="bg1"/>
                </a:solidFill>
              </a:rPr>
              <a:t>2</a:t>
            </a:r>
            <a:r>
              <a:rPr lang="en-US" sz="2400" i="1">
                <a:solidFill>
                  <a:schemeClr val="bg1"/>
                </a:solidFill>
              </a:rPr>
              <a:t>A</a:t>
            </a:r>
            <a:r>
              <a:rPr lang="en-US" sz="2400" baseline="-25000">
                <a:solidFill>
                  <a:schemeClr val="bg1"/>
                </a:solidFill>
              </a:rPr>
              <a:t>2</a:t>
            </a:r>
            <a:r>
              <a:rPr lang="el-GR" sz="2400"/>
              <a:t>Δ</a:t>
            </a:r>
            <a:r>
              <a:rPr lang="en-US" sz="2400" i="1"/>
              <a:t>ℓ</a:t>
            </a:r>
            <a:r>
              <a:rPr lang="en-US" sz="2400" baseline="-25000"/>
              <a:t>2</a:t>
            </a:r>
            <a:r>
              <a:rPr lang="en-US" sz="2400"/>
              <a:t>.</a:t>
            </a:r>
          </a:p>
          <a:p>
            <a:r>
              <a:rPr lang="en-US" sz="2400">
                <a:solidFill>
                  <a:srgbClr val="FFFF00"/>
                </a:solidFill>
              </a:rPr>
              <a:t>SO</a:t>
            </a:r>
            <a:r>
              <a:rPr lang="en-US" sz="2400"/>
              <a:t> net work done = </a:t>
            </a:r>
            <a:r>
              <a:rPr lang="en-US" sz="2400">
                <a:solidFill>
                  <a:srgbClr val="FFFF00"/>
                </a:solidFill>
              </a:rPr>
              <a:t>(</a:t>
            </a:r>
            <a:r>
              <a:rPr lang="en-US" sz="2400" i="1">
                <a:solidFill>
                  <a:srgbClr val="FFFF00"/>
                </a:solidFill>
              </a:rPr>
              <a:t>P</a:t>
            </a:r>
            <a:r>
              <a:rPr lang="en-US" sz="2400" baseline="-25000">
                <a:solidFill>
                  <a:srgbClr val="FFFF00"/>
                </a:solidFill>
              </a:rPr>
              <a:t>1 </a:t>
            </a:r>
            <a:r>
              <a:rPr lang="en-US" sz="2400">
                <a:solidFill>
                  <a:srgbClr val="FFFF00"/>
                </a:solidFill>
              </a:rPr>
              <a:t>- </a:t>
            </a:r>
            <a:r>
              <a:rPr lang="en-US" sz="2400" i="1">
                <a:solidFill>
                  <a:srgbClr val="FFFF00"/>
                </a:solidFill>
              </a:rPr>
              <a:t>P</a:t>
            </a:r>
            <a:r>
              <a:rPr lang="en-US" sz="2400" baseline="-25000">
                <a:solidFill>
                  <a:srgbClr val="FFFF00"/>
                </a:solidFill>
              </a:rPr>
              <a:t>2</a:t>
            </a:r>
            <a:r>
              <a:rPr lang="en-US" sz="2400">
                <a:solidFill>
                  <a:srgbClr val="FFFF00"/>
                </a:solidFill>
              </a:rPr>
              <a:t>)</a:t>
            </a:r>
            <a:r>
              <a:rPr lang="en-US" sz="2400" i="1">
                <a:solidFill>
                  <a:srgbClr val="FFFF00"/>
                </a:solidFill>
              </a:rPr>
              <a:t> A</a:t>
            </a:r>
            <a:r>
              <a:rPr lang="en-US" sz="2400" baseline="-25000">
                <a:solidFill>
                  <a:srgbClr val="FFFF00"/>
                </a:solidFill>
              </a:rPr>
              <a:t>1</a:t>
            </a:r>
            <a:r>
              <a:rPr lang="el-GR" sz="2400">
                <a:solidFill>
                  <a:srgbClr val="FFFF00"/>
                </a:solidFill>
              </a:rPr>
              <a:t>Δ</a:t>
            </a:r>
            <a:r>
              <a:rPr lang="en-US" sz="2400" i="1">
                <a:solidFill>
                  <a:srgbClr val="FFFF00"/>
                </a:solidFill>
              </a:rPr>
              <a:t>ℓ</a:t>
            </a:r>
            <a:r>
              <a:rPr lang="en-US" sz="2400" baseline="-25000">
                <a:solidFill>
                  <a:srgbClr val="FFFF00"/>
                </a:solidFill>
              </a:rPr>
              <a:t>1 </a:t>
            </a:r>
            <a:r>
              <a:rPr lang="en-US" sz="2400"/>
              <a:t>=KE gain  </a:t>
            </a:r>
            <a:r>
              <a:rPr lang="en-US" sz="2400">
                <a:solidFill>
                  <a:srgbClr val="FFFF00"/>
                </a:solidFill>
              </a:rPr>
              <a:t>½</a:t>
            </a:r>
            <a:r>
              <a:rPr lang="el-GR" sz="2400" i="1">
                <a:solidFill>
                  <a:srgbClr val="FFFF00"/>
                </a:solidFill>
              </a:rPr>
              <a:t>ρ</a:t>
            </a:r>
            <a:r>
              <a:rPr lang="en-US" sz="2400" i="1">
                <a:solidFill>
                  <a:srgbClr val="FFFF00"/>
                </a:solidFill>
              </a:rPr>
              <a:t>A</a:t>
            </a:r>
            <a:r>
              <a:rPr lang="en-US" sz="2400" baseline="-25000">
                <a:solidFill>
                  <a:srgbClr val="FFFF00"/>
                </a:solidFill>
              </a:rPr>
              <a:t>1</a:t>
            </a:r>
            <a:r>
              <a:rPr lang="en-US" sz="2400" i="1">
                <a:solidFill>
                  <a:srgbClr val="FFFF00"/>
                </a:solidFill>
              </a:rPr>
              <a:t>Δℓ</a:t>
            </a:r>
            <a:r>
              <a:rPr lang="en-US" sz="2400" baseline="-25000">
                <a:solidFill>
                  <a:srgbClr val="FFFF00"/>
                </a:solidFill>
              </a:rPr>
              <a:t>1</a:t>
            </a:r>
            <a:r>
              <a:rPr lang="en-US" sz="2400">
                <a:solidFill>
                  <a:srgbClr val="FFFF00"/>
                </a:solidFill>
              </a:rPr>
              <a:t>(</a:t>
            </a:r>
            <a:r>
              <a:rPr lang="en-US" sz="2400" i="1">
                <a:solidFill>
                  <a:srgbClr val="FFFF00"/>
                </a:solidFill>
              </a:rPr>
              <a:t>v</a:t>
            </a:r>
            <a:r>
              <a:rPr lang="en-US" sz="2400" baseline="-25000">
                <a:solidFill>
                  <a:srgbClr val="FFFF00"/>
                </a:solidFill>
              </a:rPr>
              <a:t>2</a:t>
            </a:r>
            <a:r>
              <a:rPr lang="en-US" sz="2400" baseline="30000">
                <a:solidFill>
                  <a:srgbClr val="FFFF00"/>
                </a:solidFill>
              </a:rPr>
              <a:t>2</a:t>
            </a:r>
            <a:r>
              <a:rPr lang="en-US" sz="2400">
                <a:solidFill>
                  <a:srgbClr val="FFFF00"/>
                </a:solidFill>
              </a:rPr>
              <a:t> – </a:t>
            </a:r>
            <a:r>
              <a:rPr lang="en-US" sz="2400" i="1">
                <a:solidFill>
                  <a:srgbClr val="FFFF00"/>
                </a:solidFill>
              </a:rPr>
              <a:t>v</a:t>
            </a:r>
            <a:r>
              <a:rPr lang="en-US" sz="2400" baseline="-25000">
                <a:solidFill>
                  <a:srgbClr val="FFFF00"/>
                </a:solidFill>
              </a:rPr>
              <a:t>1</a:t>
            </a:r>
            <a:r>
              <a:rPr lang="en-US" sz="2400" baseline="30000">
                <a:solidFill>
                  <a:srgbClr val="FFFF00"/>
                </a:solidFill>
              </a:rPr>
              <a:t>2</a:t>
            </a:r>
            <a:r>
              <a:rPr lang="en-US" sz="2400">
                <a:solidFill>
                  <a:srgbClr val="FFFF00"/>
                </a:solidFill>
              </a:rPr>
              <a:t>)</a:t>
            </a:r>
          </a:p>
          <a:p>
            <a:r>
              <a:rPr lang="en-US" sz="2400">
                <a:solidFill>
                  <a:srgbClr val="FFFF00"/>
                </a:solidFill>
              </a:rPr>
              <a:t>That is,     </a:t>
            </a:r>
            <a:r>
              <a:rPr lang="en-US" sz="2400" i="1">
                <a:solidFill>
                  <a:srgbClr val="FFFF00"/>
                </a:solidFill>
              </a:rPr>
              <a:t>P</a:t>
            </a:r>
            <a:r>
              <a:rPr lang="en-US" sz="2400" baseline="-25000">
                <a:solidFill>
                  <a:srgbClr val="FFFF00"/>
                </a:solidFill>
              </a:rPr>
              <a:t>1</a:t>
            </a:r>
            <a:r>
              <a:rPr lang="en-US" sz="2400">
                <a:solidFill>
                  <a:srgbClr val="FFFF00"/>
                </a:solidFill>
              </a:rPr>
              <a:t> + ½</a:t>
            </a:r>
            <a:r>
              <a:rPr lang="el-GR" sz="2400" i="1">
                <a:solidFill>
                  <a:srgbClr val="FFFF00"/>
                </a:solidFill>
              </a:rPr>
              <a:t>ρ</a:t>
            </a:r>
            <a:r>
              <a:rPr lang="en-US" sz="2400" i="1">
                <a:solidFill>
                  <a:srgbClr val="FFFF00"/>
                </a:solidFill>
              </a:rPr>
              <a:t>v</a:t>
            </a:r>
            <a:r>
              <a:rPr lang="en-US" sz="2400" baseline="-25000">
                <a:solidFill>
                  <a:srgbClr val="FFFF00"/>
                </a:solidFill>
              </a:rPr>
              <a:t>1</a:t>
            </a:r>
            <a:r>
              <a:rPr lang="en-US" sz="2400" baseline="30000">
                <a:solidFill>
                  <a:srgbClr val="FFFF00"/>
                </a:solidFill>
              </a:rPr>
              <a:t>2   </a:t>
            </a:r>
            <a:r>
              <a:rPr lang="en-US" sz="2400">
                <a:solidFill>
                  <a:srgbClr val="FFFF00"/>
                </a:solidFill>
              </a:rPr>
              <a:t>=</a:t>
            </a:r>
            <a:r>
              <a:rPr lang="en-US" sz="2400" baseline="30000">
                <a:solidFill>
                  <a:srgbClr val="FFFF00"/>
                </a:solidFill>
              </a:rPr>
              <a:t> </a:t>
            </a:r>
            <a:r>
              <a:rPr lang="en-US" sz="2400" i="1">
                <a:solidFill>
                  <a:srgbClr val="FFFF00"/>
                </a:solidFill>
              </a:rPr>
              <a:t>P</a:t>
            </a:r>
            <a:r>
              <a:rPr lang="en-US" sz="2400" baseline="-25000">
                <a:solidFill>
                  <a:srgbClr val="FFFF00"/>
                </a:solidFill>
              </a:rPr>
              <a:t>2</a:t>
            </a:r>
            <a:r>
              <a:rPr lang="en-US" sz="2400">
                <a:solidFill>
                  <a:srgbClr val="FFFF00"/>
                </a:solidFill>
              </a:rPr>
              <a:t> + ½</a:t>
            </a:r>
            <a:r>
              <a:rPr lang="el-GR" sz="2400" i="1">
                <a:solidFill>
                  <a:srgbClr val="FFFF00"/>
                </a:solidFill>
              </a:rPr>
              <a:t>ρ</a:t>
            </a:r>
            <a:r>
              <a:rPr lang="en-US" sz="2400" i="1">
                <a:solidFill>
                  <a:srgbClr val="FFFF00"/>
                </a:solidFill>
              </a:rPr>
              <a:t>v</a:t>
            </a:r>
            <a:r>
              <a:rPr lang="en-US" sz="2400" baseline="-25000">
                <a:solidFill>
                  <a:srgbClr val="FFFF00"/>
                </a:solidFill>
              </a:rPr>
              <a:t>2</a:t>
            </a:r>
            <a:r>
              <a:rPr lang="en-US" sz="2400" baseline="30000">
                <a:solidFill>
                  <a:srgbClr val="FFFF00"/>
                </a:solidFill>
              </a:rPr>
              <a:t>2</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a:solidFill>
                <a:schemeClr val="bg1"/>
              </a:solidFill>
            </a:endParaRPr>
          </a:p>
          <a:p>
            <a:endParaRPr lang="en-US">
              <a:solidFill>
                <a:schemeClr val="bg1"/>
              </a:solidFill>
            </a:endParaRPr>
          </a:p>
          <a:p>
            <a:pPr>
              <a:buNone/>
            </a:pPr>
            <a:endParaRPr lang="en-US">
              <a:solidFill>
                <a:schemeClr val="bg1"/>
              </a:solidFill>
            </a:endParaRPr>
          </a:p>
          <a:p>
            <a:pPr>
              <a:buNone/>
            </a:pPr>
            <a:r>
              <a:rPr lang="en-US">
                <a:solidFill>
                  <a:schemeClr val="bg2">
                    <a:lumMod val="40000"/>
                    <a:lumOff val="60000"/>
                  </a:schemeClr>
                </a:solidFill>
              </a:rPr>
              <a:t>    </a:t>
            </a:r>
            <a:endParaRPr lang="en-US" sz="2100" baseline="-25000">
              <a:solidFill>
                <a:schemeClr val="bg2">
                  <a:lumMod val="40000"/>
                  <a:lumOff val="60000"/>
                </a:schemeClr>
              </a:solidFill>
            </a:endParaRPr>
          </a:p>
          <a:p>
            <a:pPr>
              <a:buNone/>
            </a:pPr>
            <a:endParaRPr lang="en-US" sz="2100" baseline="-25000">
              <a:solidFill>
                <a:schemeClr val="bg2">
                  <a:lumMod val="40000"/>
                  <a:lumOff val="60000"/>
                </a:schemeClr>
              </a:solidFill>
            </a:endParaRPr>
          </a:p>
          <a:p>
            <a:endParaRPr lang="en-US">
              <a:solidFill>
                <a:schemeClr val="bg1"/>
              </a:solidFill>
            </a:endParaRPr>
          </a:p>
          <a:p>
            <a:pPr>
              <a:buNone/>
            </a:pPr>
            <a:r>
              <a:rPr lang="en-US" sz="3100">
                <a:solidFill>
                  <a:schemeClr val="bg1"/>
                </a:solidFill>
              </a:rPr>
              <a:t>	</a:t>
            </a:r>
            <a:endParaRPr lang="en-US" sz="3100" baseline="-25000">
              <a:solidFill>
                <a:schemeClr val="bg1"/>
              </a:solidFill>
            </a:endParaRPr>
          </a:p>
        </p:txBody>
      </p:sp>
      <p:cxnSp>
        <p:nvCxnSpPr>
          <p:cNvPr id="35" name="Straight Arrow Connector 34"/>
          <p:cNvCxnSpPr>
            <a:stCxn id="42" idx="0"/>
          </p:cNvCxnSpPr>
          <p:nvPr/>
        </p:nvCxnSpPr>
        <p:spPr>
          <a:xfrm rot="16200000" flipV="1">
            <a:off x="4098090" y="2422363"/>
            <a:ext cx="585847" cy="7521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693832" y="1845418"/>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846232" y="1845418"/>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294032" y="2074018"/>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056032" y="2074018"/>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6" idx="0"/>
          </p:cNvCxnSpPr>
          <p:nvPr/>
        </p:nvCxnSpPr>
        <p:spPr>
          <a:xfrm rot="5400000" flipH="1" flipV="1">
            <a:off x="2016288" y="1981551"/>
            <a:ext cx="573174" cy="95012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600807" y="1405043"/>
            <a:ext cx="685800" cy="381000"/>
          </a:xfrm>
          <a:prstGeom prst="rect">
            <a:avLst/>
          </a:prstGeom>
          <a:noFill/>
        </p:spPr>
        <p:txBody>
          <a:bodyPr wrap="square" rtlCol="0">
            <a:spAutoFit/>
          </a:bodyPr>
          <a:lstStyle/>
          <a:p>
            <a:r>
              <a:rPr lang="el-GR"/>
              <a:t>Δ</a:t>
            </a:r>
            <a:r>
              <a:rPr lang="en-US" i="1"/>
              <a:t>ℓ</a:t>
            </a:r>
            <a:r>
              <a:rPr lang="en-US" baseline="-25000"/>
              <a:t>1</a:t>
            </a:r>
          </a:p>
        </p:txBody>
      </p:sp>
      <p:sp>
        <p:nvSpPr>
          <p:cNvPr id="38" name="TextBox 37"/>
          <p:cNvSpPr txBox="1"/>
          <p:nvPr/>
        </p:nvSpPr>
        <p:spPr>
          <a:xfrm>
            <a:off x="4441482" y="1676193"/>
            <a:ext cx="685800" cy="381000"/>
          </a:xfrm>
          <a:prstGeom prst="rect">
            <a:avLst/>
          </a:prstGeom>
          <a:noFill/>
        </p:spPr>
        <p:txBody>
          <a:bodyPr wrap="square" rtlCol="0">
            <a:spAutoFit/>
          </a:bodyPr>
          <a:lstStyle/>
          <a:p>
            <a:r>
              <a:rPr lang="el-GR"/>
              <a:t>Δ</a:t>
            </a:r>
            <a:r>
              <a:rPr lang="en-US" i="1"/>
              <a:t>ℓ</a:t>
            </a:r>
            <a:r>
              <a:rPr lang="en-US" baseline="-25000"/>
              <a:t>2</a:t>
            </a:r>
          </a:p>
        </p:txBody>
      </p:sp>
      <p:cxnSp>
        <p:nvCxnSpPr>
          <p:cNvPr id="40" name="Straight Arrow Connector 39"/>
          <p:cNvCxnSpPr/>
          <p:nvPr/>
        </p:nvCxnSpPr>
        <p:spPr>
          <a:xfrm>
            <a:off x="2693832" y="1769218"/>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358357" y="2021568"/>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295400" y="2743200"/>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1</a:t>
            </a:r>
          </a:p>
        </p:txBody>
      </p:sp>
      <p:sp>
        <p:nvSpPr>
          <p:cNvPr id="42" name="TextBox 41"/>
          <p:cNvSpPr txBox="1"/>
          <p:nvPr/>
        </p:nvSpPr>
        <p:spPr>
          <a:xfrm>
            <a:off x="3896207" y="2752893"/>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2</a:t>
            </a:r>
          </a:p>
        </p:txBody>
      </p:sp>
      <p:sp>
        <p:nvSpPr>
          <p:cNvPr id="43" name="TextBox 42"/>
          <p:cNvSpPr txBox="1"/>
          <p:nvPr/>
        </p:nvSpPr>
        <p:spPr>
          <a:xfrm>
            <a:off x="5105400" y="2743200"/>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2</a:t>
            </a:r>
          </a:p>
        </p:txBody>
      </p:sp>
      <p:cxnSp>
        <p:nvCxnSpPr>
          <p:cNvPr id="44" name="Straight Arrow Connector 43"/>
          <p:cNvCxnSpPr>
            <a:stCxn id="43" idx="0"/>
          </p:cNvCxnSpPr>
          <p:nvPr/>
        </p:nvCxnSpPr>
        <p:spPr>
          <a:xfrm rot="16200000" flipV="1">
            <a:off x="5143007" y="2248393"/>
            <a:ext cx="533400" cy="45621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660075" y="2743200"/>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1</a:t>
            </a:r>
          </a:p>
        </p:txBody>
      </p:sp>
      <p:cxnSp>
        <p:nvCxnSpPr>
          <p:cNvPr id="49" name="Straight Arrow Connector 48"/>
          <p:cNvCxnSpPr>
            <a:stCxn id="47" idx="0"/>
          </p:cNvCxnSpPr>
          <p:nvPr/>
        </p:nvCxnSpPr>
        <p:spPr>
          <a:xfrm rot="16200000" flipV="1">
            <a:off x="2739245" y="2289956"/>
            <a:ext cx="685800" cy="22068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474025" y="1959425"/>
            <a:ext cx="1369625" cy="369332"/>
          </a:xfrm>
          <a:prstGeom prst="rect">
            <a:avLst/>
          </a:prstGeom>
          <a:noFill/>
          <a:ln w="19050">
            <a:solidFill>
              <a:srgbClr val="FF0000"/>
            </a:solidFill>
          </a:ln>
        </p:spPr>
        <p:txBody>
          <a:bodyPr wrap="square" rtlCol="0">
            <a:spAutoFit/>
          </a:bodyPr>
          <a:lstStyle/>
          <a:p>
            <a:r>
              <a:rPr lang="en-US"/>
              <a:t>Pressure  </a:t>
            </a:r>
            <a:r>
              <a:rPr lang="en-US" i="1"/>
              <a:t>P</a:t>
            </a:r>
            <a:r>
              <a:rPr lang="en-US" baseline="-25000"/>
              <a:t>1</a:t>
            </a:r>
          </a:p>
        </p:txBody>
      </p:sp>
      <p:cxnSp>
        <p:nvCxnSpPr>
          <p:cNvPr id="46" name="Straight Arrow Connector 45"/>
          <p:cNvCxnSpPr>
            <a:stCxn id="39" idx="3"/>
          </p:cNvCxnSpPr>
          <p:nvPr/>
        </p:nvCxnSpPr>
        <p:spPr>
          <a:xfrm flipV="1">
            <a:off x="1843650" y="2128650"/>
            <a:ext cx="535375" cy="15441"/>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162800" y="1244925"/>
            <a:ext cx="1600200" cy="1015663"/>
          </a:xfrm>
          <a:prstGeom prst="rect">
            <a:avLst/>
          </a:prstGeom>
          <a:noFill/>
          <a:ln w="31750">
            <a:solidFill>
              <a:srgbClr val="FF0000"/>
            </a:solidFill>
          </a:ln>
        </p:spPr>
        <p:txBody>
          <a:bodyPr wrap="square" rtlCol="0">
            <a:spAutoFit/>
          </a:bodyPr>
          <a:lstStyle/>
          <a:p>
            <a:r>
              <a:rPr lang="en-US" sz="2000">
                <a:solidFill>
                  <a:srgbClr val="FFFF00"/>
                </a:solidFill>
              </a:rPr>
              <a:t>For constant density, </a:t>
            </a:r>
            <a:r>
              <a:rPr lang="en-US" sz="2000" i="1">
                <a:solidFill>
                  <a:srgbClr val="FFFF00"/>
                </a:solidFill>
              </a:rPr>
              <a:t>A</a:t>
            </a:r>
            <a:r>
              <a:rPr lang="en-US" sz="2000" baseline="-25000">
                <a:solidFill>
                  <a:srgbClr val="FFFF00"/>
                </a:solidFill>
              </a:rPr>
              <a:t>1</a:t>
            </a:r>
            <a:r>
              <a:rPr lang="el-GR" sz="2000">
                <a:solidFill>
                  <a:srgbClr val="FFFF00"/>
                </a:solidFill>
              </a:rPr>
              <a:t>Δ</a:t>
            </a:r>
            <a:r>
              <a:rPr lang="en-US" sz="2000" i="1">
                <a:solidFill>
                  <a:srgbClr val="FFFF00"/>
                </a:solidFill>
              </a:rPr>
              <a:t>ℓ</a:t>
            </a:r>
            <a:r>
              <a:rPr lang="en-US" sz="2000" baseline="-25000">
                <a:solidFill>
                  <a:srgbClr val="FFFF00"/>
                </a:solidFill>
              </a:rPr>
              <a:t>1</a:t>
            </a:r>
            <a:r>
              <a:rPr lang="en-US" sz="2000" i="1">
                <a:solidFill>
                  <a:srgbClr val="FFFF00"/>
                </a:solidFill>
              </a:rPr>
              <a:t> =A</a:t>
            </a:r>
            <a:r>
              <a:rPr lang="en-US" sz="2000" baseline="-25000">
                <a:solidFill>
                  <a:srgbClr val="FFFF00"/>
                </a:solidFill>
              </a:rPr>
              <a:t>2</a:t>
            </a:r>
            <a:r>
              <a:rPr lang="el-GR" sz="2000">
                <a:solidFill>
                  <a:srgbClr val="FFFF00"/>
                </a:solidFill>
              </a:rPr>
              <a:t>Δ</a:t>
            </a:r>
            <a:r>
              <a:rPr lang="en-US" sz="2000" i="1">
                <a:solidFill>
                  <a:srgbClr val="FFFF00"/>
                </a:solidFill>
              </a:rPr>
              <a:t>ℓ</a:t>
            </a:r>
            <a:r>
              <a:rPr lang="en-US" sz="2000" baseline="-25000">
                <a:solidFill>
                  <a:srgbClr val="FFFF00"/>
                </a:solidFill>
              </a:rPr>
              <a:t>2</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Uphill Work…</a:t>
            </a:r>
          </a:p>
        </p:txBody>
      </p:sp>
      <p:sp>
        <p:nvSpPr>
          <p:cNvPr id="3" name="Content Placeholder 2"/>
          <p:cNvSpPr>
            <a:spLocks noGrp="1"/>
          </p:cNvSpPr>
          <p:nvPr>
            <p:ph sz="half" idx="1"/>
          </p:nvPr>
        </p:nvSpPr>
        <p:spPr>
          <a:xfrm>
            <a:off x="152400" y="1469575"/>
            <a:ext cx="5715000" cy="5159825"/>
          </a:xfrm>
        </p:spPr>
        <p:txBody>
          <a:bodyPr>
            <a:normAutofit/>
          </a:bodyPr>
          <a:lstStyle/>
          <a:p>
            <a:r>
              <a:rPr lang="en-US"/>
              <a:t>What if the pipe is </a:t>
            </a:r>
            <a:r>
              <a:rPr lang="en-US" i="1">
                <a:solidFill>
                  <a:srgbClr val="FFFF00"/>
                </a:solidFill>
              </a:rPr>
              <a:t>tilted upwards</a:t>
            </a:r>
            <a:r>
              <a:rPr lang="en-US"/>
              <a:t>?</a:t>
            </a:r>
          </a:p>
          <a:p>
            <a:r>
              <a:rPr lang="en-US"/>
              <a:t>Now </a:t>
            </a:r>
            <a:r>
              <a:rPr lang="en-US">
                <a:solidFill>
                  <a:srgbClr val="FFFF00"/>
                </a:solidFill>
              </a:rPr>
              <a:t>the pressure speeding the fluid along has to lift it as well</a:t>
            </a:r>
            <a:r>
              <a:rPr lang="en-US"/>
              <a:t>!</a:t>
            </a:r>
          </a:p>
          <a:p>
            <a:r>
              <a:rPr lang="en-US"/>
              <a:t>So the </a:t>
            </a:r>
            <a:r>
              <a:rPr lang="en-US">
                <a:solidFill>
                  <a:srgbClr val="FFFF00"/>
                </a:solidFill>
              </a:rPr>
              <a:t>pressure adds potential energy</a:t>
            </a:r>
            <a:r>
              <a:rPr lang="en-US"/>
              <a:t> corresponding  to how much it was lifted as well as kinetic energy from speeding it up.</a:t>
            </a:r>
          </a:p>
          <a:p>
            <a:r>
              <a:rPr lang="en-US"/>
              <a:t>This gives the </a:t>
            </a:r>
            <a:r>
              <a:rPr lang="en-US">
                <a:solidFill>
                  <a:srgbClr val="FFFF00"/>
                </a:solidFill>
              </a:rPr>
              <a:t>full Bernoulli’s equation</a:t>
            </a:r>
            <a:r>
              <a:rPr lang="en-US"/>
              <a:t>:</a:t>
            </a:r>
            <a:endParaRPr lang="en-US">
              <a:solidFill>
                <a:srgbClr val="FFFF00"/>
              </a:solidFill>
            </a:endParaRPr>
          </a:p>
          <a:p>
            <a:pPr>
              <a:buNone/>
            </a:pPr>
            <a:r>
              <a:rPr lang="en-US">
                <a:solidFill>
                  <a:srgbClr val="FFFF00"/>
                </a:solidFill>
              </a:rPr>
              <a:t> </a:t>
            </a:r>
            <a:r>
              <a:rPr lang="en-US" i="1">
                <a:solidFill>
                  <a:srgbClr val="FFFF00"/>
                </a:solidFill>
              </a:rPr>
              <a:t>P</a:t>
            </a:r>
            <a:r>
              <a:rPr lang="en-US" baseline="-25000">
                <a:solidFill>
                  <a:srgbClr val="FFFF00"/>
                </a:solidFill>
              </a:rPr>
              <a:t>1</a:t>
            </a:r>
            <a:r>
              <a:rPr lang="en-US">
                <a:solidFill>
                  <a:srgbClr val="FFFF00"/>
                </a:solidFill>
              </a:rPr>
              <a:t> + ½</a:t>
            </a:r>
            <a:r>
              <a:rPr lang="el-GR" i="1">
                <a:solidFill>
                  <a:srgbClr val="FFFF00"/>
                </a:solidFill>
              </a:rPr>
              <a:t>ρ</a:t>
            </a:r>
            <a:r>
              <a:rPr lang="en-US" i="1">
                <a:solidFill>
                  <a:srgbClr val="FFFF00"/>
                </a:solidFill>
              </a:rPr>
              <a:t>v</a:t>
            </a:r>
            <a:r>
              <a:rPr lang="en-US" baseline="-25000">
                <a:solidFill>
                  <a:srgbClr val="FFFF00"/>
                </a:solidFill>
              </a:rPr>
              <a:t>1</a:t>
            </a:r>
            <a:r>
              <a:rPr lang="en-US" baseline="30000">
                <a:solidFill>
                  <a:srgbClr val="FFFF00"/>
                </a:solidFill>
              </a:rPr>
              <a:t>2 </a:t>
            </a:r>
            <a:r>
              <a:rPr lang="en-US">
                <a:solidFill>
                  <a:srgbClr val="FFFF00"/>
                </a:solidFill>
              </a:rPr>
              <a:t>+ </a:t>
            </a:r>
            <a:r>
              <a:rPr lang="el-GR" i="1">
                <a:solidFill>
                  <a:srgbClr val="FFFF00"/>
                </a:solidFill>
              </a:rPr>
              <a:t>ρ</a:t>
            </a:r>
            <a:r>
              <a:rPr lang="en-US" i="1">
                <a:solidFill>
                  <a:srgbClr val="FFFF00"/>
                </a:solidFill>
              </a:rPr>
              <a:t>gy</a:t>
            </a:r>
            <a:r>
              <a:rPr lang="en-US" baseline="-25000">
                <a:solidFill>
                  <a:srgbClr val="FFFF00"/>
                </a:solidFill>
              </a:rPr>
              <a:t>1</a:t>
            </a:r>
            <a:r>
              <a:rPr lang="en-US">
                <a:solidFill>
                  <a:srgbClr val="FFFF00"/>
                </a:solidFill>
              </a:rPr>
              <a:t>=</a:t>
            </a:r>
            <a:r>
              <a:rPr lang="en-US" baseline="30000">
                <a:solidFill>
                  <a:srgbClr val="FFFF00"/>
                </a:solidFill>
              </a:rPr>
              <a:t> </a:t>
            </a:r>
            <a:r>
              <a:rPr lang="en-US" i="1">
                <a:solidFill>
                  <a:srgbClr val="FFFF00"/>
                </a:solidFill>
              </a:rPr>
              <a:t>P</a:t>
            </a:r>
            <a:r>
              <a:rPr lang="en-US" baseline="-25000">
                <a:solidFill>
                  <a:srgbClr val="FFFF00"/>
                </a:solidFill>
              </a:rPr>
              <a:t>2</a:t>
            </a:r>
            <a:r>
              <a:rPr lang="en-US">
                <a:solidFill>
                  <a:srgbClr val="FFFF00"/>
                </a:solidFill>
              </a:rPr>
              <a:t> + ½</a:t>
            </a:r>
            <a:r>
              <a:rPr lang="el-GR" i="1">
                <a:solidFill>
                  <a:srgbClr val="FFFF00"/>
                </a:solidFill>
              </a:rPr>
              <a:t>ρ</a:t>
            </a:r>
            <a:r>
              <a:rPr lang="en-US" i="1">
                <a:solidFill>
                  <a:srgbClr val="FFFF00"/>
                </a:solidFill>
              </a:rPr>
              <a:t>v</a:t>
            </a:r>
            <a:r>
              <a:rPr lang="en-US" baseline="-25000">
                <a:solidFill>
                  <a:srgbClr val="FFFF00"/>
                </a:solidFill>
              </a:rPr>
              <a:t>2</a:t>
            </a:r>
            <a:r>
              <a:rPr lang="en-US" baseline="30000">
                <a:solidFill>
                  <a:srgbClr val="FFFF00"/>
                </a:solidFill>
              </a:rPr>
              <a:t>2</a:t>
            </a:r>
            <a:r>
              <a:rPr lang="en-US">
                <a:solidFill>
                  <a:srgbClr val="FFFF00"/>
                </a:solidFill>
              </a:rPr>
              <a:t> + </a:t>
            </a:r>
            <a:r>
              <a:rPr lang="el-GR" i="1">
                <a:solidFill>
                  <a:srgbClr val="FFFF00"/>
                </a:solidFill>
              </a:rPr>
              <a:t>ρ</a:t>
            </a:r>
            <a:r>
              <a:rPr lang="en-US" i="1">
                <a:solidFill>
                  <a:srgbClr val="FFFF00"/>
                </a:solidFill>
              </a:rPr>
              <a:t>gy</a:t>
            </a:r>
            <a:r>
              <a:rPr lang="en-US" baseline="-25000">
                <a:solidFill>
                  <a:srgbClr val="FFFF00"/>
                </a:solidFill>
              </a:rPr>
              <a:t>2</a:t>
            </a:r>
            <a:endParaRPr lang="en-US" baseline="-25000"/>
          </a:p>
        </p:txBody>
      </p:sp>
      <p:sp>
        <p:nvSpPr>
          <p:cNvPr id="4" name="Content Placeholder 3"/>
          <p:cNvSpPr>
            <a:spLocks noGrp="1"/>
          </p:cNvSpPr>
          <p:nvPr>
            <p:ph sz="half" idx="2"/>
          </p:nvPr>
        </p:nvSpPr>
        <p:spPr>
          <a:xfrm>
            <a:off x="5410200" y="1600200"/>
            <a:ext cx="3276600" cy="4525963"/>
          </a:xfrm>
        </p:spPr>
        <p:txBody>
          <a:bodyPr>
            <a:normAutofit/>
          </a:bodyPr>
          <a:lstStyle/>
          <a:p>
            <a:r>
              <a:rPr lang="en-US">
                <a:solidFill>
                  <a:schemeClr val="bg2">
                    <a:lumMod val="50000"/>
                  </a:schemeClr>
                </a:solidFill>
              </a:rPr>
              <a:t>V</a:t>
            </a:r>
            <a:r>
              <a:rPr lang="en-US"/>
              <a:t> </a:t>
            </a:r>
          </a:p>
        </p:txBody>
      </p:sp>
      <p:grpSp>
        <p:nvGrpSpPr>
          <p:cNvPr id="5" name="Group 22"/>
          <p:cNvGrpSpPr/>
          <p:nvPr/>
        </p:nvGrpSpPr>
        <p:grpSpPr>
          <a:xfrm rot="19125175">
            <a:off x="4968817" y="3751843"/>
            <a:ext cx="4392768" cy="762000"/>
            <a:chOff x="4495800" y="2514600"/>
            <a:chExt cx="4392768" cy="762000"/>
          </a:xfrm>
        </p:grpSpPr>
        <p:sp>
          <p:nvSpPr>
            <p:cNvPr id="6" name="Freeform 5"/>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10" name="Group 42"/>
            <p:cNvGrpSpPr/>
            <p:nvPr/>
          </p:nvGrpSpPr>
          <p:grpSpPr>
            <a:xfrm>
              <a:off x="4510995" y="2669235"/>
              <a:ext cx="4377574" cy="470738"/>
              <a:chOff x="889716" y="1219200"/>
              <a:chExt cx="7111284" cy="1316862"/>
            </a:xfrm>
          </p:grpSpPr>
          <p:sp>
            <p:nvSpPr>
              <p:cNvPr id="17" name="Freeform 16"/>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43"/>
            <p:cNvGrpSpPr/>
            <p:nvPr/>
          </p:nvGrpSpPr>
          <p:grpSpPr>
            <a:xfrm>
              <a:off x="4510995" y="2779157"/>
              <a:ext cx="4377574" cy="264557"/>
              <a:chOff x="889716" y="1219200"/>
              <a:chExt cx="7111284" cy="1316862"/>
            </a:xfrm>
          </p:grpSpPr>
          <p:sp>
            <p:nvSpPr>
              <p:cNvPr id="13" name="Freeform 12"/>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2" name="Straight Connector 11"/>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22" name="Straight Arrow Connector 21"/>
          <p:cNvCxnSpPr/>
          <p:nvPr/>
        </p:nvCxnSpPr>
        <p:spPr>
          <a:xfrm rot="16200000">
            <a:off x="6287294" y="3390106"/>
            <a:ext cx="16002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7086600" y="4191000"/>
            <a:ext cx="1600200" cy="158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229600" y="4138550"/>
            <a:ext cx="457200" cy="400110"/>
          </a:xfrm>
          <a:prstGeom prst="rect">
            <a:avLst/>
          </a:prstGeom>
          <a:noFill/>
        </p:spPr>
        <p:txBody>
          <a:bodyPr wrap="square" rtlCol="0">
            <a:spAutoFit/>
          </a:bodyPr>
          <a:lstStyle/>
          <a:p>
            <a:r>
              <a:rPr lang="en-US" sz="2000" i="1"/>
              <a:t>x</a:t>
            </a:r>
          </a:p>
        </p:txBody>
      </p:sp>
      <p:sp>
        <p:nvSpPr>
          <p:cNvPr id="25" name="TextBox 24"/>
          <p:cNvSpPr txBox="1"/>
          <p:nvPr/>
        </p:nvSpPr>
        <p:spPr>
          <a:xfrm>
            <a:off x="6781800" y="2634350"/>
            <a:ext cx="457200" cy="400110"/>
          </a:xfrm>
          <a:prstGeom prst="rect">
            <a:avLst/>
          </a:prstGeom>
          <a:noFill/>
        </p:spPr>
        <p:txBody>
          <a:bodyPr wrap="square" rtlCol="0">
            <a:spAutoFit/>
          </a:bodyPr>
          <a:lstStyle/>
          <a:p>
            <a:r>
              <a:rPr lang="en-US" sz="2000" i="1"/>
              <a:t>y</a:t>
            </a:r>
          </a:p>
        </p:txBody>
      </p:sp>
      <p:sp>
        <p:nvSpPr>
          <p:cNvPr id="26" name="TextBox 25"/>
          <p:cNvSpPr txBox="1"/>
          <p:nvPr/>
        </p:nvSpPr>
        <p:spPr>
          <a:xfrm>
            <a:off x="6024583" y="2900240"/>
            <a:ext cx="1524000" cy="400110"/>
          </a:xfrm>
          <a:prstGeom prst="rect">
            <a:avLst/>
          </a:prstGeom>
          <a:noFill/>
        </p:spPr>
        <p:txBody>
          <a:bodyPr wrap="square" rtlCol="0">
            <a:spAutoFit/>
          </a:bodyPr>
          <a:lstStyle/>
          <a:p>
            <a:r>
              <a:rPr lang="en-US" sz="2000"/>
              <a:t>(</a:t>
            </a:r>
            <a:r>
              <a:rPr lang="en-US" sz="2000" i="1"/>
              <a:t>vertical</a:t>
            </a:r>
            <a:r>
              <a:rPr lang="en-US" sz="2000"/>
              <a:t>)</a:t>
            </a:r>
          </a:p>
        </p:txBody>
      </p:sp>
      <p:sp>
        <p:nvSpPr>
          <p:cNvPr id="27" name="Rectangle 26"/>
          <p:cNvSpPr/>
          <p:nvPr/>
        </p:nvSpPr>
        <p:spPr>
          <a:xfrm>
            <a:off x="233550" y="5643750"/>
            <a:ext cx="52578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2392362"/>
          </a:xfrm>
        </p:spPr>
        <p:txBody>
          <a:bodyPr/>
          <a:lstStyle/>
          <a:p>
            <a:pPr algn="l" eaLnBrk="1" hangingPunct="1"/>
            <a:r>
              <a:rPr lang="en-US" sz="3200"/>
              <a:t>I hold two sheets of paper hanging from my hands parallel, one or two inches apart.  </a:t>
            </a:r>
            <a:br>
              <a:rPr lang="en-US" sz="3200"/>
            </a:br>
            <a:r>
              <a:rPr lang="en-US" sz="3200"/>
              <a:t>I blow between the two sheets.  </a:t>
            </a:r>
            <a:br>
              <a:rPr lang="en-US" sz="3200"/>
            </a:br>
            <a:r>
              <a:rPr lang="en-US" sz="3200"/>
              <a:t>What happens?</a:t>
            </a:r>
          </a:p>
        </p:txBody>
      </p:sp>
      <p:sp>
        <p:nvSpPr>
          <p:cNvPr id="3075" name="Rectangle 3"/>
          <p:cNvSpPr>
            <a:spLocks noGrp="1" noChangeArrowheads="1"/>
          </p:cNvSpPr>
          <p:nvPr>
            <p:ph type="body" idx="1"/>
          </p:nvPr>
        </p:nvSpPr>
        <p:spPr>
          <a:xfrm>
            <a:off x="457200" y="3429000"/>
            <a:ext cx="8229600" cy="2697163"/>
          </a:xfrm>
        </p:spPr>
        <p:txBody>
          <a:bodyPr/>
          <a:lstStyle/>
          <a:p>
            <a:pPr marL="609600" indent="-609600" eaLnBrk="1" hangingPunct="1">
              <a:buFontTx/>
              <a:buAutoNum type="alphaUcPeriod"/>
            </a:pPr>
            <a:r>
              <a:rPr lang="en-US"/>
              <a:t>They move towards each other.</a:t>
            </a:r>
          </a:p>
          <a:p>
            <a:pPr marL="609600" indent="-609600" eaLnBrk="1" hangingPunct="1">
              <a:buFontTx/>
              <a:buAutoNum type="alphaUcPeriod"/>
            </a:pPr>
            <a:r>
              <a:rPr lang="en-US"/>
              <a:t>They move apart.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21"/>
          <p:cNvSpPr/>
          <p:nvPr/>
        </p:nvSpPr>
        <p:spPr>
          <a:xfrm>
            <a:off x="7155541" y="4127994"/>
            <a:ext cx="1607459" cy="748805"/>
          </a:xfrm>
          <a:custGeom>
            <a:avLst/>
            <a:gdLst>
              <a:gd name="connsiteX0" fmla="*/ 71252 w 1757548"/>
              <a:gd name="connsiteY0" fmla="*/ 9896 h 670957"/>
              <a:gd name="connsiteX1" fmla="*/ 522514 w 1757548"/>
              <a:gd name="connsiteY1" fmla="*/ 33647 h 670957"/>
              <a:gd name="connsiteX2" fmla="*/ 415636 w 1757548"/>
              <a:gd name="connsiteY2" fmla="*/ 33647 h 670957"/>
              <a:gd name="connsiteX3" fmla="*/ 973777 w 1757548"/>
              <a:gd name="connsiteY3" fmla="*/ 140525 h 670957"/>
              <a:gd name="connsiteX4" fmla="*/ 1650670 w 1757548"/>
              <a:gd name="connsiteY4" fmla="*/ 520535 h 670957"/>
              <a:gd name="connsiteX5" fmla="*/ 1615044 w 1757548"/>
              <a:gd name="connsiteY5" fmla="*/ 639289 h 670957"/>
              <a:gd name="connsiteX6" fmla="*/ 1128156 w 1757548"/>
              <a:gd name="connsiteY6" fmla="*/ 330530 h 670957"/>
              <a:gd name="connsiteX7" fmla="*/ 700644 w 1757548"/>
              <a:gd name="connsiteY7" fmla="*/ 176151 h 670957"/>
              <a:gd name="connsiteX8" fmla="*/ 225631 w 1757548"/>
              <a:gd name="connsiteY8" fmla="*/ 104899 h 670957"/>
              <a:gd name="connsiteX9" fmla="*/ 95003 w 1757548"/>
              <a:gd name="connsiteY9" fmla="*/ 93024 h 670957"/>
              <a:gd name="connsiteX10" fmla="*/ 71252 w 1757548"/>
              <a:gd name="connsiteY10" fmla="*/ 9896 h 670957"/>
              <a:gd name="connsiteX0" fmla="*/ 71252 w 1755899"/>
              <a:gd name="connsiteY0" fmla="*/ 9896 h 773876"/>
              <a:gd name="connsiteX1" fmla="*/ 522514 w 1755899"/>
              <a:gd name="connsiteY1" fmla="*/ 33647 h 773876"/>
              <a:gd name="connsiteX2" fmla="*/ 415636 w 1755899"/>
              <a:gd name="connsiteY2" fmla="*/ 33647 h 773876"/>
              <a:gd name="connsiteX3" fmla="*/ 973777 w 1755899"/>
              <a:gd name="connsiteY3" fmla="*/ 140525 h 773876"/>
              <a:gd name="connsiteX4" fmla="*/ 1650670 w 1755899"/>
              <a:gd name="connsiteY4" fmla="*/ 520535 h 773876"/>
              <a:gd name="connsiteX5" fmla="*/ 1605148 w 1755899"/>
              <a:gd name="connsiteY5" fmla="*/ 742208 h 773876"/>
              <a:gd name="connsiteX6" fmla="*/ 1128156 w 1755899"/>
              <a:gd name="connsiteY6" fmla="*/ 330530 h 773876"/>
              <a:gd name="connsiteX7" fmla="*/ 700644 w 1755899"/>
              <a:gd name="connsiteY7" fmla="*/ 176151 h 773876"/>
              <a:gd name="connsiteX8" fmla="*/ 225631 w 1755899"/>
              <a:gd name="connsiteY8" fmla="*/ 104899 h 773876"/>
              <a:gd name="connsiteX9" fmla="*/ 95003 w 1755899"/>
              <a:gd name="connsiteY9" fmla="*/ 93024 h 773876"/>
              <a:gd name="connsiteX10" fmla="*/ 71252 w 1755899"/>
              <a:gd name="connsiteY10" fmla="*/ 9896 h 773876"/>
              <a:gd name="connsiteX0" fmla="*/ 71252 w 1650670"/>
              <a:gd name="connsiteY0" fmla="*/ 9896 h 742208"/>
              <a:gd name="connsiteX1" fmla="*/ 522514 w 1650670"/>
              <a:gd name="connsiteY1" fmla="*/ 33647 h 742208"/>
              <a:gd name="connsiteX2" fmla="*/ 415636 w 1650670"/>
              <a:gd name="connsiteY2" fmla="*/ 33647 h 742208"/>
              <a:gd name="connsiteX3" fmla="*/ 973777 w 1650670"/>
              <a:gd name="connsiteY3" fmla="*/ 140525 h 742208"/>
              <a:gd name="connsiteX4" fmla="*/ 1650670 w 1650670"/>
              <a:gd name="connsiteY4" fmla="*/ 520535 h 742208"/>
              <a:gd name="connsiteX5" fmla="*/ 1605148 w 1650670"/>
              <a:gd name="connsiteY5" fmla="*/ 742208 h 742208"/>
              <a:gd name="connsiteX6" fmla="*/ 1128156 w 1650670"/>
              <a:gd name="connsiteY6" fmla="*/ 330530 h 742208"/>
              <a:gd name="connsiteX7" fmla="*/ 700644 w 1650670"/>
              <a:gd name="connsiteY7" fmla="*/ 176151 h 742208"/>
              <a:gd name="connsiteX8" fmla="*/ 225631 w 1650670"/>
              <a:gd name="connsiteY8" fmla="*/ 104899 h 742208"/>
              <a:gd name="connsiteX9" fmla="*/ 95003 w 1650670"/>
              <a:gd name="connsiteY9" fmla="*/ 93024 h 742208"/>
              <a:gd name="connsiteX10" fmla="*/ 71252 w 1650670"/>
              <a:gd name="connsiteY10" fmla="*/ 9896 h 742208"/>
              <a:gd name="connsiteX0" fmla="*/ 71252 w 1650670"/>
              <a:gd name="connsiteY0" fmla="*/ 9896 h 742207"/>
              <a:gd name="connsiteX1" fmla="*/ 522514 w 1650670"/>
              <a:gd name="connsiteY1" fmla="*/ 33647 h 742207"/>
              <a:gd name="connsiteX2" fmla="*/ 415636 w 1650670"/>
              <a:gd name="connsiteY2" fmla="*/ 33647 h 742207"/>
              <a:gd name="connsiteX3" fmla="*/ 973777 w 1650670"/>
              <a:gd name="connsiteY3" fmla="*/ 140525 h 742207"/>
              <a:gd name="connsiteX4" fmla="*/ 1650670 w 1650670"/>
              <a:gd name="connsiteY4" fmla="*/ 520535 h 742207"/>
              <a:gd name="connsiteX5" fmla="*/ 1605149 w 1650670"/>
              <a:gd name="connsiteY5" fmla="*/ 742207 h 742207"/>
              <a:gd name="connsiteX6" fmla="*/ 1128156 w 1650670"/>
              <a:gd name="connsiteY6" fmla="*/ 330530 h 742207"/>
              <a:gd name="connsiteX7" fmla="*/ 700644 w 1650670"/>
              <a:gd name="connsiteY7" fmla="*/ 176151 h 742207"/>
              <a:gd name="connsiteX8" fmla="*/ 225631 w 1650670"/>
              <a:gd name="connsiteY8" fmla="*/ 104899 h 742207"/>
              <a:gd name="connsiteX9" fmla="*/ 95003 w 1650670"/>
              <a:gd name="connsiteY9" fmla="*/ 93024 h 742207"/>
              <a:gd name="connsiteX10" fmla="*/ 71252 w 1650670"/>
              <a:gd name="connsiteY10" fmla="*/ 9896 h 742207"/>
              <a:gd name="connsiteX0" fmla="*/ 71252 w 1650670"/>
              <a:gd name="connsiteY0" fmla="*/ 9896 h 742207"/>
              <a:gd name="connsiteX1" fmla="*/ 522514 w 1650670"/>
              <a:gd name="connsiteY1" fmla="*/ 33647 h 742207"/>
              <a:gd name="connsiteX2" fmla="*/ 415636 w 1650670"/>
              <a:gd name="connsiteY2" fmla="*/ 33647 h 742207"/>
              <a:gd name="connsiteX3" fmla="*/ 973777 w 1650670"/>
              <a:gd name="connsiteY3" fmla="*/ 140525 h 742207"/>
              <a:gd name="connsiteX4" fmla="*/ 1650670 w 1650670"/>
              <a:gd name="connsiteY4" fmla="*/ 520535 h 742207"/>
              <a:gd name="connsiteX5" fmla="*/ 1605149 w 1650670"/>
              <a:gd name="connsiteY5" fmla="*/ 742207 h 742207"/>
              <a:gd name="connsiteX6" fmla="*/ 1128156 w 1650670"/>
              <a:gd name="connsiteY6" fmla="*/ 330530 h 742207"/>
              <a:gd name="connsiteX7" fmla="*/ 700644 w 1650670"/>
              <a:gd name="connsiteY7" fmla="*/ 176151 h 742207"/>
              <a:gd name="connsiteX8" fmla="*/ 225631 w 1650670"/>
              <a:gd name="connsiteY8" fmla="*/ 104899 h 742207"/>
              <a:gd name="connsiteX9" fmla="*/ 95003 w 1650670"/>
              <a:gd name="connsiteY9" fmla="*/ 93024 h 742207"/>
              <a:gd name="connsiteX10" fmla="*/ 71252 w 1650670"/>
              <a:gd name="connsiteY10" fmla="*/ 9896 h 742207"/>
              <a:gd name="connsiteX0" fmla="*/ 71252 w 1605149"/>
              <a:gd name="connsiteY0" fmla="*/ 9896 h 742207"/>
              <a:gd name="connsiteX1" fmla="*/ 522514 w 1605149"/>
              <a:gd name="connsiteY1" fmla="*/ 33647 h 742207"/>
              <a:gd name="connsiteX2" fmla="*/ 415636 w 1605149"/>
              <a:gd name="connsiteY2" fmla="*/ 33647 h 742207"/>
              <a:gd name="connsiteX3" fmla="*/ 973777 w 1605149"/>
              <a:gd name="connsiteY3" fmla="*/ 140525 h 742207"/>
              <a:gd name="connsiteX4" fmla="*/ 1528949 w 1605149"/>
              <a:gd name="connsiteY4" fmla="*/ 437408 h 742207"/>
              <a:gd name="connsiteX5" fmla="*/ 1605149 w 1605149"/>
              <a:gd name="connsiteY5" fmla="*/ 742207 h 742207"/>
              <a:gd name="connsiteX6" fmla="*/ 1128156 w 1605149"/>
              <a:gd name="connsiteY6" fmla="*/ 330530 h 742207"/>
              <a:gd name="connsiteX7" fmla="*/ 700644 w 1605149"/>
              <a:gd name="connsiteY7" fmla="*/ 176151 h 742207"/>
              <a:gd name="connsiteX8" fmla="*/ 225631 w 1605149"/>
              <a:gd name="connsiteY8" fmla="*/ 104899 h 742207"/>
              <a:gd name="connsiteX9" fmla="*/ 95003 w 1605149"/>
              <a:gd name="connsiteY9" fmla="*/ 93024 h 742207"/>
              <a:gd name="connsiteX10" fmla="*/ 71252 w 1605149"/>
              <a:gd name="connsiteY10" fmla="*/ 9896 h 742207"/>
              <a:gd name="connsiteX0" fmla="*/ 71252 w 1605150"/>
              <a:gd name="connsiteY0" fmla="*/ 9896 h 742207"/>
              <a:gd name="connsiteX1" fmla="*/ 522514 w 1605150"/>
              <a:gd name="connsiteY1" fmla="*/ 33647 h 742207"/>
              <a:gd name="connsiteX2" fmla="*/ 415636 w 1605150"/>
              <a:gd name="connsiteY2" fmla="*/ 33647 h 742207"/>
              <a:gd name="connsiteX3" fmla="*/ 973777 w 1605150"/>
              <a:gd name="connsiteY3" fmla="*/ 140525 h 742207"/>
              <a:gd name="connsiteX4" fmla="*/ 1605150 w 1605150"/>
              <a:gd name="connsiteY4" fmla="*/ 437408 h 742207"/>
              <a:gd name="connsiteX5" fmla="*/ 1605149 w 1605150"/>
              <a:gd name="connsiteY5" fmla="*/ 742207 h 742207"/>
              <a:gd name="connsiteX6" fmla="*/ 1128156 w 1605150"/>
              <a:gd name="connsiteY6" fmla="*/ 330530 h 742207"/>
              <a:gd name="connsiteX7" fmla="*/ 700644 w 1605150"/>
              <a:gd name="connsiteY7" fmla="*/ 176151 h 742207"/>
              <a:gd name="connsiteX8" fmla="*/ 225631 w 1605150"/>
              <a:gd name="connsiteY8" fmla="*/ 104899 h 742207"/>
              <a:gd name="connsiteX9" fmla="*/ 95003 w 1605150"/>
              <a:gd name="connsiteY9" fmla="*/ 93024 h 742207"/>
              <a:gd name="connsiteX10" fmla="*/ 71252 w 1605150"/>
              <a:gd name="connsiteY10" fmla="*/ 9896 h 742207"/>
              <a:gd name="connsiteX0" fmla="*/ 73561 w 1607459"/>
              <a:gd name="connsiteY0" fmla="*/ 16494 h 748805"/>
              <a:gd name="connsiteX1" fmla="*/ 524823 w 1607459"/>
              <a:gd name="connsiteY1" fmla="*/ 40245 h 748805"/>
              <a:gd name="connsiteX2" fmla="*/ 417945 w 1607459"/>
              <a:gd name="connsiteY2" fmla="*/ 40245 h 748805"/>
              <a:gd name="connsiteX3" fmla="*/ 976086 w 1607459"/>
              <a:gd name="connsiteY3" fmla="*/ 147123 h 748805"/>
              <a:gd name="connsiteX4" fmla="*/ 1607459 w 1607459"/>
              <a:gd name="connsiteY4" fmla="*/ 444006 h 748805"/>
              <a:gd name="connsiteX5" fmla="*/ 1607458 w 1607459"/>
              <a:gd name="connsiteY5" fmla="*/ 748805 h 748805"/>
              <a:gd name="connsiteX6" fmla="*/ 1130465 w 1607459"/>
              <a:gd name="connsiteY6" fmla="*/ 337128 h 748805"/>
              <a:gd name="connsiteX7" fmla="*/ 702953 w 1607459"/>
              <a:gd name="connsiteY7" fmla="*/ 182749 h 748805"/>
              <a:gd name="connsiteX8" fmla="*/ 227940 w 1607459"/>
              <a:gd name="connsiteY8" fmla="*/ 111497 h 748805"/>
              <a:gd name="connsiteX9" fmla="*/ 83458 w 1607459"/>
              <a:gd name="connsiteY9" fmla="*/ 139206 h 748805"/>
              <a:gd name="connsiteX10" fmla="*/ 73561 w 1607459"/>
              <a:gd name="connsiteY10" fmla="*/ 16494 h 748805"/>
              <a:gd name="connsiteX0" fmla="*/ 73561 w 1607459"/>
              <a:gd name="connsiteY0" fmla="*/ 47501 h 779812"/>
              <a:gd name="connsiteX1" fmla="*/ 524823 w 1607459"/>
              <a:gd name="connsiteY1" fmla="*/ 71252 h 779812"/>
              <a:gd name="connsiteX2" fmla="*/ 464459 w 1607459"/>
              <a:gd name="connsiteY2" fmla="*/ 17813 h 779812"/>
              <a:gd name="connsiteX3" fmla="*/ 976086 w 1607459"/>
              <a:gd name="connsiteY3" fmla="*/ 178130 h 779812"/>
              <a:gd name="connsiteX4" fmla="*/ 1607459 w 1607459"/>
              <a:gd name="connsiteY4" fmla="*/ 475013 h 779812"/>
              <a:gd name="connsiteX5" fmla="*/ 1607458 w 1607459"/>
              <a:gd name="connsiteY5" fmla="*/ 779812 h 779812"/>
              <a:gd name="connsiteX6" fmla="*/ 1130465 w 1607459"/>
              <a:gd name="connsiteY6" fmla="*/ 368135 h 779812"/>
              <a:gd name="connsiteX7" fmla="*/ 702953 w 1607459"/>
              <a:gd name="connsiteY7" fmla="*/ 213756 h 779812"/>
              <a:gd name="connsiteX8" fmla="*/ 227940 w 1607459"/>
              <a:gd name="connsiteY8" fmla="*/ 142504 h 779812"/>
              <a:gd name="connsiteX9" fmla="*/ 83458 w 1607459"/>
              <a:gd name="connsiteY9" fmla="*/ 170213 h 779812"/>
              <a:gd name="connsiteX10" fmla="*/ 73561 w 1607459"/>
              <a:gd name="connsiteY10" fmla="*/ 47501 h 779812"/>
              <a:gd name="connsiteX0" fmla="*/ 73561 w 1607459"/>
              <a:gd name="connsiteY0" fmla="*/ 47501 h 779812"/>
              <a:gd name="connsiteX1" fmla="*/ 524823 w 1607459"/>
              <a:gd name="connsiteY1" fmla="*/ 71252 h 779812"/>
              <a:gd name="connsiteX2" fmla="*/ 464459 w 1607459"/>
              <a:gd name="connsiteY2" fmla="*/ 17813 h 779812"/>
              <a:gd name="connsiteX3" fmla="*/ 976086 w 1607459"/>
              <a:gd name="connsiteY3" fmla="*/ 178130 h 779812"/>
              <a:gd name="connsiteX4" fmla="*/ 1607459 w 1607459"/>
              <a:gd name="connsiteY4" fmla="*/ 475013 h 779812"/>
              <a:gd name="connsiteX5" fmla="*/ 1607458 w 1607459"/>
              <a:gd name="connsiteY5" fmla="*/ 779812 h 779812"/>
              <a:gd name="connsiteX6" fmla="*/ 1130465 w 1607459"/>
              <a:gd name="connsiteY6" fmla="*/ 368135 h 779812"/>
              <a:gd name="connsiteX7" fmla="*/ 702953 w 1607459"/>
              <a:gd name="connsiteY7" fmla="*/ 213756 h 779812"/>
              <a:gd name="connsiteX8" fmla="*/ 227940 w 1607459"/>
              <a:gd name="connsiteY8" fmla="*/ 142504 h 779812"/>
              <a:gd name="connsiteX9" fmla="*/ 83458 w 1607459"/>
              <a:gd name="connsiteY9" fmla="*/ 170213 h 779812"/>
              <a:gd name="connsiteX10" fmla="*/ 73561 w 1607459"/>
              <a:gd name="connsiteY10" fmla="*/ 47501 h 779812"/>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130465 w 1607459"/>
              <a:gd name="connsiteY5" fmla="*/ 337128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76086 w 1607459"/>
              <a:gd name="connsiteY2" fmla="*/ 147123 h 748805"/>
              <a:gd name="connsiteX3" fmla="*/ 1607459 w 1607459"/>
              <a:gd name="connsiteY3" fmla="*/ 444006 h 748805"/>
              <a:gd name="connsiteX4" fmla="*/ 1607458 w 1607459"/>
              <a:gd name="connsiteY4" fmla="*/ 748805 h 748805"/>
              <a:gd name="connsiteX5" fmla="*/ 1074059 w 1607459"/>
              <a:gd name="connsiteY5" fmla="*/ 2916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074059 w 1607459"/>
              <a:gd name="connsiteY5" fmla="*/ 2916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 name="connsiteX0" fmla="*/ 73561 w 1607459"/>
              <a:gd name="connsiteY0" fmla="*/ 16494 h 748805"/>
              <a:gd name="connsiteX1" fmla="*/ 524823 w 1607459"/>
              <a:gd name="connsiteY1" fmla="*/ 40245 h 748805"/>
              <a:gd name="connsiteX2" fmla="*/ 997859 w 1607459"/>
              <a:gd name="connsiteY2" fmla="*/ 139206 h 748805"/>
              <a:gd name="connsiteX3" fmla="*/ 1607459 w 1607459"/>
              <a:gd name="connsiteY3" fmla="*/ 444006 h 748805"/>
              <a:gd name="connsiteX4" fmla="*/ 1607458 w 1607459"/>
              <a:gd name="connsiteY4" fmla="*/ 748805 h 748805"/>
              <a:gd name="connsiteX5" fmla="*/ 1150259 w 1607459"/>
              <a:gd name="connsiteY5" fmla="*/ 367806 h 748805"/>
              <a:gd name="connsiteX6" fmla="*/ 702953 w 1607459"/>
              <a:gd name="connsiteY6" fmla="*/ 182749 h 748805"/>
              <a:gd name="connsiteX7" fmla="*/ 227940 w 1607459"/>
              <a:gd name="connsiteY7" fmla="*/ 111497 h 748805"/>
              <a:gd name="connsiteX8" fmla="*/ 83458 w 1607459"/>
              <a:gd name="connsiteY8" fmla="*/ 139206 h 748805"/>
              <a:gd name="connsiteX9" fmla="*/ 73561 w 1607459"/>
              <a:gd name="connsiteY9" fmla="*/ 16494 h 748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7459" h="748805">
                <a:moveTo>
                  <a:pt x="73561" y="16494"/>
                </a:moveTo>
                <a:cubicBezTo>
                  <a:pt x="147122" y="0"/>
                  <a:pt x="252482" y="15426"/>
                  <a:pt x="524823" y="40245"/>
                </a:cubicBezTo>
                <a:cubicBezTo>
                  <a:pt x="675244" y="62016"/>
                  <a:pt x="817420" y="71913"/>
                  <a:pt x="997859" y="139206"/>
                </a:cubicBezTo>
                <a:cubicBezTo>
                  <a:pt x="1188359" y="215406"/>
                  <a:pt x="1502231" y="343726"/>
                  <a:pt x="1607459" y="444006"/>
                </a:cubicBezTo>
                <a:cubicBezTo>
                  <a:pt x="1607459" y="545606"/>
                  <a:pt x="1607458" y="647205"/>
                  <a:pt x="1607458" y="748805"/>
                </a:cubicBezTo>
                <a:cubicBezTo>
                  <a:pt x="1379474" y="500040"/>
                  <a:pt x="1301010" y="462149"/>
                  <a:pt x="1150259" y="367806"/>
                </a:cubicBezTo>
                <a:cubicBezTo>
                  <a:pt x="885927" y="218829"/>
                  <a:pt x="853374" y="220354"/>
                  <a:pt x="702953" y="182749"/>
                </a:cubicBezTo>
                <a:cubicBezTo>
                  <a:pt x="406070" y="105560"/>
                  <a:pt x="331189" y="118754"/>
                  <a:pt x="227940" y="111497"/>
                </a:cubicBezTo>
                <a:cubicBezTo>
                  <a:pt x="124691" y="104240"/>
                  <a:pt x="107209" y="158998"/>
                  <a:pt x="83458" y="139206"/>
                </a:cubicBezTo>
                <a:cubicBezTo>
                  <a:pt x="59707" y="119414"/>
                  <a:pt x="0" y="32988"/>
                  <a:pt x="73561" y="16494"/>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solidFill>
                  <a:srgbClr val="FFFF00"/>
                </a:solidFill>
              </a:rPr>
              <a:t>Torricelli’s Theorem</a:t>
            </a:r>
          </a:p>
        </p:txBody>
      </p:sp>
      <p:sp>
        <p:nvSpPr>
          <p:cNvPr id="3" name="Content Placeholder 2"/>
          <p:cNvSpPr>
            <a:spLocks noGrp="1"/>
          </p:cNvSpPr>
          <p:nvPr>
            <p:ph sz="half" idx="1"/>
          </p:nvPr>
        </p:nvSpPr>
        <p:spPr>
          <a:xfrm>
            <a:off x="457200" y="1600200"/>
            <a:ext cx="4724400" cy="4953000"/>
          </a:xfrm>
        </p:spPr>
        <p:txBody>
          <a:bodyPr>
            <a:normAutofit lnSpcReduction="10000"/>
          </a:bodyPr>
          <a:lstStyle/>
          <a:p>
            <a:r>
              <a:rPr lang="en-US"/>
              <a:t>Water coming from a small spigot in a large tank has a speed given by</a:t>
            </a:r>
          </a:p>
          <a:p>
            <a:pPr>
              <a:buNone/>
            </a:pPr>
            <a:r>
              <a:rPr lang="en-US"/>
              <a:t>		       </a:t>
            </a:r>
            <a:r>
              <a:rPr lang="en-US" sz="3200" i="1"/>
              <a:t>v</a:t>
            </a:r>
            <a:r>
              <a:rPr lang="en-US" sz="3200" baseline="30000"/>
              <a:t>2</a:t>
            </a:r>
            <a:r>
              <a:rPr lang="en-US" sz="3200"/>
              <a:t> = 2</a:t>
            </a:r>
            <a:r>
              <a:rPr lang="en-US" sz="3200" i="1"/>
              <a:t>gh</a:t>
            </a:r>
          </a:p>
          <a:p>
            <a:r>
              <a:rPr lang="en-US"/>
              <a:t>This is a special case of Bernoulli’s equation, because the outside pressure at the spigot is the same as that at the top of the fluid, and fluid velocity at the top is negligible.</a:t>
            </a:r>
          </a:p>
        </p:txBody>
      </p:sp>
      <p:sp>
        <p:nvSpPr>
          <p:cNvPr id="6" name="Content Placeholder 5"/>
          <p:cNvSpPr>
            <a:spLocks noGrp="1"/>
          </p:cNvSpPr>
          <p:nvPr>
            <p:ph sz="half" idx="2"/>
          </p:nvPr>
        </p:nvSpPr>
        <p:spPr/>
        <p:txBody>
          <a:bodyPr>
            <a:normAutofit lnSpcReduction="10000"/>
          </a:bodyPr>
          <a:lstStyle/>
          <a:p>
            <a:r>
              <a:rPr lang="en-US">
                <a:solidFill>
                  <a:schemeClr val="bg2">
                    <a:lumMod val="50000"/>
                  </a:schemeClr>
                </a:solidFill>
              </a:rPr>
              <a:t>x</a:t>
            </a:r>
          </a:p>
        </p:txBody>
      </p:sp>
      <p:sp>
        <p:nvSpPr>
          <p:cNvPr id="7" name="Rectangle 6"/>
          <p:cNvSpPr/>
          <p:nvPr/>
        </p:nvSpPr>
        <p:spPr>
          <a:xfrm>
            <a:off x="5334000" y="4448300"/>
            <a:ext cx="2209800" cy="2286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638800" y="2971800"/>
            <a:ext cx="1591056" cy="1447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p:cNvGrpSpPr/>
          <p:nvPr/>
        </p:nvGrpSpPr>
        <p:grpSpPr>
          <a:xfrm>
            <a:off x="5633850" y="2514600"/>
            <a:ext cx="1909950" cy="1905000"/>
            <a:chOff x="5862450" y="2514600"/>
            <a:chExt cx="1909950" cy="1905000"/>
          </a:xfrm>
        </p:grpSpPr>
        <p:cxnSp>
          <p:nvCxnSpPr>
            <p:cNvPr id="10" name="Straight Connector 9"/>
            <p:cNvCxnSpPr/>
            <p:nvPr/>
          </p:nvCxnSpPr>
          <p:spPr>
            <a:xfrm rot="5400000">
              <a:off x="4909950" y="3467100"/>
              <a:ext cx="1905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867400" y="4419600"/>
              <a:ext cx="1600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6667500" y="3314700"/>
              <a:ext cx="1600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a:endCxn id="22" idx="8"/>
            </p:cNvCxnSpPr>
            <p:nvPr/>
          </p:nvCxnSpPr>
          <p:spPr>
            <a:xfrm rot="16200000" flipV="1">
              <a:off x="7391400" y="4343399"/>
              <a:ext cx="152400" cy="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467600" y="4259885"/>
              <a:ext cx="304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458974" y="4138056"/>
              <a:ext cx="3048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4" name="Straight Arrow Connector 23"/>
          <p:cNvCxnSpPr/>
          <p:nvPr/>
        </p:nvCxnSpPr>
        <p:spPr>
          <a:xfrm rot="5400000">
            <a:off x="7315200" y="3581400"/>
            <a:ext cx="1219200" cy="1588"/>
          </a:xfrm>
          <a:prstGeom prst="straightConnector1">
            <a:avLst/>
          </a:prstGeom>
          <a:ln w="19050">
            <a:solidFill>
              <a:schemeClr val="bg2">
                <a:lumMod val="40000"/>
                <a:lumOff val="6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001000" y="3429000"/>
            <a:ext cx="381000" cy="400110"/>
          </a:xfrm>
          <a:prstGeom prst="rect">
            <a:avLst/>
          </a:prstGeom>
          <a:noFill/>
        </p:spPr>
        <p:txBody>
          <a:bodyPr wrap="square" rtlCol="0">
            <a:spAutoFit/>
          </a:bodyPr>
          <a:lstStyle/>
          <a:p>
            <a:r>
              <a:rPr lang="en-US" sz="2000" i="1"/>
              <a:t>h</a:t>
            </a:r>
          </a:p>
        </p:txBody>
      </p:sp>
      <p:sp>
        <p:nvSpPr>
          <p:cNvPr id="27" name="Rectangle 26"/>
          <p:cNvSpPr/>
          <p:nvPr/>
        </p:nvSpPr>
        <p:spPr>
          <a:xfrm>
            <a:off x="1957450" y="2819400"/>
            <a:ext cx="1524000" cy="6096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a:solidFill>
                  <a:srgbClr val="FFFF00"/>
                </a:solidFill>
              </a:rPr>
              <a:t>Basic Concepts</a:t>
            </a:r>
          </a:p>
        </p:txBody>
      </p:sp>
      <p:sp>
        <p:nvSpPr>
          <p:cNvPr id="3" name="Content Placeholder 2"/>
          <p:cNvSpPr>
            <a:spLocks noGrp="1"/>
          </p:cNvSpPr>
          <p:nvPr>
            <p:ph idx="1"/>
          </p:nvPr>
        </p:nvSpPr>
        <p:spPr>
          <a:xfrm>
            <a:off x="762000" y="2133600"/>
            <a:ext cx="7772400" cy="3048000"/>
          </a:xfrm>
        </p:spPr>
        <p:txBody>
          <a:bodyPr>
            <a:normAutofit/>
          </a:bodyPr>
          <a:lstStyle/>
          <a:p>
            <a:endParaRPr lang="en-US" sz="4000"/>
          </a:p>
          <a:p>
            <a:r>
              <a:rPr lang="en-US" sz="4000"/>
              <a:t>Fluid conservation</a:t>
            </a:r>
          </a:p>
          <a:p>
            <a:r>
              <a:rPr lang="en-US" sz="4000"/>
              <a:t>Bernoulli’s Equation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PQuestion"/>
          <p:cNvSpPr>
            <a:spLocks noGrp="1" noChangeArrowheads="1"/>
          </p:cNvSpPr>
          <p:nvPr>
            <p:ph type="title"/>
          </p:nvPr>
        </p:nvSpPr>
        <p:spPr>
          <a:xfrm>
            <a:off x="381000" y="274638"/>
            <a:ext cx="8305800" cy="2697162"/>
          </a:xfrm>
        </p:spPr>
        <p:txBody>
          <a:bodyPr/>
          <a:lstStyle/>
          <a:p>
            <a:pPr algn="l" eaLnBrk="1" hangingPunct="1"/>
            <a:r>
              <a:rPr lang="en-US" sz="2400"/>
              <a:t>You are sitting in a rowing boat in a small pond.  There are some bricks in the boat.  You take the bricks and throw them into the pond.  They sink to the bottom.</a:t>
            </a:r>
            <a:br>
              <a:rPr lang="en-US" sz="2400"/>
            </a:br>
            <a:br>
              <a:rPr lang="en-US" sz="2400"/>
            </a:br>
            <a:r>
              <a:rPr lang="en-US" sz="2400"/>
              <a:t>What happens to the water level in the pond, as measured at the bank?</a:t>
            </a:r>
          </a:p>
        </p:txBody>
      </p:sp>
      <p:sp>
        <p:nvSpPr>
          <p:cNvPr id="4099" name="TPAnswers"/>
          <p:cNvSpPr>
            <a:spLocks noGrp="1" noChangeArrowheads="1"/>
          </p:cNvSpPr>
          <p:nvPr>
            <p:ph type="body" idx="1"/>
            <p:custDataLst>
              <p:tags r:id="rId2"/>
            </p:custDataLst>
          </p:nvPr>
        </p:nvSpPr>
        <p:spPr>
          <a:xfrm>
            <a:off x="533400" y="3581400"/>
            <a:ext cx="4114800" cy="2362200"/>
          </a:xfrm>
        </p:spPr>
        <p:txBody>
          <a:bodyPr/>
          <a:lstStyle/>
          <a:p>
            <a:pPr marL="609600" indent="-609600" eaLnBrk="1" hangingPunct="1">
              <a:buFontTx/>
              <a:buAutoNum type="alphaUcPeriod"/>
            </a:pPr>
            <a:r>
              <a:rPr lang="en-US" sz="2800"/>
              <a:t>It falls.</a:t>
            </a:r>
          </a:p>
          <a:p>
            <a:pPr marL="609600" indent="-609600" eaLnBrk="1" hangingPunct="1">
              <a:buFontTx/>
              <a:buAutoNum type="alphaUcPeriod"/>
            </a:pPr>
            <a:r>
              <a:rPr lang="en-US" sz="2800"/>
              <a:t>It rises.</a:t>
            </a:r>
          </a:p>
          <a:p>
            <a:pPr marL="609600" indent="-609600" eaLnBrk="1" hangingPunct="1">
              <a:buFontTx/>
              <a:buAutoNum type="alphaUcPeriod"/>
            </a:pPr>
            <a:r>
              <a:rPr lang="en-US" sz="2800"/>
              <a:t>It stays the same.</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Fluid Flow: Laminar and Turbulent</a:t>
            </a:r>
          </a:p>
        </p:txBody>
      </p:sp>
      <p:sp>
        <p:nvSpPr>
          <p:cNvPr id="3" name="Content Placeholder 2"/>
          <p:cNvSpPr>
            <a:spLocks noGrp="1"/>
          </p:cNvSpPr>
          <p:nvPr>
            <p:ph sz="half" idx="1"/>
          </p:nvPr>
        </p:nvSpPr>
        <p:spPr>
          <a:xfrm>
            <a:off x="152400" y="1600200"/>
            <a:ext cx="4343400" cy="4525963"/>
          </a:xfrm>
        </p:spPr>
        <p:txBody>
          <a:bodyPr>
            <a:normAutofit/>
          </a:bodyPr>
          <a:lstStyle/>
          <a:p>
            <a:r>
              <a:rPr lang="en-US"/>
              <a:t>In laminar or streamline flow, each particle of fluid follows a smooth path, the streamline.</a:t>
            </a:r>
          </a:p>
          <a:p>
            <a:r>
              <a:rPr lang="en-US"/>
              <a:t>Air flow over this Corvette is </a:t>
            </a:r>
            <a:r>
              <a:rPr lang="en-US">
                <a:solidFill>
                  <a:srgbClr val="FFFF00"/>
                </a:solidFill>
              </a:rPr>
              <a:t>laminar</a:t>
            </a:r>
            <a:r>
              <a:rPr lang="en-US"/>
              <a:t> until the end: the air cannot curve in completely at the back, it breaks away forming a </a:t>
            </a:r>
            <a:r>
              <a:rPr lang="en-US">
                <a:solidFill>
                  <a:srgbClr val="FFFF00"/>
                </a:solidFill>
              </a:rPr>
              <a:t>turbulent</a:t>
            </a:r>
            <a:r>
              <a:rPr lang="en-US"/>
              <a:t> wake. </a:t>
            </a:r>
          </a:p>
        </p:txBody>
      </p:sp>
      <p:pic>
        <p:nvPicPr>
          <p:cNvPr id="1026" name="Picture 2">
            <a:hlinkClick r:id="rId3"/>
          </p:cNvPr>
          <p:cNvPicPr>
            <a:picLocks noGrp="1" noChangeAspect="1" noChangeArrowheads="1"/>
          </p:cNvPicPr>
          <p:nvPr>
            <p:ph sz="half" idx="2"/>
          </p:nvPr>
        </p:nvPicPr>
        <p:blipFill>
          <a:blip r:embed="rId4" cstate="print"/>
          <a:srcRect/>
          <a:stretch>
            <a:fillRect/>
          </a:stretch>
        </p:blipFill>
        <p:spPr bwMode="auto">
          <a:xfrm>
            <a:off x="4648200" y="2582177"/>
            <a:ext cx="4038600" cy="256200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Conservation of Fluid</a:t>
            </a:r>
          </a:p>
        </p:txBody>
      </p:sp>
      <p:sp>
        <p:nvSpPr>
          <p:cNvPr id="3" name="Content Placeholder 2"/>
          <p:cNvSpPr>
            <a:spLocks noGrp="1"/>
          </p:cNvSpPr>
          <p:nvPr>
            <p:ph sz="half" idx="1"/>
          </p:nvPr>
        </p:nvSpPr>
        <p:spPr>
          <a:xfrm>
            <a:off x="184075" y="1517075"/>
            <a:ext cx="3733800" cy="5105400"/>
          </a:xfrm>
          <a:ln>
            <a:solidFill>
              <a:srgbClr val="FF0000"/>
            </a:solidFill>
          </a:ln>
        </p:spPr>
        <p:txBody>
          <a:bodyPr>
            <a:normAutofit fontScale="85000" lnSpcReduction="10000"/>
          </a:bodyPr>
          <a:lstStyle/>
          <a:p>
            <a:r>
              <a:rPr lang="en-US"/>
              <a:t>Suppose fluid is flowing steadily through a pipe which has a narrow section.</a:t>
            </a:r>
          </a:p>
          <a:p>
            <a:r>
              <a:rPr lang="en-US"/>
              <a:t> The </a:t>
            </a:r>
            <a:r>
              <a:rPr lang="en-US">
                <a:solidFill>
                  <a:srgbClr val="FFFF00"/>
                </a:solidFill>
              </a:rPr>
              <a:t>rate of flow</a:t>
            </a:r>
            <a:r>
              <a:rPr lang="en-US"/>
              <a:t>, gallons per sec or cubic meters per sec, </a:t>
            </a:r>
            <a:r>
              <a:rPr lang="en-US">
                <a:solidFill>
                  <a:srgbClr val="FFFF00"/>
                </a:solidFill>
              </a:rPr>
              <a:t>must be the same past a point in the narrow part as past a point in the wide part</a:t>
            </a:r>
            <a:r>
              <a:rPr lang="en-US"/>
              <a:t>—or fluid will be piling up somewhere!</a:t>
            </a:r>
          </a:p>
          <a:p>
            <a:r>
              <a:rPr lang="en-US"/>
              <a:t>So it flows faster through the  narrow part.</a:t>
            </a:r>
          </a:p>
          <a:p>
            <a:endParaRPr lang="en-US"/>
          </a:p>
        </p:txBody>
      </p:sp>
      <p:sp>
        <p:nvSpPr>
          <p:cNvPr id="4" name="Content Placeholder 3"/>
          <p:cNvSpPr>
            <a:spLocks noGrp="1"/>
          </p:cNvSpPr>
          <p:nvPr>
            <p:ph sz="half" idx="2"/>
          </p:nvPr>
        </p:nvSpPr>
        <p:spPr>
          <a:xfrm>
            <a:off x="4267200" y="1524000"/>
            <a:ext cx="4648200" cy="5029200"/>
          </a:xfrm>
          <a:ln>
            <a:noFill/>
          </a:ln>
        </p:spPr>
        <p:txBody>
          <a:bodyPr>
            <a:normAutofit fontScale="85000" lnSpcReduction="10000"/>
          </a:bodyPr>
          <a:lstStyle/>
          <a:p>
            <a:endParaRPr lang="en-US">
              <a:solidFill>
                <a:schemeClr val="bg1"/>
              </a:solidFill>
            </a:endParaRPr>
          </a:p>
          <a:p>
            <a:endParaRPr lang="en-US">
              <a:solidFill>
                <a:schemeClr val="bg1"/>
              </a:solidFill>
            </a:endParaRPr>
          </a:p>
          <a:p>
            <a:pPr>
              <a:buNone/>
            </a:pPr>
            <a:endParaRPr lang="en-US">
              <a:solidFill>
                <a:schemeClr val="bg1"/>
              </a:solidFill>
            </a:endParaRPr>
          </a:p>
          <a:p>
            <a:pPr>
              <a:buNone/>
            </a:pPr>
            <a:r>
              <a:rPr lang="en-US">
                <a:solidFill>
                  <a:schemeClr val="bg2">
                    <a:lumMod val="40000"/>
                    <a:lumOff val="60000"/>
                  </a:schemeClr>
                </a:solidFill>
              </a:rPr>
              <a:t>    </a:t>
            </a:r>
            <a:r>
              <a:rPr lang="en-US" sz="2100">
                <a:solidFill>
                  <a:schemeClr val="bg2">
                    <a:lumMod val="40000"/>
                    <a:lumOff val="60000"/>
                  </a:schemeClr>
                </a:solidFill>
              </a:rPr>
              <a:t>area </a:t>
            </a:r>
            <a:r>
              <a:rPr lang="en-US" sz="2100" i="1">
                <a:solidFill>
                  <a:schemeClr val="bg2">
                    <a:lumMod val="40000"/>
                    <a:lumOff val="60000"/>
                  </a:schemeClr>
                </a:solidFill>
              </a:rPr>
              <a:t>A</a:t>
            </a:r>
            <a:r>
              <a:rPr lang="en-US" sz="2100" baseline="-25000">
                <a:solidFill>
                  <a:schemeClr val="bg2">
                    <a:lumMod val="40000"/>
                    <a:lumOff val="60000"/>
                  </a:schemeClr>
                </a:solidFill>
              </a:rPr>
              <a:t>1</a:t>
            </a:r>
            <a:r>
              <a:rPr lang="en-US" sz="2100">
                <a:solidFill>
                  <a:schemeClr val="bg2">
                    <a:lumMod val="40000"/>
                    <a:lumOff val="60000"/>
                  </a:schemeClr>
                </a:solidFill>
              </a:rPr>
              <a:t>       area </a:t>
            </a:r>
            <a:r>
              <a:rPr lang="en-US" sz="2100" i="1">
                <a:solidFill>
                  <a:schemeClr val="bg2">
                    <a:lumMod val="40000"/>
                    <a:lumOff val="60000"/>
                  </a:schemeClr>
                </a:solidFill>
              </a:rPr>
              <a:t>A</a:t>
            </a:r>
            <a:r>
              <a:rPr lang="en-US" sz="2100" baseline="-25000">
                <a:solidFill>
                  <a:schemeClr val="bg2">
                    <a:lumMod val="40000"/>
                    <a:lumOff val="60000"/>
                  </a:schemeClr>
                </a:solidFill>
              </a:rPr>
              <a:t>2</a:t>
            </a:r>
          </a:p>
          <a:p>
            <a:pPr>
              <a:buNone/>
            </a:pPr>
            <a:endParaRPr lang="en-US" sz="2100" baseline="-25000">
              <a:solidFill>
                <a:schemeClr val="bg2">
                  <a:lumMod val="40000"/>
                  <a:lumOff val="60000"/>
                </a:schemeClr>
              </a:solidFill>
            </a:endParaRPr>
          </a:p>
          <a:p>
            <a:r>
              <a:rPr lang="en-US" sz="2400">
                <a:solidFill>
                  <a:schemeClr val="bg1"/>
                </a:solidFill>
              </a:rPr>
              <a:t>Imagine a </a:t>
            </a:r>
            <a:r>
              <a:rPr lang="en-US" sz="2400" u="sng">
                <a:solidFill>
                  <a:schemeClr val="bg2">
                    <a:lumMod val="40000"/>
                    <a:lumOff val="60000"/>
                  </a:schemeClr>
                </a:solidFill>
              </a:rPr>
              <a:t>short cylinder of the fluid</a:t>
            </a:r>
            <a:r>
              <a:rPr lang="en-US" sz="2400">
                <a:solidFill>
                  <a:schemeClr val="bg1"/>
                </a:solidFill>
              </a:rPr>
              <a:t>, of length </a:t>
            </a:r>
            <a:r>
              <a:rPr lang="el-GR" sz="2400">
                <a:solidFill>
                  <a:schemeClr val="bg1"/>
                </a:solidFill>
              </a:rPr>
              <a:t>Δ</a:t>
            </a:r>
            <a:r>
              <a:rPr lang="el-GR" sz="2400" i="1">
                <a:solidFill>
                  <a:schemeClr val="bg1"/>
                </a:solidFill>
              </a:rPr>
              <a:t>ℓ</a:t>
            </a:r>
            <a:r>
              <a:rPr lang="en-US" sz="2400" baseline="-25000">
                <a:solidFill>
                  <a:schemeClr val="bg1"/>
                </a:solidFill>
              </a:rPr>
              <a:t>1</a:t>
            </a:r>
            <a:r>
              <a:rPr lang="en-US" sz="2400">
                <a:solidFill>
                  <a:schemeClr val="bg1"/>
                </a:solidFill>
              </a:rPr>
              <a:t> in the wide part—as it squeezes into the narrow part </a:t>
            </a:r>
            <a:r>
              <a:rPr lang="en-US" sz="2400">
                <a:solidFill>
                  <a:schemeClr val="bg2">
                    <a:lumMod val="40000"/>
                    <a:lumOff val="60000"/>
                  </a:schemeClr>
                </a:solidFill>
              </a:rPr>
              <a:t>it gets longer.</a:t>
            </a:r>
          </a:p>
          <a:p>
            <a:pPr>
              <a:buNone/>
            </a:pPr>
            <a:endParaRPr lang="en-US">
              <a:solidFill>
                <a:schemeClr val="bg1"/>
              </a:solidFill>
            </a:endParaRPr>
          </a:p>
          <a:p>
            <a:r>
              <a:rPr lang="en-US" sz="2400">
                <a:solidFill>
                  <a:schemeClr val="bg1"/>
                </a:solidFill>
              </a:rPr>
              <a:t>The total </a:t>
            </a:r>
            <a:r>
              <a:rPr lang="en-US" sz="2400">
                <a:solidFill>
                  <a:srgbClr val="FFFF00"/>
                </a:solidFill>
              </a:rPr>
              <a:t>mass</a:t>
            </a:r>
            <a:r>
              <a:rPr lang="en-US" sz="2400">
                <a:solidFill>
                  <a:schemeClr val="bg1"/>
                </a:solidFill>
              </a:rPr>
              <a:t> of fluid </a:t>
            </a:r>
            <a:r>
              <a:rPr lang="el-GR" sz="2400">
                <a:solidFill>
                  <a:schemeClr val="bg1"/>
                </a:solidFill>
              </a:rPr>
              <a:t>Δ</a:t>
            </a:r>
            <a:r>
              <a:rPr lang="en-US" sz="2400" i="1">
                <a:solidFill>
                  <a:schemeClr val="bg1"/>
                </a:solidFill>
              </a:rPr>
              <a:t>m</a:t>
            </a:r>
            <a:r>
              <a:rPr lang="en-US" sz="2400">
                <a:solidFill>
                  <a:schemeClr val="bg1"/>
                </a:solidFill>
              </a:rPr>
              <a:t> in the short cylinder is </a:t>
            </a:r>
            <a:r>
              <a:rPr lang="en-US" sz="2400">
                <a:solidFill>
                  <a:srgbClr val="FFFF00"/>
                </a:solidFill>
              </a:rPr>
              <a:t>density x area x length</a:t>
            </a:r>
            <a:r>
              <a:rPr lang="en-US" sz="2400">
                <a:solidFill>
                  <a:schemeClr val="bg1"/>
                </a:solidFill>
              </a:rPr>
              <a:t>, so</a:t>
            </a:r>
          </a:p>
          <a:p>
            <a:pPr>
              <a:buNone/>
            </a:pPr>
            <a:r>
              <a:rPr lang="en-US" sz="2400">
                <a:solidFill>
                  <a:schemeClr val="bg1"/>
                </a:solidFill>
              </a:rPr>
              <a:t> </a:t>
            </a:r>
          </a:p>
          <a:p>
            <a:pPr>
              <a:buNone/>
            </a:pPr>
            <a:r>
              <a:rPr lang="en-US" sz="3100">
                <a:solidFill>
                  <a:schemeClr val="bg1"/>
                </a:solidFill>
              </a:rPr>
              <a:t>	</a:t>
            </a:r>
            <a:r>
              <a:rPr lang="el-GR" sz="3100">
                <a:solidFill>
                  <a:schemeClr val="bg1"/>
                </a:solidFill>
              </a:rPr>
              <a:t>Δ</a:t>
            </a:r>
            <a:r>
              <a:rPr lang="en-US" sz="3100" i="1">
                <a:solidFill>
                  <a:schemeClr val="bg1"/>
                </a:solidFill>
              </a:rPr>
              <a:t>m</a:t>
            </a:r>
            <a:r>
              <a:rPr lang="en-US" sz="3100">
                <a:solidFill>
                  <a:schemeClr val="bg1"/>
                </a:solidFill>
              </a:rPr>
              <a:t> = </a:t>
            </a:r>
            <a:r>
              <a:rPr lang="el-GR" sz="3100" i="1">
                <a:solidFill>
                  <a:schemeClr val="bg1"/>
                </a:solidFill>
              </a:rPr>
              <a:t>ρ</a:t>
            </a:r>
            <a:r>
              <a:rPr lang="en-US" sz="3100">
                <a:solidFill>
                  <a:schemeClr val="bg1"/>
                </a:solidFill>
              </a:rPr>
              <a:t>Δ</a:t>
            </a:r>
            <a:r>
              <a:rPr lang="en-US" sz="3100" i="1">
                <a:solidFill>
                  <a:schemeClr val="bg1"/>
                </a:solidFill>
              </a:rPr>
              <a:t>V</a:t>
            </a:r>
            <a:r>
              <a:rPr lang="en-US" sz="3100">
                <a:solidFill>
                  <a:schemeClr val="bg1"/>
                </a:solidFill>
              </a:rPr>
              <a:t> = </a:t>
            </a:r>
            <a:r>
              <a:rPr lang="el-GR" sz="3100" i="1">
                <a:solidFill>
                  <a:schemeClr val="bg1"/>
                </a:solidFill>
              </a:rPr>
              <a:t>ρ</a:t>
            </a:r>
            <a:r>
              <a:rPr lang="en-US" sz="3100" baseline="-25000">
                <a:solidFill>
                  <a:schemeClr val="bg1"/>
                </a:solidFill>
              </a:rPr>
              <a:t>1</a:t>
            </a:r>
            <a:r>
              <a:rPr lang="en-US" sz="3100" i="1">
                <a:solidFill>
                  <a:schemeClr val="bg1"/>
                </a:solidFill>
              </a:rPr>
              <a:t>A</a:t>
            </a:r>
            <a:r>
              <a:rPr lang="en-US" sz="3100" baseline="-25000">
                <a:solidFill>
                  <a:schemeClr val="bg1"/>
                </a:solidFill>
              </a:rPr>
              <a:t>1</a:t>
            </a:r>
            <a:r>
              <a:rPr lang="el-GR" sz="3100">
                <a:solidFill>
                  <a:schemeClr val="bg1"/>
                </a:solidFill>
              </a:rPr>
              <a:t>Δ</a:t>
            </a:r>
            <a:r>
              <a:rPr lang="el-GR" sz="3100" i="1">
                <a:solidFill>
                  <a:schemeClr val="bg1"/>
                </a:solidFill>
              </a:rPr>
              <a:t>ℓ</a:t>
            </a:r>
            <a:r>
              <a:rPr lang="en-US" sz="3100" baseline="-25000">
                <a:solidFill>
                  <a:schemeClr val="bg1"/>
                </a:solidFill>
              </a:rPr>
              <a:t>1</a:t>
            </a:r>
            <a:r>
              <a:rPr lang="en-US" sz="3100">
                <a:solidFill>
                  <a:schemeClr val="bg1"/>
                </a:solidFill>
              </a:rPr>
              <a:t> = </a:t>
            </a:r>
            <a:r>
              <a:rPr lang="el-GR" sz="3100" i="1">
                <a:solidFill>
                  <a:schemeClr val="bg1"/>
                </a:solidFill>
              </a:rPr>
              <a:t>ρ</a:t>
            </a:r>
            <a:r>
              <a:rPr lang="en-US" sz="3100" baseline="-25000">
                <a:solidFill>
                  <a:schemeClr val="bg1"/>
                </a:solidFill>
              </a:rPr>
              <a:t>2</a:t>
            </a:r>
            <a:r>
              <a:rPr lang="en-US" sz="3100" i="1">
                <a:solidFill>
                  <a:schemeClr val="bg1"/>
                </a:solidFill>
              </a:rPr>
              <a:t>A</a:t>
            </a:r>
            <a:r>
              <a:rPr lang="en-US" sz="3100" baseline="-25000">
                <a:solidFill>
                  <a:schemeClr val="bg1"/>
                </a:solidFill>
              </a:rPr>
              <a:t>2</a:t>
            </a:r>
            <a:r>
              <a:rPr lang="el-GR" sz="3100">
                <a:solidFill>
                  <a:schemeClr val="bg1"/>
                </a:solidFill>
              </a:rPr>
              <a:t>Δ</a:t>
            </a:r>
            <a:r>
              <a:rPr lang="el-GR" sz="3100" i="1">
                <a:solidFill>
                  <a:schemeClr val="bg1"/>
                </a:solidFill>
              </a:rPr>
              <a:t>ℓ</a:t>
            </a:r>
            <a:r>
              <a:rPr lang="en-US" sz="3100" baseline="-25000">
                <a:solidFill>
                  <a:schemeClr val="bg1"/>
                </a:solidFill>
              </a:rPr>
              <a:t>2</a:t>
            </a:r>
          </a:p>
        </p:txBody>
      </p:sp>
      <p:grpSp>
        <p:nvGrpSpPr>
          <p:cNvPr id="23" name="Group 22"/>
          <p:cNvGrpSpPr/>
          <p:nvPr/>
        </p:nvGrpSpPr>
        <p:grpSpPr>
          <a:xfrm>
            <a:off x="4483925" y="1647700"/>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8"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9"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4724400" y="1676400"/>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876800" y="1676400"/>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6324600" y="1905000"/>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86600" y="1905000"/>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rot="5400000" flipH="1" flipV="1">
            <a:off x="5935168" y="2173714"/>
            <a:ext cx="577919" cy="25625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6200000" flipV="1">
            <a:off x="4563088" y="2277088"/>
            <a:ext cx="609599" cy="17022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631375" y="1236025"/>
            <a:ext cx="685800" cy="381000"/>
          </a:xfrm>
          <a:prstGeom prst="rect">
            <a:avLst/>
          </a:prstGeom>
          <a:noFill/>
        </p:spPr>
        <p:txBody>
          <a:bodyPr wrap="square" rtlCol="0">
            <a:spAutoFit/>
          </a:bodyPr>
          <a:lstStyle/>
          <a:p>
            <a:r>
              <a:rPr lang="el-GR"/>
              <a:t>Δ</a:t>
            </a:r>
            <a:r>
              <a:rPr lang="en-US" i="1"/>
              <a:t>ℓ</a:t>
            </a:r>
            <a:r>
              <a:rPr lang="en-US" baseline="-25000"/>
              <a:t>1</a:t>
            </a:r>
          </a:p>
        </p:txBody>
      </p:sp>
      <p:sp>
        <p:nvSpPr>
          <p:cNvPr id="38" name="TextBox 37"/>
          <p:cNvSpPr txBox="1"/>
          <p:nvPr/>
        </p:nvSpPr>
        <p:spPr>
          <a:xfrm>
            <a:off x="6472050" y="1507175"/>
            <a:ext cx="685800" cy="381000"/>
          </a:xfrm>
          <a:prstGeom prst="rect">
            <a:avLst/>
          </a:prstGeom>
          <a:noFill/>
        </p:spPr>
        <p:txBody>
          <a:bodyPr wrap="square" rtlCol="0">
            <a:spAutoFit/>
          </a:bodyPr>
          <a:lstStyle/>
          <a:p>
            <a:r>
              <a:rPr lang="el-GR"/>
              <a:t>Δ</a:t>
            </a:r>
            <a:r>
              <a:rPr lang="en-US" i="1"/>
              <a:t>ℓ</a:t>
            </a:r>
            <a:r>
              <a:rPr lang="en-US" baseline="-25000"/>
              <a:t>2</a:t>
            </a:r>
          </a:p>
        </p:txBody>
      </p:sp>
      <p:cxnSp>
        <p:nvCxnSpPr>
          <p:cNvPr id="40" name="Straight Arrow Connector 39"/>
          <p:cNvCxnSpPr/>
          <p:nvPr/>
        </p:nvCxnSpPr>
        <p:spPr>
          <a:xfrm>
            <a:off x="4724400" y="1600200"/>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6388925" y="1852550"/>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495800" y="5867400"/>
            <a:ext cx="43434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solidFill>
                  <a:srgbClr val="FFFF00"/>
                </a:solidFill>
              </a:rPr>
              <a:t>Fluid Velocity: Equation of Continuity</a:t>
            </a:r>
          </a:p>
        </p:txBody>
      </p:sp>
      <p:sp>
        <p:nvSpPr>
          <p:cNvPr id="3" name="Content Placeholder 2"/>
          <p:cNvSpPr>
            <a:spLocks noGrp="1"/>
          </p:cNvSpPr>
          <p:nvPr>
            <p:ph sz="half" idx="1"/>
          </p:nvPr>
        </p:nvSpPr>
        <p:spPr>
          <a:xfrm>
            <a:off x="184074" y="3298208"/>
            <a:ext cx="8502726" cy="3505200"/>
          </a:xfrm>
          <a:ln>
            <a:solidFill>
              <a:srgbClr val="FF0000"/>
            </a:solidFill>
          </a:ln>
        </p:spPr>
        <p:txBody>
          <a:bodyPr>
            <a:noAutofit/>
          </a:bodyPr>
          <a:lstStyle/>
          <a:p>
            <a:r>
              <a:rPr lang="en-US" sz="2400"/>
              <a:t>If the fluid flows distance </a:t>
            </a:r>
            <a:r>
              <a:rPr lang="el-GR" sz="2400">
                <a:solidFill>
                  <a:schemeClr val="bg1"/>
                </a:solidFill>
              </a:rPr>
              <a:t>Δ</a:t>
            </a:r>
            <a:r>
              <a:rPr lang="el-GR" sz="2400" i="1">
                <a:solidFill>
                  <a:schemeClr val="bg1"/>
                </a:solidFill>
              </a:rPr>
              <a:t>ℓ</a:t>
            </a:r>
            <a:r>
              <a:rPr lang="en-US" sz="2400" baseline="-25000">
                <a:solidFill>
                  <a:schemeClr val="bg1"/>
                </a:solidFill>
              </a:rPr>
              <a:t>1 </a:t>
            </a:r>
            <a:r>
              <a:rPr lang="en-US" sz="2400">
                <a:solidFill>
                  <a:schemeClr val="bg1"/>
                </a:solidFill>
              </a:rPr>
              <a:t>in the wide tube in time </a:t>
            </a:r>
            <a:r>
              <a:rPr lang="el-GR" sz="2400">
                <a:solidFill>
                  <a:schemeClr val="bg1"/>
                </a:solidFill>
              </a:rPr>
              <a:t>Δ</a:t>
            </a:r>
            <a:r>
              <a:rPr lang="en-US" sz="2400" i="1">
                <a:solidFill>
                  <a:schemeClr val="bg1"/>
                </a:solidFill>
              </a:rPr>
              <a:t>t</a:t>
            </a:r>
            <a:r>
              <a:rPr lang="en-US" sz="2400">
                <a:solidFill>
                  <a:schemeClr val="bg1"/>
                </a:solidFill>
              </a:rPr>
              <a:t>, the </a:t>
            </a:r>
            <a:r>
              <a:rPr lang="en-US" sz="2400">
                <a:solidFill>
                  <a:srgbClr val="FFFF00"/>
                </a:solidFill>
              </a:rPr>
              <a:t>mass flow rate </a:t>
            </a:r>
            <a:r>
              <a:rPr lang="en-US" sz="2400">
                <a:solidFill>
                  <a:schemeClr val="bg1"/>
                </a:solidFill>
              </a:rPr>
              <a:t>past a point </a:t>
            </a:r>
            <a:r>
              <a:rPr lang="en-US" sz="2400">
                <a:solidFill>
                  <a:srgbClr val="FFFF00"/>
                </a:solidFill>
              </a:rPr>
              <a:t>is </a:t>
            </a:r>
            <a:r>
              <a:rPr lang="el-GR" sz="2400">
                <a:solidFill>
                  <a:srgbClr val="FFFF00"/>
                </a:solidFill>
              </a:rPr>
              <a:t>Δ</a:t>
            </a:r>
            <a:r>
              <a:rPr lang="en-US" sz="2400" i="1">
                <a:solidFill>
                  <a:srgbClr val="FFFF00"/>
                </a:solidFill>
              </a:rPr>
              <a:t>m</a:t>
            </a:r>
            <a:r>
              <a:rPr lang="en-US" sz="2400">
                <a:solidFill>
                  <a:srgbClr val="FFFF00"/>
                </a:solidFill>
              </a:rPr>
              <a:t>/</a:t>
            </a:r>
            <a:r>
              <a:rPr lang="el-GR" sz="2400">
                <a:solidFill>
                  <a:srgbClr val="FFFF00"/>
                </a:solidFill>
              </a:rPr>
              <a:t>Δ</a:t>
            </a:r>
            <a:r>
              <a:rPr lang="en-US" sz="2400" i="1">
                <a:solidFill>
                  <a:srgbClr val="FFFF00"/>
                </a:solidFill>
              </a:rPr>
              <a:t>t </a:t>
            </a:r>
            <a:r>
              <a:rPr lang="en-US" sz="2400">
                <a:solidFill>
                  <a:schemeClr val="bg1"/>
                </a:solidFill>
              </a:rPr>
              <a:t>= </a:t>
            </a:r>
            <a:r>
              <a:rPr lang="el-GR" sz="2400" i="1">
                <a:solidFill>
                  <a:schemeClr val="bg1"/>
                </a:solidFill>
              </a:rPr>
              <a:t>ρ</a:t>
            </a:r>
            <a:r>
              <a:rPr lang="en-US" sz="2400" baseline="-25000">
                <a:solidFill>
                  <a:schemeClr val="bg1"/>
                </a:solidFill>
              </a:rPr>
              <a:t>1</a:t>
            </a:r>
            <a:r>
              <a:rPr lang="en-US" sz="2400" i="1">
                <a:solidFill>
                  <a:schemeClr val="bg1"/>
                </a:solidFill>
              </a:rPr>
              <a:t>A</a:t>
            </a:r>
            <a:r>
              <a:rPr lang="en-US" sz="2400" baseline="-25000">
                <a:solidFill>
                  <a:schemeClr val="bg1"/>
                </a:solidFill>
              </a:rPr>
              <a:t>1</a:t>
            </a:r>
            <a:r>
              <a:rPr lang="el-GR" sz="2400">
                <a:solidFill>
                  <a:schemeClr val="bg1"/>
                </a:solidFill>
              </a:rPr>
              <a:t>Δ</a:t>
            </a:r>
            <a:r>
              <a:rPr lang="el-GR" sz="2400" i="1">
                <a:solidFill>
                  <a:schemeClr val="bg1"/>
                </a:solidFill>
              </a:rPr>
              <a:t>ℓ</a:t>
            </a:r>
            <a:r>
              <a:rPr lang="en-US" sz="2400" baseline="-25000">
                <a:solidFill>
                  <a:schemeClr val="bg1"/>
                </a:solidFill>
              </a:rPr>
              <a:t>1</a:t>
            </a:r>
            <a:r>
              <a:rPr lang="en-US" sz="2400">
                <a:solidFill>
                  <a:schemeClr val="bg1"/>
                </a:solidFill>
              </a:rPr>
              <a:t>/</a:t>
            </a:r>
            <a:r>
              <a:rPr lang="el-GR" sz="2400">
                <a:solidFill>
                  <a:schemeClr val="bg1"/>
                </a:solidFill>
              </a:rPr>
              <a:t> Δ</a:t>
            </a:r>
            <a:r>
              <a:rPr lang="en-US" sz="2400" i="1">
                <a:solidFill>
                  <a:schemeClr val="bg1"/>
                </a:solidFill>
              </a:rPr>
              <a:t>t </a:t>
            </a:r>
            <a:r>
              <a:rPr lang="en-US" sz="2400">
                <a:solidFill>
                  <a:schemeClr val="bg1"/>
                </a:solidFill>
              </a:rPr>
              <a:t>=</a:t>
            </a:r>
            <a:r>
              <a:rPr lang="en-US" sz="2400" i="1">
                <a:solidFill>
                  <a:schemeClr val="bg1"/>
                </a:solidFill>
              </a:rPr>
              <a:t> </a:t>
            </a:r>
            <a:r>
              <a:rPr lang="el-GR" sz="2400" i="1">
                <a:solidFill>
                  <a:srgbClr val="FFFF00"/>
                </a:solidFill>
              </a:rPr>
              <a:t>ρ</a:t>
            </a:r>
            <a:r>
              <a:rPr lang="en-US" sz="2400" baseline="-25000">
                <a:solidFill>
                  <a:srgbClr val="FFFF00"/>
                </a:solidFill>
              </a:rPr>
              <a:t>1</a:t>
            </a:r>
            <a:r>
              <a:rPr lang="en-US" sz="2400" i="1">
                <a:solidFill>
                  <a:srgbClr val="FFFF00"/>
                </a:solidFill>
              </a:rPr>
              <a:t>A</a:t>
            </a:r>
            <a:r>
              <a:rPr lang="en-US" sz="2400" baseline="-25000">
                <a:solidFill>
                  <a:srgbClr val="FFFF00"/>
                </a:solidFill>
              </a:rPr>
              <a:t>1</a:t>
            </a:r>
            <a:r>
              <a:rPr lang="en-US" sz="2400" i="1">
                <a:solidFill>
                  <a:srgbClr val="FFFF00"/>
                </a:solidFill>
              </a:rPr>
              <a:t>v</a:t>
            </a:r>
            <a:r>
              <a:rPr lang="en-US" sz="2400" baseline="-25000">
                <a:solidFill>
                  <a:srgbClr val="FFFF00"/>
                </a:solidFill>
              </a:rPr>
              <a:t>1</a:t>
            </a:r>
            <a:r>
              <a:rPr lang="en-US" sz="2400">
                <a:solidFill>
                  <a:schemeClr val="bg1"/>
                </a:solidFill>
              </a:rPr>
              <a:t>.</a:t>
            </a:r>
          </a:p>
          <a:p>
            <a:r>
              <a:rPr lang="en-US" sz="2400">
                <a:solidFill>
                  <a:schemeClr val="bg1"/>
                </a:solidFill>
              </a:rPr>
              <a:t>Since the mass flow rate through area </a:t>
            </a:r>
            <a:r>
              <a:rPr lang="en-US" sz="2400" i="1">
                <a:solidFill>
                  <a:schemeClr val="bg1"/>
                </a:solidFill>
              </a:rPr>
              <a:t>A</a:t>
            </a:r>
            <a:r>
              <a:rPr lang="en-US" sz="2400" baseline="-25000">
                <a:solidFill>
                  <a:schemeClr val="bg1"/>
                </a:solidFill>
              </a:rPr>
              <a:t>1</a:t>
            </a:r>
            <a:r>
              <a:rPr lang="en-US" sz="2400">
                <a:solidFill>
                  <a:schemeClr val="bg1"/>
                </a:solidFill>
              </a:rPr>
              <a:t> must equal that through </a:t>
            </a:r>
            <a:r>
              <a:rPr lang="en-US" sz="2400" i="1">
                <a:solidFill>
                  <a:schemeClr val="bg1"/>
                </a:solidFill>
              </a:rPr>
              <a:t>A</a:t>
            </a:r>
            <a:r>
              <a:rPr lang="en-US" sz="2400" baseline="-25000">
                <a:solidFill>
                  <a:schemeClr val="bg1"/>
                </a:solidFill>
              </a:rPr>
              <a:t>2</a:t>
            </a:r>
            <a:r>
              <a:rPr lang="en-US" sz="2400">
                <a:solidFill>
                  <a:schemeClr val="bg1"/>
                </a:solidFill>
              </a:rPr>
              <a:t> for steady flow, </a:t>
            </a:r>
          </a:p>
          <a:p>
            <a:pPr>
              <a:buNone/>
            </a:pPr>
            <a:r>
              <a:rPr lang="en-US" sz="2400">
                <a:solidFill>
                  <a:schemeClr val="bg1"/>
                </a:solidFill>
              </a:rPr>
              <a:t>				</a:t>
            </a:r>
            <a:r>
              <a:rPr lang="el-GR" i="1">
                <a:solidFill>
                  <a:schemeClr val="bg1"/>
                </a:solidFill>
              </a:rPr>
              <a:t> </a:t>
            </a:r>
            <a:r>
              <a:rPr lang="en-US" i="1">
                <a:solidFill>
                  <a:schemeClr val="bg1"/>
                </a:solidFill>
              </a:rPr>
              <a:t>    </a:t>
            </a:r>
            <a:r>
              <a:rPr lang="el-GR" i="1">
                <a:solidFill>
                  <a:schemeClr val="bg1"/>
                </a:solidFill>
              </a:rPr>
              <a:t>ρ</a:t>
            </a:r>
            <a:r>
              <a:rPr lang="en-US" baseline="-25000">
                <a:solidFill>
                  <a:schemeClr val="bg1"/>
                </a:solidFill>
              </a:rPr>
              <a:t>1</a:t>
            </a:r>
            <a:r>
              <a:rPr lang="en-US" i="1">
                <a:solidFill>
                  <a:schemeClr val="bg1"/>
                </a:solidFill>
              </a:rPr>
              <a:t>A</a:t>
            </a:r>
            <a:r>
              <a:rPr lang="en-US" baseline="-25000">
                <a:solidFill>
                  <a:schemeClr val="bg1"/>
                </a:solidFill>
              </a:rPr>
              <a:t>1</a:t>
            </a:r>
            <a:r>
              <a:rPr lang="en-US" i="1">
                <a:solidFill>
                  <a:schemeClr val="bg1"/>
                </a:solidFill>
              </a:rPr>
              <a:t>v</a:t>
            </a:r>
            <a:r>
              <a:rPr lang="en-US" baseline="-25000">
                <a:solidFill>
                  <a:schemeClr val="bg1"/>
                </a:solidFill>
              </a:rPr>
              <a:t>1 </a:t>
            </a:r>
            <a:r>
              <a:rPr lang="en-US">
                <a:solidFill>
                  <a:schemeClr val="bg1"/>
                </a:solidFill>
              </a:rPr>
              <a:t>=</a:t>
            </a:r>
            <a:r>
              <a:rPr lang="el-GR" i="1">
                <a:solidFill>
                  <a:schemeClr val="bg1"/>
                </a:solidFill>
              </a:rPr>
              <a:t> ρ</a:t>
            </a:r>
            <a:r>
              <a:rPr lang="en-US" baseline="-25000">
                <a:solidFill>
                  <a:schemeClr val="bg1"/>
                </a:solidFill>
              </a:rPr>
              <a:t>2</a:t>
            </a:r>
            <a:r>
              <a:rPr lang="en-US" i="1">
                <a:solidFill>
                  <a:schemeClr val="bg1"/>
                </a:solidFill>
              </a:rPr>
              <a:t>A</a:t>
            </a:r>
            <a:r>
              <a:rPr lang="en-US" baseline="-25000">
                <a:solidFill>
                  <a:schemeClr val="bg1"/>
                </a:solidFill>
              </a:rPr>
              <a:t>2</a:t>
            </a:r>
            <a:r>
              <a:rPr lang="en-US" i="1">
                <a:solidFill>
                  <a:schemeClr val="bg1"/>
                </a:solidFill>
              </a:rPr>
              <a:t>v</a:t>
            </a:r>
            <a:r>
              <a:rPr lang="en-US" baseline="-25000">
                <a:solidFill>
                  <a:schemeClr val="bg1"/>
                </a:solidFill>
              </a:rPr>
              <a:t>2</a:t>
            </a:r>
          </a:p>
          <a:p>
            <a:pPr>
              <a:buNone/>
            </a:pPr>
            <a:endParaRPr lang="en-US" baseline="-25000">
              <a:solidFill>
                <a:schemeClr val="bg1"/>
              </a:solidFill>
            </a:endParaRPr>
          </a:p>
          <a:p>
            <a:pPr>
              <a:buNone/>
            </a:pPr>
            <a:r>
              <a:rPr lang="en-US" sz="2400" baseline="-25000">
                <a:solidFill>
                  <a:schemeClr val="bg1"/>
                </a:solidFill>
              </a:rPr>
              <a:t>	</a:t>
            </a:r>
            <a:r>
              <a:rPr lang="en-US" sz="2400">
                <a:solidFill>
                  <a:schemeClr val="bg1"/>
                </a:solidFill>
              </a:rPr>
              <a:t>the “</a:t>
            </a:r>
            <a:r>
              <a:rPr lang="en-US" sz="2400">
                <a:solidFill>
                  <a:srgbClr val="FFFF00"/>
                </a:solidFill>
              </a:rPr>
              <a:t>equation of continuity</a:t>
            </a:r>
            <a:r>
              <a:rPr lang="en-US" sz="2400">
                <a:solidFill>
                  <a:schemeClr val="bg1"/>
                </a:solidFill>
              </a:rPr>
              <a:t>” and </a:t>
            </a:r>
            <a:r>
              <a:rPr lang="en-US" sz="2400" u="sng">
                <a:solidFill>
                  <a:schemeClr val="bg1"/>
                </a:solidFill>
              </a:rPr>
              <a:t>often the </a:t>
            </a:r>
            <a:r>
              <a:rPr lang="el-GR" sz="2400" i="1" u="sng">
                <a:solidFill>
                  <a:schemeClr val="bg1"/>
                </a:solidFill>
              </a:rPr>
              <a:t>ρ</a:t>
            </a:r>
            <a:r>
              <a:rPr lang="en-US" sz="2400" u="sng">
                <a:solidFill>
                  <a:schemeClr val="bg1"/>
                </a:solidFill>
              </a:rPr>
              <a:t>’s can be dropped</a:t>
            </a:r>
            <a:r>
              <a:rPr lang="en-US" sz="2400">
                <a:solidFill>
                  <a:schemeClr val="bg1"/>
                </a:solidFill>
              </a:rPr>
              <a:t>—water is essentially incompressible, and at low speeds so is air. </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a:solidFill>
                <a:schemeClr val="bg1"/>
              </a:solidFill>
            </a:endParaRPr>
          </a:p>
          <a:p>
            <a:endParaRPr lang="en-US">
              <a:solidFill>
                <a:schemeClr val="bg1"/>
              </a:solidFill>
            </a:endParaRPr>
          </a:p>
          <a:p>
            <a:pPr>
              <a:buNone/>
            </a:pPr>
            <a:endParaRPr lang="en-US">
              <a:solidFill>
                <a:schemeClr val="bg1"/>
              </a:solidFill>
            </a:endParaRPr>
          </a:p>
          <a:p>
            <a:pPr>
              <a:buNone/>
            </a:pPr>
            <a:r>
              <a:rPr lang="en-US">
                <a:solidFill>
                  <a:schemeClr val="bg2">
                    <a:lumMod val="40000"/>
                    <a:lumOff val="60000"/>
                  </a:schemeClr>
                </a:solidFill>
              </a:rPr>
              <a:t>    </a:t>
            </a:r>
            <a:endParaRPr lang="en-US" sz="2100" baseline="-25000">
              <a:solidFill>
                <a:schemeClr val="bg2">
                  <a:lumMod val="40000"/>
                  <a:lumOff val="60000"/>
                </a:schemeClr>
              </a:solidFill>
            </a:endParaRPr>
          </a:p>
          <a:p>
            <a:pPr>
              <a:buNone/>
            </a:pPr>
            <a:endParaRPr lang="en-US" sz="2100" baseline="-25000">
              <a:solidFill>
                <a:schemeClr val="bg2">
                  <a:lumMod val="40000"/>
                  <a:lumOff val="60000"/>
                </a:schemeClr>
              </a:solidFill>
            </a:endParaRPr>
          </a:p>
          <a:p>
            <a:endParaRPr lang="en-US">
              <a:solidFill>
                <a:schemeClr val="bg1"/>
              </a:solidFill>
            </a:endParaRPr>
          </a:p>
          <a:p>
            <a:pPr>
              <a:buNone/>
            </a:pPr>
            <a:r>
              <a:rPr lang="en-US" sz="3100">
                <a:solidFill>
                  <a:schemeClr val="bg1"/>
                </a:solidFill>
              </a:rPr>
              <a:t>	</a:t>
            </a:r>
            <a:endParaRPr lang="en-US" sz="3100" baseline="-25000">
              <a:solidFill>
                <a:schemeClr val="bg1"/>
              </a:solidFill>
            </a:endParaRPr>
          </a:p>
        </p:txBody>
      </p:sp>
      <p:grpSp>
        <p:nvGrpSpPr>
          <p:cNvPr id="45" name="Group 44"/>
          <p:cNvGrpSpPr/>
          <p:nvPr/>
        </p:nvGrpSpPr>
        <p:grpSpPr>
          <a:xfrm>
            <a:off x="2010007" y="1377747"/>
            <a:ext cx="4847993" cy="1719157"/>
            <a:chOff x="1525975" y="1295400"/>
            <a:chExt cx="4847993" cy="1719157"/>
          </a:xfrm>
        </p:grpSpPr>
        <p:cxnSp>
          <p:nvCxnSpPr>
            <p:cNvPr id="35" name="Straight Arrow Connector 34"/>
            <p:cNvCxnSpPr/>
            <p:nvPr/>
          </p:nvCxnSpPr>
          <p:spPr>
            <a:xfrm rot="5400000" flipH="1" flipV="1">
              <a:off x="3526476" y="2247902"/>
              <a:ext cx="533398" cy="152399"/>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 name="Group 22"/>
            <p:cNvGrpSpPr/>
            <p:nvPr/>
          </p:nvGrpSpPr>
          <p:grpSpPr>
            <a:xfrm>
              <a:off x="1981200" y="1688275"/>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209800" y="1735775"/>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362200" y="1735775"/>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3810000" y="1964375"/>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4572000" y="1964375"/>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rot="5400000" flipH="1" flipV="1">
              <a:off x="1876818" y="2221214"/>
              <a:ext cx="577919" cy="256255"/>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116775" y="1295400"/>
              <a:ext cx="685800" cy="381000"/>
            </a:xfrm>
            <a:prstGeom prst="rect">
              <a:avLst/>
            </a:prstGeom>
            <a:noFill/>
          </p:spPr>
          <p:txBody>
            <a:bodyPr wrap="square" rtlCol="0">
              <a:spAutoFit/>
            </a:bodyPr>
            <a:lstStyle/>
            <a:p>
              <a:r>
                <a:rPr lang="el-GR"/>
                <a:t>Δ</a:t>
              </a:r>
              <a:r>
                <a:rPr lang="en-US" i="1"/>
                <a:t>ℓ</a:t>
              </a:r>
              <a:r>
                <a:rPr lang="en-US" baseline="-25000"/>
                <a:t>1</a:t>
              </a:r>
            </a:p>
          </p:txBody>
        </p:sp>
        <p:sp>
          <p:nvSpPr>
            <p:cNvPr id="38" name="TextBox 37"/>
            <p:cNvSpPr txBox="1"/>
            <p:nvPr/>
          </p:nvSpPr>
          <p:spPr>
            <a:xfrm>
              <a:off x="3957450" y="1566550"/>
              <a:ext cx="685800" cy="381000"/>
            </a:xfrm>
            <a:prstGeom prst="rect">
              <a:avLst/>
            </a:prstGeom>
            <a:noFill/>
          </p:spPr>
          <p:txBody>
            <a:bodyPr wrap="square" rtlCol="0">
              <a:spAutoFit/>
            </a:bodyPr>
            <a:lstStyle/>
            <a:p>
              <a:r>
                <a:rPr lang="el-GR"/>
                <a:t>Δ</a:t>
              </a:r>
              <a:r>
                <a:rPr lang="en-US" i="1"/>
                <a:t>ℓ</a:t>
              </a:r>
              <a:r>
                <a:rPr lang="en-US" baseline="-25000"/>
                <a:t>2</a:t>
              </a:r>
            </a:p>
          </p:txBody>
        </p:sp>
        <p:cxnSp>
          <p:nvCxnSpPr>
            <p:cNvPr id="40" name="Straight Arrow Connector 39"/>
            <p:cNvCxnSpPr/>
            <p:nvPr/>
          </p:nvCxnSpPr>
          <p:spPr>
            <a:xfrm>
              <a:off x="2209800" y="1659575"/>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874325" y="1911925"/>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525975" y="2645225"/>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1</a:t>
              </a:r>
            </a:p>
          </p:txBody>
        </p:sp>
        <p:sp>
          <p:nvSpPr>
            <p:cNvPr id="42" name="TextBox 41"/>
            <p:cNvSpPr txBox="1"/>
            <p:nvPr/>
          </p:nvSpPr>
          <p:spPr>
            <a:xfrm>
              <a:off x="3174675" y="2643250"/>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2</a:t>
              </a:r>
            </a:p>
          </p:txBody>
        </p:sp>
      </p:grpSp>
      <p:sp>
        <p:nvSpPr>
          <p:cNvPr id="46" name="Rectangle 45"/>
          <p:cNvSpPr/>
          <p:nvPr/>
        </p:nvSpPr>
        <p:spPr>
          <a:xfrm>
            <a:off x="3116240" y="4980296"/>
            <a:ext cx="25908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00"/>
                </a:solidFill>
              </a:rPr>
              <a:t>Clicker Question</a:t>
            </a:r>
          </a:p>
        </p:txBody>
      </p:sp>
      <p:sp>
        <p:nvSpPr>
          <p:cNvPr id="3" name="Content Placeholder 2"/>
          <p:cNvSpPr>
            <a:spLocks noGrp="1"/>
          </p:cNvSpPr>
          <p:nvPr>
            <p:ph sz="half" idx="1"/>
          </p:nvPr>
        </p:nvSpPr>
        <p:spPr>
          <a:xfrm>
            <a:off x="184074" y="3352800"/>
            <a:ext cx="8502726" cy="3276600"/>
          </a:xfrm>
          <a:ln>
            <a:solidFill>
              <a:srgbClr val="FF0000"/>
            </a:solidFill>
          </a:ln>
        </p:spPr>
        <p:txBody>
          <a:bodyPr>
            <a:noAutofit/>
          </a:bodyPr>
          <a:lstStyle/>
          <a:p>
            <a:r>
              <a:rPr lang="en-US"/>
              <a:t>Where will the </a:t>
            </a:r>
            <a:r>
              <a:rPr lang="en-US">
                <a:solidFill>
                  <a:srgbClr val="FFFF00"/>
                </a:solidFill>
              </a:rPr>
              <a:t>pressure be greatest </a:t>
            </a:r>
            <a:r>
              <a:rPr lang="en-US"/>
              <a:t>in steady fluid flow?</a:t>
            </a:r>
          </a:p>
          <a:p>
            <a:pPr marL="514350" indent="-514350">
              <a:buAutoNum type="alphaUcPeriod"/>
            </a:pPr>
            <a:r>
              <a:rPr lang="en-US"/>
              <a:t>The entering wide part</a:t>
            </a:r>
          </a:p>
          <a:p>
            <a:pPr marL="514350" indent="-514350">
              <a:buAutoNum type="alphaUcPeriod"/>
            </a:pPr>
            <a:r>
              <a:rPr lang="en-US"/>
              <a:t>The central narrow part</a:t>
            </a:r>
          </a:p>
          <a:p>
            <a:pPr marL="514350" indent="-514350">
              <a:buAutoNum type="alphaUcPeriod"/>
            </a:pPr>
            <a:r>
              <a:rPr lang="en-US"/>
              <a:t>The final wide part</a:t>
            </a:r>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a:solidFill>
                <a:schemeClr val="bg1"/>
              </a:solidFill>
            </a:endParaRPr>
          </a:p>
          <a:p>
            <a:endParaRPr lang="en-US">
              <a:solidFill>
                <a:schemeClr val="bg1"/>
              </a:solidFill>
            </a:endParaRPr>
          </a:p>
          <a:p>
            <a:pPr>
              <a:buNone/>
            </a:pPr>
            <a:endParaRPr lang="en-US">
              <a:solidFill>
                <a:schemeClr val="bg1"/>
              </a:solidFill>
            </a:endParaRPr>
          </a:p>
          <a:p>
            <a:pPr>
              <a:buNone/>
            </a:pPr>
            <a:r>
              <a:rPr lang="en-US">
                <a:solidFill>
                  <a:schemeClr val="bg2">
                    <a:lumMod val="40000"/>
                    <a:lumOff val="60000"/>
                  </a:schemeClr>
                </a:solidFill>
              </a:rPr>
              <a:t>    </a:t>
            </a:r>
            <a:endParaRPr lang="en-US" sz="2100" baseline="-25000">
              <a:solidFill>
                <a:schemeClr val="bg2">
                  <a:lumMod val="40000"/>
                  <a:lumOff val="60000"/>
                </a:schemeClr>
              </a:solidFill>
            </a:endParaRPr>
          </a:p>
          <a:p>
            <a:pPr>
              <a:buNone/>
            </a:pPr>
            <a:endParaRPr lang="en-US" sz="2100" baseline="-25000">
              <a:solidFill>
                <a:schemeClr val="bg2">
                  <a:lumMod val="40000"/>
                  <a:lumOff val="60000"/>
                </a:schemeClr>
              </a:solidFill>
            </a:endParaRPr>
          </a:p>
          <a:p>
            <a:endParaRPr lang="en-US">
              <a:solidFill>
                <a:schemeClr val="bg1"/>
              </a:solidFill>
            </a:endParaRPr>
          </a:p>
          <a:p>
            <a:pPr>
              <a:buNone/>
            </a:pPr>
            <a:r>
              <a:rPr lang="en-US" sz="3100">
                <a:solidFill>
                  <a:schemeClr val="bg1"/>
                </a:solidFill>
              </a:rPr>
              <a:t>	</a:t>
            </a:r>
            <a:endParaRPr lang="en-US" sz="3100" baseline="-25000">
              <a:solidFill>
                <a:schemeClr val="bg1"/>
              </a:solidFill>
            </a:endParaRPr>
          </a:p>
        </p:txBody>
      </p:sp>
      <p:grpSp>
        <p:nvGrpSpPr>
          <p:cNvPr id="6"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2604650" y="1383475"/>
            <a:ext cx="685800" cy="400110"/>
          </a:xfrm>
          <a:prstGeom prst="rect">
            <a:avLst/>
          </a:prstGeom>
          <a:noFill/>
        </p:spPr>
        <p:txBody>
          <a:bodyPr wrap="square" rtlCol="0">
            <a:spAutoFit/>
          </a:bodyPr>
          <a:lstStyle/>
          <a:p>
            <a:r>
              <a:rPr lang="en-US" sz="2000"/>
              <a:t>A</a:t>
            </a:r>
            <a:endParaRPr lang="en-US" sz="2000" baseline="-25000"/>
          </a:p>
        </p:txBody>
      </p:sp>
      <p:sp>
        <p:nvSpPr>
          <p:cNvPr id="39" name="TextBox 38"/>
          <p:cNvSpPr txBox="1"/>
          <p:nvPr/>
        </p:nvSpPr>
        <p:spPr>
          <a:xfrm>
            <a:off x="4428500" y="1700150"/>
            <a:ext cx="685800" cy="400110"/>
          </a:xfrm>
          <a:prstGeom prst="rect">
            <a:avLst/>
          </a:prstGeom>
          <a:noFill/>
        </p:spPr>
        <p:txBody>
          <a:bodyPr wrap="square" rtlCol="0">
            <a:spAutoFit/>
          </a:bodyPr>
          <a:lstStyle/>
          <a:p>
            <a:r>
              <a:rPr lang="en-US" sz="2000"/>
              <a:t>B</a:t>
            </a:r>
          </a:p>
        </p:txBody>
      </p:sp>
      <p:sp>
        <p:nvSpPr>
          <p:cNvPr id="43" name="TextBox 42"/>
          <p:cNvSpPr txBox="1"/>
          <p:nvPr/>
        </p:nvSpPr>
        <p:spPr>
          <a:xfrm>
            <a:off x="6096000" y="1371600"/>
            <a:ext cx="685800" cy="400110"/>
          </a:xfrm>
          <a:prstGeom prst="rect">
            <a:avLst/>
          </a:prstGeom>
          <a:noFill/>
        </p:spPr>
        <p:txBody>
          <a:bodyPr wrap="square" rtlCol="0">
            <a:spAutoFit/>
          </a:bodyPr>
          <a:lstStyle/>
          <a:p>
            <a:r>
              <a:rPr lang="en-US" sz="2000"/>
              <a:t>C</a:t>
            </a:r>
            <a:endParaRPr lang="en-US" sz="2000" baseline="-25000"/>
          </a:p>
        </p:txBody>
      </p:sp>
      <p:cxnSp>
        <p:nvCxnSpPr>
          <p:cNvPr id="45" name="Straight Arrow Connector 44"/>
          <p:cNvCxnSpPr/>
          <p:nvPr/>
        </p:nvCxnSpPr>
        <p:spPr>
          <a:xfrm>
            <a:off x="1085600" y="2186050"/>
            <a:ext cx="1219200" cy="1588"/>
          </a:xfrm>
          <a:prstGeom prst="straightConnector1">
            <a:avLst/>
          </a:prstGeom>
          <a:ln w="25400">
            <a:solidFill>
              <a:schemeClr val="bg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00"/>
                </a:solidFill>
              </a:rPr>
              <a:t>Clicker Answer</a:t>
            </a:r>
          </a:p>
        </p:txBody>
      </p:sp>
      <p:sp>
        <p:nvSpPr>
          <p:cNvPr id="3" name="Content Placeholder 2"/>
          <p:cNvSpPr>
            <a:spLocks noGrp="1"/>
          </p:cNvSpPr>
          <p:nvPr>
            <p:ph sz="half" idx="1"/>
          </p:nvPr>
        </p:nvSpPr>
        <p:spPr>
          <a:xfrm>
            <a:off x="152400" y="2895600"/>
            <a:ext cx="8502726" cy="3733800"/>
          </a:xfrm>
          <a:ln>
            <a:solidFill>
              <a:srgbClr val="FF0000"/>
            </a:solidFill>
          </a:ln>
        </p:spPr>
        <p:txBody>
          <a:bodyPr>
            <a:noAutofit/>
          </a:bodyPr>
          <a:lstStyle/>
          <a:p>
            <a:r>
              <a:rPr lang="en-US"/>
              <a:t>Where will the </a:t>
            </a:r>
            <a:r>
              <a:rPr lang="en-US">
                <a:solidFill>
                  <a:srgbClr val="FFFF00"/>
                </a:solidFill>
              </a:rPr>
              <a:t>pressure be greatest </a:t>
            </a:r>
            <a:r>
              <a:rPr lang="en-US"/>
              <a:t>in steady fluid flow?</a:t>
            </a:r>
          </a:p>
          <a:p>
            <a:r>
              <a:rPr lang="en-US"/>
              <a:t>The portion of fluid </a:t>
            </a:r>
            <a:r>
              <a:rPr lang="en-US" u="sng">
                <a:solidFill>
                  <a:srgbClr val="FFFF00"/>
                </a:solidFill>
              </a:rPr>
              <a:t>speeds up</a:t>
            </a:r>
            <a:r>
              <a:rPr lang="en-US">
                <a:solidFill>
                  <a:srgbClr val="FFFF00"/>
                </a:solidFill>
              </a:rPr>
              <a:t> </a:t>
            </a:r>
            <a:r>
              <a:rPr lang="en-US"/>
              <a:t>as it enters the narrow part—</a:t>
            </a:r>
            <a:r>
              <a:rPr lang="en-US">
                <a:solidFill>
                  <a:srgbClr val="FFFF00"/>
                </a:solidFill>
              </a:rPr>
              <a:t>this can only happen if it’s pushed from behind.</a:t>
            </a:r>
            <a:r>
              <a:rPr lang="en-US"/>
              <a:t> This means </a:t>
            </a:r>
            <a:r>
              <a:rPr lang="en-US" i="1"/>
              <a:t>the pressure behind is greater.</a:t>
            </a:r>
          </a:p>
          <a:p>
            <a:r>
              <a:rPr lang="en-US"/>
              <a:t>As it leaves the narrow part, it slows down: again, </a:t>
            </a:r>
            <a:r>
              <a:rPr lang="en-US">
                <a:solidFill>
                  <a:srgbClr val="FFFF00"/>
                </a:solidFill>
              </a:rPr>
              <a:t>the pressure is greater in the wide part</a:t>
            </a:r>
            <a:r>
              <a:rPr lang="en-US"/>
              <a:t>.</a:t>
            </a:r>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a:solidFill>
                <a:schemeClr val="bg1"/>
              </a:solidFill>
            </a:endParaRPr>
          </a:p>
          <a:p>
            <a:endParaRPr lang="en-US">
              <a:solidFill>
                <a:schemeClr val="bg1"/>
              </a:solidFill>
            </a:endParaRPr>
          </a:p>
          <a:p>
            <a:pPr>
              <a:buNone/>
            </a:pPr>
            <a:endParaRPr lang="en-US">
              <a:solidFill>
                <a:schemeClr val="bg1"/>
              </a:solidFill>
            </a:endParaRPr>
          </a:p>
          <a:p>
            <a:pPr>
              <a:buNone/>
            </a:pPr>
            <a:r>
              <a:rPr lang="en-US">
                <a:solidFill>
                  <a:schemeClr val="bg2">
                    <a:lumMod val="40000"/>
                    <a:lumOff val="60000"/>
                  </a:schemeClr>
                </a:solidFill>
              </a:rPr>
              <a:t>    </a:t>
            </a:r>
            <a:endParaRPr lang="en-US" sz="2100" baseline="-25000">
              <a:solidFill>
                <a:schemeClr val="bg2">
                  <a:lumMod val="40000"/>
                  <a:lumOff val="60000"/>
                </a:schemeClr>
              </a:solidFill>
            </a:endParaRPr>
          </a:p>
          <a:p>
            <a:pPr>
              <a:buNone/>
            </a:pPr>
            <a:endParaRPr lang="en-US" sz="2100" baseline="-25000">
              <a:solidFill>
                <a:schemeClr val="bg2">
                  <a:lumMod val="40000"/>
                  <a:lumOff val="60000"/>
                </a:schemeClr>
              </a:solidFill>
            </a:endParaRPr>
          </a:p>
          <a:p>
            <a:endParaRPr lang="en-US">
              <a:solidFill>
                <a:schemeClr val="bg1"/>
              </a:solidFill>
            </a:endParaRPr>
          </a:p>
          <a:p>
            <a:pPr>
              <a:buNone/>
            </a:pPr>
            <a:r>
              <a:rPr lang="en-US" sz="3100">
                <a:solidFill>
                  <a:schemeClr val="bg1"/>
                </a:solidFill>
              </a:rPr>
              <a:t>	</a:t>
            </a:r>
            <a:endParaRPr lang="en-US" sz="3100" baseline="-25000">
              <a:solidFill>
                <a:schemeClr val="bg1"/>
              </a:solidFill>
            </a:endParaRPr>
          </a:p>
        </p:txBody>
      </p:sp>
      <p:grpSp>
        <p:nvGrpSpPr>
          <p:cNvPr id="5"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6"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7"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38" name="TextBox 37"/>
          <p:cNvSpPr txBox="1"/>
          <p:nvPr/>
        </p:nvSpPr>
        <p:spPr>
          <a:xfrm>
            <a:off x="2604650" y="1383475"/>
            <a:ext cx="685800" cy="400110"/>
          </a:xfrm>
          <a:prstGeom prst="rect">
            <a:avLst/>
          </a:prstGeom>
          <a:noFill/>
        </p:spPr>
        <p:txBody>
          <a:bodyPr wrap="square" rtlCol="0">
            <a:spAutoFit/>
          </a:bodyPr>
          <a:lstStyle/>
          <a:p>
            <a:r>
              <a:rPr lang="en-US" sz="2000"/>
              <a:t>A</a:t>
            </a:r>
            <a:endParaRPr lang="en-US" sz="2000" baseline="-25000"/>
          </a:p>
        </p:txBody>
      </p:sp>
      <p:sp>
        <p:nvSpPr>
          <p:cNvPr id="39" name="TextBox 38"/>
          <p:cNvSpPr txBox="1"/>
          <p:nvPr/>
        </p:nvSpPr>
        <p:spPr>
          <a:xfrm>
            <a:off x="4428500" y="1700150"/>
            <a:ext cx="685800" cy="400110"/>
          </a:xfrm>
          <a:prstGeom prst="rect">
            <a:avLst/>
          </a:prstGeom>
          <a:noFill/>
        </p:spPr>
        <p:txBody>
          <a:bodyPr wrap="square" rtlCol="0">
            <a:spAutoFit/>
          </a:bodyPr>
          <a:lstStyle/>
          <a:p>
            <a:r>
              <a:rPr lang="en-US" sz="2000"/>
              <a:t>B</a:t>
            </a:r>
          </a:p>
        </p:txBody>
      </p:sp>
      <p:sp>
        <p:nvSpPr>
          <p:cNvPr id="43" name="TextBox 42"/>
          <p:cNvSpPr txBox="1"/>
          <p:nvPr/>
        </p:nvSpPr>
        <p:spPr>
          <a:xfrm>
            <a:off x="6096000" y="1371600"/>
            <a:ext cx="685800" cy="400110"/>
          </a:xfrm>
          <a:prstGeom prst="rect">
            <a:avLst/>
          </a:prstGeom>
          <a:noFill/>
        </p:spPr>
        <p:txBody>
          <a:bodyPr wrap="square" rtlCol="0">
            <a:spAutoFit/>
          </a:bodyPr>
          <a:lstStyle/>
          <a:p>
            <a:r>
              <a:rPr lang="en-US" sz="2000"/>
              <a:t>C</a:t>
            </a:r>
            <a:endParaRPr lang="en-US" sz="2000" baseline="-25000"/>
          </a:p>
        </p:txBody>
      </p:sp>
      <p:cxnSp>
        <p:nvCxnSpPr>
          <p:cNvPr id="45" name="Straight Arrow Connector 44"/>
          <p:cNvCxnSpPr/>
          <p:nvPr/>
        </p:nvCxnSpPr>
        <p:spPr>
          <a:xfrm>
            <a:off x="1085600" y="2186050"/>
            <a:ext cx="1219200" cy="1588"/>
          </a:xfrm>
          <a:prstGeom prst="straightConnector1">
            <a:avLst/>
          </a:prstGeom>
          <a:ln w="25400">
            <a:solidFill>
              <a:schemeClr val="bg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solidFill>
                  <a:srgbClr val="FFFF00"/>
                </a:solidFill>
              </a:rPr>
              <a:t>Bernoulli’s Equation</a:t>
            </a:r>
          </a:p>
        </p:txBody>
      </p:sp>
      <p:sp>
        <p:nvSpPr>
          <p:cNvPr id="3" name="Content Placeholder 2"/>
          <p:cNvSpPr>
            <a:spLocks noGrp="1"/>
          </p:cNvSpPr>
          <p:nvPr>
            <p:ph sz="half" idx="1"/>
          </p:nvPr>
        </p:nvSpPr>
        <p:spPr>
          <a:xfrm>
            <a:off x="184074" y="3200400"/>
            <a:ext cx="8502726" cy="3429000"/>
          </a:xfrm>
          <a:ln>
            <a:solidFill>
              <a:srgbClr val="FF0000"/>
            </a:solidFill>
          </a:ln>
        </p:spPr>
        <p:txBody>
          <a:bodyPr>
            <a:noAutofit/>
          </a:bodyPr>
          <a:lstStyle/>
          <a:p>
            <a:r>
              <a:rPr lang="en-US" sz="2400"/>
              <a:t>Focus now on the </a:t>
            </a:r>
            <a:r>
              <a:rPr lang="en-US" sz="2400" u="sng">
                <a:solidFill>
                  <a:srgbClr val="FFFF00"/>
                </a:solidFill>
              </a:rPr>
              <a:t>block of fluid that’s between </a:t>
            </a:r>
            <a:r>
              <a:rPr lang="en-US" sz="2400" i="1" u="sng">
                <a:solidFill>
                  <a:srgbClr val="FFFF00"/>
                </a:solidFill>
              </a:rPr>
              <a:t>A</a:t>
            </a:r>
            <a:r>
              <a:rPr lang="en-US" sz="2400" u="sng" baseline="-25000">
                <a:solidFill>
                  <a:srgbClr val="FFFF00"/>
                </a:solidFill>
              </a:rPr>
              <a:t>1</a:t>
            </a:r>
            <a:r>
              <a:rPr lang="en-US" sz="2400" u="sng">
                <a:solidFill>
                  <a:srgbClr val="FFFF00"/>
                </a:solidFill>
              </a:rPr>
              <a:t> and </a:t>
            </a:r>
            <a:r>
              <a:rPr lang="en-US" sz="2400" i="1" u="sng">
                <a:solidFill>
                  <a:srgbClr val="FFFF00"/>
                </a:solidFill>
              </a:rPr>
              <a:t>A</a:t>
            </a:r>
            <a:r>
              <a:rPr lang="en-US" sz="2400" u="sng" baseline="-25000">
                <a:solidFill>
                  <a:srgbClr val="FFFF00"/>
                </a:solidFill>
              </a:rPr>
              <a:t>2</a:t>
            </a:r>
            <a:r>
              <a:rPr lang="en-US" sz="2400">
                <a:solidFill>
                  <a:srgbClr val="FFFF00"/>
                </a:solidFill>
              </a:rPr>
              <a:t> </a:t>
            </a:r>
            <a:r>
              <a:rPr lang="en-US" sz="2400"/>
              <a:t>at one instant in time. </a:t>
            </a:r>
          </a:p>
          <a:p>
            <a:r>
              <a:rPr lang="en-US" sz="2400"/>
              <a:t>After time </a:t>
            </a:r>
            <a:r>
              <a:rPr lang="el-GR" sz="2400"/>
              <a:t>Δ</a:t>
            </a:r>
            <a:r>
              <a:rPr lang="en-US" sz="2400" i="1"/>
              <a:t>t</a:t>
            </a:r>
            <a:r>
              <a:rPr lang="en-US" sz="2400"/>
              <a:t>, that same fluid will now be between the downstream areas A´</a:t>
            </a:r>
            <a:r>
              <a:rPr lang="en-US" sz="2400" baseline="-25000"/>
              <a:t>1  </a:t>
            </a:r>
            <a:r>
              <a:rPr lang="en-US" sz="2400"/>
              <a:t>and A´</a:t>
            </a:r>
            <a:r>
              <a:rPr lang="en-US" sz="2400" baseline="-25000"/>
              <a:t>2</a:t>
            </a:r>
            <a:r>
              <a:rPr lang="en-US" sz="2400"/>
              <a:t>, </a:t>
            </a:r>
            <a:r>
              <a:rPr lang="en-US" sz="2400">
                <a:solidFill>
                  <a:srgbClr val="FFFF00"/>
                </a:solidFill>
              </a:rPr>
              <a:t>and it’s picked up some KE!  </a:t>
            </a:r>
          </a:p>
          <a:p>
            <a:r>
              <a:rPr lang="en-US" sz="2400"/>
              <a:t>A mass </a:t>
            </a:r>
            <a:r>
              <a:rPr lang="el-GR" sz="2400"/>
              <a:t>Δ</a:t>
            </a:r>
            <a:r>
              <a:rPr lang="en-US" sz="2400" i="1"/>
              <a:t>m</a:t>
            </a:r>
            <a:r>
              <a:rPr lang="en-US" sz="2400"/>
              <a:t> = </a:t>
            </a:r>
            <a:r>
              <a:rPr lang="el-GR" sz="2400" i="1">
                <a:solidFill>
                  <a:schemeClr val="bg1"/>
                </a:solidFill>
              </a:rPr>
              <a:t>ρ</a:t>
            </a:r>
            <a:r>
              <a:rPr lang="en-US" sz="2400" baseline="-25000">
                <a:solidFill>
                  <a:schemeClr val="bg1"/>
                </a:solidFill>
              </a:rPr>
              <a:t>1</a:t>
            </a:r>
            <a:r>
              <a:rPr lang="en-US" sz="2400" i="1">
                <a:solidFill>
                  <a:schemeClr val="bg1"/>
                </a:solidFill>
              </a:rPr>
              <a:t>A</a:t>
            </a:r>
            <a:r>
              <a:rPr lang="en-US" sz="2400" baseline="-25000">
                <a:solidFill>
                  <a:schemeClr val="bg1"/>
                </a:solidFill>
              </a:rPr>
              <a:t>1</a:t>
            </a:r>
            <a:r>
              <a:rPr lang="en-US" sz="2400" i="1">
                <a:solidFill>
                  <a:schemeClr val="bg1"/>
                </a:solidFill>
              </a:rPr>
              <a:t>Δℓ</a:t>
            </a:r>
            <a:r>
              <a:rPr lang="en-US" sz="2400" baseline="-25000">
                <a:solidFill>
                  <a:schemeClr val="bg1"/>
                </a:solidFill>
              </a:rPr>
              <a:t>1 </a:t>
            </a:r>
            <a:r>
              <a:rPr lang="en-US" sz="2400">
                <a:solidFill>
                  <a:schemeClr val="bg1"/>
                </a:solidFill>
              </a:rPr>
              <a:t> moving at </a:t>
            </a:r>
            <a:r>
              <a:rPr lang="en-US" sz="2400" i="1">
                <a:solidFill>
                  <a:schemeClr val="bg1"/>
                </a:solidFill>
              </a:rPr>
              <a:t>v</a:t>
            </a:r>
            <a:r>
              <a:rPr lang="en-US" sz="2400" baseline="-25000">
                <a:solidFill>
                  <a:schemeClr val="bg1"/>
                </a:solidFill>
              </a:rPr>
              <a:t>1</a:t>
            </a:r>
            <a:r>
              <a:rPr lang="en-US" sz="2400">
                <a:solidFill>
                  <a:schemeClr val="bg1"/>
                </a:solidFill>
              </a:rPr>
              <a:t> has been replaced by mass </a:t>
            </a:r>
            <a:r>
              <a:rPr lang="el-GR" sz="2400" i="1">
                <a:solidFill>
                  <a:schemeClr val="bg1"/>
                </a:solidFill>
              </a:rPr>
              <a:t> ρ</a:t>
            </a:r>
            <a:r>
              <a:rPr lang="en-US" sz="2400" baseline="-25000">
                <a:solidFill>
                  <a:schemeClr val="bg1"/>
                </a:solidFill>
              </a:rPr>
              <a:t>2</a:t>
            </a:r>
            <a:r>
              <a:rPr lang="en-US" sz="2400" i="1">
                <a:solidFill>
                  <a:schemeClr val="bg1"/>
                </a:solidFill>
              </a:rPr>
              <a:t>A</a:t>
            </a:r>
            <a:r>
              <a:rPr lang="en-US" sz="2400" baseline="-25000">
                <a:solidFill>
                  <a:schemeClr val="bg1"/>
                </a:solidFill>
              </a:rPr>
              <a:t>2</a:t>
            </a:r>
            <a:r>
              <a:rPr lang="en-US" sz="2400" i="1">
                <a:solidFill>
                  <a:schemeClr val="bg1"/>
                </a:solidFill>
              </a:rPr>
              <a:t>Δℓ</a:t>
            </a:r>
            <a:r>
              <a:rPr lang="en-US" sz="2400" baseline="-25000">
                <a:solidFill>
                  <a:schemeClr val="bg1"/>
                </a:solidFill>
              </a:rPr>
              <a:t>2 </a:t>
            </a:r>
            <a:r>
              <a:rPr lang="en-US" sz="2400">
                <a:solidFill>
                  <a:schemeClr val="bg1"/>
                </a:solidFill>
              </a:rPr>
              <a:t> moving </a:t>
            </a:r>
            <a:r>
              <a:rPr lang="en-US" sz="2400">
                <a:solidFill>
                  <a:srgbClr val="FFFF00"/>
                </a:solidFill>
              </a:rPr>
              <a:t>faster</a:t>
            </a:r>
            <a:r>
              <a:rPr lang="en-US" sz="2400">
                <a:solidFill>
                  <a:schemeClr val="bg1"/>
                </a:solidFill>
              </a:rPr>
              <a:t>—at </a:t>
            </a:r>
            <a:r>
              <a:rPr lang="en-US" sz="2400" i="1">
                <a:solidFill>
                  <a:schemeClr val="bg1"/>
                </a:solidFill>
              </a:rPr>
              <a:t>v</a:t>
            </a:r>
            <a:r>
              <a:rPr lang="en-US" sz="2400" baseline="-25000">
                <a:solidFill>
                  <a:schemeClr val="bg1"/>
                </a:solidFill>
              </a:rPr>
              <a:t>2</a:t>
            </a:r>
            <a:r>
              <a:rPr lang="en-US" sz="2400">
                <a:solidFill>
                  <a:schemeClr val="bg1"/>
                </a:solidFill>
              </a:rPr>
              <a:t>.  From continuity, these </a:t>
            </a:r>
            <a:r>
              <a:rPr lang="en-US" sz="2400">
                <a:solidFill>
                  <a:srgbClr val="FFFF00"/>
                </a:solidFill>
              </a:rPr>
              <a:t>masses are the same</a:t>
            </a:r>
            <a:r>
              <a:rPr lang="en-US" sz="2400">
                <a:solidFill>
                  <a:schemeClr val="bg1"/>
                </a:solidFill>
              </a:rPr>
              <a:t>—so taking </a:t>
            </a:r>
            <a:r>
              <a:rPr lang="el-GR" sz="2400" i="1">
                <a:solidFill>
                  <a:schemeClr val="bg1"/>
                </a:solidFill>
              </a:rPr>
              <a:t>ρ</a:t>
            </a:r>
            <a:r>
              <a:rPr lang="en-US" sz="2400">
                <a:solidFill>
                  <a:schemeClr val="bg1"/>
                </a:solidFill>
              </a:rPr>
              <a:t> constant, there is a </a:t>
            </a:r>
            <a:r>
              <a:rPr lang="en-US" sz="2400">
                <a:solidFill>
                  <a:srgbClr val="FFFF00"/>
                </a:solidFill>
              </a:rPr>
              <a:t>KE gain of</a:t>
            </a:r>
          </a:p>
          <a:p>
            <a:r>
              <a:rPr lang="en-US" sz="2400">
                <a:solidFill>
                  <a:srgbClr val="FFFF00"/>
                </a:solidFill>
              </a:rPr>
              <a:t>                         ½</a:t>
            </a:r>
            <a:r>
              <a:rPr lang="en-US" sz="2400" i="1">
                <a:solidFill>
                  <a:srgbClr val="FFFF00"/>
                </a:solidFill>
              </a:rPr>
              <a:t>Δm</a:t>
            </a:r>
            <a:r>
              <a:rPr lang="en-US" sz="2400">
                <a:solidFill>
                  <a:srgbClr val="FFFF00"/>
                </a:solidFill>
              </a:rPr>
              <a:t>(</a:t>
            </a:r>
            <a:r>
              <a:rPr lang="en-US" sz="2400" i="1">
                <a:solidFill>
                  <a:srgbClr val="FFFF00"/>
                </a:solidFill>
              </a:rPr>
              <a:t>v</a:t>
            </a:r>
            <a:r>
              <a:rPr lang="en-US" sz="2400" baseline="-25000">
                <a:solidFill>
                  <a:srgbClr val="FFFF00"/>
                </a:solidFill>
              </a:rPr>
              <a:t>2</a:t>
            </a:r>
            <a:r>
              <a:rPr lang="en-US" sz="2400" baseline="30000">
                <a:solidFill>
                  <a:srgbClr val="FFFF00"/>
                </a:solidFill>
              </a:rPr>
              <a:t>2</a:t>
            </a:r>
            <a:r>
              <a:rPr lang="en-US" sz="2400">
                <a:solidFill>
                  <a:srgbClr val="FFFF00"/>
                </a:solidFill>
              </a:rPr>
              <a:t> – </a:t>
            </a:r>
            <a:r>
              <a:rPr lang="en-US" sz="2400" i="1">
                <a:solidFill>
                  <a:srgbClr val="FFFF00"/>
                </a:solidFill>
              </a:rPr>
              <a:t>v</a:t>
            </a:r>
            <a:r>
              <a:rPr lang="en-US" sz="2400" baseline="-25000">
                <a:solidFill>
                  <a:srgbClr val="FFFF00"/>
                </a:solidFill>
              </a:rPr>
              <a:t>1</a:t>
            </a:r>
            <a:r>
              <a:rPr lang="en-US" sz="2400" baseline="30000">
                <a:solidFill>
                  <a:srgbClr val="FFFF00"/>
                </a:solidFill>
              </a:rPr>
              <a:t>2</a:t>
            </a:r>
            <a:r>
              <a:rPr lang="en-US" sz="2400">
                <a:solidFill>
                  <a:srgbClr val="FFFF00"/>
                </a:solidFill>
              </a:rPr>
              <a:t>) =</a:t>
            </a:r>
            <a:r>
              <a:rPr lang="en-US" sz="2400">
                <a:solidFill>
                  <a:schemeClr val="bg1"/>
                </a:solidFill>
              </a:rPr>
              <a:t> </a:t>
            </a:r>
            <a:r>
              <a:rPr lang="en-US" sz="2400">
                <a:solidFill>
                  <a:srgbClr val="FFFF00"/>
                </a:solidFill>
              </a:rPr>
              <a:t>½</a:t>
            </a:r>
            <a:r>
              <a:rPr lang="el-GR" sz="2400" i="1">
                <a:solidFill>
                  <a:srgbClr val="FFFF00"/>
                </a:solidFill>
              </a:rPr>
              <a:t>ρ</a:t>
            </a:r>
            <a:r>
              <a:rPr lang="en-US" sz="2400" i="1">
                <a:solidFill>
                  <a:srgbClr val="FFFF00"/>
                </a:solidFill>
              </a:rPr>
              <a:t>A</a:t>
            </a:r>
            <a:r>
              <a:rPr lang="en-US" sz="2400" baseline="-25000">
                <a:solidFill>
                  <a:srgbClr val="FFFF00"/>
                </a:solidFill>
              </a:rPr>
              <a:t>1</a:t>
            </a:r>
            <a:r>
              <a:rPr lang="en-US" sz="2400" i="1">
                <a:solidFill>
                  <a:srgbClr val="FFFF00"/>
                </a:solidFill>
              </a:rPr>
              <a:t>Δℓ</a:t>
            </a:r>
            <a:r>
              <a:rPr lang="en-US" sz="2400" baseline="-25000">
                <a:solidFill>
                  <a:srgbClr val="FFFF00"/>
                </a:solidFill>
              </a:rPr>
              <a:t>1</a:t>
            </a:r>
            <a:r>
              <a:rPr lang="en-US" sz="2400">
                <a:solidFill>
                  <a:srgbClr val="FFFF00"/>
                </a:solidFill>
              </a:rPr>
              <a:t>(</a:t>
            </a:r>
            <a:r>
              <a:rPr lang="en-US" sz="2400" i="1">
                <a:solidFill>
                  <a:srgbClr val="FFFF00"/>
                </a:solidFill>
              </a:rPr>
              <a:t>v</a:t>
            </a:r>
            <a:r>
              <a:rPr lang="en-US" sz="2400" baseline="-25000">
                <a:solidFill>
                  <a:srgbClr val="FFFF00"/>
                </a:solidFill>
              </a:rPr>
              <a:t>2</a:t>
            </a:r>
            <a:r>
              <a:rPr lang="en-US" sz="2400" baseline="30000">
                <a:solidFill>
                  <a:srgbClr val="FFFF00"/>
                </a:solidFill>
              </a:rPr>
              <a:t>2</a:t>
            </a:r>
            <a:r>
              <a:rPr lang="en-US" sz="2400">
                <a:solidFill>
                  <a:srgbClr val="FFFF00"/>
                </a:solidFill>
              </a:rPr>
              <a:t> – </a:t>
            </a:r>
            <a:r>
              <a:rPr lang="en-US" sz="2400" i="1">
                <a:solidFill>
                  <a:srgbClr val="FFFF00"/>
                </a:solidFill>
              </a:rPr>
              <a:t>v</a:t>
            </a:r>
            <a:r>
              <a:rPr lang="en-US" sz="2400" baseline="-25000">
                <a:solidFill>
                  <a:srgbClr val="FFFF00"/>
                </a:solidFill>
              </a:rPr>
              <a:t>1</a:t>
            </a:r>
            <a:r>
              <a:rPr lang="en-US" sz="2400" baseline="30000">
                <a:solidFill>
                  <a:srgbClr val="FFFF00"/>
                </a:solidFill>
              </a:rPr>
              <a:t>2</a:t>
            </a:r>
            <a:r>
              <a:rPr lang="en-US" sz="2400">
                <a:solidFill>
                  <a:srgbClr val="FFFF00"/>
                </a:solidFill>
              </a:rPr>
              <a:t>).</a:t>
            </a:r>
            <a:r>
              <a:rPr lang="en-US" sz="2400">
                <a:solidFill>
                  <a:schemeClr val="bg1"/>
                </a:solidFill>
              </a:rPr>
              <a:t> </a:t>
            </a:r>
            <a:endParaRPr lang="en-US" sz="2400"/>
          </a:p>
        </p:txBody>
      </p:sp>
      <p:sp>
        <p:nvSpPr>
          <p:cNvPr id="4" name="Content Placeholder 3"/>
          <p:cNvSpPr>
            <a:spLocks noGrp="1"/>
          </p:cNvSpPr>
          <p:nvPr>
            <p:ph sz="half" idx="2"/>
          </p:nvPr>
        </p:nvSpPr>
        <p:spPr>
          <a:xfrm>
            <a:off x="228600" y="1295400"/>
            <a:ext cx="8382000" cy="1600200"/>
          </a:xfrm>
        </p:spPr>
        <p:txBody>
          <a:bodyPr>
            <a:normAutofit fontScale="55000" lnSpcReduction="20000"/>
          </a:bodyPr>
          <a:lstStyle/>
          <a:p>
            <a:endParaRPr lang="en-US">
              <a:solidFill>
                <a:schemeClr val="bg1"/>
              </a:solidFill>
            </a:endParaRPr>
          </a:p>
          <a:p>
            <a:endParaRPr lang="en-US">
              <a:solidFill>
                <a:schemeClr val="bg1"/>
              </a:solidFill>
            </a:endParaRPr>
          </a:p>
          <a:p>
            <a:pPr>
              <a:buNone/>
            </a:pPr>
            <a:endParaRPr lang="en-US">
              <a:solidFill>
                <a:schemeClr val="bg1"/>
              </a:solidFill>
            </a:endParaRPr>
          </a:p>
          <a:p>
            <a:pPr>
              <a:buNone/>
            </a:pPr>
            <a:r>
              <a:rPr lang="en-US">
                <a:solidFill>
                  <a:schemeClr val="bg2">
                    <a:lumMod val="40000"/>
                    <a:lumOff val="60000"/>
                  </a:schemeClr>
                </a:solidFill>
              </a:rPr>
              <a:t>    </a:t>
            </a:r>
            <a:endParaRPr lang="en-US" sz="2100" baseline="-25000">
              <a:solidFill>
                <a:schemeClr val="bg2">
                  <a:lumMod val="40000"/>
                  <a:lumOff val="60000"/>
                </a:schemeClr>
              </a:solidFill>
            </a:endParaRPr>
          </a:p>
          <a:p>
            <a:pPr>
              <a:buNone/>
            </a:pPr>
            <a:endParaRPr lang="en-US" sz="2100" baseline="-25000">
              <a:solidFill>
                <a:schemeClr val="bg2">
                  <a:lumMod val="40000"/>
                  <a:lumOff val="60000"/>
                </a:schemeClr>
              </a:solidFill>
            </a:endParaRPr>
          </a:p>
          <a:p>
            <a:endParaRPr lang="en-US">
              <a:solidFill>
                <a:schemeClr val="bg1"/>
              </a:solidFill>
            </a:endParaRPr>
          </a:p>
          <a:p>
            <a:pPr>
              <a:buNone/>
            </a:pPr>
            <a:r>
              <a:rPr lang="en-US" sz="3100">
                <a:solidFill>
                  <a:schemeClr val="bg1"/>
                </a:solidFill>
              </a:rPr>
              <a:t>	</a:t>
            </a:r>
            <a:endParaRPr lang="en-US" sz="3100" baseline="-25000">
              <a:solidFill>
                <a:schemeClr val="bg1"/>
              </a:solidFill>
            </a:endParaRPr>
          </a:p>
        </p:txBody>
      </p:sp>
      <p:cxnSp>
        <p:nvCxnSpPr>
          <p:cNvPr id="35" name="Straight Arrow Connector 34"/>
          <p:cNvCxnSpPr>
            <a:stCxn id="42" idx="0"/>
          </p:cNvCxnSpPr>
          <p:nvPr/>
        </p:nvCxnSpPr>
        <p:spPr>
          <a:xfrm rot="16200000" flipV="1">
            <a:off x="4098090" y="2422363"/>
            <a:ext cx="585847" cy="7521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6" name="Group 22"/>
          <p:cNvGrpSpPr/>
          <p:nvPr/>
        </p:nvGrpSpPr>
        <p:grpSpPr>
          <a:xfrm>
            <a:off x="2465232" y="1797918"/>
            <a:ext cx="4392768" cy="762000"/>
            <a:chOff x="4495800" y="2514600"/>
            <a:chExt cx="4392768" cy="762000"/>
          </a:xfrm>
        </p:grpSpPr>
        <p:sp>
          <p:nvSpPr>
            <p:cNvPr id="19" name="Freeform 18"/>
            <p:cNvSpPr/>
            <p:nvPr/>
          </p:nvSpPr>
          <p:spPr>
            <a:xfrm>
              <a:off x="449580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Freeform 19"/>
            <p:cNvSpPr/>
            <p:nvPr/>
          </p:nvSpPr>
          <p:spPr>
            <a:xfrm flipH="1">
              <a:off x="6668730" y="2514600"/>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Freeform 20"/>
            <p:cNvSpPr/>
            <p:nvPr/>
          </p:nvSpPr>
          <p:spPr>
            <a:xfrm>
              <a:off x="6668730"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flipV="1">
              <a:off x="4503067" y="2999623"/>
              <a:ext cx="2204643" cy="276977"/>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nvGrpSpPr>
            <p:cNvPr id="7" name="Group 42"/>
            <p:cNvGrpSpPr/>
            <p:nvPr/>
          </p:nvGrpSpPr>
          <p:grpSpPr>
            <a:xfrm>
              <a:off x="4510995" y="2669236"/>
              <a:ext cx="4377573" cy="470739"/>
              <a:chOff x="889716" y="1219200"/>
              <a:chExt cx="7111284" cy="1316862"/>
            </a:xfrm>
          </p:grpSpPr>
          <p:sp>
            <p:nvSpPr>
              <p:cNvPr id="15" name="Freeform 14"/>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8" name="Group 43"/>
            <p:cNvGrpSpPr/>
            <p:nvPr/>
          </p:nvGrpSpPr>
          <p:grpSpPr>
            <a:xfrm>
              <a:off x="4510995" y="2779158"/>
              <a:ext cx="4377573" cy="264558"/>
              <a:chOff x="889716" y="1219200"/>
              <a:chExt cx="7111284" cy="1316862"/>
            </a:xfrm>
          </p:grpSpPr>
          <p:sp>
            <p:nvSpPr>
              <p:cNvPr id="11" name="Freeform 10"/>
              <p:cNvSpPr/>
              <p:nvPr/>
            </p:nvSpPr>
            <p:spPr>
              <a:xfrm>
                <a:off x="889716"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Freeform 11"/>
              <p:cNvSpPr/>
              <p:nvPr/>
            </p:nvSpPr>
            <p:spPr>
              <a:xfrm flipH="1">
                <a:off x="4419600" y="12192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Freeform 12"/>
              <p:cNvSpPr/>
              <p:nvPr/>
            </p:nvSpPr>
            <p:spPr>
              <a:xfrm>
                <a:off x="4419600"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flipV="1">
                <a:off x="901521" y="2057400"/>
                <a:ext cx="3581400" cy="478662"/>
              </a:xfrm>
              <a:custGeom>
                <a:avLst/>
                <a:gdLst>
                  <a:gd name="connsiteX0" fmla="*/ 0 w 6460901"/>
                  <a:gd name="connsiteY0" fmla="*/ 77273 h 1047482"/>
                  <a:gd name="connsiteX1" fmla="*/ 1790163 w 6460901"/>
                  <a:gd name="connsiteY1" fmla="*/ 64394 h 1047482"/>
                  <a:gd name="connsiteX2" fmla="*/ 2743200 w 6460901"/>
                  <a:gd name="connsiteY2" fmla="*/ 463639 h 1047482"/>
                  <a:gd name="connsiteX3" fmla="*/ 3670479 w 6460901"/>
                  <a:gd name="connsiteY3" fmla="*/ 953037 h 1047482"/>
                  <a:gd name="connsiteX4" fmla="*/ 6053070 w 6460901"/>
                  <a:gd name="connsiteY4" fmla="*/ 1030310 h 1047482"/>
                  <a:gd name="connsiteX5" fmla="*/ 6117465 w 6460901"/>
                  <a:gd name="connsiteY5" fmla="*/ 940158 h 1047482"/>
                  <a:gd name="connsiteX0" fmla="*/ 0 w 6460901"/>
                  <a:gd name="connsiteY0" fmla="*/ 12879 h 983088"/>
                  <a:gd name="connsiteX1" fmla="*/ 1790163 w 6460901"/>
                  <a:gd name="connsiteY1" fmla="*/ 0 h 983088"/>
                  <a:gd name="connsiteX2" fmla="*/ 2743200 w 6460901"/>
                  <a:gd name="connsiteY2" fmla="*/ 399245 h 983088"/>
                  <a:gd name="connsiteX3" fmla="*/ 3670479 w 6460901"/>
                  <a:gd name="connsiteY3" fmla="*/ 888643 h 983088"/>
                  <a:gd name="connsiteX4" fmla="*/ 6053070 w 6460901"/>
                  <a:gd name="connsiteY4" fmla="*/ 965916 h 983088"/>
                  <a:gd name="connsiteX5" fmla="*/ 6117465 w 6460901"/>
                  <a:gd name="connsiteY5" fmla="*/ 875764 h 983088"/>
                  <a:gd name="connsiteX0" fmla="*/ 0 w 6470023"/>
                  <a:gd name="connsiteY0" fmla="*/ 12879 h 983088"/>
                  <a:gd name="connsiteX1" fmla="*/ 1790163 w 6470023"/>
                  <a:gd name="connsiteY1" fmla="*/ 0 h 983088"/>
                  <a:gd name="connsiteX2" fmla="*/ 2743200 w 6470023"/>
                  <a:gd name="connsiteY2" fmla="*/ 399245 h 983088"/>
                  <a:gd name="connsiteX3" fmla="*/ 3670479 w 6470023"/>
                  <a:gd name="connsiteY3" fmla="*/ 888643 h 983088"/>
                  <a:gd name="connsiteX4" fmla="*/ 6053070 w 6470023"/>
                  <a:gd name="connsiteY4" fmla="*/ 965916 h 983088"/>
                  <a:gd name="connsiteX5" fmla="*/ 6172200 w 6470023"/>
                  <a:gd name="connsiteY5" fmla="*/ 854299 h 983088"/>
                  <a:gd name="connsiteX0" fmla="*/ 0 w 6053070"/>
                  <a:gd name="connsiteY0" fmla="*/ 12879 h 983088"/>
                  <a:gd name="connsiteX1" fmla="*/ 1790163 w 6053070"/>
                  <a:gd name="connsiteY1" fmla="*/ 0 h 983088"/>
                  <a:gd name="connsiteX2" fmla="*/ 2743200 w 6053070"/>
                  <a:gd name="connsiteY2" fmla="*/ 399245 h 983088"/>
                  <a:gd name="connsiteX3" fmla="*/ 3670479 w 6053070"/>
                  <a:gd name="connsiteY3" fmla="*/ 888643 h 983088"/>
                  <a:gd name="connsiteX4" fmla="*/ 6053070 w 6053070"/>
                  <a:gd name="connsiteY4" fmla="*/ 965916 h 983088"/>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124200 w 6053070"/>
                  <a:gd name="connsiteY3" fmla="*/ 7018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399245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3970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3670479 w 6053070"/>
                  <a:gd name="connsiteY2" fmla="*/ 888643 h 965916"/>
                  <a:gd name="connsiteX3" fmla="*/ 6053070 w 6053070"/>
                  <a:gd name="connsiteY3"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286000 w 6053070"/>
                  <a:gd name="connsiteY2" fmla="*/ 244699 h 965916"/>
                  <a:gd name="connsiteX3" fmla="*/ 2743200 w 6053070"/>
                  <a:gd name="connsiteY3" fmla="*/ 473299 h 965916"/>
                  <a:gd name="connsiteX4" fmla="*/ 3670479 w 6053070"/>
                  <a:gd name="connsiteY4" fmla="*/ 888643 h 965916"/>
                  <a:gd name="connsiteX5" fmla="*/ 6053070 w 6053070"/>
                  <a:gd name="connsiteY5"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53070"/>
                  <a:gd name="connsiteY0" fmla="*/ 12879 h 965916"/>
                  <a:gd name="connsiteX1" fmla="*/ 1790163 w 6053070"/>
                  <a:gd name="connsiteY1" fmla="*/ 0 h 965916"/>
                  <a:gd name="connsiteX2" fmla="*/ 2743200 w 6053070"/>
                  <a:gd name="connsiteY2" fmla="*/ 473299 h 965916"/>
                  <a:gd name="connsiteX3" fmla="*/ 3670479 w 6053070"/>
                  <a:gd name="connsiteY3" fmla="*/ 888643 h 965916"/>
                  <a:gd name="connsiteX4" fmla="*/ 6053070 w 6053070"/>
                  <a:gd name="connsiteY4" fmla="*/ 965916 h 965916"/>
                  <a:gd name="connsiteX0" fmla="*/ 0 w 6019800"/>
                  <a:gd name="connsiteY0" fmla="*/ 12879 h 930499"/>
                  <a:gd name="connsiteX1" fmla="*/ 1790163 w 6019800"/>
                  <a:gd name="connsiteY1" fmla="*/ 0 h 930499"/>
                  <a:gd name="connsiteX2" fmla="*/ 2743200 w 6019800"/>
                  <a:gd name="connsiteY2" fmla="*/ 473299 h 930499"/>
                  <a:gd name="connsiteX3" fmla="*/ 3670479 w 6019800"/>
                  <a:gd name="connsiteY3" fmla="*/ 888643 h 930499"/>
                  <a:gd name="connsiteX4" fmla="*/ 6019800 w 6019800"/>
                  <a:gd name="connsiteY4" fmla="*/ 930499 h 930499"/>
                  <a:gd name="connsiteX0" fmla="*/ 0 w 6019800"/>
                  <a:gd name="connsiteY0" fmla="*/ 12879 h 930500"/>
                  <a:gd name="connsiteX1" fmla="*/ 1790163 w 6019800"/>
                  <a:gd name="connsiteY1" fmla="*/ 0 h 930500"/>
                  <a:gd name="connsiteX2" fmla="*/ 2743200 w 6019800"/>
                  <a:gd name="connsiteY2" fmla="*/ 473299 h 930500"/>
                  <a:gd name="connsiteX3" fmla="*/ 3657600 w 6019800"/>
                  <a:gd name="connsiteY3" fmla="*/ 930500 h 930500"/>
                  <a:gd name="connsiteX4" fmla="*/ 6019800 w 6019800"/>
                  <a:gd name="connsiteY4"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6019800"/>
                  <a:gd name="connsiteY0" fmla="*/ 12879 h 930500"/>
                  <a:gd name="connsiteX1" fmla="*/ 1790163 w 6019800"/>
                  <a:gd name="connsiteY1" fmla="*/ 0 h 930500"/>
                  <a:gd name="connsiteX2" fmla="*/ 3657600 w 6019800"/>
                  <a:gd name="connsiteY2" fmla="*/ 930500 h 930500"/>
                  <a:gd name="connsiteX3" fmla="*/ 6019800 w 6019800"/>
                  <a:gd name="connsiteY3" fmla="*/ 930499 h 930500"/>
                  <a:gd name="connsiteX0" fmla="*/ 0 w 4815840"/>
                  <a:gd name="connsiteY0" fmla="*/ 12879 h 974180"/>
                  <a:gd name="connsiteX1" fmla="*/ 1790163 w 4815840"/>
                  <a:gd name="connsiteY1" fmla="*/ 0 h 974180"/>
                  <a:gd name="connsiteX2" fmla="*/ 3657600 w 4815840"/>
                  <a:gd name="connsiteY2" fmla="*/ 930500 h 974180"/>
                  <a:gd name="connsiteX3" fmla="*/ 4815840 w 4815840"/>
                  <a:gd name="connsiteY3" fmla="*/ 974180 h 974180"/>
                  <a:gd name="connsiteX0" fmla="*/ 0 w 4041866"/>
                  <a:gd name="connsiteY0" fmla="*/ 43680 h 974180"/>
                  <a:gd name="connsiteX1" fmla="*/ 1016189 w 4041866"/>
                  <a:gd name="connsiteY1" fmla="*/ 0 h 974180"/>
                  <a:gd name="connsiteX2" fmla="*/ 2883626 w 4041866"/>
                  <a:gd name="connsiteY2" fmla="*/ 930500 h 974180"/>
                  <a:gd name="connsiteX3" fmla="*/ 4041866 w 4041866"/>
                  <a:gd name="connsiteY3" fmla="*/ 974180 h 974180"/>
                  <a:gd name="connsiteX0" fmla="*/ 0 w 4041866"/>
                  <a:gd name="connsiteY0" fmla="*/ 0 h 974180"/>
                  <a:gd name="connsiteX1" fmla="*/ 1016189 w 4041866"/>
                  <a:gd name="connsiteY1" fmla="*/ 0 h 974180"/>
                  <a:gd name="connsiteX2" fmla="*/ 2883626 w 4041866"/>
                  <a:gd name="connsiteY2" fmla="*/ 930500 h 974180"/>
                  <a:gd name="connsiteX3" fmla="*/ 4041866 w 4041866"/>
                  <a:gd name="connsiteY3" fmla="*/ 974180 h 974180"/>
                </a:gdLst>
                <a:ahLst/>
                <a:cxnLst>
                  <a:cxn ang="0">
                    <a:pos x="connsiteX0" y="connsiteY0"/>
                  </a:cxn>
                  <a:cxn ang="0">
                    <a:pos x="connsiteX1" y="connsiteY1"/>
                  </a:cxn>
                  <a:cxn ang="0">
                    <a:pos x="connsiteX2" y="connsiteY2"/>
                  </a:cxn>
                  <a:cxn ang="0">
                    <a:pos x="connsiteX3" y="connsiteY3"/>
                  </a:cxn>
                </a:cxnLst>
                <a:rect l="l" t="t" r="r" b="b"/>
                <a:pathLst>
                  <a:path w="4041866" h="974180">
                    <a:moveTo>
                      <a:pt x="0" y="0"/>
                    </a:moveTo>
                    <a:lnTo>
                      <a:pt x="1016189" y="0"/>
                    </a:lnTo>
                    <a:cubicBezTo>
                      <a:pt x="2006789" y="46686"/>
                      <a:pt x="1974772" y="922451"/>
                      <a:pt x="2883626" y="930500"/>
                    </a:cubicBezTo>
                    <a:lnTo>
                      <a:pt x="4041866" y="974180"/>
                    </a:lnTo>
                  </a:path>
                </a:pathLst>
              </a:cu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10" name="Straight Connector 9"/>
            <p:cNvCxnSpPr/>
            <p:nvPr/>
          </p:nvCxnSpPr>
          <p:spPr>
            <a:xfrm>
              <a:off x="4510995" y="2911437"/>
              <a:ext cx="4362378" cy="0"/>
            </a:xfrm>
            <a:prstGeom prst="line">
              <a:avLst/>
            </a:prstGeom>
            <a:ln w="25400">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24" name="Oval 23"/>
          <p:cNvSpPr/>
          <p:nvPr/>
        </p:nvSpPr>
        <p:spPr>
          <a:xfrm>
            <a:off x="2693832" y="1845418"/>
            <a:ext cx="152400" cy="685800"/>
          </a:xfrm>
          <a:prstGeom prst="ellipse">
            <a:avLst/>
          </a:prstGeom>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846232" y="1845418"/>
            <a:ext cx="152400" cy="685800"/>
          </a:xfrm>
          <a:prstGeom prst="ellipse">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294032" y="2074018"/>
            <a:ext cx="76200" cy="228600"/>
          </a:xfrm>
          <a:prstGeom prst="ellipse">
            <a:avLst/>
          </a:prstGeom>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056032" y="2074018"/>
            <a:ext cx="76200" cy="228600"/>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a:stCxn id="36" idx="0"/>
          </p:cNvCxnSpPr>
          <p:nvPr/>
        </p:nvCxnSpPr>
        <p:spPr>
          <a:xfrm rot="5400000" flipH="1" flipV="1">
            <a:off x="2016288" y="1981551"/>
            <a:ext cx="573174" cy="95012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600807" y="1405043"/>
            <a:ext cx="685800" cy="381000"/>
          </a:xfrm>
          <a:prstGeom prst="rect">
            <a:avLst/>
          </a:prstGeom>
          <a:noFill/>
        </p:spPr>
        <p:txBody>
          <a:bodyPr wrap="square" rtlCol="0">
            <a:spAutoFit/>
          </a:bodyPr>
          <a:lstStyle/>
          <a:p>
            <a:r>
              <a:rPr lang="el-GR"/>
              <a:t>Δ</a:t>
            </a:r>
            <a:r>
              <a:rPr lang="en-US" i="1"/>
              <a:t>ℓ</a:t>
            </a:r>
            <a:r>
              <a:rPr lang="en-US" baseline="-25000"/>
              <a:t>1</a:t>
            </a:r>
          </a:p>
        </p:txBody>
      </p:sp>
      <p:sp>
        <p:nvSpPr>
          <p:cNvPr id="38" name="TextBox 37"/>
          <p:cNvSpPr txBox="1"/>
          <p:nvPr/>
        </p:nvSpPr>
        <p:spPr>
          <a:xfrm>
            <a:off x="4441482" y="1676193"/>
            <a:ext cx="685800" cy="381000"/>
          </a:xfrm>
          <a:prstGeom prst="rect">
            <a:avLst/>
          </a:prstGeom>
          <a:noFill/>
        </p:spPr>
        <p:txBody>
          <a:bodyPr wrap="square" rtlCol="0">
            <a:spAutoFit/>
          </a:bodyPr>
          <a:lstStyle/>
          <a:p>
            <a:r>
              <a:rPr lang="el-GR"/>
              <a:t>Δ</a:t>
            </a:r>
            <a:r>
              <a:rPr lang="en-US" i="1"/>
              <a:t>ℓ</a:t>
            </a:r>
            <a:r>
              <a:rPr lang="en-US" baseline="-25000"/>
              <a:t>2</a:t>
            </a:r>
          </a:p>
        </p:txBody>
      </p:sp>
      <p:cxnSp>
        <p:nvCxnSpPr>
          <p:cNvPr id="40" name="Straight Arrow Connector 39"/>
          <p:cNvCxnSpPr/>
          <p:nvPr/>
        </p:nvCxnSpPr>
        <p:spPr>
          <a:xfrm>
            <a:off x="2693832" y="1769218"/>
            <a:ext cx="3048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358357" y="2021568"/>
            <a:ext cx="762000" cy="1588"/>
          </a:xfrm>
          <a:prstGeom prst="straightConnector1">
            <a:avLst/>
          </a:prstGeom>
          <a:ln w="22225">
            <a:prstDash val="sys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295400" y="2743200"/>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1</a:t>
            </a:r>
          </a:p>
        </p:txBody>
      </p:sp>
      <p:sp>
        <p:nvSpPr>
          <p:cNvPr id="42" name="TextBox 41"/>
          <p:cNvSpPr txBox="1"/>
          <p:nvPr/>
        </p:nvSpPr>
        <p:spPr>
          <a:xfrm>
            <a:off x="3896207" y="2752893"/>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2</a:t>
            </a:r>
          </a:p>
        </p:txBody>
      </p:sp>
      <p:sp>
        <p:nvSpPr>
          <p:cNvPr id="43" name="TextBox 42"/>
          <p:cNvSpPr txBox="1"/>
          <p:nvPr/>
        </p:nvSpPr>
        <p:spPr>
          <a:xfrm>
            <a:off x="5105400" y="2743200"/>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2</a:t>
            </a:r>
          </a:p>
        </p:txBody>
      </p:sp>
      <p:cxnSp>
        <p:nvCxnSpPr>
          <p:cNvPr id="44" name="Straight Arrow Connector 43"/>
          <p:cNvCxnSpPr>
            <a:stCxn id="43" idx="0"/>
          </p:cNvCxnSpPr>
          <p:nvPr/>
        </p:nvCxnSpPr>
        <p:spPr>
          <a:xfrm rot="16200000" flipV="1">
            <a:off x="5143007" y="2248393"/>
            <a:ext cx="533400" cy="456213"/>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660075" y="2743200"/>
            <a:ext cx="1064825" cy="369332"/>
          </a:xfrm>
          <a:prstGeom prst="rect">
            <a:avLst/>
          </a:prstGeom>
          <a:noFill/>
          <a:ln w="19050">
            <a:solidFill>
              <a:srgbClr val="FF0000"/>
            </a:solidFill>
          </a:ln>
        </p:spPr>
        <p:txBody>
          <a:bodyPr wrap="square" rtlCol="0">
            <a:spAutoFit/>
          </a:bodyPr>
          <a:lstStyle/>
          <a:p>
            <a:r>
              <a:rPr lang="en-US"/>
              <a:t>Area </a:t>
            </a:r>
            <a:r>
              <a:rPr lang="en-US" i="1"/>
              <a:t>A´</a:t>
            </a:r>
            <a:r>
              <a:rPr lang="en-US" baseline="-25000"/>
              <a:t>1</a:t>
            </a:r>
          </a:p>
        </p:txBody>
      </p:sp>
      <p:cxnSp>
        <p:nvCxnSpPr>
          <p:cNvPr id="49" name="Straight Arrow Connector 48"/>
          <p:cNvCxnSpPr>
            <a:stCxn id="47" idx="0"/>
          </p:cNvCxnSpPr>
          <p:nvPr/>
        </p:nvCxnSpPr>
        <p:spPr>
          <a:xfrm rot="16200000" flipV="1">
            <a:off x="2739245" y="2289956"/>
            <a:ext cx="685800" cy="22068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GUID" val="641E425DED214789894E431A14A1A865"/>
  <p:tag name="SLIDEID" val="641E425DED214789894E431A14A1A865"/>
  <p:tag name="SLIDEORDER" val="1"/>
  <p:tag name="SLIDETYPE" val="Q"/>
  <p:tag name="DEMOGRAPHIC" val="False"/>
  <p:tag name="SPEEDSCORING" val="False"/>
  <p:tag name="VALUES" val="2¤3¤2"/>
  <p:tag name="QUESTIONALIAS" val="You are sitting in a rowing boat in a small pond.  There are some bricks in the boat. You take the bricks and throw them into the pond.  They sink to the bottom.What happens to the water level in the pond?"/>
  <p:tag name="ANSWERSALIAS" val="It rises.¤It falls.¤It stays the same."/>
</p:tagLst>
</file>

<file path=ppt/tags/tag2.xml><?xml version="1.0" encoding="utf-8"?>
<p:tagLst xmlns:a="http://schemas.openxmlformats.org/drawingml/2006/main" xmlns:r="http://schemas.openxmlformats.org/officeDocument/2006/relationships" xmlns:p="http://schemas.openxmlformats.org/presentationml/2006/main">
  <p:tag name="TEXTLENGTH" val="40"/>
  <p:tag name="FONTSIZE" val="24"/>
  <p:tag name="BULLETTYPE" val="ppBulletArabicPeriod"/>
</p:tagLst>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17674</TotalTime>
  <Words>969</Words>
  <Application>Microsoft Office PowerPoint</Application>
  <PresentationFormat>On-screen Show (4:3)</PresentationFormat>
  <Paragraphs>150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Hydrodynamics</vt:lpstr>
      <vt:lpstr>Basic Concepts</vt:lpstr>
      <vt:lpstr>You are sitting in a rowing boat in a small pond.  There are some bricks in the boat.  You take the bricks and throw them into the pond.  They sink to the bottom.  What happens to the water level in the pond, as measured at the bank?</vt:lpstr>
      <vt:lpstr>Fluid Flow: Laminar and Turbulent</vt:lpstr>
      <vt:lpstr>Conservation of Fluid</vt:lpstr>
      <vt:lpstr>Fluid Velocity: Equation of Continuity</vt:lpstr>
      <vt:lpstr>Clicker Question</vt:lpstr>
      <vt:lpstr>Clicker Answer</vt:lpstr>
      <vt:lpstr>Bernoulli’s Equation</vt:lpstr>
      <vt:lpstr>Bernoulli’s Equation</vt:lpstr>
      <vt:lpstr>Uphill Work…</vt:lpstr>
      <vt:lpstr>I hold two sheets of paper hanging from my hands parallel, one or two inches apart.   I blow between the two sheets.   What happens?</vt:lpstr>
      <vt:lpstr>Torricelli’s Theorem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Hydrodynamics</dc:title>
  <dc:creator>Michael</dc:creator>
  <cp:lastModifiedBy>Fowler, Michael (mf1i)</cp:lastModifiedBy>
  <cp:revision>254</cp:revision>
  <dcterms:created xsi:type="dcterms:W3CDTF">2010-03-01T20:42:02Z</dcterms:created>
  <dcterms:modified xsi:type="dcterms:W3CDTF">2021-05-06T21:32:34Z</dcterms:modified>
</cp:coreProperties>
</file>