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24" r:id="rId3"/>
    <p:sldId id="325" r:id="rId4"/>
    <p:sldId id="345" r:id="rId5"/>
    <p:sldId id="329" r:id="rId6"/>
    <p:sldId id="337" r:id="rId7"/>
    <p:sldId id="330" r:id="rId8"/>
    <p:sldId id="331" r:id="rId9"/>
    <p:sldId id="338" r:id="rId10"/>
    <p:sldId id="339" r:id="rId11"/>
    <p:sldId id="342" r:id="rId12"/>
    <p:sldId id="341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4" Type="http://schemas.openxmlformats.org/officeDocument/2006/relationships/hyperlink" Target="http://www.eng.ox.ac.uk/events/hooke-unveiling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More Statics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Hooke’s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562600"/>
          </a:xfrm>
        </p:spPr>
        <p:txBody>
          <a:bodyPr/>
          <a:lstStyle/>
          <a:p>
            <a:r>
              <a:rPr lang="en-US" dirty="0"/>
              <a:t>Hooke (same time as Newton) did many things: here he’s holding a cord.  (He’d found the shape, called a catenary, inverted, to be the ideal shape for constructing an arch.)</a:t>
            </a:r>
          </a:p>
          <a:p>
            <a:r>
              <a:rPr lang="en-US" dirty="0">
                <a:solidFill>
                  <a:srgbClr val="FFFF00"/>
                </a:solidFill>
              </a:rPr>
              <a:t>His Law: </a:t>
            </a:r>
            <a:r>
              <a:rPr lang="en-US" dirty="0"/>
              <a:t>for most materials under tension, the distance stretched is proportional to the force:</a:t>
            </a:r>
          </a:p>
          <a:p>
            <a:pPr>
              <a:buNone/>
            </a:pPr>
            <a:r>
              <a:rPr lang="en-US" dirty="0"/>
              <a:t>		</a:t>
            </a:r>
            <a:endParaRPr lang="en-US" i="1" dirty="0">
              <a:solidFill>
                <a:srgbClr val="FFFF00"/>
              </a:solidFill>
            </a:endParaRPr>
          </a:p>
        </p:txBody>
      </p:sp>
      <p:pic>
        <p:nvPicPr>
          <p:cNvPr id="155650" name="Picture 2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6000" y="1523206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F91500-29CF-4EBF-83CB-584192ABC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59857"/>
              </p:ext>
            </p:extLst>
          </p:nvPr>
        </p:nvGraphicFramePr>
        <p:xfrm>
          <a:off x="1676400" y="6265862"/>
          <a:ext cx="1219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78" name="Equation" r:id="rId6" imgW="1219475" imgH="317254" progId="Equation.DSMT4">
                  <p:embed/>
                </p:oleObj>
              </mc:Choice>
              <mc:Fallback>
                <p:oleObj name="Equation" r:id="rId6" imgW="1219475" imgH="3172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6400" y="6265862"/>
                        <a:ext cx="1219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Review: Force on </a:t>
            </a:r>
            <a:r>
              <a:rPr lang="en-US" dirty="0">
                <a:solidFill>
                  <a:srgbClr val="FFFF00"/>
                </a:solidFill>
              </a:rPr>
              <a:t>a Stretched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78475"/>
            <a:ext cx="4038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extend a spring beyond its natural length by a distance </a:t>
            </a:r>
            <a:r>
              <a:rPr lang="en-US" i="1" dirty="0"/>
              <a:t> </a:t>
            </a:r>
            <a:r>
              <a:rPr lang="en-US" dirty="0"/>
              <a:t>takes a force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>
                <a:solidFill>
                  <a:srgbClr val="FFFF00"/>
                </a:solidFill>
              </a:rPr>
              <a:t>k</a:t>
            </a:r>
            <a:r>
              <a:rPr lang="en-US" dirty="0"/>
              <a:t> is the “</a:t>
            </a:r>
            <a:r>
              <a:rPr lang="en-US" dirty="0">
                <a:solidFill>
                  <a:srgbClr val="FFFF00"/>
                </a:solidFill>
              </a:rPr>
              <a:t>spring constant</a:t>
            </a:r>
            <a:r>
              <a:rPr lang="en-US" dirty="0"/>
              <a:t>”.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Hooke’s Law</a:t>
            </a:r>
            <a:r>
              <a:rPr lang="en-US" dirty="0"/>
              <a:t>: and (as we’ve previously discussed) the spring pulls back with an equal but opposite force.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49055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828800" y="3169900"/>
          <a:ext cx="1219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8" name="Equation" r:id="rId4" imgW="1218960" imgH="317160" progId="Equation.DSMT4">
                  <p:embed/>
                </p:oleObj>
              </mc:Choice>
              <mc:Fallback>
                <p:oleObj name="Equation" r:id="rId4" imgW="1218960" imgH="317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69900"/>
                        <a:ext cx="1219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4994575" y="2274195"/>
            <a:ext cx="3964700" cy="3547783"/>
            <a:chOff x="4994575" y="2274195"/>
            <a:chExt cx="3964700" cy="3547783"/>
          </a:xfrm>
        </p:grpSpPr>
        <p:grpSp>
          <p:nvGrpSpPr>
            <p:cNvPr id="7" name="Group 43"/>
            <p:cNvGrpSpPr/>
            <p:nvPr/>
          </p:nvGrpSpPr>
          <p:grpSpPr>
            <a:xfrm>
              <a:off x="5375575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994575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375575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413138" y="2274195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Natural length </a:t>
              </a:r>
              <a:r>
                <a:rPr lang="en-US" sz="2000" i="1">
                  <a:latin typeface="Adobe Caslon Pro"/>
                </a:rPr>
                <a:t>ℓ</a:t>
              </a:r>
              <a:endParaRPr lang="en-US" sz="2000" i="1" dirty="0"/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5375575" y="4598695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7"/>
            <p:cNvGrpSpPr/>
            <p:nvPr/>
          </p:nvGrpSpPr>
          <p:grpSpPr>
            <a:xfrm>
              <a:off x="5511115" y="4663639"/>
              <a:ext cx="2108885" cy="610125"/>
              <a:chOff x="6123147" y="4190475"/>
              <a:chExt cx="2192310" cy="610125"/>
            </a:xfrm>
          </p:grpSpPr>
          <p:grpSp>
            <p:nvGrpSpPr>
              <p:cNvPr id="2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666525" y="4623449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4575" y="42284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032455" y="5398258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747175" y="5421868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Extension </a:t>
              </a:r>
              <a:r>
                <a:rPr lang="el-GR" sz="2000"/>
                <a:t>Δ</a:t>
              </a:r>
              <a:r>
                <a:rPr lang="en-US" sz="2000" i="1">
                  <a:latin typeface="Adobe Caslon Pro"/>
                </a:rPr>
                <a:t>ℓ</a:t>
              </a:r>
              <a:endParaRPr lang="en-US" sz="2000" i="1" dirty="0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7740075" y="4519550"/>
            <a:ext cx="12192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679" name="Equation" r:id="rId6" imgW="1218960" imgH="317160" progId="Equation.DSMT4">
                    <p:embed/>
                  </p:oleObj>
                </mc:Choice>
                <mc:Fallback>
                  <p:oleObj name="Equation" r:id="rId6" imgW="1218960" imgH="3171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075" y="4519550"/>
                          <a:ext cx="12192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8338906" y="4334544"/>
              <a:ext cx="1588" cy="11811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584375" y="416694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Applied </a:t>
            </a:r>
            <a:r>
              <a:rPr lang="en-US" sz="2000" dirty="0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52650" y="3050975"/>
            <a:ext cx="1600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131153A2-82E8-4400-89AC-70AAB51DB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093438"/>
              </p:ext>
            </p:extLst>
          </p:nvPr>
        </p:nvGraphicFramePr>
        <p:xfrm>
          <a:off x="3657600" y="2286000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8" imgW="406080" imgH="304560" progId="Equation.DSMT4">
                  <p:embed/>
                </p:oleObj>
              </mc:Choice>
              <mc:Fallback>
                <p:oleObj name="Equation" r:id="rId8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57600" y="2286000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Hooke’s Law  </a:t>
            </a:r>
            <a:r>
              <a:rPr lang="en-US" i="1">
                <a:solidFill>
                  <a:srgbClr val="FFFF00"/>
                </a:solidFill>
              </a:rPr>
              <a:t>F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k</a:t>
            </a:r>
            <a:r>
              <a:rPr lang="el-GR">
                <a:solidFill>
                  <a:srgbClr val="FFFF00"/>
                </a:solidFill>
              </a:rPr>
              <a:t>Δ</a:t>
            </a:r>
            <a:r>
              <a:rPr lang="el-GR" i="1">
                <a:solidFill>
                  <a:srgbClr val="FFFF00"/>
                </a:solidFill>
              </a:rPr>
              <a:t>ℓ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" y="1295400"/>
            <a:ext cx="5105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Hooke’s Law is not a fundamental Law, like Newton’s laws: it’s a summary of observations on a wide variety of materials.</a:t>
            </a:r>
          </a:p>
          <a:p>
            <a:r>
              <a:rPr lang="en-US"/>
              <a:t>But everything has a breaking point—Hooke’s Law works fine up to a force not far from the breaking force. Where it works is called the “</a:t>
            </a:r>
            <a:r>
              <a:rPr lang="en-US">
                <a:solidFill>
                  <a:srgbClr val="FFFF00"/>
                </a:solidFill>
              </a:rPr>
              <a:t>elastic region</a:t>
            </a:r>
            <a:r>
              <a:rPr lang="en-US"/>
              <a:t>”, if stretched this far the material </a:t>
            </a:r>
            <a:r>
              <a:rPr lang="en-US">
                <a:solidFill>
                  <a:srgbClr val="FFFF00"/>
                </a:solidFill>
              </a:rPr>
              <a:t>will spring back when released</a:t>
            </a:r>
            <a:r>
              <a:rPr lang="en-US"/>
              <a:t>. Just before breaking, it enters the “</a:t>
            </a:r>
            <a:r>
              <a:rPr lang="en-US">
                <a:solidFill>
                  <a:srgbClr val="FFFF00"/>
                </a:solidFill>
              </a:rPr>
              <a:t>plastic region</a:t>
            </a:r>
            <a:r>
              <a:rPr lang="en-US"/>
              <a:t>”—it stretches </a:t>
            </a:r>
            <a:r>
              <a:rPr lang="en-US">
                <a:solidFill>
                  <a:srgbClr val="FFFF00"/>
                </a:solidFill>
              </a:rPr>
              <a:t>irreversibly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2895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vshape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4343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>
                <a:solidFill>
                  <a:schemeClr val="bg1"/>
                </a:solidFill>
              </a:rPr>
              <a:t>Δℓ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0" y="2921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Necking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32500" y="2190690"/>
            <a:ext cx="2730500" cy="2154685"/>
            <a:chOff x="6032500" y="2190690"/>
            <a:chExt cx="2730500" cy="2154685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5334794" y="3353981"/>
              <a:ext cx="19812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324600" y="4343400"/>
              <a:ext cx="2438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134100" y="3162300"/>
              <a:ext cx="1371600" cy="990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7313460" y="2426030"/>
              <a:ext cx="1449540" cy="571692"/>
            </a:xfrm>
            <a:custGeom>
              <a:avLst/>
              <a:gdLst>
                <a:gd name="connsiteX0" fmla="*/ 0 w 1270659"/>
                <a:gd name="connsiteY0" fmla="*/ 380010 h 380010"/>
                <a:gd name="connsiteX1" fmla="*/ 1270659 w 1270659"/>
                <a:gd name="connsiteY1" fmla="*/ 0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748145 w 1270659"/>
                <a:gd name="connsiteY2" fmla="*/ 154379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5" fmla="*/ 1270659 w 1270659"/>
                <a:gd name="connsiteY5" fmla="*/ 0 h 380010"/>
                <a:gd name="connsiteX0" fmla="*/ 0 w 1270659"/>
                <a:gd name="connsiteY0" fmla="*/ 454231 h 454231"/>
                <a:gd name="connsiteX1" fmla="*/ 357249 w 1270659"/>
                <a:gd name="connsiteY1" fmla="*/ 381000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530430 h 530430"/>
                <a:gd name="connsiteX1" fmla="*/ 433449 w 1270659"/>
                <a:gd name="connsiteY1" fmla="*/ 457200 h 530430"/>
                <a:gd name="connsiteX2" fmla="*/ 738249 w 1270659"/>
                <a:gd name="connsiteY2" fmla="*/ 76199 h 530430"/>
                <a:gd name="connsiteX3" fmla="*/ 1119249 w 1270659"/>
                <a:gd name="connsiteY3" fmla="*/ 0 h 530430"/>
                <a:gd name="connsiteX4" fmla="*/ 1270659 w 1270659"/>
                <a:gd name="connsiteY4" fmla="*/ 150420 h 530430"/>
                <a:gd name="connsiteX5" fmla="*/ 1270659 w 1270659"/>
                <a:gd name="connsiteY5" fmla="*/ 150420 h 530430"/>
                <a:gd name="connsiteX6" fmla="*/ 1270659 w 1270659"/>
                <a:gd name="connsiteY6" fmla="*/ 150420 h 53043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42800 h 545770"/>
                <a:gd name="connsiteX1" fmla="*/ 281049 w 1270659"/>
                <a:gd name="connsiteY1" fmla="*/ 545770 h 545770"/>
                <a:gd name="connsiteX2" fmla="*/ 433449 w 1270659"/>
                <a:gd name="connsiteY2" fmla="*/ 469570 h 545770"/>
                <a:gd name="connsiteX3" fmla="*/ 738249 w 1270659"/>
                <a:gd name="connsiteY3" fmla="*/ 88569 h 545770"/>
                <a:gd name="connsiteX4" fmla="*/ 1119249 w 1270659"/>
                <a:gd name="connsiteY4" fmla="*/ 12370 h 545770"/>
                <a:gd name="connsiteX5" fmla="*/ 1270659 w 1270659"/>
                <a:gd name="connsiteY5" fmla="*/ 162790 h 545770"/>
                <a:gd name="connsiteX6" fmla="*/ 1270659 w 1270659"/>
                <a:gd name="connsiteY6" fmla="*/ 162790 h 545770"/>
                <a:gd name="connsiteX7" fmla="*/ 1270659 w 1270659"/>
                <a:gd name="connsiteY7" fmla="*/ 162790 h 545770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95449 w 1271649"/>
                <a:gd name="connsiteY5" fmla="*/ 78137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270659 w 1270659"/>
                <a:gd name="connsiteY5" fmla="*/ 152357 h 535337"/>
                <a:gd name="connsiteX6" fmla="*/ 1270659 w 1270659"/>
                <a:gd name="connsiteY6" fmla="*/ 152357 h 535337"/>
                <a:gd name="connsiteX0" fmla="*/ 0 w 1295400"/>
                <a:gd name="connsiteY0" fmla="*/ 532367 h 535337"/>
                <a:gd name="connsiteX1" fmla="*/ 281049 w 1295400"/>
                <a:gd name="connsiteY1" fmla="*/ 535337 h 535337"/>
                <a:gd name="connsiteX2" fmla="*/ 433449 w 1295400"/>
                <a:gd name="connsiteY2" fmla="*/ 459137 h 535337"/>
                <a:gd name="connsiteX3" fmla="*/ 738249 w 1295400"/>
                <a:gd name="connsiteY3" fmla="*/ 78136 h 535337"/>
                <a:gd name="connsiteX4" fmla="*/ 1119249 w 1295400"/>
                <a:gd name="connsiteY4" fmla="*/ 1937 h 535337"/>
                <a:gd name="connsiteX5" fmla="*/ 1270659 w 1295400"/>
                <a:gd name="connsiteY5" fmla="*/ 152357 h 535337"/>
                <a:gd name="connsiteX6" fmla="*/ 1295400 w 1295400"/>
                <a:gd name="connsiteY6" fmla="*/ 76200 h 535337"/>
                <a:gd name="connsiteX0" fmla="*/ 0 w 1371599"/>
                <a:gd name="connsiteY0" fmla="*/ 532367 h 535337"/>
                <a:gd name="connsiteX1" fmla="*/ 281049 w 1371599"/>
                <a:gd name="connsiteY1" fmla="*/ 535337 h 535337"/>
                <a:gd name="connsiteX2" fmla="*/ 433449 w 1371599"/>
                <a:gd name="connsiteY2" fmla="*/ 459137 h 535337"/>
                <a:gd name="connsiteX3" fmla="*/ 738249 w 1371599"/>
                <a:gd name="connsiteY3" fmla="*/ 78136 h 535337"/>
                <a:gd name="connsiteX4" fmla="*/ 1119249 w 1371599"/>
                <a:gd name="connsiteY4" fmla="*/ 1937 h 535337"/>
                <a:gd name="connsiteX5" fmla="*/ 1371599 w 1371599"/>
                <a:gd name="connsiteY5" fmla="*/ 152400 h 535337"/>
                <a:gd name="connsiteX6" fmla="*/ 1295400 w 1371599"/>
                <a:gd name="connsiteY6" fmla="*/ 76200 h 535337"/>
                <a:gd name="connsiteX0" fmla="*/ 76201 w 1447800"/>
                <a:gd name="connsiteY0" fmla="*/ 532367 h 535337"/>
                <a:gd name="connsiteX1" fmla="*/ 0 w 1447800"/>
                <a:gd name="connsiteY1" fmla="*/ 533400 h 535337"/>
                <a:gd name="connsiteX2" fmla="*/ 357250 w 1447800"/>
                <a:gd name="connsiteY2" fmla="*/ 535337 h 535337"/>
                <a:gd name="connsiteX3" fmla="*/ 509650 w 1447800"/>
                <a:gd name="connsiteY3" fmla="*/ 459137 h 535337"/>
                <a:gd name="connsiteX4" fmla="*/ 814450 w 1447800"/>
                <a:gd name="connsiteY4" fmla="*/ 78136 h 535337"/>
                <a:gd name="connsiteX5" fmla="*/ 1195450 w 1447800"/>
                <a:gd name="connsiteY5" fmla="*/ 1937 h 535337"/>
                <a:gd name="connsiteX6" fmla="*/ 1447800 w 1447800"/>
                <a:gd name="connsiteY6" fmla="*/ 152400 h 535337"/>
                <a:gd name="connsiteX7" fmla="*/ 1371601 w 1447800"/>
                <a:gd name="connsiteY7" fmla="*/ 76200 h 535337"/>
                <a:gd name="connsiteX0" fmla="*/ 76201 w 1447800"/>
                <a:gd name="connsiteY0" fmla="*/ 532367 h 547714"/>
                <a:gd name="connsiteX1" fmla="*/ 0 w 1447800"/>
                <a:gd name="connsiteY1" fmla="*/ 533400 h 547714"/>
                <a:gd name="connsiteX2" fmla="*/ 357250 w 1447800"/>
                <a:gd name="connsiteY2" fmla="*/ 535337 h 547714"/>
                <a:gd name="connsiteX3" fmla="*/ 509650 w 1447800"/>
                <a:gd name="connsiteY3" fmla="*/ 459137 h 547714"/>
                <a:gd name="connsiteX4" fmla="*/ 814450 w 1447800"/>
                <a:gd name="connsiteY4" fmla="*/ 78136 h 547714"/>
                <a:gd name="connsiteX5" fmla="*/ 1195450 w 1447800"/>
                <a:gd name="connsiteY5" fmla="*/ 1937 h 547714"/>
                <a:gd name="connsiteX6" fmla="*/ 1447800 w 1447800"/>
                <a:gd name="connsiteY6" fmla="*/ 152400 h 547714"/>
                <a:gd name="connsiteX7" fmla="*/ 1371601 w 1447800"/>
                <a:gd name="connsiteY7" fmla="*/ 76200 h 547714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0 w 1447800"/>
                <a:gd name="connsiteY7" fmla="*/ 76199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0" fmla="*/ 76201 w 1447800"/>
                <a:gd name="connsiteY0" fmla="*/ 532367 h 558799"/>
                <a:gd name="connsiteX1" fmla="*/ 0 w 1447800"/>
                <a:gd name="connsiteY1" fmla="*/ 533400 h 558799"/>
                <a:gd name="connsiteX2" fmla="*/ 304800 w 1447800"/>
                <a:gd name="connsiteY2" fmla="*/ 533399 h 558799"/>
                <a:gd name="connsiteX3" fmla="*/ 533400 w 1447800"/>
                <a:gd name="connsiteY3" fmla="*/ 380999 h 558799"/>
                <a:gd name="connsiteX4" fmla="*/ 814450 w 1447800"/>
                <a:gd name="connsiteY4" fmla="*/ 78136 h 558799"/>
                <a:gd name="connsiteX5" fmla="*/ 1195450 w 1447800"/>
                <a:gd name="connsiteY5" fmla="*/ 1937 h 558799"/>
                <a:gd name="connsiteX6" fmla="*/ 1447800 w 1447800"/>
                <a:gd name="connsiteY6" fmla="*/ 152400 h 558799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3538"/>
                <a:gd name="connsiteX1" fmla="*/ 646 w 1448446"/>
                <a:gd name="connsiteY1" fmla="*/ 545771 h 573538"/>
                <a:gd name="connsiteX2" fmla="*/ 76846 w 1448446"/>
                <a:gd name="connsiteY2" fmla="*/ 545770 h 573538"/>
                <a:gd name="connsiteX3" fmla="*/ 305446 w 1448446"/>
                <a:gd name="connsiteY3" fmla="*/ 545770 h 573538"/>
                <a:gd name="connsiteX4" fmla="*/ 534046 w 1448446"/>
                <a:gd name="connsiteY4" fmla="*/ 393370 h 573538"/>
                <a:gd name="connsiteX5" fmla="*/ 815096 w 1448446"/>
                <a:gd name="connsiteY5" fmla="*/ 90507 h 573538"/>
                <a:gd name="connsiteX6" fmla="*/ 1143646 w 1448446"/>
                <a:gd name="connsiteY6" fmla="*/ 12370 h 573538"/>
                <a:gd name="connsiteX7" fmla="*/ 1448446 w 1448446"/>
                <a:gd name="connsiteY7" fmla="*/ 164771 h 573538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0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9540" h="571692">
                  <a:moveTo>
                    <a:pt x="77941" y="544738"/>
                  </a:moveTo>
                  <a:lnTo>
                    <a:pt x="1740" y="545771"/>
                  </a:lnTo>
                  <a:cubicBezTo>
                    <a:pt x="0" y="546465"/>
                    <a:pt x="27140" y="545770"/>
                    <a:pt x="77940" y="545770"/>
                  </a:cubicBezTo>
                  <a:cubicBezTo>
                    <a:pt x="128740" y="545770"/>
                    <a:pt x="228600" y="571692"/>
                    <a:pt x="306540" y="545770"/>
                  </a:cubicBezTo>
                  <a:cubicBezTo>
                    <a:pt x="382740" y="520370"/>
                    <a:pt x="450198" y="469247"/>
                    <a:pt x="535140" y="393370"/>
                  </a:cubicBezTo>
                  <a:cubicBezTo>
                    <a:pt x="611340" y="317170"/>
                    <a:pt x="714590" y="154007"/>
                    <a:pt x="816190" y="90507"/>
                  </a:cubicBezTo>
                  <a:cubicBezTo>
                    <a:pt x="917790" y="27007"/>
                    <a:pt x="1056005" y="0"/>
                    <a:pt x="1144740" y="12370"/>
                  </a:cubicBezTo>
                  <a:cubicBezTo>
                    <a:pt x="1233475" y="24740"/>
                    <a:pt x="1424305" y="139701"/>
                    <a:pt x="1449540" y="16477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2500" y="27813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8275690">
              <a:off x="6443640" y="3297473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Elastic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15200" y="219069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Plastic</a:t>
              </a:r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rot="5400000" flipH="1" flipV="1">
              <a:off x="8343900" y="2654300"/>
              <a:ext cx="3810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486400" y="5029200"/>
            <a:ext cx="3429000" cy="147732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shape of the curve in the plastic region differs from one substance to another—just before breaking, narrowing often occurs at one place : “necking”.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Young’s Modulus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/>
              <a:t>For a given tension, a wire </a:t>
            </a:r>
            <a:r>
              <a:rPr lang="en-US" sz="2800">
                <a:solidFill>
                  <a:srgbClr val="FFFF00"/>
                </a:solidFill>
              </a:rPr>
              <a:t>twice as long </a:t>
            </a:r>
            <a:r>
              <a:rPr lang="en-US" sz="2800"/>
              <a:t>will stretch </a:t>
            </a:r>
            <a:r>
              <a:rPr lang="en-US" sz="2800">
                <a:solidFill>
                  <a:srgbClr val="FFFF00"/>
                </a:solidFill>
              </a:rPr>
              <a:t>twice</a:t>
            </a:r>
            <a:r>
              <a:rPr lang="en-US" sz="2800"/>
              <a:t> as much—think of it as two wires end to end, under the same tension </a:t>
            </a:r>
            <a:r>
              <a:rPr lang="en-US" sz="2800" i="1">
                <a:solidFill>
                  <a:srgbClr val="FF0000"/>
                </a:solidFill>
              </a:rPr>
              <a:t>F</a:t>
            </a:r>
            <a:r>
              <a:rPr lang="en-US" sz="2800"/>
              <a:t>.</a:t>
            </a:r>
          </a:p>
          <a:p>
            <a:r>
              <a:rPr lang="en-US" sz="2800"/>
              <a:t>For a given applied force </a:t>
            </a:r>
            <a:r>
              <a:rPr lang="en-US" sz="2800" i="1">
                <a:solidFill>
                  <a:srgbClr val="FF0000"/>
                </a:solidFill>
              </a:rPr>
              <a:t>F</a:t>
            </a:r>
            <a:r>
              <a:rPr lang="en-US" sz="2800"/>
              <a:t>, a wire with </a:t>
            </a:r>
            <a:r>
              <a:rPr lang="en-US" sz="2800">
                <a:solidFill>
                  <a:srgbClr val="FFFF00"/>
                </a:solidFill>
              </a:rPr>
              <a:t>twice the cross-section area </a:t>
            </a:r>
            <a:r>
              <a:rPr lang="en-US" sz="2800"/>
              <a:t>2</a:t>
            </a:r>
            <a:r>
              <a:rPr lang="en-US" sz="2800" i="1"/>
              <a:t>A</a:t>
            </a:r>
            <a:r>
              <a:rPr lang="en-US" sz="2800"/>
              <a:t> will only stretch </a:t>
            </a:r>
            <a:r>
              <a:rPr lang="en-US" sz="2800">
                <a:solidFill>
                  <a:srgbClr val="FFFF00"/>
                </a:solidFill>
              </a:rPr>
              <a:t>half</a:t>
            </a:r>
            <a:r>
              <a:rPr lang="en-US" sz="2800"/>
              <a:t> as much—think of that as two identical parallel wires, each now carrying half the force.</a:t>
            </a:r>
          </a:p>
          <a:p>
            <a:r>
              <a:rPr lang="en-US" sz="2800"/>
              <a:t>Young put these facts together to write:</a:t>
            </a:r>
          </a:p>
          <a:p>
            <a:pPr>
              <a:buNone/>
            </a:pPr>
            <a:r>
              <a:rPr lang="en-US"/>
              <a:t>	</a:t>
            </a:r>
          </a:p>
          <a:p>
            <a:r>
              <a:rPr lang="en-US" sz="2800"/>
              <a:t>The </a:t>
            </a:r>
            <a:r>
              <a:rPr lang="en-US" sz="2800">
                <a:solidFill>
                  <a:srgbClr val="FFFF00"/>
                </a:solidFill>
              </a:rPr>
              <a:t>constant </a:t>
            </a:r>
            <a:r>
              <a:rPr lang="en-US" sz="2800" i="1">
                <a:solidFill>
                  <a:srgbClr val="FFFF00"/>
                </a:solidFill>
              </a:rPr>
              <a:t>E</a:t>
            </a:r>
            <a:r>
              <a:rPr lang="en-US" sz="2800"/>
              <a:t> is called </a:t>
            </a:r>
            <a:r>
              <a:rPr lang="en-US" sz="2800">
                <a:solidFill>
                  <a:srgbClr val="FFFF00"/>
                </a:solidFill>
              </a:rPr>
              <a:t>Young’s modulus</a:t>
            </a:r>
            <a:r>
              <a:rPr lang="en-US" sz="2800"/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81800" y="4597400"/>
          <a:ext cx="1866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4" name="Equation" r:id="rId4" imgW="1866600" imgH="888840" progId="Equation.DSMT4">
                  <p:embed/>
                </p:oleObj>
              </mc:Choice>
              <mc:Fallback>
                <p:oleObj name="Equation" r:id="rId4" imgW="186660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97400"/>
                        <a:ext cx="18669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Statics: Conditions for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For any body,                                   , the net force causes the CM to accelerate.  Hence, if the body is remaining at rest,</a:t>
            </a:r>
          </a:p>
          <a:p>
            <a:endParaRPr lang="en-US" dirty="0"/>
          </a:p>
          <a:p>
            <a:r>
              <a:rPr lang="en-US" sz="2800" dirty="0"/>
              <a:t>To eliminate </a:t>
            </a:r>
            <a:r>
              <a:rPr lang="en-US" sz="2800" i="1" dirty="0"/>
              <a:t>angular</a:t>
            </a:r>
            <a:r>
              <a:rPr lang="en-US" sz="2800" dirty="0"/>
              <a:t> acceleration, there must be zero torque about any axis.  If all forces are in one plane, it’s enough to prove zero torque about one axis perpendicular to the plane: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60492"/>
              </p:ext>
            </p:extLst>
          </p:nvPr>
        </p:nvGraphicFramePr>
        <p:xfrm>
          <a:off x="2806700" y="1447800"/>
          <a:ext cx="2844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Equation" r:id="rId4" imgW="2844720" imgH="558720" progId="Equation.DSMT4">
                  <p:embed/>
                </p:oleObj>
              </mc:Choice>
              <mc:Fallback>
                <p:oleObj name="Equation" r:id="rId4" imgW="284472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1447800"/>
                        <a:ext cx="2844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2" name="Equation" r:id="rId6" imgW="1358640" imgH="774360" progId="Equation.DSMT4">
                  <p:embed/>
                </p:oleObj>
              </mc:Choice>
              <mc:Fallback>
                <p:oleObj name="Equation" r:id="rId6" imgW="1358640" imgH="774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629" y="2667000"/>
                        <a:ext cx="13589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3" name="Equation" r:id="rId8" imgW="1307880" imgH="761760" progId="Equation.DSMT4">
                  <p:embed/>
                </p:oleObj>
              </mc:Choice>
              <mc:Fallback>
                <p:oleObj name="Equation" r:id="rId8" imgW="130788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326905"/>
                        <a:ext cx="1308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Free Body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apply Newton’s Laws to find how a body moves, we must focus on </a:t>
            </a:r>
            <a:r>
              <a:rPr lang="en-US" dirty="0">
                <a:solidFill>
                  <a:srgbClr val="FFFF00"/>
                </a:solidFill>
              </a:rPr>
              <a:t>that body alone </a:t>
            </a:r>
            <a:r>
              <a:rPr lang="en-US" dirty="0"/>
              <a:t>and add </a:t>
            </a:r>
            <a:r>
              <a:rPr lang="en-US" dirty="0">
                <a:solidFill>
                  <a:srgbClr val="FFFF00"/>
                </a:solidFill>
              </a:rPr>
              <a:t>all</a:t>
            </a:r>
            <a:r>
              <a:rPr lang="en-US" dirty="0"/>
              <a:t> the (vector) forces acting on it.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diagram showing all the forces on one body (or even part of a body) is called a “</a:t>
            </a:r>
            <a:r>
              <a:rPr lang="en-US" dirty="0">
                <a:solidFill>
                  <a:srgbClr val="FFFF00"/>
                </a:solidFill>
              </a:rPr>
              <a:t>free body diagram</a:t>
            </a:r>
            <a:r>
              <a:rPr lang="en-US" dirty="0"/>
              <a:t>”—we’ve “freed” the body from the rest of the system, representing everything else just by </a:t>
            </a:r>
            <a:r>
              <a:rPr lang="en-US" dirty="0">
                <a:solidFill>
                  <a:srgbClr val="FFFF00"/>
                </a:solidFill>
              </a:rPr>
              <a:t>the forces on this body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net (total) force </a:t>
            </a:r>
            <a:r>
              <a:rPr lang="en-US" dirty="0"/>
              <a:t>then goes into                  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0" name="Equation" r:id="rId4" imgW="1473120" imgH="444240" progId="Equation.DSMT4">
                  <p:embed/>
                </p:oleObj>
              </mc:Choice>
              <mc:Fallback>
                <p:oleObj name="Equation" r:id="rId4" imgW="1473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286" y="5575609"/>
                        <a:ext cx="1473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Tips about Torques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/>
              <a:t>In statics, the net torque of the forces on a body is zero about </a:t>
            </a:r>
            <a:r>
              <a:rPr lang="en-US" sz="3600">
                <a:solidFill>
                  <a:srgbClr val="FFFF00"/>
                </a:solidFill>
              </a:rPr>
              <a:t>any</a:t>
            </a:r>
            <a:r>
              <a:rPr lang="en-US" sz="3600"/>
              <a:t> point:  choose a point one (or more) forces already pass through!</a:t>
            </a:r>
          </a:p>
          <a:p>
            <a:r>
              <a:rPr lang="en-US" sz="3600"/>
              <a:t>The torque at the origin of a force     acting at the point     has magnitude </a:t>
            </a:r>
            <a:r>
              <a:rPr lang="en-US" sz="3600" i="1">
                <a:solidFill>
                  <a:srgbClr val="FFFF00"/>
                </a:solidFill>
              </a:rPr>
              <a:t>rF</a:t>
            </a:r>
            <a:r>
              <a:rPr lang="en-US" sz="3600" baseline="-25000">
                <a:solidFill>
                  <a:srgbClr val="FFFF00"/>
                </a:solidFill>
                <a:sym typeface="Euclid Symbol"/>
              </a:rPr>
              <a:t></a:t>
            </a:r>
            <a:r>
              <a:rPr lang="en-US" sz="3600">
                <a:sym typeface="Euclid Symbol"/>
              </a:rPr>
              <a:t>, where </a:t>
            </a:r>
            <a:r>
              <a:rPr lang="en-US" sz="3600" i="1">
                <a:sym typeface="Euclid Symbol"/>
              </a:rPr>
              <a:t>F</a:t>
            </a:r>
            <a:r>
              <a:rPr lang="en-US" sz="3600" baseline="-25000">
                <a:sym typeface="Euclid Symbol"/>
              </a:rPr>
              <a:t> </a:t>
            </a:r>
            <a:r>
              <a:rPr lang="en-US" sz="3600">
                <a:sym typeface="Euclid Symbol"/>
              </a:rPr>
              <a:t>is the component of the applied force perpendicular to the line from the origin.</a:t>
            </a:r>
            <a:endParaRPr lang="en-US" sz="3600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26300" y="3746500"/>
          <a:ext cx="41671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8" name="Equation" r:id="rId4" imgW="317160" imgH="406080" progId="Equation.DSMT4">
                  <p:embed/>
                </p:oleObj>
              </mc:Choice>
              <mc:Fallback>
                <p:oleObj name="Equation" r:id="rId4" imgW="3171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3746500"/>
                        <a:ext cx="416719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4356099"/>
          <a:ext cx="316524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9" name="Equation" r:id="rId6" imgW="228600" imgH="330120" progId="Equation.DSMT4">
                  <p:embed/>
                </p:oleObj>
              </mc:Choice>
              <mc:Fallback>
                <p:oleObj name="Equation" r:id="rId6" imgW="2286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56099"/>
                        <a:ext cx="316524" cy="457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/>
              <a:t>What is the approx tension </a:t>
            </a:r>
            <a:r>
              <a:rPr lang="en-US" i="1"/>
              <a:t>T</a:t>
            </a:r>
            <a:r>
              <a:rPr lang="en-US"/>
              <a:t> in the top string, given the mass is 2 kg, and it’s hung from the midpoint of the rod, which is light and hinged, the angle is 30</a:t>
            </a:r>
            <a:r>
              <a:rPr lang="en-US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/>
              <a:t>What is the approx tension </a:t>
            </a:r>
            <a:r>
              <a:rPr lang="en-US" i="1"/>
              <a:t>T</a:t>
            </a:r>
            <a:r>
              <a:rPr lang="en-US"/>
              <a:t> in the top string, given the mass is 2 kg, and it’s hung from the midpoint of the rod, which is light and hinged, the angle is 30</a:t>
            </a:r>
            <a:r>
              <a:rPr lang="en-US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30°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distance from the hinge to the line of action of the force is </a:t>
            </a:r>
            <a:r>
              <a:rPr lang="en-US" i="1"/>
              <a:t>L</a:t>
            </a:r>
            <a:r>
              <a:rPr lang="en-US"/>
              <a:t>sin30 = </a:t>
            </a:r>
            <a:r>
              <a:rPr lang="en-US" i="1"/>
              <a:t>L</a:t>
            </a:r>
            <a:r>
              <a:rPr lang="en-US"/>
              <a:t>/2.</a:t>
            </a:r>
          </a:p>
          <a:p>
            <a:r>
              <a:rPr lang="en-US"/>
              <a:t> Alternatively, the component of the tension force perpendicular to the rod is </a:t>
            </a:r>
            <a:r>
              <a:rPr lang="en-US" i="1"/>
              <a:t>T</a:t>
            </a:r>
            <a:r>
              <a:rPr lang="en-US"/>
              <a:t>sin30 = </a:t>
            </a:r>
            <a:r>
              <a:rPr lang="en-US" i="1"/>
              <a:t>T</a:t>
            </a:r>
            <a:r>
              <a:rPr lang="en-US"/>
              <a:t>/2.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L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Ladder Against a Smooth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2400"/>
              <a:t>Assume the wall exerts no significant friction, so the only force from the wall is the normal force.</a:t>
            </a:r>
          </a:p>
          <a:p>
            <a:r>
              <a:rPr lang="en-US" sz="2400"/>
              <a:t>What angle does the floor force make with the horizontal?</a:t>
            </a:r>
          </a:p>
          <a:p>
            <a:r>
              <a:rPr lang="en-US" sz="2400">
                <a:solidFill>
                  <a:srgbClr val="FFFF00"/>
                </a:solidFill>
              </a:rPr>
              <a:t>To ensure no torque, all three forces’ lines of action must pass through the same point.</a:t>
            </a:r>
          </a:p>
          <a:p>
            <a:r>
              <a:rPr lang="en-US" sz="2400">
                <a:solidFill>
                  <a:srgbClr val="FFFF00"/>
                </a:solidFill>
              </a:rPr>
              <a:t>Gravity acts at the midpoint, so tan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h</a:t>
            </a:r>
            <a:r>
              <a:rPr lang="en-US" sz="2400">
                <a:solidFill>
                  <a:srgbClr val="FFFF00"/>
                </a:solidFill>
                <a:sym typeface="Symbol"/>
              </a:rPr>
              <a:t>/0.5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d</a:t>
            </a:r>
            <a:r>
              <a:rPr lang="en-US" sz="2400">
                <a:solidFill>
                  <a:srgbClr val="FFFF00"/>
                </a:solidFill>
                <a:sym typeface="Symbol"/>
              </a:rPr>
              <a:t>.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1200" y="4724400"/>
            <a:ext cx="24384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6362700" y="3162300"/>
            <a:ext cx="34290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00000">
            <a:off x="7224201" y="1875715"/>
            <a:ext cx="76200" cy="29718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60000">
            <a:off x="7296831" y="3377717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934200" y="2006538"/>
            <a:ext cx="96685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427609" y="2609513"/>
            <a:ext cx="1727679" cy="3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780000" flipV="1">
            <a:off x="6767213" y="3681223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952744" y="2222420"/>
            <a:ext cx="2441877" cy="587837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163594" y="3352006"/>
            <a:ext cx="2743200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705600" y="5181600"/>
            <a:ext cx="1296194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5200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4" name="TextBox 23"/>
          <p:cNvSpPr txBox="1"/>
          <p:nvPr/>
        </p:nvSpPr>
        <p:spPr>
          <a:xfrm>
            <a:off x="7105400" y="51370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d</a:t>
            </a:r>
            <a:endParaRPr lang="en-US" sz="2000"/>
          </a:p>
        </p:txBody>
      </p:sp>
      <p:sp>
        <p:nvSpPr>
          <p:cNvPr id="25" name="TextBox 24"/>
          <p:cNvSpPr txBox="1"/>
          <p:nvPr/>
        </p:nvSpPr>
        <p:spPr>
          <a:xfrm>
            <a:off x="8434450" y="3124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5300" y="5537200"/>
            <a:ext cx="33528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Warning:</a:t>
            </a:r>
            <a:r>
              <a:rPr lang="en-US"/>
              <a:t> this trick saves working with components, but </a:t>
            </a:r>
            <a:r>
              <a:rPr lang="en-US" u="sng"/>
              <a:t>does NOT work if there are more than three forces!</a:t>
            </a:r>
            <a:r>
              <a:rPr lang="en-US"/>
              <a:t>  (Someone on the ladder.)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rgbClr val="FFFF00"/>
                </a:solidFill>
                <a:latin typeface="+mn-lt"/>
              </a:rPr>
              <a:t>Window Washer’s Nightmare?</a:t>
            </a:r>
            <a:endParaRPr lang="en-US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/>
              <a:t>Is it possible for a ladder to rest against a wall in equilibrium if the </a:t>
            </a:r>
            <a:r>
              <a:rPr lang="en-US">
                <a:solidFill>
                  <a:srgbClr val="FFFF00"/>
                </a:solidFill>
              </a:rPr>
              <a:t>wall</a:t>
            </a:r>
            <a:r>
              <a:rPr lang="en-US"/>
              <a:t> is </a:t>
            </a:r>
            <a:r>
              <a:rPr lang="en-US">
                <a:solidFill>
                  <a:srgbClr val="FFFF00"/>
                </a:solidFill>
              </a:rPr>
              <a:t>rough</a:t>
            </a:r>
            <a:r>
              <a:rPr lang="en-US"/>
              <a:t> but  the </a:t>
            </a:r>
            <a:r>
              <a:rPr lang="en-US">
                <a:solidFill>
                  <a:srgbClr val="FFFF00"/>
                </a:solidFill>
              </a:rPr>
              <a:t>floor</a:t>
            </a:r>
            <a:r>
              <a:rPr lang="en-US"/>
              <a:t> is </a:t>
            </a:r>
            <a:r>
              <a:rPr lang="en-US">
                <a:solidFill>
                  <a:srgbClr val="FFFF00"/>
                </a:solidFill>
              </a:rPr>
              <a:t>smooth</a:t>
            </a:r>
            <a:r>
              <a:rPr lang="en-US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>
                <a:solidFill>
                  <a:schemeClr val="tx1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rgbClr val="FFFF00"/>
                </a:solidFill>
                <a:latin typeface="+mn-lt"/>
              </a:rPr>
              <a:t>Window Washer’s Nightmare</a:t>
            </a:r>
            <a:endParaRPr lang="en-US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sz="2400"/>
              <a:t>Is it possible for a ladder to rest against a wall in equilibrium if the </a:t>
            </a:r>
            <a:r>
              <a:rPr lang="en-US" sz="2400">
                <a:solidFill>
                  <a:srgbClr val="FFFF00"/>
                </a:solidFill>
              </a:rPr>
              <a:t>wall</a:t>
            </a:r>
            <a:r>
              <a:rPr lang="en-US" sz="2400"/>
              <a:t> is </a:t>
            </a:r>
            <a:r>
              <a:rPr lang="en-US" sz="2400">
                <a:solidFill>
                  <a:srgbClr val="FFFF00"/>
                </a:solidFill>
              </a:rPr>
              <a:t>rough</a:t>
            </a:r>
            <a:r>
              <a:rPr lang="en-US" sz="2400"/>
              <a:t> but  the </a:t>
            </a:r>
            <a:r>
              <a:rPr lang="en-US" sz="2400">
                <a:solidFill>
                  <a:srgbClr val="FFFF00"/>
                </a:solidFill>
              </a:rPr>
              <a:t>floor</a:t>
            </a:r>
            <a:r>
              <a:rPr lang="en-US" sz="2400"/>
              <a:t> is </a:t>
            </a:r>
            <a:r>
              <a:rPr lang="en-US" sz="2400">
                <a:solidFill>
                  <a:srgbClr val="FFFF00"/>
                </a:solidFill>
              </a:rPr>
              <a:t>smooth</a:t>
            </a:r>
            <a:r>
              <a:rPr lang="en-US" sz="2400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 sz="240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 sz="2400" u="sng">
                <a:solidFill>
                  <a:srgbClr val="FFFF00"/>
                </a:solidFill>
              </a:rPr>
              <a:t>No:</a:t>
            </a:r>
            <a:r>
              <a:rPr lang="en-US" sz="2400">
                <a:solidFill>
                  <a:srgbClr val="FFFF00"/>
                </a:solidFill>
              </a:rPr>
              <a:t>  because without floor friction, there is no horizontal force to balance the normal force from the wall.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(You could also note that the floor force and gravity are parallel, so the three forces don’t pass through the same point.)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14189</TotalTime>
  <Words>957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Caslon Pro</vt:lpstr>
      <vt:lpstr>Arial</vt:lpstr>
      <vt:lpstr>Calibri</vt:lpstr>
      <vt:lpstr>Euclid Symbol</vt:lpstr>
      <vt:lpstr>Symbol</vt:lpstr>
      <vt:lpstr>Office Theme</vt:lpstr>
      <vt:lpstr>MathType 7.0 Equation</vt:lpstr>
      <vt:lpstr>Equation</vt:lpstr>
      <vt:lpstr>More Statics</vt:lpstr>
      <vt:lpstr>Statics: Conditions for Equilibrium</vt:lpstr>
      <vt:lpstr>Free Body Diagrams</vt:lpstr>
      <vt:lpstr>Tips about Torques</vt:lpstr>
      <vt:lpstr>Clicker Question</vt:lpstr>
      <vt:lpstr>Clicker Answer</vt:lpstr>
      <vt:lpstr>Ladder Against a Smooth Wall</vt:lpstr>
      <vt:lpstr>Window Washer’s Nightmare?</vt:lpstr>
      <vt:lpstr>Window Washer’s Nightmare</vt:lpstr>
      <vt:lpstr>Hooke’s Law</vt:lpstr>
      <vt:lpstr>Review: Force on a Stretched Spring</vt:lpstr>
      <vt:lpstr>Hooke’s Law  F = kΔℓ</vt:lpstr>
      <vt:lpstr>Young’s Modulus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Statics</dc:title>
  <dc:creator>Michael</dc:creator>
  <cp:lastModifiedBy>Fowler, Michael (mf1i)</cp:lastModifiedBy>
  <cp:revision>189</cp:revision>
  <dcterms:created xsi:type="dcterms:W3CDTF">2010-03-01T20:42:02Z</dcterms:created>
  <dcterms:modified xsi:type="dcterms:W3CDTF">2021-05-06T21:08:06Z</dcterms:modified>
</cp:coreProperties>
</file>