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24" r:id="rId3"/>
    <p:sldId id="325" r:id="rId4"/>
    <p:sldId id="345" r:id="rId5"/>
    <p:sldId id="329" r:id="rId6"/>
    <p:sldId id="337" r:id="rId7"/>
    <p:sldId id="330" r:id="rId8"/>
    <p:sldId id="331" r:id="rId9"/>
    <p:sldId id="338" r:id="rId10"/>
    <p:sldId id="339" r:id="rId11"/>
    <p:sldId id="342" r:id="rId12"/>
    <p:sldId id="341" r:id="rId13"/>
    <p:sldId id="34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800000"/>
    <a:srgbClr val="CC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7EF301-DC4D-42EF-9CED-2BF54BED408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E10DD-A074-42FC-B489-579E249FE1B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FEFD-DCFC-47AB-B585-3D81B47B34D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0FEFD-DCFC-47AB-B585-3D81B47B34D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png"/><Relationship Id="rId4" Type="http://schemas.openxmlformats.org/officeDocument/2006/relationships/hyperlink" Target="http://www.eng.ox.ac.uk/events/hooke-unveiling.html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3600"/>
            <a:ext cx="6858000" cy="1470025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More Statics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/>
              <a:t>Physics 1425 Lecture 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FF0000"/>
                </a:solidFill>
              </a:rPr>
              <a:t>Michael Fowler, UVa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Hooke’s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4419600" cy="5562600"/>
          </a:xfrm>
        </p:spPr>
        <p:txBody>
          <a:bodyPr/>
          <a:lstStyle/>
          <a:p>
            <a:r>
              <a:rPr lang="en-US" dirty="0"/>
              <a:t>Hooke (same time as Newton) did many things: here he’s holding a cord.  (He’d found the shape, called a catenary, inverted, to be the ideal shape for constructing an arch.)</a:t>
            </a:r>
          </a:p>
          <a:p>
            <a:r>
              <a:rPr lang="en-US" dirty="0">
                <a:solidFill>
                  <a:srgbClr val="FFFF00"/>
                </a:solidFill>
              </a:rPr>
              <a:t>His Law: </a:t>
            </a:r>
            <a:r>
              <a:rPr lang="en-US" dirty="0"/>
              <a:t>for most materials under tension, the distance stretched is proportional to the force:</a:t>
            </a:r>
          </a:p>
          <a:p>
            <a:pPr>
              <a:buNone/>
            </a:pPr>
            <a:r>
              <a:rPr lang="en-US" dirty="0"/>
              <a:t>		</a:t>
            </a:r>
            <a:endParaRPr lang="en-US" i="1" dirty="0">
              <a:solidFill>
                <a:srgbClr val="FFFF00"/>
              </a:solidFill>
            </a:endParaRPr>
          </a:p>
        </p:txBody>
      </p:sp>
      <p:pic>
        <p:nvPicPr>
          <p:cNvPr id="155650" name="Picture 2">
            <a:hlinkClick r:id="rId4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26000" y="1523206"/>
            <a:ext cx="3657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CF91500-29CF-4EBF-83CB-584192ABC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159857"/>
              </p:ext>
            </p:extLst>
          </p:nvPr>
        </p:nvGraphicFramePr>
        <p:xfrm>
          <a:off x="1676400" y="6265862"/>
          <a:ext cx="1219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78" name="Equation" r:id="rId6" imgW="1219475" imgH="317254" progId="Equation.DSMT4">
                  <p:embed/>
                </p:oleObj>
              </mc:Choice>
              <mc:Fallback>
                <p:oleObj name="Equation" r:id="rId6" imgW="1219475" imgH="31725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76400" y="6265862"/>
                        <a:ext cx="12192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rgbClr val="FFFF00"/>
                </a:solidFill>
              </a:rPr>
              <a:t>Review: Force on </a:t>
            </a:r>
            <a:r>
              <a:rPr lang="en-US" dirty="0">
                <a:solidFill>
                  <a:srgbClr val="FFFF00"/>
                </a:solidFill>
              </a:rPr>
              <a:t>a Stretched Spring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78475"/>
            <a:ext cx="4038600" cy="5181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extend a spring beyond its natural length by a distance </a:t>
            </a:r>
            <a:r>
              <a:rPr lang="en-US" i="1" dirty="0"/>
              <a:t> </a:t>
            </a:r>
            <a:r>
              <a:rPr lang="en-US" dirty="0"/>
              <a:t>takes a force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where </a:t>
            </a:r>
            <a:r>
              <a:rPr lang="en-US" i="1" dirty="0">
                <a:solidFill>
                  <a:srgbClr val="FFFF00"/>
                </a:solidFill>
              </a:rPr>
              <a:t>k</a:t>
            </a:r>
            <a:r>
              <a:rPr lang="en-US" dirty="0"/>
              <a:t> is the “</a:t>
            </a:r>
            <a:r>
              <a:rPr lang="en-US" dirty="0">
                <a:solidFill>
                  <a:srgbClr val="FFFF00"/>
                </a:solidFill>
              </a:rPr>
              <a:t>spring constant</a:t>
            </a:r>
            <a:r>
              <a:rPr lang="en-US" dirty="0"/>
              <a:t>”.</a:t>
            </a:r>
          </a:p>
          <a:p>
            <a:r>
              <a:rPr lang="en-US" dirty="0"/>
              <a:t>This is </a:t>
            </a:r>
            <a:r>
              <a:rPr lang="en-US" dirty="0">
                <a:solidFill>
                  <a:srgbClr val="FF0000"/>
                </a:solidFill>
              </a:rPr>
              <a:t>Hooke’s Law</a:t>
            </a:r>
            <a:r>
              <a:rPr lang="en-US" dirty="0"/>
              <a:t>: and (as we’ve previously discussed) the spring pulls back with an equal but opposite force.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cxnSp>
        <p:nvCxnSpPr>
          <p:cNvPr id="68" name="Straight Connector 67"/>
          <p:cNvCxnSpPr/>
          <p:nvPr/>
        </p:nvCxnSpPr>
        <p:spPr>
          <a:xfrm rot="16200000" flipH="1">
            <a:off x="4905500" y="3962400"/>
            <a:ext cx="4191000" cy="762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1828800" y="3169900"/>
          <a:ext cx="1219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8" name="Equation" r:id="rId4" imgW="1218960" imgH="317160" progId="Equation.DSMT4">
                  <p:embed/>
                </p:oleObj>
              </mc:Choice>
              <mc:Fallback>
                <p:oleObj name="Equation" r:id="rId4" imgW="1218960" imgH="3171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169900"/>
                        <a:ext cx="1219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4994575" y="2274195"/>
            <a:ext cx="3964700" cy="3547783"/>
            <a:chOff x="4994575" y="2274195"/>
            <a:chExt cx="3964700" cy="3547783"/>
          </a:xfrm>
        </p:grpSpPr>
        <p:grpSp>
          <p:nvGrpSpPr>
            <p:cNvPr id="7" name="Group 43"/>
            <p:cNvGrpSpPr/>
            <p:nvPr/>
          </p:nvGrpSpPr>
          <p:grpSpPr>
            <a:xfrm>
              <a:off x="5375575" y="2869318"/>
              <a:ext cx="1600200" cy="610648"/>
              <a:chOff x="5562600" y="2895076"/>
              <a:chExt cx="1600200" cy="610648"/>
            </a:xfrm>
          </p:grpSpPr>
          <p:sp>
            <p:nvSpPr>
              <p:cNvPr id="5" name="Rectangle 4"/>
              <p:cNvSpPr/>
              <p:nvPr/>
            </p:nvSpPr>
            <p:spPr>
              <a:xfrm rot="-900000">
                <a:off x="5791200" y="2895600"/>
                <a:ext cx="76200" cy="609600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 rot="900000" flipH="1">
                <a:off x="564019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59436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9" name="Rectangle 8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62484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2" name="Rectangle 11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65532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5" name="Rectangle 14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858000" y="2895600"/>
                <a:ext cx="227210" cy="610124"/>
                <a:chOff x="5640190" y="2895076"/>
                <a:chExt cx="227210" cy="610124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-900000">
                  <a:off x="5791200" y="2895600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900000" flipH="1">
                  <a:off x="5640190" y="2895076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0" name="Rectangle 19"/>
              <p:cNvSpPr/>
              <p:nvPr/>
            </p:nvSpPr>
            <p:spPr>
              <a:xfrm flipH="1">
                <a:off x="5562600" y="2895076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 flipH="1">
                <a:off x="7086600" y="2895600"/>
                <a:ext cx="76200" cy="60960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0" name="Rectangle 59"/>
            <p:cNvSpPr/>
            <p:nvPr/>
          </p:nvSpPr>
          <p:spPr>
            <a:xfrm>
              <a:off x="4994575" y="24373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5375575" y="2667000"/>
              <a:ext cx="160020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5413138" y="2274195"/>
              <a:ext cx="16764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Natural length </a:t>
              </a:r>
              <a:r>
                <a:rPr lang="en-US" sz="2000" i="1">
                  <a:latin typeface="Adobe Caslon Pro"/>
                </a:rPr>
                <a:t>ℓ</a:t>
              </a:r>
              <a:endParaRPr lang="en-US" sz="2000" i="1" dirty="0"/>
            </a:p>
          </p:txBody>
        </p:sp>
        <p:sp>
          <p:nvSpPr>
            <p:cNvPr id="41" name="Rectangle 40"/>
            <p:cNvSpPr/>
            <p:nvPr/>
          </p:nvSpPr>
          <p:spPr>
            <a:xfrm flipH="1">
              <a:off x="5375575" y="4598695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57"/>
            <p:cNvGrpSpPr/>
            <p:nvPr/>
          </p:nvGrpSpPr>
          <p:grpSpPr>
            <a:xfrm>
              <a:off x="5511115" y="4663639"/>
              <a:ext cx="2108885" cy="610125"/>
              <a:chOff x="6123147" y="4190475"/>
              <a:chExt cx="2192310" cy="610125"/>
            </a:xfrm>
          </p:grpSpPr>
          <p:grpSp>
            <p:nvGrpSpPr>
              <p:cNvPr id="24" name="Group 44"/>
              <p:cNvGrpSpPr/>
              <p:nvPr/>
            </p:nvGrpSpPr>
            <p:grpSpPr>
              <a:xfrm>
                <a:off x="6123147" y="4190475"/>
                <a:ext cx="314457" cy="609600"/>
                <a:chOff x="6123147" y="4190475"/>
                <a:chExt cx="314457" cy="609600"/>
              </a:xfrm>
            </p:grpSpPr>
            <p:sp>
              <p:nvSpPr>
                <p:cNvPr id="43" name="Rectangle 4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5" name="Group 45"/>
              <p:cNvGrpSpPr/>
              <p:nvPr/>
            </p:nvGrpSpPr>
            <p:grpSpPr>
              <a:xfrm>
                <a:off x="66294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47" name="Rectangle 46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6" name="Group 48"/>
              <p:cNvGrpSpPr/>
              <p:nvPr/>
            </p:nvGrpSpPr>
            <p:grpSpPr>
              <a:xfrm>
                <a:off x="70866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0" name="Rectangle 49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7" name="Group 51"/>
              <p:cNvGrpSpPr/>
              <p:nvPr/>
            </p:nvGrpSpPr>
            <p:grpSpPr>
              <a:xfrm>
                <a:off x="75438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3" name="Rectangle 52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8" name="Group 54"/>
              <p:cNvGrpSpPr/>
              <p:nvPr/>
            </p:nvGrpSpPr>
            <p:grpSpPr>
              <a:xfrm>
                <a:off x="8001000" y="4191000"/>
                <a:ext cx="314457" cy="609600"/>
                <a:chOff x="6123147" y="4190475"/>
                <a:chExt cx="314457" cy="609600"/>
              </a:xfrm>
            </p:grpSpPr>
            <p:sp>
              <p:nvSpPr>
                <p:cNvPr id="56" name="Rectangle 55"/>
                <p:cNvSpPr/>
                <p:nvPr/>
              </p:nvSpPr>
              <p:spPr>
                <a:xfrm rot="-1500000">
                  <a:off x="6361404" y="4190475"/>
                  <a:ext cx="76200" cy="609600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 rot="1500000" flipH="1">
                  <a:off x="6123147" y="4190475"/>
                  <a:ext cx="76200" cy="609600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59" name="Rectangle 58"/>
            <p:cNvSpPr/>
            <p:nvPr/>
          </p:nvSpPr>
          <p:spPr>
            <a:xfrm flipH="1">
              <a:off x="7666525" y="4623449"/>
              <a:ext cx="76200" cy="6096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994575" y="4228426"/>
              <a:ext cx="381000" cy="14478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7032455" y="5398258"/>
              <a:ext cx="733020" cy="1588"/>
            </a:xfrm>
            <a:prstGeom prst="straightConnector1">
              <a:avLst/>
            </a:prstGeom>
            <a:ln w="25400">
              <a:solidFill>
                <a:schemeClr val="tx2">
                  <a:lumMod val="20000"/>
                  <a:lumOff val="80000"/>
                </a:schemeClr>
              </a:solidFill>
              <a:prstDash val="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747175" y="5421868"/>
              <a:ext cx="1447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Extension </a:t>
              </a:r>
              <a:r>
                <a:rPr lang="el-GR" sz="2000"/>
                <a:t>Δ</a:t>
              </a:r>
              <a:r>
                <a:rPr lang="en-US" sz="2000" i="1">
                  <a:latin typeface="Adobe Caslon Pro"/>
                </a:rPr>
                <a:t>ℓ</a:t>
              </a:r>
              <a:endParaRPr lang="en-US" sz="2000" i="1" dirty="0"/>
            </a:p>
          </p:txBody>
        </p:sp>
        <p:graphicFrame>
          <p:nvGraphicFramePr>
            <p:cNvPr id="72" name="Object 71"/>
            <p:cNvGraphicFramePr>
              <a:graphicFrameLocks noChangeAspect="1"/>
            </p:cNvGraphicFramePr>
            <p:nvPr/>
          </p:nvGraphicFramePr>
          <p:xfrm>
            <a:off x="7740075" y="4519550"/>
            <a:ext cx="1219200" cy="317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6679" name="Equation" r:id="rId6" imgW="1218960" imgH="317160" progId="Equation.DSMT4">
                    <p:embed/>
                  </p:oleObj>
                </mc:Choice>
                <mc:Fallback>
                  <p:oleObj name="Equation" r:id="rId6" imgW="1218960" imgH="317160" progId="Equation.DSMT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40075" y="4519550"/>
                          <a:ext cx="1219200" cy="3175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4" name="Straight Arrow Connector 73"/>
            <p:cNvCxnSpPr/>
            <p:nvPr/>
          </p:nvCxnSpPr>
          <p:spPr>
            <a:xfrm rot="5400000" flipH="1" flipV="1">
              <a:off x="8338906" y="4334544"/>
              <a:ext cx="1588" cy="1181100"/>
            </a:xfrm>
            <a:prstGeom prst="straightConnector1">
              <a:avLst/>
            </a:prstGeom>
            <a:ln w="508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7584375" y="416694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Applied </a:t>
            </a:r>
            <a:r>
              <a:rPr lang="en-US" sz="2000" dirty="0">
                <a:solidFill>
                  <a:srgbClr val="FF0000"/>
                </a:solidFill>
              </a:rPr>
              <a:t>force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652650" y="3050975"/>
            <a:ext cx="16002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131153A2-82E8-4400-89AC-70AAB51DBA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3093438"/>
              </p:ext>
            </p:extLst>
          </p:nvPr>
        </p:nvGraphicFramePr>
        <p:xfrm>
          <a:off x="3657600" y="2286000"/>
          <a:ext cx="4064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80" name="Equation" r:id="rId8" imgW="406080" imgH="304560" progId="Equation.DSMT4">
                  <p:embed/>
                </p:oleObj>
              </mc:Choice>
              <mc:Fallback>
                <p:oleObj name="Equation" r:id="rId8" imgW="4060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57600" y="2286000"/>
                        <a:ext cx="4064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Hooke’s Law  </a:t>
            </a:r>
            <a:r>
              <a:rPr lang="en-US" i="1">
                <a:solidFill>
                  <a:srgbClr val="FFFF00"/>
                </a:solidFill>
              </a:rPr>
              <a:t>F</a:t>
            </a:r>
            <a:r>
              <a:rPr lang="en-US">
                <a:solidFill>
                  <a:srgbClr val="FFFF00"/>
                </a:solidFill>
              </a:rPr>
              <a:t> = </a:t>
            </a:r>
            <a:r>
              <a:rPr lang="en-US" i="1">
                <a:solidFill>
                  <a:srgbClr val="FFFF00"/>
                </a:solidFill>
              </a:rPr>
              <a:t>k</a:t>
            </a:r>
            <a:r>
              <a:rPr lang="el-GR">
                <a:solidFill>
                  <a:srgbClr val="FFFF00"/>
                </a:solidFill>
              </a:rPr>
              <a:t>Δ</a:t>
            </a:r>
            <a:r>
              <a:rPr lang="el-GR" i="1">
                <a:solidFill>
                  <a:srgbClr val="FFFF00"/>
                </a:solidFill>
              </a:rPr>
              <a:t>ℓ</a:t>
            </a:r>
            <a:endParaRPr lang="en-US" i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" y="1295400"/>
            <a:ext cx="51054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Hooke’s Law is not a fundamental Law, like Newton’s laws: it’s a summary of observations on a wide variety of materials.</a:t>
            </a:r>
          </a:p>
          <a:p>
            <a:r>
              <a:rPr lang="en-US"/>
              <a:t>But everything has a breaking point—Hooke’s Law works fine up to a force not far from the breaking force. Where it works is called the “</a:t>
            </a:r>
            <a:r>
              <a:rPr lang="en-US">
                <a:solidFill>
                  <a:srgbClr val="FFFF00"/>
                </a:solidFill>
              </a:rPr>
              <a:t>elastic region</a:t>
            </a:r>
            <a:r>
              <a:rPr lang="en-US"/>
              <a:t>”, if stretched this far the material </a:t>
            </a:r>
            <a:r>
              <a:rPr lang="en-US">
                <a:solidFill>
                  <a:srgbClr val="FFFF00"/>
                </a:solidFill>
              </a:rPr>
              <a:t>will spring back when released</a:t>
            </a:r>
            <a:r>
              <a:rPr lang="en-US"/>
              <a:t>. Just before breaking, it enters the “</a:t>
            </a:r>
            <a:r>
              <a:rPr lang="en-US">
                <a:solidFill>
                  <a:srgbClr val="FFFF00"/>
                </a:solidFill>
              </a:rPr>
              <a:t>plastic region</a:t>
            </a:r>
            <a:r>
              <a:rPr lang="en-US"/>
              <a:t>”—it stretches </a:t>
            </a:r>
            <a:r>
              <a:rPr lang="en-US">
                <a:solidFill>
                  <a:srgbClr val="FFFF00"/>
                </a:solidFill>
              </a:rPr>
              <a:t>irreversibly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1200" y="1600200"/>
            <a:ext cx="2895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vshape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67600" y="4343400"/>
            <a:ext cx="60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>
                <a:solidFill>
                  <a:schemeClr val="bg1"/>
                </a:solidFill>
              </a:rPr>
              <a:t>Δℓ</a:t>
            </a:r>
            <a:endParaRPr lang="en-US" sz="2000" i="1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4800" y="29210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Necking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6032500" y="2190690"/>
            <a:ext cx="2730500" cy="2154685"/>
            <a:chOff x="6032500" y="2190690"/>
            <a:chExt cx="2730500" cy="2154685"/>
          </a:xfrm>
        </p:grpSpPr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5334794" y="3353981"/>
              <a:ext cx="1981200" cy="158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6324600" y="4343400"/>
              <a:ext cx="2438400" cy="1588"/>
            </a:xfrm>
            <a:prstGeom prst="straightConnector1">
              <a:avLst/>
            </a:prstGeom>
            <a:ln w="254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6134100" y="3162300"/>
              <a:ext cx="1371600" cy="99060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 12"/>
            <p:cNvSpPr/>
            <p:nvPr/>
          </p:nvSpPr>
          <p:spPr>
            <a:xfrm>
              <a:off x="7313460" y="2426030"/>
              <a:ext cx="1449540" cy="571692"/>
            </a:xfrm>
            <a:custGeom>
              <a:avLst/>
              <a:gdLst>
                <a:gd name="connsiteX0" fmla="*/ 0 w 1270659"/>
                <a:gd name="connsiteY0" fmla="*/ 380010 h 380010"/>
                <a:gd name="connsiteX1" fmla="*/ 1270659 w 1270659"/>
                <a:gd name="connsiteY1" fmla="*/ 0 h 380010"/>
                <a:gd name="connsiteX2" fmla="*/ 1270659 w 1270659"/>
                <a:gd name="connsiteY2" fmla="*/ 0 h 380010"/>
                <a:gd name="connsiteX3" fmla="*/ 1270659 w 1270659"/>
                <a:gd name="connsiteY3" fmla="*/ 0 h 380010"/>
                <a:gd name="connsiteX0" fmla="*/ 0 w 1270659"/>
                <a:gd name="connsiteY0" fmla="*/ 380010 h 380010"/>
                <a:gd name="connsiteX1" fmla="*/ 357249 w 1270659"/>
                <a:gd name="connsiteY1" fmla="*/ 306779 h 380010"/>
                <a:gd name="connsiteX2" fmla="*/ 1270659 w 1270659"/>
                <a:gd name="connsiteY2" fmla="*/ 0 h 380010"/>
                <a:gd name="connsiteX3" fmla="*/ 1270659 w 1270659"/>
                <a:gd name="connsiteY3" fmla="*/ 0 h 380010"/>
                <a:gd name="connsiteX4" fmla="*/ 1270659 w 1270659"/>
                <a:gd name="connsiteY4" fmla="*/ 0 h 380010"/>
                <a:gd name="connsiteX0" fmla="*/ 0 w 1270659"/>
                <a:gd name="connsiteY0" fmla="*/ 380010 h 380010"/>
                <a:gd name="connsiteX1" fmla="*/ 357249 w 1270659"/>
                <a:gd name="connsiteY1" fmla="*/ 306779 h 380010"/>
                <a:gd name="connsiteX2" fmla="*/ 748145 w 1270659"/>
                <a:gd name="connsiteY2" fmla="*/ 154379 h 380010"/>
                <a:gd name="connsiteX3" fmla="*/ 1270659 w 1270659"/>
                <a:gd name="connsiteY3" fmla="*/ 0 h 380010"/>
                <a:gd name="connsiteX4" fmla="*/ 1270659 w 1270659"/>
                <a:gd name="connsiteY4" fmla="*/ 0 h 380010"/>
                <a:gd name="connsiteX5" fmla="*/ 1270659 w 1270659"/>
                <a:gd name="connsiteY5" fmla="*/ 0 h 380010"/>
                <a:gd name="connsiteX0" fmla="*/ 0 w 1270659"/>
                <a:gd name="connsiteY0" fmla="*/ 454231 h 454231"/>
                <a:gd name="connsiteX1" fmla="*/ 357249 w 1270659"/>
                <a:gd name="connsiteY1" fmla="*/ 381000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454231 h 454231"/>
                <a:gd name="connsiteX1" fmla="*/ 433449 w 1270659"/>
                <a:gd name="connsiteY1" fmla="*/ 381001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454231 h 454231"/>
                <a:gd name="connsiteX1" fmla="*/ 433449 w 1270659"/>
                <a:gd name="connsiteY1" fmla="*/ 381001 h 454231"/>
                <a:gd name="connsiteX2" fmla="*/ 738249 w 1270659"/>
                <a:gd name="connsiteY2" fmla="*/ 0 h 454231"/>
                <a:gd name="connsiteX3" fmla="*/ 1270659 w 1270659"/>
                <a:gd name="connsiteY3" fmla="*/ 74221 h 454231"/>
                <a:gd name="connsiteX4" fmla="*/ 1270659 w 1270659"/>
                <a:gd name="connsiteY4" fmla="*/ 74221 h 454231"/>
                <a:gd name="connsiteX5" fmla="*/ 1270659 w 1270659"/>
                <a:gd name="connsiteY5" fmla="*/ 74221 h 454231"/>
                <a:gd name="connsiteX0" fmla="*/ 0 w 1270659"/>
                <a:gd name="connsiteY0" fmla="*/ 530430 h 530430"/>
                <a:gd name="connsiteX1" fmla="*/ 433449 w 1270659"/>
                <a:gd name="connsiteY1" fmla="*/ 457200 h 530430"/>
                <a:gd name="connsiteX2" fmla="*/ 738249 w 1270659"/>
                <a:gd name="connsiteY2" fmla="*/ 76199 h 530430"/>
                <a:gd name="connsiteX3" fmla="*/ 1119249 w 1270659"/>
                <a:gd name="connsiteY3" fmla="*/ 0 h 530430"/>
                <a:gd name="connsiteX4" fmla="*/ 1270659 w 1270659"/>
                <a:gd name="connsiteY4" fmla="*/ 150420 h 530430"/>
                <a:gd name="connsiteX5" fmla="*/ 1270659 w 1270659"/>
                <a:gd name="connsiteY5" fmla="*/ 150420 h 530430"/>
                <a:gd name="connsiteX6" fmla="*/ 1270659 w 1270659"/>
                <a:gd name="connsiteY6" fmla="*/ 150420 h 53043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30430 h 533400"/>
                <a:gd name="connsiteX1" fmla="*/ 281049 w 1270659"/>
                <a:gd name="connsiteY1" fmla="*/ 533400 h 533400"/>
                <a:gd name="connsiteX2" fmla="*/ 433449 w 1270659"/>
                <a:gd name="connsiteY2" fmla="*/ 457200 h 533400"/>
                <a:gd name="connsiteX3" fmla="*/ 738249 w 1270659"/>
                <a:gd name="connsiteY3" fmla="*/ 76199 h 533400"/>
                <a:gd name="connsiteX4" fmla="*/ 1119249 w 1270659"/>
                <a:gd name="connsiteY4" fmla="*/ 0 h 533400"/>
                <a:gd name="connsiteX5" fmla="*/ 1270659 w 1270659"/>
                <a:gd name="connsiteY5" fmla="*/ 150420 h 533400"/>
                <a:gd name="connsiteX6" fmla="*/ 1270659 w 1270659"/>
                <a:gd name="connsiteY6" fmla="*/ 150420 h 533400"/>
                <a:gd name="connsiteX7" fmla="*/ 1270659 w 1270659"/>
                <a:gd name="connsiteY7" fmla="*/ 150420 h 533400"/>
                <a:gd name="connsiteX0" fmla="*/ 0 w 1270659"/>
                <a:gd name="connsiteY0" fmla="*/ 542800 h 545770"/>
                <a:gd name="connsiteX1" fmla="*/ 281049 w 1270659"/>
                <a:gd name="connsiteY1" fmla="*/ 545770 h 545770"/>
                <a:gd name="connsiteX2" fmla="*/ 433449 w 1270659"/>
                <a:gd name="connsiteY2" fmla="*/ 469570 h 545770"/>
                <a:gd name="connsiteX3" fmla="*/ 738249 w 1270659"/>
                <a:gd name="connsiteY3" fmla="*/ 88569 h 545770"/>
                <a:gd name="connsiteX4" fmla="*/ 1119249 w 1270659"/>
                <a:gd name="connsiteY4" fmla="*/ 12370 h 545770"/>
                <a:gd name="connsiteX5" fmla="*/ 1270659 w 1270659"/>
                <a:gd name="connsiteY5" fmla="*/ 162790 h 545770"/>
                <a:gd name="connsiteX6" fmla="*/ 1270659 w 1270659"/>
                <a:gd name="connsiteY6" fmla="*/ 162790 h 545770"/>
                <a:gd name="connsiteX7" fmla="*/ 1270659 w 1270659"/>
                <a:gd name="connsiteY7" fmla="*/ 162790 h 545770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95449 w 1270659"/>
                <a:gd name="connsiteY5" fmla="*/ 78137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95449 w 1270659"/>
                <a:gd name="connsiteY5" fmla="*/ 78137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357249 w 1270659"/>
                <a:gd name="connsiteY2" fmla="*/ 459137 h 535337"/>
                <a:gd name="connsiteX3" fmla="*/ 433449 w 1270659"/>
                <a:gd name="connsiteY3" fmla="*/ 459137 h 535337"/>
                <a:gd name="connsiteX4" fmla="*/ 738249 w 1270659"/>
                <a:gd name="connsiteY4" fmla="*/ 78136 h 535337"/>
                <a:gd name="connsiteX5" fmla="*/ 1119249 w 1270659"/>
                <a:gd name="connsiteY5" fmla="*/ 1937 h 535337"/>
                <a:gd name="connsiteX6" fmla="*/ 1195449 w 1270659"/>
                <a:gd name="connsiteY6" fmla="*/ 78137 h 535337"/>
                <a:gd name="connsiteX7" fmla="*/ 1270659 w 1270659"/>
                <a:gd name="connsiteY7" fmla="*/ 152357 h 535337"/>
                <a:gd name="connsiteX8" fmla="*/ 1270659 w 1270659"/>
                <a:gd name="connsiteY8" fmla="*/ 152357 h 535337"/>
                <a:gd name="connsiteX9" fmla="*/ 1270659 w 1270659"/>
                <a:gd name="connsiteY9" fmla="*/ 15235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357249 w 1271649"/>
                <a:gd name="connsiteY2" fmla="*/ 459137 h 535337"/>
                <a:gd name="connsiteX3" fmla="*/ 433449 w 1271649"/>
                <a:gd name="connsiteY3" fmla="*/ 459137 h 535337"/>
                <a:gd name="connsiteX4" fmla="*/ 738249 w 1271649"/>
                <a:gd name="connsiteY4" fmla="*/ 78136 h 535337"/>
                <a:gd name="connsiteX5" fmla="*/ 1119249 w 1271649"/>
                <a:gd name="connsiteY5" fmla="*/ 1937 h 535337"/>
                <a:gd name="connsiteX6" fmla="*/ 1195449 w 1271649"/>
                <a:gd name="connsiteY6" fmla="*/ 78137 h 535337"/>
                <a:gd name="connsiteX7" fmla="*/ 1270659 w 1271649"/>
                <a:gd name="connsiteY7" fmla="*/ 152357 h 535337"/>
                <a:gd name="connsiteX8" fmla="*/ 1270659 w 1271649"/>
                <a:gd name="connsiteY8" fmla="*/ 152357 h 535337"/>
                <a:gd name="connsiteX9" fmla="*/ 1271649 w 1271649"/>
                <a:gd name="connsiteY9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95449 w 1271649"/>
                <a:gd name="connsiteY5" fmla="*/ 78137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43000 w 1271649"/>
                <a:gd name="connsiteY5" fmla="*/ 76200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1649"/>
                <a:gd name="connsiteY0" fmla="*/ 532367 h 535337"/>
                <a:gd name="connsiteX1" fmla="*/ 281049 w 1271649"/>
                <a:gd name="connsiteY1" fmla="*/ 535337 h 535337"/>
                <a:gd name="connsiteX2" fmla="*/ 433449 w 1271649"/>
                <a:gd name="connsiteY2" fmla="*/ 459137 h 535337"/>
                <a:gd name="connsiteX3" fmla="*/ 738249 w 1271649"/>
                <a:gd name="connsiteY3" fmla="*/ 78136 h 535337"/>
                <a:gd name="connsiteX4" fmla="*/ 1119249 w 1271649"/>
                <a:gd name="connsiteY4" fmla="*/ 1937 h 535337"/>
                <a:gd name="connsiteX5" fmla="*/ 1143000 w 1271649"/>
                <a:gd name="connsiteY5" fmla="*/ 76200 h 535337"/>
                <a:gd name="connsiteX6" fmla="*/ 1270659 w 1271649"/>
                <a:gd name="connsiteY6" fmla="*/ 152357 h 535337"/>
                <a:gd name="connsiteX7" fmla="*/ 1270659 w 1271649"/>
                <a:gd name="connsiteY7" fmla="*/ 152357 h 535337"/>
                <a:gd name="connsiteX8" fmla="*/ 1271649 w 1271649"/>
                <a:gd name="connsiteY8" fmla="*/ 7813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8" fmla="*/ 1219200 w 1270659"/>
                <a:gd name="connsiteY8" fmla="*/ 76200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143000 w 1270659"/>
                <a:gd name="connsiteY5" fmla="*/ 76200 h 535337"/>
                <a:gd name="connsiteX6" fmla="*/ 1270659 w 1270659"/>
                <a:gd name="connsiteY6" fmla="*/ 152357 h 535337"/>
                <a:gd name="connsiteX7" fmla="*/ 1270659 w 1270659"/>
                <a:gd name="connsiteY7" fmla="*/ 152357 h 535337"/>
                <a:gd name="connsiteX0" fmla="*/ 0 w 1270659"/>
                <a:gd name="connsiteY0" fmla="*/ 532367 h 535337"/>
                <a:gd name="connsiteX1" fmla="*/ 281049 w 1270659"/>
                <a:gd name="connsiteY1" fmla="*/ 535337 h 535337"/>
                <a:gd name="connsiteX2" fmla="*/ 433449 w 1270659"/>
                <a:gd name="connsiteY2" fmla="*/ 459137 h 535337"/>
                <a:gd name="connsiteX3" fmla="*/ 738249 w 1270659"/>
                <a:gd name="connsiteY3" fmla="*/ 78136 h 535337"/>
                <a:gd name="connsiteX4" fmla="*/ 1119249 w 1270659"/>
                <a:gd name="connsiteY4" fmla="*/ 1937 h 535337"/>
                <a:gd name="connsiteX5" fmla="*/ 1270659 w 1270659"/>
                <a:gd name="connsiteY5" fmla="*/ 152357 h 535337"/>
                <a:gd name="connsiteX6" fmla="*/ 1270659 w 1270659"/>
                <a:gd name="connsiteY6" fmla="*/ 152357 h 535337"/>
                <a:gd name="connsiteX0" fmla="*/ 0 w 1295400"/>
                <a:gd name="connsiteY0" fmla="*/ 532367 h 535337"/>
                <a:gd name="connsiteX1" fmla="*/ 281049 w 1295400"/>
                <a:gd name="connsiteY1" fmla="*/ 535337 h 535337"/>
                <a:gd name="connsiteX2" fmla="*/ 433449 w 1295400"/>
                <a:gd name="connsiteY2" fmla="*/ 459137 h 535337"/>
                <a:gd name="connsiteX3" fmla="*/ 738249 w 1295400"/>
                <a:gd name="connsiteY3" fmla="*/ 78136 h 535337"/>
                <a:gd name="connsiteX4" fmla="*/ 1119249 w 1295400"/>
                <a:gd name="connsiteY4" fmla="*/ 1937 h 535337"/>
                <a:gd name="connsiteX5" fmla="*/ 1270659 w 1295400"/>
                <a:gd name="connsiteY5" fmla="*/ 152357 h 535337"/>
                <a:gd name="connsiteX6" fmla="*/ 1295400 w 1295400"/>
                <a:gd name="connsiteY6" fmla="*/ 76200 h 535337"/>
                <a:gd name="connsiteX0" fmla="*/ 0 w 1371599"/>
                <a:gd name="connsiteY0" fmla="*/ 532367 h 535337"/>
                <a:gd name="connsiteX1" fmla="*/ 281049 w 1371599"/>
                <a:gd name="connsiteY1" fmla="*/ 535337 h 535337"/>
                <a:gd name="connsiteX2" fmla="*/ 433449 w 1371599"/>
                <a:gd name="connsiteY2" fmla="*/ 459137 h 535337"/>
                <a:gd name="connsiteX3" fmla="*/ 738249 w 1371599"/>
                <a:gd name="connsiteY3" fmla="*/ 78136 h 535337"/>
                <a:gd name="connsiteX4" fmla="*/ 1119249 w 1371599"/>
                <a:gd name="connsiteY4" fmla="*/ 1937 h 535337"/>
                <a:gd name="connsiteX5" fmla="*/ 1371599 w 1371599"/>
                <a:gd name="connsiteY5" fmla="*/ 152400 h 535337"/>
                <a:gd name="connsiteX6" fmla="*/ 1295400 w 1371599"/>
                <a:gd name="connsiteY6" fmla="*/ 76200 h 535337"/>
                <a:gd name="connsiteX0" fmla="*/ 76201 w 1447800"/>
                <a:gd name="connsiteY0" fmla="*/ 532367 h 535337"/>
                <a:gd name="connsiteX1" fmla="*/ 0 w 1447800"/>
                <a:gd name="connsiteY1" fmla="*/ 533400 h 535337"/>
                <a:gd name="connsiteX2" fmla="*/ 357250 w 1447800"/>
                <a:gd name="connsiteY2" fmla="*/ 535337 h 535337"/>
                <a:gd name="connsiteX3" fmla="*/ 509650 w 1447800"/>
                <a:gd name="connsiteY3" fmla="*/ 459137 h 535337"/>
                <a:gd name="connsiteX4" fmla="*/ 814450 w 1447800"/>
                <a:gd name="connsiteY4" fmla="*/ 78136 h 535337"/>
                <a:gd name="connsiteX5" fmla="*/ 1195450 w 1447800"/>
                <a:gd name="connsiteY5" fmla="*/ 1937 h 535337"/>
                <a:gd name="connsiteX6" fmla="*/ 1447800 w 1447800"/>
                <a:gd name="connsiteY6" fmla="*/ 152400 h 535337"/>
                <a:gd name="connsiteX7" fmla="*/ 1371601 w 1447800"/>
                <a:gd name="connsiteY7" fmla="*/ 76200 h 535337"/>
                <a:gd name="connsiteX0" fmla="*/ 76201 w 1447800"/>
                <a:gd name="connsiteY0" fmla="*/ 532367 h 547714"/>
                <a:gd name="connsiteX1" fmla="*/ 0 w 1447800"/>
                <a:gd name="connsiteY1" fmla="*/ 533400 h 547714"/>
                <a:gd name="connsiteX2" fmla="*/ 357250 w 1447800"/>
                <a:gd name="connsiteY2" fmla="*/ 535337 h 547714"/>
                <a:gd name="connsiteX3" fmla="*/ 509650 w 1447800"/>
                <a:gd name="connsiteY3" fmla="*/ 459137 h 547714"/>
                <a:gd name="connsiteX4" fmla="*/ 814450 w 1447800"/>
                <a:gd name="connsiteY4" fmla="*/ 78136 h 547714"/>
                <a:gd name="connsiteX5" fmla="*/ 1195450 w 1447800"/>
                <a:gd name="connsiteY5" fmla="*/ 1937 h 547714"/>
                <a:gd name="connsiteX6" fmla="*/ 1447800 w 1447800"/>
                <a:gd name="connsiteY6" fmla="*/ 152400 h 547714"/>
                <a:gd name="connsiteX7" fmla="*/ 1371601 w 1447800"/>
                <a:gd name="connsiteY7" fmla="*/ 76200 h 547714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1 w 1447800"/>
                <a:gd name="connsiteY7" fmla="*/ 76200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1 w 1447800"/>
                <a:gd name="connsiteY7" fmla="*/ 76200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7" fmla="*/ 1371600 w 1447800"/>
                <a:gd name="connsiteY7" fmla="*/ 76199 h 545776"/>
                <a:gd name="connsiteX0" fmla="*/ 76201 w 1447800"/>
                <a:gd name="connsiteY0" fmla="*/ 532367 h 545776"/>
                <a:gd name="connsiteX1" fmla="*/ 0 w 1447800"/>
                <a:gd name="connsiteY1" fmla="*/ 533400 h 545776"/>
                <a:gd name="connsiteX2" fmla="*/ 304800 w 1447800"/>
                <a:gd name="connsiteY2" fmla="*/ 533399 h 545776"/>
                <a:gd name="connsiteX3" fmla="*/ 509650 w 1447800"/>
                <a:gd name="connsiteY3" fmla="*/ 459137 h 545776"/>
                <a:gd name="connsiteX4" fmla="*/ 814450 w 1447800"/>
                <a:gd name="connsiteY4" fmla="*/ 78136 h 545776"/>
                <a:gd name="connsiteX5" fmla="*/ 1195450 w 1447800"/>
                <a:gd name="connsiteY5" fmla="*/ 1937 h 545776"/>
                <a:gd name="connsiteX6" fmla="*/ 1447800 w 1447800"/>
                <a:gd name="connsiteY6" fmla="*/ 152400 h 545776"/>
                <a:gd name="connsiteX0" fmla="*/ 76201 w 1447800"/>
                <a:gd name="connsiteY0" fmla="*/ 532367 h 558799"/>
                <a:gd name="connsiteX1" fmla="*/ 0 w 1447800"/>
                <a:gd name="connsiteY1" fmla="*/ 533400 h 558799"/>
                <a:gd name="connsiteX2" fmla="*/ 304800 w 1447800"/>
                <a:gd name="connsiteY2" fmla="*/ 533399 h 558799"/>
                <a:gd name="connsiteX3" fmla="*/ 533400 w 1447800"/>
                <a:gd name="connsiteY3" fmla="*/ 380999 h 558799"/>
                <a:gd name="connsiteX4" fmla="*/ 814450 w 1447800"/>
                <a:gd name="connsiteY4" fmla="*/ 78136 h 558799"/>
                <a:gd name="connsiteX5" fmla="*/ 1195450 w 1447800"/>
                <a:gd name="connsiteY5" fmla="*/ 1937 h 558799"/>
                <a:gd name="connsiteX6" fmla="*/ 1447800 w 1447800"/>
                <a:gd name="connsiteY6" fmla="*/ 152400 h 558799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34305 h 560737"/>
                <a:gd name="connsiteX1" fmla="*/ 0 w 1447800"/>
                <a:gd name="connsiteY1" fmla="*/ 535338 h 560737"/>
                <a:gd name="connsiteX2" fmla="*/ 304800 w 1447800"/>
                <a:gd name="connsiteY2" fmla="*/ 535337 h 560737"/>
                <a:gd name="connsiteX3" fmla="*/ 533400 w 1447800"/>
                <a:gd name="connsiteY3" fmla="*/ 382937 h 560737"/>
                <a:gd name="connsiteX4" fmla="*/ 814450 w 1447800"/>
                <a:gd name="connsiteY4" fmla="*/ 80074 h 560737"/>
                <a:gd name="connsiteX5" fmla="*/ 1143000 w 1447800"/>
                <a:gd name="connsiteY5" fmla="*/ 1937 h 560737"/>
                <a:gd name="connsiteX6" fmla="*/ 1447800 w 1447800"/>
                <a:gd name="connsiteY6" fmla="*/ 154338 h 560737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76200 w 1447800"/>
                <a:gd name="connsiteY2" fmla="*/ 545770 h 571170"/>
                <a:gd name="connsiteX3" fmla="*/ 304800 w 1447800"/>
                <a:gd name="connsiteY3" fmla="*/ 545770 h 571170"/>
                <a:gd name="connsiteX4" fmla="*/ 533400 w 1447800"/>
                <a:gd name="connsiteY4" fmla="*/ 393370 h 571170"/>
                <a:gd name="connsiteX5" fmla="*/ 814450 w 1447800"/>
                <a:gd name="connsiteY5" fmla="*/ 90507 h 571170"/>
                <a:gd name="connsiteX6" fmla="*/ 1143000 w 1447800"/>
                <a:gd name="connsiteY6" fmla="*/ 12370 h 571170"/>
                <a:gd name="connsiteX7" fmla="*/ 1447800 w 1447800"/>
                <a:gd name="connsiteY7" fmla="*/ 164771 h 571170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847 w 1448446"/>
                <a:gd name="connsiteY0" fmla="*/ 544738 h 573538"/>
                <a:gd name="connsiteX1" fmla="*/ 646 w 1448446"/>
                <a:gd name="connsiteY1" fmla="*/ 545771 h 573538"/>
                <a:gd name="connsiteX2" fmla="*/ 76846 w 1448446"/>
                <a:gd name="connsiteY2" fmla="*/ 545770 h 573538"/>
                <a:gd name="connsiteX3" fmla="*/ 305446 w 1448446"/>
                <a:gd name="connsiteY3" fmla="*/ 545770 h 573538"/>
                <a:gd name="connsiteX4" fmla="*/ 534046 w 1448446"/>
                <a:gd name="connsiteY4" fmla="*/ 393370 h 573538"/>
                <a:gd name="connsiteX5" fmla="*/ 815096 w 1448446"/>
                <a:gd name="connsiteY5" fmla="*/ 90507 h 573538"/>
                <a:gd name="connsiteX6" fmla="*/ 1143646 w 1448446"/>
                <a:gd name="connsiteY6" fmla="*/ 12370 h 573538"/>
                <a:gd name="connsiteX7" fmla="*/ 1448446 w 1448446"/>
                <a:gd name="connsiteY7" fmla="*/ 164771 h 573538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0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847 w 1448446"/>
                <a:gd name="connsiteY0" fmla="*/ 544738 h 570955"/>
                <a:gd name="connsiteX1" fmla="*/ 646 w 1448446"/>
                <a:gd name="connsiteY1" fmla="*/ 545771 h 570955"/>
                <a:gd name="connsiteX2" fmla="*/ 76846 w 1448446"/>
                <a:gd name="connsiteY2" fmla="*/ 545771 h 570955"/>
                <a:gd name="connsiteX3" fmla="*/ 305446 w 1448446"/>
                <a:gd name="connsiteY3" fmla="*/ 545770 h 570955"/>
                <a:gd name="connsiteX4" fmla="*/ 534046 w 1448446"/>
                <a:gd name="connsiteY4" fmla="*/ 393370 h 570955"/>
                <a:gd name="connsiteX5" fmla="*/ 815096 w 1448446"/>
                <a:gd name="connsiteY5" fmla="*/ 90507 h 570955"/>
                <a:gd name="connsiteX6" fmla="*/ 1143646 w 1448446"/>
                <a:gd name="connsiteY6" fmla="*/ 12370 h 570955"/>
                <a:gd name="connsiteX7" fmla="*/ 1448446 w 1448446"/>
                <a:gd name="connsiteY7" fmla="*/ 164771 h 570955"/>
                <a:gd name="connsiteX0" fmla="*/ 76201 w 1447800"/>
                <a:gd name="connsiteY0" fmla="*/ 544738 h 571170"/>
                <a:gd name="connsiteX1" fmla="*/ 0 w 1447800"/>
                <a:gd name="connsiteY1" fmla="*/ 545771 h 571170"/>
                <a:gd name="connsiteX2" fmla="*/ 304800 w 1447800"/>
                <a:gd name="connsiteY2" fmla="*/ 545770 h 571170"/>
                <a:gd name="connsiteX3" fmla="*/ 533400 w 1447800"/>
                <a:gd name="connsiteY3" fmla="*/ 393370 h 571170"/>
                <a:gd name="connsiteX4" fmla="*/ 814450 w 1447800"/>
                <a:gd name="connsiteY4" fmla="*/ 90507 h 571170"/>
                <a:gd name="connsiteX5" fmla="*/ 1143000 w 1447800"/>
                <a:gd name="connsiteY5" fmla="*/ 12370 h 571170"/>
                <a:gd name="connsiteX6" fmla="*/ 1447800 w 1447800"/>
                <a:gd name="connsiteY6" fmla="*/ 164771 h 571170"/>
                <a:gd name="connsiteX0" fmla="*/ 77941 w 1449540"/>
                <a:gd name="connsiteY0" fmla="*/ 544738 h 571692"/>
                <a:gd name="connsiteX1" fmla="*/ 1740 w 1449540"/>
                <a:gd name="connsiteY1" fmla="*/ 545771 h 571692"/>
                <a:gd name="connsiteX2" fmla="*/ 77940 w 1449540"/>
                <a:gd name="connsiteY2" fmla="*/ 545770 h 571692"/>
                <a:gd name="connsiteX3" fmla="*/ 306540 w 1449540"/>
                <a:gd name="connsiteY3" fmla="*/ 545770 h 571692"/>
                <a:gd name="connsiteX4" fmla="*/ 535140 w 1449540"/>
                <a:gd name="connsiteY4" fmla="*/ 393370 h 571692"/>
                <a:gd name="connsiteX5" fmla="*/ 816190 w 1449540"/>
                <a:gd name="connsiteY5" fmla="*/ 90507 h 571692"/>
                <a:gd name="connsiteX6" fmla="*/ 1144740 w 1449540"/>
                <a:gd name="connsiteY6" fmla="*/ 12370 h 571692"/>
                <a:gd name="connsiteX7" fmla="*/ 1449540 w 1449540"/>
                <a:gd name="connsiteY7" fmla="*/ 164771 h 571692"/>
                <a:gd name="connsiteX0" fmla="*/ 77941 w 1449540"/>
                <a:gd name="connsiteY0" fmla="*/ 544738 h 571692"/>
                <a:gd name="connsiteX1" fmla="*/ 1740 w 1449540"/>
                <a:gd name="connsiteY1" fmla="*/ 545771 h 571692"/>
                <a:gd name="connsiteX2" fmla="*/ 77940 w 1449540"/>
                <a:gd name="connsiteY2" fmla="*/ 545770 h 571692"/>
                <a:gd name="connsiteX3" fmla="*/ 306540 w 1449540"/>
                <a:gd name="connsiteY3" fmla="*/ 545770 h 571692"/>
                <a:gd name="connsiteX4" fmla="*/ 535140 w 1449540"/>
                <a:gd name="connsiteY4" fmla="*/ 393370 h 571692"/>
                <a:gd name="connsiteX5" fmla="*/ 816190 w 1449540"/>
                <a:gd name="connsiteY5" fmla="*/ 90507 h 571692"/>
                <a:gd name="connsiteX6" fmla="*/ 1144740 w 1449540"/>
                <a:gd name="connsiteY6" fmla="*/ 12370 h 571692"/>
                <a:gd name="connsiteX7" fmla="*/ 1449540 w 1449540"/>
                <a:gd name="connsiteY7" fmla="*/ 164771 h 571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49540" h="571692">
                  <a:moveTo>
                    <a:pt x="77941" y="544738"/>
                  </a:moveTo>
                  <a:lnTo>
                    <a:pt x="1740" y="545771"/>
                  </a:lnTo>
                  <a:cubicBezTo>
                    <a:pt x="0" y="546465"/>
                    <a:pt x="27140" y="545770"/>
                    <a:pt x="77940" y="545770"/>
                  </a:cubicBezTo>
                  <a:cubicBezTo>
                    <a:pt x="128740" y="545770"/>
                    <a:pt x="228600" y="571692"/>
                    <a:pt x="306540" y="545770"/>
                  </a:cubicBezTo>
                  <a:cubicBezTo>
                    <a:pt x="382740" y="520370"/>
                    <a:pt x="450198" y="469247"/>
                    <a:pt x="535140" y="393370"/>
                  </a:cubicBezTo>
                  <a:cubicBezTo>
                    <a:pt x="611340" y="317170"/>
                    <a:pt x="714590" y="154007"/>
                    <a:pt x="816190" y="90507"/>
                  </a:cubicBezTo>
                  <a:cubicBezTo>
                    <a:pt x="917790" y="27007"/>
                    <a:pt x="1056005" y="0"/>
                    <a:pt x="1144740" y="12370"/>
                  </a:cubicBezTo>
                  <a:cubicBezTo>
                    <a:pt x="1233475" y="24740"/>
                    <a:pt x="1424305" y="139701"/>
                    <a:pt x="1449540" y="16477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32500" y="2781300"/>
              <a:ext cx="685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 rot="18275690">
              <a:off x="6443640" y="3297473"/>
              <a:ext cx="137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Elastic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15200" y="2190690"/>
              <a:ext cx="1371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/>
                <a:t>Plastic</a:t>
              </a:r>
            </a:p>
          </p:txBody>
        </p:sp>
        <p:cxnSp>
          <p:nvCxnSpPr>
            <p:cNvPr id="20" name="Straight Arrow Connector 19"/>
            <p:cNvCxnSpPr>
              <a:stCxn id="18" idx="0"/>
            </p:cNvCxnSpPr>
            <p:nvPr/>
          </p:nvCxnSpPr>
          <p:spPr>
            <a:xfrm rot="5400000" flipH="1" flipV="1">
              <a:off x="8343900" y="2654300"/>
              <a:ext cx="381000" cy="152400"/>
            </a:xfrm>
            <a:prstGeom prst="straightConnector1">
              <a:avLst/>
            </a:prstGeom>
            <a:ln w="317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5486400" y="5029200"/>
            <a:ext cx="3429000" cy="1477328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 shape of the curve in the plastic region differs from one substance to another—just before breaking, narrowing often occurs at one place : “necking”.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Young’s Modulus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800"/>
              <a:t>For a given tension, a wire </a:t>
            </a:r>
            <a:r>
              <a:rPr lang="en-US" sz="2800">
                <a:solidFill>
                  <a:srgbClr val="FFFF00"/>
                </a:solidFill>
              </a:rPr>
              <a:t>twice as long </a:t>
            </a:r>
            <a:r>
              <a:rPr lang="en-US" sz="2800"/>
              <a:t>will stretch </a:t>
            </a:r>
            <a:r>
              <a:rPr lang="en-US" sz="2800">
                <a:solidFill>
                  <a:srgbClr val="FFFF00"/>
                </a:solidFill>
              </a:rPr>
              <a:t>twice</a:t>
            </a:r>
            <a:r>
              <a:rPr lang="en-US" sz="2800"/>
              <a:t> as much—think of it as two wires end to end, under the same tension </a:t>
            </a:r>
            <a:r>
              <a:rPr lang="en-US" sz="2800" i="1">
                <a:solidFill>
                  <a:srgbClr val="FF0000"/>
                </a:solidFill>
              </a:rPr>
              <a:t>F</a:t>
            </a:r>
            <a:r>
              <a:rPr lang="en-US" sz="2800"/>
              <a:t>.</a:t>
            </a:r>
          </a:p>
          <a:p>
            <a:r>
              <a:rPr lang="en-US" sz="2800"/>
              <a:t>For a given applied force </a:t>
            </a:r>
            <a:r>
              <a:rPr lang="en-US" sz="2800" i="1">
                <a:solidFill>
                  <a:srgbClr val="FF0000"/>
                </a:solidFill>
              </a:rPr>
              <a:t>F</a:t>
            </a:r>
            <a:r>
              <a:rPr lang="en-US" sz="2800"/>
              <a:t>, a wire with </a:t>
            </a:r>
            <a:r>
              <a:rPr lang="en-US" sz="2800">
                <a:solidFill>
                  <a:srgbClr val="FFFF00"/>
                </a:solidFill>
              </a:rPr>
              <a:t>twice the cross-section area </a:t>
            </a:r>
            <a:r>
              <a:rPr lang="en-US" sz="2800"/>
              <a:t>2</a:t>
            </a:r>
            <a:r>
              <a:rPr lang="en-US" sz="2800" i="1"/>
              <a:t>A</a:t>
            </a:r>
            <a:r>
              <a:rPr lang="en-US" sz="2800"/>
              <a:t> will only stretch </a:t>
            </a:r>
            <a:r>
              <a:rPr lang="en-US" sz="2800">
                <a:solidFill>
                  <a:srgbClr val="FFFF00"/>
                </a:solidFill>
              </a:rPr>
              <a:t>half</a:t>
            </a:r>
            <a:r>
              <a:rPr lang="en-US" sz="2800"/>
              <a:t> as much—think of that as two identical parallel wires, each now carrying half the force.</a:t>
            </a:r>
          </a:p>
          <a:p>
            <a:r>
              <a:rPr lang="en-US" sz="2800"/>
              <a:t>Young put these facts together to write:</a:t>
            </a:r>
          </a:p>
          <a:p>
            <a:pPr>
              <a:buNone/>
            </a:pPr>
            <a:r>
              <a:rPr lang="en-US"/>
              <a:t>	</a:t>
            </a:r>
          </a:p>
          <a:p>
            <a:r>
              <a:rPr lang="en-US" sz="2800"/>
              <a:t>The </a:t>
            </a:r>
            <a:r>
              <a:rPr lang="en-US" sz="2800">
                <a:solidFill>
                  <a:srgbClr val="FFFF00"/>
                </a:solidFill>
              </a:rPr>
              <a:t>constant </a:t>
            </a:r>
            <a:r>
              <a:rPr lang="en-US" sz="2800" i="1">
                <a:solidFill>
                  <a:srgbClr val="FFFF00"/>
                </a:solidFill>
              </a:rPr>
              <a:t>E</a:t>
            </a:r>
            <a:r>
              <a:rPr lang="en-US" sz="2800"/>
              <a:t> is called </a:t>
            </a:r>
            <a:r>
              <a:rPr lang="en-US" sz="2800">
                <a:solidFill>
                  <a:srgbClr val="FFFF00"/>
                </a:solidFill>
              </a:rPr>
              <a:t>Young’s modulus</a:t>
            </a:r>
            <a:r>
              <a:rPr lang="en-US" sz="2800"/>
              <a:t>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781800" y="4597400"/>
          <a:ext cx="18669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24" name="Equation" r:id="rId4" imgW="1866600" imgH="888840" progId="Equation.DSMT4">
                  <p:embed/>
                </p:oleObj>
              </mc:Choice>
              <mc:Fallback>
                <p:oleObj name="Equation" r:id="rId4" imgW="1866600" imgH="8888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4597400"/>
                        <a:ext cx="18669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Statics: Conditions for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sz="2800" dirty="0"/>
              <a:t>For any body,                                   , the net force causes the CM to accelerate.  Hence, if the body is remaining at rest,</a:t>
            </a:r>
          </a:p>
          <a:p>
            <a:endParaRPr lang="en-US" dirty="0"/>
          </a:p>
          <a:p>
            <a:r>
              <a:rPr lang="en-US" sz="2800" dirty="0"/>
              <a:t>To eliminate </a:t>
            </a:r>
            <a:r>
              <a:rPr lang="en-US" sz="2800" i="1" dirty="0"/>
              <a:t>angular</a:t>
            </a:r>
            <a:r>
              <a:rPr lang="en-US" sz="2800" dirty="0"/>
              <a:t> acceleration, there must be zero torque about any axis.  If all forces are in one plane, it’s enough to prove zero torque about one axis perpendicular to the plane: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560492"/>
              </p:ext>
            </p:extLst>
          </p:nvPr>
        </p:nvGraphicFramePr>
        <p:xfrm>
          <a:off x="2806700" y="1447800"/>
          <a:ext cx="28448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1" name="Equation" r:id="rId4" imgW="2844720" imgH="558720" progId="Equation.DSMT4">
                  <p:embed/>
                </p:oleObj>
              </mc:Choice>
              <mc:Fallback>
                <p:oleObj name="Equation" r:id="rId4" imgW="2844720" imgH="558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6700" y="1447800"/>
                        <a:ext cx="28448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719629" y="2667000"/>
          <a:ext cx="1358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2" name="Equation" r:id="rId6" imgW="1358640" imgH="774360" progId="Equation.DSMT4">
                  <p:embed/>
                </p:oleObj>
              </mc:Choice>
              <mc:Fallback>
                <p:oleObj name="Equation" r:id="rId6" imgW="1358640" imgH="7743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9629" y="2667000"/>
                        <a:ext cx="13589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0" y="5326905"/>
          <a:ext cx="1308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83" name="Equation" r:id="rId8" imgW="1307880" imgH="761760" progId="Equation.DSMT4">
                  <p:embed/>
                </p:oleObj>
              </mc:Choice>
              <mc:Fallback>
                <p:oleObj name="Equation" r:id="rId8" imgW="1307880" imgH="7617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326905"/>
                        <a:ext cx="1308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581400" y="2482701"/>
            <a:ext cx="1752600" cy="9569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1400" y="5238303"/>
            <a:ext cx="1752600" cy="914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Free Body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3848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apply Newton’s Laws to find how a body moves, we must focus on </a:t>
            </a:r>
            <a:r>
              <a:rPr lang="en-US" dirty="0">
                <a:solidFill>
                  <a:srgbClr val="FFFF00"/>
                </a:solidFill>
              </a:rPr>
              <a:t>that body alone </a:t>
            </a:r>
            <a:r>
              <a:rPr lang="en-US" dirty="0"/>
              <a:t>and add </a:t>
            </a:r>
            <a:r>
              <a:rPr lang="en-US" dirty="0">
                <a:solidFill>
                  <a:srgbClr val="FFFF00"/>
                </a:solidFill>
              </a:rPr>
              <a:t>all</a:t>
            </a:r>
            <a:r>
              <a:rPr lang="en-US" dirty="0"/>
              <a:t> the (vector) forces acting on it.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The diagram showing all the forces on one body (or even part of a body) is called a “</a:t>
            </a:r>
            <a:r>
              <a:rPr lang="en-US" dirty="0">
                <a:solidFill>
                  <a:srgbClr val="FFFF00"/>
                </a:solidFill>
              </a:rPr>
              <a:t>free body diagram</a:t>
            </a:r>
            <a:r>
              <a:rPr lang="en-US" dirty="0"/>
              <a:t>”—we’ve “freed” the body from the rest of the system, representing everything else just by </a:t>
            </a:r>
            <a:r>
              <a:rPr lang="en-US" dirty="0">
                <a:solidFill>
                  <a:srgbClr val="FFFF00"/>
                </a:solidFill>
              </a:rPr>
              <a:t>the forces on this body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FFFF00"/>
                </a:solidFill>
              </a:rPr>
              <a:t>net (total) force </a:t>
            </a:r>
            <a:r>
              <a:rPr lang="en-US" dirty="0"/>
              <a:t>then goes into                  .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350286" y="5575609"/>
          <a:ext cx="1473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0" name="Equation" r:id="rId4" imgW="1473120" imgH="444240" progId="Equation.DSMT4">
                  <p:embed/>
                </p:oleObj>
              </mc:Choice>
              <mc:Fallback>
                <p:oleObj name="Equation" r:id="rId4" imgW="1473120" imgH="4442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286" y="5575609"/>
                        <a:ext cx="1473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Tips about Torques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Autofit/>
          </a:bodyPr>
          <a:lstStyle/>
          <a:p>
            <a:r>
              <a:rPr lang="en-US" sz="3600"/>
              <a:t>In statics, the net torque of the forces on a body is zero about </a:t>
            </a:r>
            <a:r>
              <a:rPr lang="en-US" sz="3600">
                <a:solidFill>
                  <a:srgbClr val="FFFF00"/>
                </a:solidFill>
              </a:rPr>
              <a:t>any</a:t>
            </a:r>
            <a:r>
              <a:rPr lang="en-US" sz="3600"/>
              <a:t> point:  choose a point one (or more) forces already pass through!</a:t>
            </a:r>
          </a:p>
          <a:p>
            <a:r>
              <a:rPr lang="en-US" sz="3600"/>
              <a:t>The torque at the origin of a force     acting at the point     has magnitude </a:t>
            </a:r>
            <a:r>
              <a:rPr lang="en-US" sz="3600" i="1">
                <a:solidFill>
                  <a:srgbClr val="FFFF00"/>
                </a:solidFill>
              </a:rPr>
              <a:t>rF</a:t>
            </a:r>
            <a:r>
              <a:rPr lang="en-US" sz="3600" baseline="-25000">
                <a:solidFill>
                  <a:srgbClr val="FFFF00"/>
                </a:solidFill>
                <a:sym typeface="Euclid Symbol"/>
              </a:rPr>
              <a:t></a:t>
            </a:r>
            <a:r>
              <a:rPr lang="en-US" sz="3600">
                <a:sym typeface="Euclid Symbol"/>
              </a:rPr>
              <a:t>, where </a:t>
            </a:r>
            <a:r>
              <a:rPr lang="en-US" sz="3600" i="1">
                <a:sym typeface="Euclid Symbol"/>
              </a:rPr>
              <a:t>F</a:t>
            </a:r>
            <a:r>
              <a:rPr lang="en-US" sz="3600" baseline="-25000">
                <a:sym typeface="Euclid Symbol"/>
              </a:rPr>
              <a:t> </a:t>
            </a:r>
            <a:r>
              <a:rPr lang="en-US" sz="3600">
                <a:sym typeface="Euclid Symbol"/>
              </a:rPr>
              <a:t>is the component of the applied force perpendicular to the line from the origin.</a:t>
            </a:r>
            <a:endParaRPr lang="en-US" sz="3600" baseline="-250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26300" y="3746500"/>
          <a:ext cx="41671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58" name="Equation" r:id="rId4" imgW="317160" imgH="406080" progId="Equation.DSMT4">
                  <p:embed/>
                </p:oleObj>
              </mc:Choice>
              <mc:Fallback>
                <p:oleObj name="Equation" r:id="rId4" imgW="317160" imgH="4060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6300" y="3746500"/>
                        <a:ext cx="416719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419600" y="4356099"/>
          <a:ext cx="316524" cy="457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59" name="Equation" r:id="rId6" imgW="228600" imgH="330120" progId="Equation.DSMT4">
                  <p:embed/>
                </p:oleObj>
              </mc:Choice>
              <mc:Fallback>
                <p:oleObj name="Equation" r:id="rId6" imgW="22860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356099"/>
                        <a:ext cx="316524" cy="4572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/>
              <a:t>What is the approx tension </a:t>
            </a:r>
            <a:r>
              <a:rPr lang="en-US" i="1"/>
              <a:t>T</a:t>
            </a:r>
            <a:r>
              <a:rPr lang="en-US"/>
              <a:t> in the top string, given the mass is 2 kg, and it’s hung from the midpoint of the rod, which is light and hinged, the angle is 30</a:t>
            </a:r>
            <a:r>
              <a:rPr lang="en-US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Clicker 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524000"/>
            <a:ext cx="4572000" cy="4800600"/>
          </a:xfrm>
        </p:spPr>
        <p:txBody>
          <a:bodyPr>
            <a:normAutofit/>
          </a:bodyPr>
          <a:lstStyle/>
          <a:p>
            <a:r>
              <a:rPr lang="en-US"/>
              <a:t>What is the approx tension </a:t>
            </a:r>
            <a:r>
              <a:rPr lang="en-US" i="1"/>
              <a:t>T</a:t>
            </a:r>
            <a:r>
              <a:rPr lang="en-US"/>
              <a:t> in the top string, given the mass is 2 kg, and it’s hung from the midpoint of the rod, which is light and hinged, the angle is 30</a:t>
            </a:r>
            <a:r>
              <a:rPr lang="en-US">
                <a:cs typeface="Arial" charset="0"/>
              </a:rPr>
              <a:t>°?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10 N</a:t>
            </a:r>
          </a:p>
          <a:p>
            <a:pPr marL="514350" indent="-514350">
              <a:buAutoNum type="alphaUcPeriod"/>
            </a:pPr>
            <a:r>
              <a:rPr lang="en-US">
                <a:solidFill>
                  <a:srgbClr val="FFFF00"/>
                </a:solidFill>
                <a:cs typeface="Arial" charset="0"/>
              </a:rPr>
              <a:t>20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20√3 N</a:t>
            </a:r>
          </a:p>
          <a:p>
            <a:pPr marL="514350" indent="-514350">
              <a:buAutoNum type="alphaUcPeriod"/>
            </a:pPr>
            <a:r>
              <a:rPr lang="en-US">
                <a:cs typeface="Arial" charset="0"/>
              </a:rPr>
              <a:t>40 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a</a:t>
            </a:r>
          </a:p>
        </p:txBody>
      </p:sp>
      <p:grpSp>
        <p:nvGrpSpPr>
          <p:cNvPr id="7" name="Group 14"/>
          <p:cNvGrpSpPr/>
          <p:nvPr/>
        </p:nvGrpSpPr>
        <p:grpSpPr>
          <a:xfrm>
            <a:off x="5526975" y="1905000"/>
            <a:ext cx="2881787" cy="3200400"/>
            <a:chOff x="5526975" y="1905000"/>
            <a:chExt cx="2881787" cy="320040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5562600" y="2057400"/>
              <a:ext cx="2846162" cy="16264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>
              <a:off x="5562600" y="1905000"/>
              <a:ext cx="76200" cy="3200400"/>
            </a:xfrm>
            <a:prstGeom prst="rect">
              <a:avLst/>
            </a:prstGeom>
            <a:solidFill>
              <a:srgbClr val="80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6957950" y="2286000"/>
              <a:ext cx="76200" cy="2819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>
              <a:stCxn id="6" idx="1"/>
            </p:cNvCxnSpPr>
            <p:nvPr/>
          </p:nvCxnSpPr>
          <p:spPr>
            <a:xfrm rot="16200000" flipH="1">
              <a:off x="6736525" y="3993325"/>
              <a:ext cx="533400" cy="1435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526975" y="3617025"/>
              <a:ext cx="152400" cy="1524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Manual Operation 13"/>
            <p:cNvSpPr/>
            <p:nvPr/>
          </p:nvSpPr>
          <p:spPr>
            <a:xfrm flipV="1">
              <a:off x="6629400" y="4218178"/>
              <a:ext cx="762000" cy="609600"/>
            </a:xfrm>
            <a:prstGeom prst="flowChartManualOperation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479475" y="331222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30°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5200" y="5181600"/>
            <a:ext cx="47244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/>
              <a:t>The distance from the hinge to the line of action of the force is </a:t>
            </a:r>
            <a:r>
              <a:rPr lang="en-US" i="1"/>
              <a:t>L</a:t>
            </a:r>
            <a:r>
              <a:rPr lang="en-US"/>
              <a:t>sin30 = </a:t>
            </a:r>
            <a:r>
              <a:rPr lang="en-US" i="1"/>
              <a:t>L</a:t>
            </a:r>
            <a:r>
              <a:rPr lang="en-US"/>
              <a:t>/2.</a:t>
            </a:r>
          </a:p>
          <a:p>
            <a:r>
              <a:rPr lang="en-US"/>
              <a:t> Alternatively, the component of the tension force perpendicular to the rod is </a:t>
            </a:r>
            <a:r>
              <a:rPr lang="en-US" i="1"/>
              <a:t>T</a:t>
            </a:r>
            <a:r>
              <a:rPr lang="en-US"/>
              <a:t>sin30 = </a:t>
            </a:r>
            <a:r>
              <a:rPr lang="en-US" i="1"/>
              <a:t>T</a:t>
            </a:r>
            <a:r>
              <a:rPr lang="en-US"/>
              <a:t>/2.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638800" y="3886200"/>
            <a:ext cx="2743200" cy="1588"/>
          </a:xfrm>
          <a:prstGeom prst="straightConnector1">
            <a:avLst/>
          </a:prstGeom>
          <a:ln w="19050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315200" y="380276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L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1828800" y="4953000"/>
            <a:ext cx="16764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Ladder Against a Smooth Wall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05400"/>
          </a:xfrm>
        </p:spPr>
        <p:txBody>
          <a:bodyPr>
            <a:normAutofit/>
          </a:bodyPr>
          <a:lstStyle/>
          <a:p>
            <a:r>
              <a:rPr lang="en-US" sz="2400"/>
              <a:t>Assume the wall exerts no significant friction, so the only force from the wall is the normal force.</a:t>
            </a:r>
          </a:p>
          <a:p>
            <a:r>
              <a:rPr lang="en-US" sz="2400"/>
              <a:t>What angle does the floor force make with the horizontal?</a:t>
            </a:r>
          </a:p>
          <a:p>
            <a:r>
              <a:rPr lang="en-US" sz="2400">
                <a:solidFill>
                  <a:srgbClr val="FFFF00"/>
                </a:solidFill>
              </a:rPr>
              <a:t>To ensure no torque, all three forces’ lines of action must pass through the same point.</a:t>
            </a:r>
          </a:p>
          <a:p>
            <a:r>
              <a:rPr lang="en-US" sz="2400">
                <a:solidFill>
                  <a:srgbClr val="FFFF00"/>
                </a:solidFill>
              </a:rPr>
              <a:t>Gravity acts at the midpoint, so tan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</a:t>
            </a:r>
            <a:r>
              <a:rPr lang="en-US" sz="2400">
                <a:solidFill>
                  <a:srgbClr val="FFFF00"/>
                </a:solidFill>
                <a:sym typeface="Symbol"/>
              </a:rPr>
              <a:t> = 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h</a:t>
            </a:r>
            <a:r>
              <a:rPr lang="en-US" sz="2400">
                <a:solidFill>
                  <a:srgbClr val="FFFF00"/>
                </a:solidFill>
                <a:sym typeface="Symbol"/>
              </a:rPr>
              <a:t>/0.5</a:t>
            </a:r>
            <a:r>
              <a:rPr lang="en-US" sz="2400" i="1">
                <a:solidFill>
                  <a:srgbClr val="FFFF00"/>
                </a:solidFill>
                <a:sym typeface="Symbol"/>
              </a:rPr>
              <a:t>d</a:t>
            </a:r>
            <a:r>
              <a:rPr lang="en-US" sz="2400">
                <a:solidFill>
                  <a:srgbClr val="FFFF00"/>
                </a:solidFill>
                <a:sym typeface="Symbol"/>
              </a:rPr>
              <a:t>. 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>
                <a:solidFill>
                  <a:schemeClr val="bg2">
                    <a:lumMod val="50000"/>
                  </a:schemeClr>
                </a:solidFill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5791200" y="4724400"/>
            <a:ext cx="2438400" cy="304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6362700" y="3162300"/>
            <a:ext cx="3429000" cy="3048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1500000">
            <a:off x="7224201" y="1875715"/>
            <a:ext cx="76200" cy="2971800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60000">
            <a:off x="7296831" y="3377717"/>
            <a:ext cx="18369" cy="104188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6934200" y="2006538"/>
            <a:ext cx="96685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6427609" y="2609513"/>
            <a:ext cx="1727679" cy="3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780000" flipV="1">
            <a:off x="6767213" y="3681223"/>
            <a:ext cx="18369" cy="1041883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5952744" y="2222420"/>
            <a:ext cx="2441877" cy="587837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163594" y="3352006"/>
            <a:ext cx="2743200" cy="1588"/>
          </a:xfrm>
          <a:prstGeom prst="straightConnector1">
            <a:avLst/>
          </a:prstGeom>
          <a:ln w="2222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>
            <a:off x="6705600" y="5181600"/>
            <a:ext cx="1296194" cy="1588"/>
          </a:xfrm>
          <a:prstGeom prst="straightConnector1">
            <a:avLst/>
          </a:prstGeom>
          <a:ln w="2222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15200" y="16764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>
                <a:sym typeface="Symbol"/>
              </a:rPr>
              <a:t></a:t>
            </a:r>
            <a:endParaRPr lang="en-US" sz="2000" i="1"/>
          </a:p>
        </p:txBody>
      </p:sp>
      <p:sp>
        <p:nvSpPr>
          <p:cNvPr id="24" name="TextBox 23"/>
          <p:cNvSpPr txBox="1"/>
          <p:nvPr/>
        </p:nvSpPr>
        <p:spPr>
          <a:xfrm>
            <a:off x="7105400" y="5137075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d</a:t>
            </a:r>
            <a:endParaRPr lang="en-US" sz="2000"/>
          </a:p>
        </p:txBody>
      </p:sp>
      <p:sp>
        <p:nvSpPr>
          <p:cNvPr id="25" name="TextBox 24"/>
          <p:cNvSpPr txBox="1"/>
          <p:nvPr/>
        </p:nvSpPr>
        <p:spPr>
          <a:xfrm>
            <a:off x="8434450" y="31242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/>
              <a:t>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75300" y="5537200"/>
            <a:ext cx="3352800" cy="1200329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>
                <a:solidFill>
                  <a:srgbClr val="FF0000"/>
                </a:solidFill>
              </a:rPr>
              <a:t>Warning:</a:t>
            </a:r>
            <a:r>
              <a:rPr lang="en-US"/>
              <a:t> this trick saves working with components, but </a:t>
            </a:r>
            <a:r>
              <a:rPr lang="en-US" u="sng"/>
              <a:t>does NOT work if there are more than three forces!</a:t>
            </a:r>
            <a:r>
              <a:rPr lang="en-US"/>
              <a:t>  (Someone on the ladder.)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4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solidFill>
                  <a:srgbClr val="FFFF00"/>
                </a:solidFill>
                <a:latin typeface="+mn-lt"/>
              </a:rPr>
              <a:t>Window Washer’s Nightmare?</a:t>
            </a:r>
            <a:endParaRPr lang="en-US" sz="4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95400" y="1828800"/>
            <a:ext cx="6400800" cy="4343400"/>
          </a:xfrm>
        </p:spPr>
        <p:txBody>
          <a:bodyPr/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US"/>
              <a:t>Is it possible for a ladder to rest against a wall in equilibrium if the </a:t>
            </a:r>
            <a:r>
              <a:rPr lang="en-US">
                <a:solidFill>
                  <a:srgbClr val="FFFF00"/>
                </a:solidFill>
              </a:rPr>
              <a:t>wall</a:t>
            </a:r>
            <a:r>
              <a:rPr lang="en-US"/>
              <a:t> is </a:t>
            </a:r>
            <a:r>
              <a:rPr lang="en-US">
                <a:solidFill>
                  <a:srgbClr val="FFFF00"/>
                </a:solidFill>
              </a:rPr>
              <a:t>rough</a:t>
            </a:r>
            <a:r>
              <a:rPr lang="en-US"/>
              <a:t> but  the </a:t>
            </a:r>
            <a:r>
              <a:rPr lang="en-US">
                <a:solidFill>
                  <a:srgbClr val="FFFF00"/>
                </a:solidFill>
              </a:rPr>
              <a:t>floor</a:t>
            </a:r>
            <a:r>
              <a:rPr lang="en-US"/>
              <a:t> is </a:t>
            </a:r>
            <a:r>
              <a:rPr lang="en-US">
                <a:solidFill>
                  <a:srgbClr val="FFFF00"/>
                </a:solidFill>
              </a:rPr>
              <a:t>smooth</a:t>
            </a:r>
            <a:r>
              <a:rPr lang="en-US"/>
              <a:t>?  (Not counting balanced vertically flat against the wall!).</a:t>
            </a:r>
          </a:p>
          <a:p>
            <a:pPr marL="514350" indent="-514350" algn="l">
              <a:buAutoNum type="alphaUcPeriod"/>
            </a:pPr>
            <a:r>
              <a:rPr lang="en-US">
                <a:solidFill>
                  <a:schemeClr val="tx1"/>
                </a:solidFill>
              </a:rPr>
              <a:t>Yes</a:t>
            </a:r>
          </a:p>
          <a:p>
            <a:pPr marL="514350" indent="-514350" algn="l">
              <a:buAutoNum type="alphaUcPeriod"/>
            </a:pPr>
            <a:r>
              <a:rPr lang="en-US">
                <a:solidFill>
                  <a:schemeClr val="tx1"/>
                </a:solidFill>
              </a:rPr>
              <a:t>No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47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>
                <a:solidFill>
                  <a:srgbClr val="FFFF00"/>
                </a:solidFill>
                <a:latin typeface="+mn-lt"/>
              </a:rPr>
              <a:t>Window Washer’s Nightmare</a:t>
            </a:r>
            <a:endParaRPr lang="en-US" sz="4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447800" y="1752600"/>
            <a:ext cx="6400800" cy="4343400"/>
          </a:xfrm>
        </p:spPr>
        <p:txBody>
          <a:bodyPr/>
          <a:lstStyle/>
          <a:p>
            <a:pPr marL="514350" indent="-514350" algn="l">
              <a:buFont typeface="Arial" pitchFamily="34" charset="0"/>
              <a:buChar char="•"/>
            </a:pPr>
            <a:r>
              <a:rPr lang="en-US" sz="2400"/>
              <a:t>Is it possible for a ladder to rest against a wall in equilibrium if the </a:t>
            </a:r>
            <a:r>
              <a:rPr lang="en-US" sz="2400">
                <a:solidFill>
                  <a:srgbClr val="FFFF00"/>
                </a:solidFill>
              </a:rPr>
              <a:t>wall</a:t>
            </a:r>
            <a:r>
              <a:rPr lang="en-US" sz="2400"/>
              <a:t> is </a:t>
            </a:r>
            <a:r>
              <a:rPr lang="en-US" sz="2400">
                <a:solidFill>
                  <a:srgbClr val="FFFF00"/>
                </a:solidFill>
              </a:rPr>
              <a:t>rough</a:t>
            </a:r>
            <a:r>
              <a:rPr lang="en-US" sz="2400"/>
              <a:t> but  the </a:t>
            </a:r>
            <a:r>
              <a:rPr lang="en-US" sz="2400">
                <a:solidFill>
                  <a:srgbClr val="FFFF00"/>
                </a:solidFill>
              </a:rPr>
              <a:t>floor</a:t>
            </a:r>
            <a:r>
              <a:rPr lang="en-US" sz="2400"/>
              <a:t> is </a:t>
            </a:r>
            <a:r>
              <a:rPr lang="en-US" sz="2400">
                <a:solidFill>
                  <a:srgbClr val="FFFF00"/>
                </a:solidFill>
              </a:rPr>
              <a:t>smooth</a:t>
            </a:r>
            <a:r>
              <a:rPr lang="en-US" sz="2400"/>
              <a:t>?  (Not counting balanced vertically flat against the wall!).</a:t>
            </a:r>
          </a:p>
          <a:p>
            <a:pPr marL="514350" indent="-514350" algn="l">
              <a:buAutoNum type="alphaUcPeriod"/>
            </a:pPr>
            <a:r>
              <a:rPr lang="en-US" sz="2400">
                <a:solidFill>
                  <a:schemeClr val="tx1"/>
                </a:solidFill>
              </a:rPr>
              <a:t>Yes</a:t>
            </a:r>
          </a:p>
          <a:p>
            <a:pPr marL="514350" indent="-514350" algn="l">
              <a:buAutoNum type="alphaUcPeriod"/>
            </a:pPr>
            <a:r>
              <a:rPr lang="en-US" sz="2400" u="sng">
                <a:solidFill>
                  <a:srgbClr val="FFFF00"/>
                </a:solidFill>
              </a:rPr>
              <a:t>No:</a:t>
            </a:r>
            <a:r>
              <a:rPr lang="en-US" sz="2400">
                <a:solidFill>
                  <a:srgbClr val="FFFF00"/>
                </a:solidFill>
              </a:rPr>
              <a:t>  because without floor friction, there is no horizontal force to balance the normal force from the wall.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(You could also note that the floor force and gravity are parallel, so the three forces don’t pass through the same point.)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14189</TotalTime>
  <Words>957</Words>
  <Application>Microsoft Office PowerPoint</Application>
  <PresentationFormat>On-screen Show (4:3)</PresentationFormat>
  <Paragraphs>95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Adobe Caslon Pro</vt:lpstr>
      <vt:lpstr>Arial</vt:lpstr>
      <vt:lpstr>Calibri</vt:lpstr>
      <vt:lpstr>Euclid Symbol</vt:lpstr>
      <vt:lpstr>Symbol</vt:lpstr>
      <vt:lpstr>Office Theme</vt:lpstr>
      <vt:lpstr>MathType 7.0 Equation</vt:lpstr>
      <vt:lpstr>Equation</vt:lpstr>
      <vt:lpstr>More Statics</vt:lpstr>
      <vt:lpstr>Statics: Conditions for Equilibrium</vt:lpstr>
      <vt:lpstr>Free Body Diagrams</vt:lpstr>
      <vt:lpstr>Tips about Torques</vt:lpstr>
      <vt:lpstr>Clicker Question</vt:lpstr>
      <vt:lpstr>Clicker Answer</vt:lpstr>
      <vt:lpstr>Ladder Against a Smooth Wall</vt:lpstr>
      <vt:lpstr>Window Washer’s Nightmare?</vt:lpstr>
      <vt:lpstr>Window Washer’s Nightmare</vt:lpstr>
      <vt:lpstr>Hooke’s Law</vt:lpstr>
      <vt:lpstr>Review: Force on a Stretched Spring</vt:lpstr>
      <vt:lpstr>Hooke’s Law  F = kΔℓ</vt:lpstr>
      <vt:lpstr>Young’s Modulus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Statics</dc:title>
  <dc:creator>Michael</dc:creator>
  <cp:lastModifiedBy>Fowler, Michael (mf1i)</cp:lastModifiedBy>
  <cp:revision>189</cp:revision>
  <dcterms:created xsi:type="dcterms:W3CDTF">2010-03-01T20:42:02Z</dcterms:created>
  <dcterms:modified xsi:type="dcterms:W3CDTF">2021-05-06T21:08:06Z</dcterms:modified>
</cp:coreProperties>
</file>