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93" r:id="rId3"/>
    <p:sldId id="302" r:id="rId4"/>
    <p:sldId id="295" r:id="rId5"/>
    <p:sldId id="297" r:id="rId6"/>
    <p:sldId id="298" r:id="rId7"/>
    <p:sldId id="299" r:id="rId8"/>
    <p:sldId id="300" r:id="rId9"/>
    <p:sldId id="303" r:id="rId10"/>
    <p:sldId id="317" r:id="rId11"/>
    <p:sldId id="305" r:id="rId12"/>
    <p:sldId id="318" r:id="rId13"/>
    <p:sldId id="304" r:id="rId14"/>
    <p:sldId id="319" r:id="rId15"/>
    <p:sldId id="307" r:id="rId16"/>
    <p:sldId id="301" r:id="rId17"/>
    <p:sldId id="308" r:id="rId18"/>
    <p:sldId id="309" r:id="rId19"/>
    <p:sldId id="31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6600"/>
    <a:srgbClr val="FF99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5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11" Type="http://schemas.openxmlformats.org/officeDocument/2006/relationships/image" Target="../media/image27.wmf"/><Relationship Id="rId5" Type="http://schemas.openxmlformats.org/officeDocument/2006/relationships/image" Target="../media/image21.wmf"/><Relationship Id="rId10" Type="http://schemas.openxmlformats.org/officeDocument/2006/relationships/image" Target="../media/image26.wmf"/><Relationship Id="rId4" Type="http://schemas.openxmlformats.org/officeDocument/2006/relationships/image" Target="../media/image20.wmf"/><Relationship Id="rId9"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image" Target="../media/image49.wmf"/><Relationship Id="rId4" Type="http://schemas.openxmlformats.org/officeDocument/2006/relationships/oleObject" Target="../embeddings/oleObject53.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6.bin"/><Relationship Id="rId13" Type="http://schemas.openxmlformats.org/officeDocument/2006/relationships/image" Target="../media/image46.wmf"/><Relationship Id="rId3" Type="http://schemas.openxmlformats.org/officeDocument/2006/relationships/notesSlide" Target="../notesSlides/notesSlide15.xml"/><Relationship Id="rId7" Type="http://schemas.openxmlformats.org/officeDocument/2006/relationships/image" Target="../media/image43.wmf"/><Relationship Id="rId12"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55.bin"/><Relationship Id="rId11" Type="http://schemas.openxmlformats.org/officeDocument/2006/relationships/image" Target="../media/image45.wmf"/><Relationship Id="rId5" Type="http://schemas.openxmlformats.org/officeDocument/2006/relationships/image" Target="../media/image42.wmf"/><Relationship Id="rId10" Type="http://schemas.openxmlformats.org/officeDocument/2006/relationships/oleObject" Target="../embeddings/oleObject57.bin"/><Relationship Id="rId4" Type="http://schemas.openxmlformats.org/officeDocument/2006/relationships/oleObject" Target="../embeddings/oleObject54.bin"/><Relationship Id="rId9" Type="http://schemas.openxmlformats.org/officeDocument/2006/relationships/image" Target="../media/image44.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60.bin"/><Relationship Id="rId5" Type="http://schemas.openxmlformats.org/officeDocument/2006/relationships/image" Target="../media/image50.wmf"/><Relationship Id="rId4" Type="http://schemas.openxmlformats.org/officeDocument/2006/relationships/oleObject" Target="../embeddings/oleObject59.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notesSlide" Target="../notesSlides/notesSlide17.xml"/><Relationship Id="rId7" Type="http://schemas.openxmlformats.org/officeDocument/2006/relationships/image" Target="../media/image53.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62.bin"/><Relationship Id="rId11" Type="http://schemas.openxmlformats.org/officeDocument/2006/relationships/image" Target="../media/image55.wmf"/><Relationship Id="rId5" Type="http://schemas.openxmlformats.org/officeDocument/2006/relationships/image" Target="../media/image52.wmf"/><Relationship Id="rId10" Type="http://schemas.openxmlformats.org/officeDocument/2006/relationships/oleObject" Target="../embeddings/oleObject64.bin"/><Relationship Id="rId4" Type="http://schemas.openxmlformats.org/officeDocument/2006/relationships/oleObject" Target="../embeddings/oleObject61.bin"/><Relationship Id="rId9" Type="http://schemas.openxmlformats.org/officeDocument/2006/relationships/image" Target="../media/image54.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67.bin"/><Relationship Id="rId3" Type="http://schemas.openxmlformats.org/officeDocument/2006/relationships/notesSlide" Target="../notesSlides/notesSlide18.xml"/><Relationship Id="rId7" Type="http://schemas.openxmlformats.org/officeDocument/2006/relationships/image" Target="../media/image57.wmf"/><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oleObject" Target="../embeddings/oleObject66.bin"/><Relationship Id="rId11" Type="http://schemas.openxmlformats.org/officeDocument/2006/relationships/image" Target="../media/image59.wmf"/><Relationship Id="rId5" Type="http://schemas.openxmlformats.org/officeDocument/2006/relationships/image" Target="../media/image56.wmf"/><Relationship Id="rId10" Type="http://schemas.openxmlformats.org/officeDocument/2006/relationships/oleObject" Target="../embeddings/oleObject68.bin"/><Relationship Id="rId4" Type="http://schemas.openxmlformats.org/officeDocument/2006/relationships/oleObject" Target="../embeddings/oleObject65.bin"/><Relationship Id="rId9" Type="http://schemas.openxmlformats.org/officeDocument/2006/relationships/image" Target="../media/image58.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vmlDrawing" Target="../drawings/vmlDrawing13.vml"/><Relationship Id="rId5" Type="http://schemas.openxmlformats.org/officeDocument/2006/relationships/image" Target="../media/image60.wmf"/><Relationship Id="rId4" Type="http://schemas.openxmlformats.org/officeDocument/2006/relationships/oleObject" Target="../embeddings/oleObject69.bin"/></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18" Type="http://schemas.openxmlformats.org/officeDocument/2006/relationships/oleObject" Target="../embeddings/oleObject8.bin"/><Relationship Id="rId3" Type="http://schemas.openxmlformats.org/officeDocument/2006/relationships/notesSlide" Target="../notesSlides/notesSlide2.xml"/><Relationship Id="rId21" Type="http://schemas.openxmlformats.org/officeDocument/2006/relationships/image" Target="../media/image9.wmf"/><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 Type="http://schemas.openxmlformats.org/officeDocument/2006/relationships/slideLayout" Target="../slideLayouts/slideLayout2.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23" Type="http://schemas.openxmlformats.org/officeDocument/2006/relationships/image" Target="../media/image10.wmf"/><Relationship Id="rId10" Type="http://schemas.openxmlformats.org/officeDocument/2006/relationships/oleObject" Target="../embeddings/oleObject4.bin"/><Relationship Id="rId19" Type="http://schemas.openxmlformats.org/officeDocument/2006/relationships/image" Target="../media/image8.wmf"/><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 Id="rId22" Type="http://schemas.openxmlformats.org/officeDocument/2006/relationships/oleObject" Target="../embeddings/oleObject10.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5.wmf"/><Relationship Id="rId18" Type="http://schemas.openxmlformats.org/officeDocument/2006/relationships/oleObject" Target="../embeddings/oleObject19.bin"/><Relationship Id="rId3" Type="http://schemas.openxmlformats.org/officeDocument/2006/relationships/notesSlide" Target="../notesSlides/notesSlide3.xml"/><Relationship Id="rId7" Type="http://schemas.openxmlformats.org/officeDocument/2006/relationships/image" Target="../media/image12.wmf"/><Relationship Id="rId12" Type="http://schemas.openxmlformats.org/officeDocument/2006/relationships/oleObject" Target="../embeddings/oleObject15.bin"/><Relationship Id="rId17" Type="http://schemas.openxmlformats.org/officeDocument/2006/relationships/oleObject" Target="../embeddings/oleObject18.bin"/><Relationship Id="rId2" Type="http://schemas.openxmlformats.org/officeDocument/2006/relationships/slideLayout" Target="../slideLayouts/slideLayout4.xml"/><Relationship Id="rId16" Type="http://schemas.openxmlformats.org/officeDocument/2006/relationships/oleObject" Target="../embeddings/oleObject17.bin"/><Relationship Id="rId1" Type="http://schemas.openxmlformats.org/officeDocument/2006/relationships/vmlDrawing" Target="../drawings/vmlDrawing2.vml"/><Relationship Id="rId6" Type="http://schemas.openxmlformats.org/officeDocument/2006/relationships/oleObject" Target="../embeddings/oleObject12.bin"/><Relationship Id="rId11" Type="http://schemas.openxmlformats.org/officeDocument/2006/relationships/image" Target="../media/image14.wmf"/><Relationship Id="rId5" Type="http://schemas.openxmlformats.org/officeDocument/2006/relationships/image" Target="../media/image11.wmf"/><Relationship Id="rId15" Type="http://schemas.openxmlformats.org/officeDocument/2006/relationships/image" Target="../media/image16.wmf"/><Relationship Id="rId10" Type="http://schemas.openxmlformats.org/officeDocument/2006/relationships/oleObject" Target="../embeddings/oleObject14.bin"/><Relationship Id="rId19" Type="http://schemas.openxmlformats.org/officeDocument/2006/relationships/oleObject" Target="../embeddings/oleObject20.bin"/><Relationship Id="rId4" Type="http://schemas.openxmlformats.org/officeDocument/2006/relationships/oleObject" Target="../embeddings/oleObject11.bin"/><Relationship Id="rId9" Type="http://schemas.openxmlformats.org/officeDocument/2006/relationships/image" Target="../media/image13.wmf"/><Relationship Id="rId1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21.wmf"/><Relationship Id="rId18" Type="http://schemas.openxmlformats.org/officeDocument/2006/relationships/oleObject" Target="../embeddings/oleObject28.bin"/><Relationship Id="rId3" Type="http://schemas.openxmlformats.org/officeDocument/2006/relationships/notesSlide" Target="../notesSlides/notesSlide4.xml"/><Relationship Id="rId21" Type="http://schemas.openxmlformats.org/officeDocument/2006/relationships/image" Target="../media/image25.wmf"/><Relationship Id="rId7" Type="http://schemas.openxmlformats.org/officeDocument/2006/relationships/image" Target="../media/image18.wmf"/><Relationship Id="rId12" Type="http://schemas.openxmlformats.org/officeDocument/2006/relationships/oleObject" Target="../embeddings/oleObject25.bin"/><Relationship Id="rId17" Type="http://schemas.openxmlformats.org/officeDocument/2006/relationships/image" Target="../media/image23.wmf"/><Relationship Id="rId25" Type="http://schemas.openxmlformats.org/officeDocument/2006/relationships/image" Target="../media/image27.wmf"/><Relationship Id="rId2" Type="http://schemas.openxmlformats.org/officeDocument/2006/relationships/slideLayout" Target="../slideLayouts/slideLayout4.xml"/><Relationship Id="rId16" Type="http://schemas.openxmlformats.org/officeDocument/2006/relationships/oleObject" Target="../embeddings/oleObject27.bin"/><Relationship Id="rId20" Type="http://schemas.openxmlformats.org/officeDocument/2006/relationships/oleObject" Target="../embeddings/oleObject29.bin"/><Relationship Id="rId1" Type="http://schemas.openxmlformats.org/officeDocument/2006/relationships/vmlDrawing" Target="../drawings/vmlDrawing3.vml"/><Relationship Id="rId6" Type="http://schemas.openxmlformats.org/officeDocument/2006/relationships/oleObject" Target="../embeddings/oleObject22.bin"/><Relationship Id="rId11" Type="http://schemas.openxmlformats.org/officeDocument/2006/relationships/image" Target="../media/image20.wmf"/><Relationship Id="rId24" Type="http://schemas.openxmlformats.org/officeDocument/2006/relationships/oleObject" Target="../embeddings/oleObject31.bin"/><Relationship Id="rId5" Type="http://schemas.openxmlformats.org/officeDocument/2006/relationships/image" Target="../media/image17.wmf"/><Relationship Id="rId15" Type="http://schemas.openxmlformats.org/officeDocument/2006/relationships/image" Target="../media/image22.wmf"/><Relationship Id="rId23" Type="http://schemas.openxmlformats.org/officeDocument/2006/relationships/image" Target="../media/image26.wmf"/><Relationship Id="rId10" Type="http://schemas.openxmlformats.org/officeDocument/2006/relationships/oleObject" Target="../embeddings/oleObject24.bin"/><Relationship Id="rId19" Type="http://schemas.openxmlformats.org/officeDocument/2006/relationships/image" Target="../media/image24.wmf"/><Relationship Id="rId4" Type="http://schemas.openxmlformats.org/officeDocument/2006/relationships/oleObject" Target="../embeddings/oleObject21.bin"/><Relationship Id="rId9" Type="http://schemas.openxmlformats.org/officeDocument/2006/relationships/image" Target="../media/image19.wmf"/><Relationship Id="rId14" Type="http://schemas.openxmlformats.org/officeDocument/2006/relationships/oleObject" Target="../embeddings/oleObject26.bin"/><Relationship Id="rId22" Type="http://schemas.openxmlformats.org/officeDocument/2006/relationships/oleObject" Target="../embeddings/oleObject30.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image" Target="../media/image32.wmf"/><Relationship Id="rId3" Type="http://schemas.openxmlformats.org/officeDocument/2006/relationships/notesSlide" Target="../notesSlides/notesSlide5.xml"/><Relationship Id="rId7" Type="http://schemas.openxmlformats.org/officeDocument/2006/relationships/image" Target="../media/image29.wmf"/><Relationship Id="rId12" Type="http://schemas.openxmlformats.org/officeDocument/2006/relationships/oleObject" Target="../embeddings/oleObject36.bin"/><Relationship Id="rId17" Type="http://schemas.openxmlformats.org/officeDocument/2006/relationships/image" Target="../media/image34.wmf"/><Relationship Id="rId2" Type="http://schemas.openxmlformats.org/officeDocument/2006/relationships/slideLayout" Target="../slideLayouts/slideLayout4.xml"/><Relationship Id="rId16" Type="http://schemas.openxmlformats.org/officeDocument/2006/relationships/oleObject" Target="../embeddings/oleObject38.bin"/><Relationship Id="rId1" Type="http://schemas.openxmlformats.org/officeDocument/2006/relationships/vmlDrawing" Target="../drawings/vmlDrawing4.vml"/><Relationship Id="rId6" Type="http://schemas.openxmlformats.org/officeDocument/2006/relationships/oleObject" Target="../embeddings/oleObject33.bin"/><Relationship Id="rId11" Type="http://schemas.openxmlformats.org/officeDocument/2006/relationships/image" Target="../media/image31.wmf"/><Relationship Id="rId5" Type="http://schemas.openxmlformats.org/officeDocument/2006/relationships/image" Target="../media/image28.wmf"/><Relationship Id="rId15" Type="http://schemas.openxmlformats.org/officeDocument/2006/relationships/image" Target="../media/image33.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30.wmf"/><Relationship Id="rId14" Type="http://schemas.openxmlformats.org/officeDocument/2006/relationships/oleObject" Target="../embeddings/oleObject37.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39.wmf"/><Relationship Id="rId3" Type="http://schemas.openxmlformats.org/officeDocument/2006/relationships/notesSlide" Target="../notesSlides/notesSlide6.xml"/><Relationship Id="rId7" Type="http://schemas.openxmlformats.org/officeDocument/2006/relationships/image" Target="../media/image36.wmf"/><Relationship Id="rId12" Type="http://schemas.openxmlformats.org/officeDocument/2006/relationships/oleObject" Target="../embeddings/oleObject43.bin"/><Relationship Id="rId17" Type="http://schemas.openxmlformats.org/officeDocument/2006/relationships/image" Target="../media/image41.wmf"/><Relationship Id="rId2" Type="http://schemas.openxmlformats.org/officeDocument/2006/relationships/slideLayout" Target="../slideLayouts/slideLayout4.xml"/><Relationship Id="rId16" Type="http://schemas.openxmlformats.org/officeDocument/2006/relationships/oleObject" Target="../embeddings/oleObject45.bin"/><Relationship Id="rId1" Type="http://schemas.openxmlformats.org/officeDocument/2006/relationships/vmlDrawing" Target="../drawings/vmlDrawing5.vml"/><Relationship Id="rId6" Type="http://schemas.openxmlformats.org/officeDocument/2006/relationships/oleObject" Target="../embeddings/oleObject40.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37.wmf"/><Relationship Id="rId14" Type="http://schemas.openxmlformats.org/officeDocument/2006/relationships/oleObject" Target="../embeddings/oleObject4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46.wmf"/><Relationship Id="rId3" Type="http://schemas.openxmlformats.org/officeDocument/2006/relationships/notesSlide" Target="../notesSlides/notesSlide7.xml"/><Relationship Id="rId7" Type="http://schemas.openxmlformats.org/officeDocument/2006/relationships/image" Target="../media/image43.wmf"/><Relationship Id="rId12"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47.bin"/><Relationship Id="rId11" Type="http://schemas.openxmlformats.org/officeDocument/2006/relationships/image" Target="../media/image45.wmf"/><Relationship Id="rId5" Type="http://schemas.openxmlformats.org/officeDocument/2006/relationships/image" Target="../media/image42.wmf"/><Relationship Id="rId10" Type="http://schemas.openxmlformats.org/officeDocument/2006/relationships/oleObject" Target="../embeddings/oleObject49.bin"/><Relationship Id="rId4" Type="http://schemas.openxmlformats.org/officeDocument/2006/relationships/oleObject" Target="../embeddings/oleObject46.bin"/><Relationship Id="rId9" Type="http://schemas.openxmlformats.org/officeDocument/2006/relationships/image" Target="../media/image44.wmf"/></Relationships>
</file>

<file path=ppt/slides/_rels/slide8.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notesSlide" Target="../notesSlides/notesSlide8.xml"/><Relationship Id="rId7" Type="http://schemas.openxmlformats.org/officeDocument/2006/relationships/oleObject" Target="../embeddings/oleObject52.bin"/><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image" Target="../media/image47.wmf"/><Relationship Id="rId5" Type="http://schemas.openxmlformats.org/officeDocument/2006/relationships/oleObject" Target="../embeddings/oleObject51.bin"/><Relationship Id="rId4" Type="http://schemas.openxmlformats.org/officeDocument/2006/relationships/hyperlink" Target="https://galileoandeinstein.phys.virginia.edu/more_stuff/Applets/Kepler/kepler.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a:solidFill>
                  <a:schemeClr val="bg1"/>
                </a:solidFill>
              </a:rPr>
              <a:t>More Angular Momentum</a:t>
            </a:r>
          </a:p>
        </p:txBody>
      </p:sp>
      <p:sp>
        <p:nvSpPr>
          <p:cNvPr id="3" name="Subtitle 2"/>
          <p:cNvSpPr>
            <a:spLocks noGrp="1"/>
          </p:cNvSpPr>
          <p:nvPr>
            <p:ph type="subTitle" idx="1"/>
          </p:nvPr>
        </p:nvSpPr>
        <p:spPr>
          <a:xfrm>
            <a:off x="1143000" y="3886200"/>
            <a:ext cx="6400800" cy="1752600"/>
          </a:xfrm>
        </p:spPr>
        <p:txBody>
          <a:bodyPr/>
          <a:lstStyle/>
          <a:p>
            <a:r>
              <a:rPr lang="en-US"/>
              <a:t>Physics 1425 Lecture 22</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Guy on Turntable: Answer</a:t>
            </a:r>
          </a:p>
        </p:txBody>
      </p:sp>
      <p:sp>
        <p:nvSpPr>
          <p:cNvPr id="3" name="Content Placeholder 2"/>
          <p:cNvSpPr>
            <a:spLocks noGrp="1"/>
          </p:cNvSpPr>
          <p:nvPr>
            <p:ph sz="half" idx="1"/>
          </p:nvPr>
        </p:nvSpPr>
        <p:spPr>
          <a:xfrm>
            <a:off x="152400" y="1600200"/>
            <a:ext cx="5181600" cy="5105400"/>
          </a:xfrm>
        </p:spPr>
        <p:txBody>
          <a:bodyPr>
            <a:normAutofit lnSpcReduction="10000"/>
          </a:bodyPr>
          <a:lstStyle/>
          <a:p>
            <a:r>
              <a:rPr lang="en-US" sz="2000">
                <a:solidFill>
                  <a:srgbClr val="FF0000"/>
                </a:solidFill>
              </a:rPr>
              <a:t>A</a:t>
            </a:r>
            <a:r>
              <a:rPr lang="en-US" sz="2000"/>
              <a:t>, of mass </a:t>
            </a:r>
            <a:r>
              <a:rPr lang="en-US" sz="2000" i="1"/>
              <a:t>m</a:t>
            </a:r>
            <a:r>
              <a:rPr lang="en-US" sz="2000"/>
              <a:t>, is standing on the edge of a frictionless turntable, a disk of mass 4</a:t>
            </a:r>
            <a:r>
              <a:rPr lang="en-US" sz="2000" i="1"/>
              <a:t>m</a:t>
            </a:r>
            <a:r>
              <a:rPr lang="en-US" sz="2000"/>
              <a:t>, radius </a:t>
            </a:r>
            <a:r>
              <a:rPr lang="en-US" sz="2000" i="1"/>
              <a:t>R</a:t>
            </a:r>
            <a:r>
              <a:rPr lang="en-US" sz="2000"/>
              <a:t>, next to </a:t>
            </a:r>
            <a:r>
              <a:rPr lang="en-US" sz="2000">
                <a:solidFill>
                  <a:srgbClr val="00B050"/>
                </a:solidFill>
              </a:rPr>
              <a:t>B</a:t>
            </a:r>
            <a:r>
              <a:rPr lang="en-US" sz="2000"/>
              <a:t>, who’s on the ground.</a:t>
            </a:r>
          </a:p>
          <a:p>
            <a:r>
              <a:rPr lang="en-US" sz="2000">
                <a:solidFill>
                  <a:srgbClr val="FF0000"/>
                </a:solidFill>
              </a:rPr>
              <a:t>A</a:t>
            </a:r>
            <a:r>
              <a:rPr lang="en-US" sz="2000"/>
              <a:t> now walks around the edge until he’s back with </a:t>
            </a:r>
            <a:r>
              <a:rPr lang="en-US" sz="2000">
                <a:solidFill>
                  <a:srgbClr val="00B050"/>
                </a:solidFill>
              </a:rPr>
              <a:t>B</a:t>
            </a:r>
            <a:r>
              <a:rPr lang="en-US" sz="2000"/>
              <a:t>.  How far does he walk?</a:t>
            </a:r>
            <a:endParaRPr lang="en-US" sz="2000" i="1"/>
          </a:p>
          <a:p>
            <a:pPr marL="514350" indent="-514350">
              <a:buNone/>
            </a:pPr>
            <a:r>
              <a:rPr lang="en-US" sz="2000">
                <a:solidFill>
                  <a:srgbClr val="FFFF00"/>
                </a:solidFill>
              </a:rPr>
              <a:t>	3</a:t>
            </a:r>
            <a:r>
              <a:rPr lang="el-GR" sz="2000">
                <a:solidFill>
                  <a:srgbClr val="FFFF00"/>
                </a:solidFill>
              </a:rPr>
              <a:t>π</a:t>
            </a:r>
            <a:r>
              <a:rPr lang="en-US" sz="2000" i="1">
                <a:solidFill>
                  <a:srgbClr val="FFFF00"/>
                </a:solidFill>
              </a:rPr>
              <a:t>R</a:t>
            </a:r>
          </a:p>
          <a:p>
            <a:pPr marL="514350" indent="-514350">
              <a:buNone/>
            </a:pPr>
            <a:r>
              <a:rPr lang="en-US" sz="2000"/>
              <a:t>His moment of inertia is </a:t>
            </a:r>
            <a:r>
              <a:rPr lang="en-US" sz="2000" i="1"/>
              <a:t>mR</a:t>
            </a:r>
            <a:r>
              <a:rPr lang="en-US" sz="2000" baseline="30000"/>
              <a:t>2</a:t>
            </a:r>
            <a:r>
              <a:rPr lang="en-US" sz="2000"/>
              <a:t>, the turntable’s is 2</a:t>
            </a:r>
            <a:r>
              <a:rPr lang="en-US" sz="2000" i="1"/>
              <a:t>mR</a:t>
            </a:r>
            <a:r>
              <a:rPr lang="en-US" sz="2000" baseline="30000"/>
              <a:t>2</a:t>
            </a:r>
            <a:r>
              <a:rPr lang="en-US" sz="2000"/>
              <a:t>.  There is  </a:t>
            </a:r>
            <a:r>
              <a:rPr lang="en-US" sz="2000">
                <a:solidFill>
                  <a:srgbClr val="FFFF00"/>
                </a:solidFill>
              </a:rPr>
              <a:t>zero total angular momentum</a:t>
            </a:r>
            <a:r>
              <a:rPr lang="en-US" sz="2000"/>
              <a:t>, so if he walks around with angular velocity </a:t>
            </a:r>
            <a:r>
              <a:rPr lang="el-GR" sz="2000" i="1"/>
              <a:t>ω</a:t>
            </a:r>
            <a:r>
              <a:rPr lang="en-US" sz="2000"/>
              <a:t> relative to the ground, the turntable has angular velocity –</a:t>
            </a:r>
            <a:r>
              <a:rPr lang="el-GR" sz="2000" i="1"/>
              <a:t>ω</a:t>
            </a:r>
            <a:r>
              <a:rPr lang="en-US" sz="2000"/>
              <a:t>/2. If he marked the turntable at the point he began, he’d reach that mark again after walking 2/3rds of the way round, as the turntable turned the other way to meet him.  When he gets back to B, the turntable has done half a complete turn.</a:t>
            </a:r>
          </a:p>
          <a:p>
            <a:pPr marL="514350" indent="-514350">
              <a:buAutoNum type="alphaUcPeriod"/>
            </a:pPr>
            <a:endParaRPr lang="en-US"/>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lnSpcReduction="10000"/>
          </a:bodyPr>
          <a:lstStyle/>
          <a:p>
            <a:r>
              <a:rPr lang="en-US">
                <a:solidFill>
                  <a:schemeClr val="bg2">
                    <a:lumMod val="50000"/>
                  </a:schemeClr>
                </a:solidFill>
              </a:rPr>
              <a:t>n</a:t>
            </a:r>
          </a:p>
        </p:txBody>
      </p:sp>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891779" y="383375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a:solidFill>
                  <a:srgbClr val="FF0000"/>
                </a:solidFill>
              </a:rPr>
              <a:t>A</a:t>
            </a:r>
          </a:p>
        </p:txBody>
      </p:sp>
      <p:sp>
        <p:nvSpPr>
          <p:cNvPr id="9" name="TextBox 8"/>
          <p:cNvSpPr txBox="1"/>
          <p:nvPr/>
        </p:nvSpPr>
        <p:spPr>
          <a:xfrm>
            <a:off x="8066762" y="3733800"/>
            <a:ext cx="304800" cy="400110"/>
          </a:xfrm>
          <a:prstGeom prst="rect">
            <a:avLst/>
          </a:prstGeom>
          <a:noFill/>
        </p:spPr>
        <p:txBody>
          <a:bodyPr wrap="square" rtlCol="0">
            <a:spAutoFit/>
          </a:bodyPr>
          <a:lstStyle/>
          <a:p>
            <a:r>
              <a:rPr lang="en-US" sz="2000">
                <a:solidFill>
                  <a:srgbClr val="00B050"/>
                </a:solidFill>
              </a:rPr>
              <a:t>B</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Guy on Turntable Catches a Ball</a:t>
            </a:r>
          </a:p>
        </p:txBody>
      </p:sp>
      <p:sp>
        <p:nvSpPr>
          <p:cNvPr id="3" name="Content Placeholder 2"/>
          <p:cNvSpPr>
            <a:spLocks noGrp="1"/>
          </p:cNvSpPr>
          <p:nvPr>
            <p:ph sz="half" idx="1"/>
          </p:nvPr>
        </p:nvSpPr>
        <p:spPr>
          <a:xfrm>
            <a:off x="152400" y="1600200"/>
            <a:ext cx="5181600" cy="4953000"/>
          </a:xfrm>
        </p:spPr>
        <p:txBody>
          <a:bodyPr>
            <a:normAutofit/>
          </a:bodyPr>
          <a:lstStyle/>
          <a:p>
            <a:r>
              <a:rPr lang="en-US" sz="2400">
                <a:solidFill>
                  <a:srgbClr val="FF0000"/>
                </a:solidFill>
              </a:rPr>
              <a:t>A</a:t>
            </a:r>
            <a:r>
              <a:rPr lang="en-US" sz="2400"/>
              <a:t>, of mass </a:t>
            </a:r>
            <a:r>
              <a:rPr lang="en-US" sz="2400" i="1"/>
              <a:t>m</a:t>
            </a:r>
            <a:r>
              <a:rPr lang="en-US" sz="2400"/>
              <a:t>, is standing on the edge of a frictionless turntable, a disk of mass 4</a:t>
            </a:r>
            <a:r>
              <a:rPr lang="en-US" sz="2400" i="1"/>
              <a:t>m</a:t>
            </a:r>
            <a:r>
              <a:rPr lang="en-US" sz="2400"/>
              <a:t>, radius </a:t>
            </a:r>
            <a:r>
              <a:rPr lang="en-US" sz="2400" i="1"/>
              <a:t>R</a:t>
            </a:r>
            <a:r>
              <a:rPr lang="en-US" sz="2400"/>
              <a:t>, </a:t>
            </a:r>
            <a:r>
              <a:rPr lang="en-US" sz="2400">
                <a:solidFill>
                  <a:srgbClr val="FFFF00"/>
                </a:solidFill>
              </a:rPr>
              <a:t>at rest. </a:t>
            </a:r>
          </a:p>
          <a:p>
            <a:r>
              <a:rPr lang="en-US" sz="2400">
                <a:solidFill>
                  <a:srgbClr val="00B050"/>
                </a:solidFill>
              </a:rPr>
              <a:t>B</a:t>
            </a:r>
            <a:r>
              <a:rPr lang="en-US" sz="2400"/>
              <a:t>, who’s on the ground, throws a ball weighing 0.1</a:t>
            </a:r>
            <a:r>
              <a:rPr lang="en-US" sz="2400" i="1"/>
              <a:t>m</a:t>
            </a:r>
            <a:r>
              <a:rPr lang="en-US" sz="2400"/>
              <a:t> at speed </a:t>
            </a:r>
            <a:r>
              <a:rPr lang="en-US" sz="2400" i="1"/>
              <a:t>v</a:t>
            </a:r>
            <a:r>
              <a:rPr lang="en-US" sz="2400"/>
              <a:t> to </a:t>
            </a:r>
            <a:r>
              <a:rPr lang="en-US" sz="2400">
                <a:solidFill>
                  <a:srgbClr val="FF0000"/>
                </a:solidFill>
              </a:rPr>
              <a:t>A</a:t>
            </a:r>
            <a:r>
              <a:rPr lang="en-US" sz="2400"/>
              <a:t>, who catches it without slipping.</a:t>
            </a:r>
          </a:p>
          <a:p>
            <a:r>
              <a:rPr lang="en-US" sz="2400"/>
              <a:t>What is the angular momentum of turntable + </a:t>
            </a:r>
            <a:r>
              <a:rPr lang="en-US" sz="2400">
                <a:solidFill>
                  <a:srgbClr val="FF0000"/>
                </a:solidFill>
              </a:rPr>
              <a:t>man</a:t>
            </a:r>
            <a:r>
              <a:rPr lang="en-US" sz="2400"/>
              <a:t> + ball now?</a:t>
            </a:r>
          </a:p>
          <a:p>
            <a:pPr marL="457200" indent="-457200">
              <a:buAutoNum type="alphaUcPeriod"/>
            </a:pPr>
            <a:r>
              <a:rPr lang="en-US" sz="2400"/>
              <a:t>0.1mvR</a:t>
            </a:r>
          </a:p>
          <a:p>
            <a:pPr marL="457200" indent="-457200">
              <a:buAutoNum type="alphaUcPeriod"/>
            </a:pPr>
            <a:r>
              <a:rPr lang="en-US" sz="2400"/>
              <a:t>(0.1/3.1)mvR</a:t>
            </a:r>
          </a:p>
          <a:p>
            <a:pPr marL="457200" indent="-457200">
              <a:buAutoNum type="alphaUcPeriod"/>
            </a:pPr>
            <a:r>
              <a:rPr lang="en-US" sz="2400"/>
              <a:t>(0.1/5.1)mvR</a:t>
            </a:r>
          </a:p>
          <a:p>
            <a:endParaRPr lang="en-US"/>
          </a:p>
          <a:p>
            <a:endParaRPr lang="en-US" i="1"/>
          </a:p>
          <a:p>
            <a:pPr marL="514350" indent="-514350">
              <a:buAutoNum type="alphaUcPeriod"/>
            </a:pPr>
            <a:endParaRPr lang="en-US"/>
          </a:p>
          <a:p>
            <a:pPr marL="514350" indent="-514350">
              <a:buAutoNum type="alphaUcPeriod"/>
            </a:pPr>
            <a:endParaRPr lang="en-US"/>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a:bodyPr>
          <a:lstStyle/>
          <a:p>
            <a:r>
              <a:rPr lang="en-US">
                <a:solidFill>
                  <a:schemeClr val="bg2">
                    <a:lumMod val="50000"/>
                  </a:schemeClr>
                </a:solidFill>
              </a:rPr>
              <a:t>n</a:t>
            </a:r>
          </a:p>
        </p:txBody>
      </p:sp>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0" y="449580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a:solidFill>
                  <a:srgbClr val="FF0000"/>
                </a:solidFill>
              </a:rPr>
              <a:t>A</a:t>
            </a:r>
          </a:p>
        </p:txBody>
      </p:sp>
      <p:sp>
        <p:nvSpPr>
          <p:cNvPr id="9" name="TextBox 8"/>
          <p:cNvSpPr txBox="1"/>
          <p:nvPr/>
        </p:nvSpPr>
        <p:spPr>
          <a:xfrm>
            <a:off x="7924800" y="4419600"/>
            <a:ext cx="304800" cy="400110"/>
          </a:xfrm>
          <a:prstGeom prst="rect">
            <a:avLst/>
          </a:prstGeom>
          <a:noFill/>
        </p:spPr>
        <p:txBody>
          <a:bodyPr wrap="square" rtlCol="0">
            <a:spAutoFit/>
          </a:bodyPr>
          <a:lstStyle/>
          <a:p>
            <a:r>
              <a:rPr lang="en-US" sz="2000">
                <a:solidFill>
                  <a:srgbClr val="00B050"/>
                </a:solidFill>
              </a:rPr>
              <a:t>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On the Ball?  Answer</a:t>
            </a:r>
          </a:p>
        </p:txBody>
      </p:sp>
      <p:sp>
        <p:nvSpPr>
          <p:cNvPr id="3" name="Content Placeholder 2"/>
          <p:cNvSpPr>
            <a:spLocks noGrp="1"/>
          </p:cNvSpPr>
          <p:nvPr>
            <p:ph sz="half" idx="1"/>
          </p:nvPr>
        </p:nvSpPr>
        <p:spPr>
          <a:xfrm>
            <a:off x="152400" y="1600200"/>
            <a:ext cx="5181600" cy="4953000"/>
          </a:xfrm>
        </p:spPr>
        <p:txBody>
          <a:bodyPr>
            <a:normAutofit/>
          </a:bodyPr>
          <a:lstStyle/>
          <a:p>
            <a:r>
              <a:rPr lang="en-US" sz="2400">
                <a:solidFill>
                  <a:srgbClr val="FF0000"/>
                </a:solidFill>
              </a:rPr>
              <a:t>A</a:t>
            </a:r>
            <a:r>
              <a:rPr lang="en-US" sz="2400"/>
              <a:t>, of mass </a:t>
            </a:r>
            <a:r>
              <a:rPr lang="en-US" sz="2400" i="1"/>
              <a:t>m</a:t>
            </a:r>
            <a:r>
              <a:rPr lang="en-US" sz="2400"/>
              <a:t>, is standing on the edge of a frictionless turntable, a disk of mass 4</a:t>
            </a:r>
            <a:r>
              <a:rPr lang="en-US" sz="2400" i="1"/>
              <a:t>m</a:t>
            </a:r>
            <a:r>
              <a:rPr lang="en-US" sz="2400"/>
              <a:t>, radius </a:t>
            </a:r>
            <a:r>
              <a:rPr lang="en-US" sz="2400" i="1"/>
              <a:t>R</a:t>
            </a:r>
            <a:r>
              <a:rPr lang="en-US" sz="2400"/>
              <a:t>, </a:t>
            </a:r>
            <a:r>
              <a:rPr lang="en-US" sz="2400">
                <a:solidFill>
                  <a:srgbClr val="FFFF00"/>
                </a:solidFill>
              </a:rPr>
              <a:t>at rest. </a:t>
            </a:r>
          </a:p>
          <a:p>
            <a:r>
              <a:rPr lang="en-US" sz="2400">
                <a:solidFill>
                  <a:srgbClr val="00B050"/>
                </a:solidFill>
              </a:rPr>
              <a:t>B</a:t>
            </a:r>
            <a:r>
              <a:rPr lang="en-US" sz="2400"/>
              <a:t>, who’s on the ground, throws a ball weighing 0.1</a:t>
            </a:r>
            <a:r>
              <a:rPr lang="en-US" sz="2400" i="1"/>
              <a:t>m</a:t>
            </a:r>
            <a:r>
              <a:rPr lang="en-US" sz="2400"/>
              <a:t> at speed </a:t>
            </a:r>
            <a:r>
              <a:rPr lang="en-US" sz="2400" i="1"/>
              <a:t>v</a:t>
            </a:r>
            <a:r>
              <a:rPr lang="en-US" sz="2400"/>
              <a:t> to </a:t>
            </a:r>
            <a:r>
              <a:rPr lang="en-US" sz="2400">
                <a:solidFill>
                  <a:srgbClr val="FF0000"/>
                </a:solidFill>
              </a:rPr>
              <a:t>A</a:t>
            </a:r>
            <a:r>
              <a:rPr lang="en-US" sz="2400"/>
              <a:t>, who catches it without slipping.</a:t>
            </a:r>
          </a:p>
          <a:p>
            <a:r>
              <a:rPr lang="en-US" sz="2400"/>
              <a:t>What is the angular momentum of turntable + </a:t>
            </a:r>
            <a:r>
              <a:rPr lang="en-US" sz="2400">
                <a:solidFill>
                  <a:srgbClr val="FF0000"/>
                </a:solidFill>
              </a:rPr>
              <a:t>man</a:t>
            </a:r>
            <a:r>
              <a:rPr lang="en-US" sz="2400"/>
              <a:t> + ball now?</a:t>
            </a:r>
          </a:p>
          <a:p>
            <a:pPr marL="457200" indent="-457200">
              <a:buAutoNum type="alphaUcPeriod"/>
            </a:pPr>
            <a:r>
              <a:rPr lang="en-US" sz="2400">
                <a:solidFill>
                  <a:srgbClr val="FFFF00"/>
                </a:solidFill>
              </a:rPr>
              <a:t>0.1mvR</a:t>
            </a:r>
          </a:p>
          <a:p>
            <a:pPr marL="457200" indent="-457200">
              <a:buAutoNum type="alphaUcPeriod"/>
            </a:pPr>
            <a:r>
              <a:rPr lang="en-US" sz="2400"/>
              <a:t>(0.1/3.1)mvR</a:t>
            </a:r>
          </a:p>
          <a:p>
            <a:pPr marL="457200" indent="-457200">
              <a:buAutoNum type="alphaUcPeriod"/>
            </a:pPr>
            <a:r>
              <a:rPr lang="en-US" sz="2400"/>
              <a:t>(0.1/5.1)mvR</a:t>
            </a:r>
          </a:p>
          <a:p>
            <a:endParaRPr lang="en-US"/>
          </a:p>
          <a:p>
            <a:endParaRPr lang="en-US" i="1"/>
          </a:p>
          <a:p>
            <a:pPr marL="514350" indent="-514350">
              <a:buAutoNum type="alphaUcPeriod"/>
            </a:pPr>
            <a:endParaRPr lang="en-US"/>
          </a:p>
          <a:p>
            <a:pPr marL="514350" indent="-514350">
              <a:buAutoNum type="alphaUcPeriod"/>
            </a:pPr>
            <a:endParaRPr lang="en-US"/>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a:bodyPr>
          <a:lstStyle/>
          <a:p>
            <a:r>
              <a:rPr lang="en-US">
                <a:solidFill>
                  <a:schemeClr val="bg2">
                    <a:lumMod val="50000"/>
                  </a:schemeClr>
                </a:solidFill>
              </a:rPr>
              <a:t>n</a:t>
            </a:r>
          </a:p>
        </p:txBody>
      </p:sp>
      <p:grpSp>
        <p:nvGrpSpPr>
          <p:cNvPr id="12" name="Group 11"/>
          <p:cNvGrpSpPr/>
          <p:nvPr/>
        </p:nvGrpSpPr>
        <p:grpSpPr>
          <a:xfrm>
            <a:off x="5715000" y="1905000"/>
            <a:ext cx="2590800" cy="2133600"/>
            <a:chOff x="5638800" y="2895600"/>
            <a:chExt cx="2590800" cy="2133600"/>
          </a:xfrm>
        </p:grpSpPr>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0" y="449580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a:solidFill>
                    <a:srgbClr val="FF0000"/>
                  </a:solidFill>
                </a:rPr>
                <a:t>A</a:t>
              </a:r>
            </a:p>
          </p:txBody>
        </p:sp>
        <p:sp>
          <p:nvSpPr>
            <p:cNvPr id="9" name="TextBox 8"/>
            <p:cNvSpPr txBox="1"/>
            <p:nvPr/>
          </p:nvSpPr>
          <p:spPr>
            <a:xfrm>
              <a:off x="7924800" y="4419600"/>
              <a:ext cx="304800" cy="400110"/>
            </a:xfrm>
            <a:prstGeom prst="rect">
              <a:avLst/>
            </a:prstGeom>
            <a:noFill/>
          </p:spPr>
          <p:txBody>
            <a:bodyPr wrap="square" rtlCol="0">
              <a:spAutoFit/>
            </a:bodyPr>
            <a:lstStyle/>
            <a:p>
              <a:r>
                <a:rPr lang="en-US" sz="2000">
                  <a:solidFill>
                    <a:srgbClr val="00B050"/>
                  </a:solidFill>
                </a:rPr>
                <a:t>B</a:t>
              </a:r>
            </a:p>
          </p:txBody>
        </p:sp>
      </p:grpSp>
      <p:sp>
        <p:nvSpPr>
          <p:cNvPr id="10" name="TextBox 9"/>
          <p:cNvSpPr txBox="1"/>
          <p:nvPr/>
        </p:nvSpPr>
        <p:spPr>
          <a:xfrm>
            <a:off x="2895600" y="4800600"/>
            <a:ext cx="6248400" cy="2031325"/>
          </a:xfrm>
          <a:prstGeom prst="rect">
            <a:avLst/>
          </a:prstGeom>
          <a:noFill/>
        </p:spPr>
        <p:txBody>
          <a:bodyPr wrap="square" rtlCol="0">
            <a:spAutoFit/>
          </a:bodyPr>
          <a:lstStyle/>
          <a:p>
            <a:r>
              <a:rPr lang="en-US"/>
              <a:t>The ball thrown from B to A is moving in the direction of the tangent at A, the angular momentum about a point of a particle flying through the air equals                   and the line of the velocity is perp to the radius ending at A, so the angular momentum of the ball about the disk center is 0.1</a:t>
            </a:r>
            <a:r>
              <a:rPr lang="en-US" i="1"/>
              <a:t>mvR</a:t>
            </a:r>
            <a:r>
              <a:rPr lang="en-US"/>
              <a:t>.  </a:t>
            </a:r>
          </a:p>
          <a:p>
            <a:r>
              <a:rPr lang="en-US">
                <a:solidFill>
                  <a:srgbClr val="FFFF00"/>
                </a:solidFill>
              </a:rPr>
              <a:t>There is no other angular momentum</a:t>
            </a:r>
            <a:r>
              <a:rPr lang="en-US"/>
              <a:t>, so this is shared with the man and the turntable.</a:t>
            </a:r>
          </a:p>
        </p:txBody>
      </p:sp>
      <p:graphicFrame>
        <p:nvGraphicFramePr>
          <p:cNvPr id="11" name="Object 10"/>
          <p:cNvGraphicFramePr>
            <a:graphicFrameLocks noChangeAspect="1"/>
          </p:cNvGraphicFramePr>
          <p:nvPr/>
        </p:nvGraphicFramePr>
        <p:xfrm>
          <a:off x="5674290" y="5371578"/>
          <a:ext cx="838200" cy="282893"/>
        </p:xfrm>
        <a:graphic>
          <a:graphicData uri="http://schemas.openxmlformats.org/presentationml/2006/ole">
            <mc:AlternateContent xmlns:mc="http://schemas.openxmlformats.org/markup-compatibility/2006">
              <mc:Choice xmlns:v="urn:schemas-microsoft-com:vml" Requires="v">
                <p:oleObj spid="_x0000_s109572" name="Equation" r:id="rId4" imgW="1015920" imgH="342720" progId="Equation.DSMT4">
                  <p:embed/>
                </p:oleObj>
              </mc:Choice>
              <mc:Fallback>
                <p:oleObj name="Equation" r:id="rId4" imgW="1015920" imgH="3427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4290" y="5371578"/>
                        <a:ext cx="838200" cy="2828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Guy on Turntable Walks In</a:t>
            </a:r>
          </a:p>
        </p:txBody>
      </p:sp>
      <p:sp>
        <p:nvSpPr>
          <p:cNvPr id="3" name="Content Placeholder 2"/>
          <p:cNvSpPr>
            <a:spLocks noGrp="1"/>
          </p:cNvSpPr>
          <p:nvPr>
            <p:ph sz="half" idx="1"/>
          </p:nvPr>
        </p:nvSpPr>
        <p:spPr>
          <a:xfrm>
            <a:off x="457200" y="1371600"/>
            <a:ext cx="5181600" cy="5410200"/>
          </a:xfrm>
        </p:spPr>
        <p:txBody>
          <a:bodyPr>
            <a:normAutofit lnSpcReduction="10000"/>
          </a:bodyPr>
          <a:lstStyle/>
          <a:p>
            <a:r>
              <a:rPr lang="en-US">
                <a:solidFill>
                  <a:srgbClr val="FF0000"/>
                </a:solidFill>
              </a:rPr>
              <a:t>A</a:t>
            </a:r>
            <a:r>
              <a:rPr lang="en-US"/>
              <a:t>, of mass </a:t>
            </a:r>
            <a:r>
              <a:rPr lang="en-US" i="1"/>
              <a:t>m</a:t>
            </a:r>
            <a:r>
              <a:rPr lang="en-US"/>
              <a:t>, is standing on the edge of a frictionless turntable, a disk of mass 4</a:t>
            </a:r>
            <a:r>
              <a:rPr lang="en-US" i="1"/>
              <a:t>m</a:t>
            </a:r>
            <a:r>
              <a:rPr lang="en-US"/>
              <a:t>, radius </a:t>
            </a:r>
            <a:r>
              <a:rPr lang="en-US" i="1"/>
              <a:t>R</a:t>
            </a:r>
            <a:r>
              <a:rPr lang="en-US"/>
              <a:t>, which is rotating at 6 rpm.</a:t>
            </a:r>
          </a:p>
          <a:p>
            <a:r>
              <a:rPr lang="en-US">
                <a:solidFill>
                  <a:srgbClr val="FF0000"/>
                </a:solidFill>
              </a:rPr>
              <a:t>A</a:t>
            </a:r>
            <a:r>
              <a:rPr lang="en-US"/>
              <a:t> walks to the exact center of the turntable.</a:t>
            </a:r>
          </a:p>
          <a:p>
            <a:r>
              <a:rPr lang="en-US"/>
              <a:t>How fast (approximately) is the turntable now rotating?</a:t>
            </a:r>
          </a:p>
          <a:p>
            <a:pPr marL="514350" indent="-514350">
              <a:buAutoNum type="alphaUcPeriod"/>
            </a:pPr>
            <a:r>
              <a:rPr lang="en-US"/>
              <a:t>12 rpm</a:t>
            </a:r>
          </a:p>
          <a:p>
            <a:pPr marL="514350" indent="-514350">
              <a:buAutoNum type="alphaUcPeriod"/>
            </a:pPr>
            <a:r>
              <a:rPr lang="en-US"/>
              <a:t>9 rpm</a:t>
            </a:r>
          </a:p>
          <a:p>
            <a:pPr marL="514350" indent="-514350">
              <a:buAutoNum type="alphaUcPeriod"/>
            </a:pPr>
            <a:r>
              <a:rPr lang="en-US"/>
              <a:t>6 rpm</a:t>
            </a:r>
          </a:p>
          <a:p>
            <a:pPr marL="514350" indent="-514350">
              <a:buAutoNum type="alphaUcPeriod"/>
            </a:pPr>
            <a:r>
              <a:rPr lang="en-US"/>
              <a:t>4 rpm</a:t>
            </a:r>
          </a:p>
          <a:p>
            <a:pPr marL="514350" indent="-514350">
              <a:buAutoNum type="alphaUcPeriod"/>
            </a:pPr>
            <a:endParaRPr lang="en-US"/>
          </a:p>
          <a:p>
            <a:pPr marL="514350" indent="-514350">
              <a:buAutoNum type="alphaUcPeriod"/>
            </a:pPr>
            <a:endParaRPr lang="en-US"/>
          </a:p>
          <a:p>
            <a:pPr marL="514350" indent="-514350">
              <a:buAutoNum type="alphaUcPeriod"/>
            </a:pPr>
            <a:endParaRPr lang="en-US"/>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lnSpcReduction="10000"/>
          </a:bodyPr>
          <a:lstStyle/>
          <a:p>
            <a:r>
              <a:rPr lang="en-US">
                <a:solidFill>
                  <a:schemeClr val="bg2">
                    <a:lumMod val="50000"/>
                  </a:schemeClr>
                </a:solidFill>
              </a:rPr>
              <a:t>n</a:t>
            </a:r>
          </a:p>
        </p:txBody>
      </p:sp>
      <p:grpSp>
        <p:nvGrpSpPr>
          <p:cNvPr id="10" name="Group 9"/>
          <p:cNvGrpSpPr/>
          <p:nvPr/>
        </p:nvGrpSpPr>
        <p:grpSpPr>
          <a:xfrm>
            <a:off x="6011315" y="2895600"/>
            <a:ext cx="2218285" cy="2133600"/>
            <a:chOff x="5638800" y="2895600"/>
            <a:chExt cx="2218285" cy="2133600"/>
          </a:xfrm>
        </p:grpSpPr>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a:solidFill>
                    <a:srgbClr val="FF0000"/>
                  </a:solidFill>
                </a:rPr>
                <a:t>A</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Guy on Turntable Walks In: Answer</a:t>
            </a:r>
          </a:p>
        </p:txBody>
      </p:sp>
      <p:sp>
        <p:nvSpPr>
          <p:cNvPr id="3" name="Content Placeholder 2"/>
          <p:cNvSpPr>
            <a:spLocks noGrp="1"/>
          </p:cNvSpPr>
          <p:nvPr>
            <p:ph sz="half" idx="1"/>
          </p:nvPr>
        </p:nvSpPr>
        <p:spPr>
          <a:xfrm>
            <a:off x="457200" y="1371600"/>
            <a:ext cx="5181600" cy="5410200"/>
          </a:xfrm>
        </p:spPr>
        <p:txBody>
          <a:bodyPr>
            <a:normAutofit lnSpcReduction="10000"/>
          </a:bodyPr>
          <a:lstStyle/>
          <a:p>
            <a:r>
              <a:rPr lang="en-US">
                <a:solidFill>
                  <a:srgbClr val="FF0000"/>
                </a:solidFill>
              </a:rPr>
              <a:t>A</a:t>
            </a:r>
            <a:r>
              <a:rPr lang="en-US"/>
              <a:t>, of mass </a:t>
            </a:r>
            <a:r>
              <a:rPr lang="en-US" i="1"/>
              <a:t>m</a:t>
            </a:r>
            <a:r>
              <a:rPr lang="en-US"/>
              <a:t>, is standing on the edge of a frictionless turntable, a disk of mass 4</a:t>
            </a:r>
            <a:r>
              <a:rPr lang="en-US" i="1"/>
              <a:t>m</a:t>
            </a:r>
            <a:r>
              <a:rPr lang="en-US"/>
              <a:t>, radius </a:t>
            </a:r>
            <a:r>
              <a:rPr lang="en-US" i="1"/>
              <a:t>R</a:t>
            </a:r>
            <a:r>
              <a:rPr lang="en-US"/>
              <a:t>, which is rotating at 6 rpm.</a:t>
            </a:r>
          </a:p>
          <a:p>
            <a:r>
              <a:rPr lang="en-US">
                <a:solidFill>
                  <a:srgbClr val="FF0000"/>
                </a:solidFill>
              </a:rPr>
              <a:t>A</a:t>
            </a:r>
            <a:r>
              <a:rPr lang="en-US"/>
              <a:t> walks to the exact center of the turntable.</a:t>
            </a:r>
          </a:p>
          <a:p>
            <a:r>
              <a:rPr lang="en-US"/>
              <a:t>How fast (approximately) is the turntable now rotating?</a:t>
            </a:r>
          </a:p>
          <a:p>
            <a:pPr marL="514350" indent="-514350">
              <a:buAutoNum type="alphaUcPeriod"/>
            </a:pPr>
            <a:r>
              <a:rPr lang="en-US"/>
              <a:t>12 rpm</a:t>
            </a:r>
          </a:p>
          <a:p>
            <a:pPr marL="514350" indent="-514350">
              <a:buAutoNum type="alphaUcPeriod"/>
            </a:pPr>
            <a:r>
              <a:rPr lang="en-US"/>
              <a:t>9 rpm</a:t>
            </a:r>
          </a:p>
          <a:p>
            <a:pPr marL="514350" indent="-514350">
              <a:buAutoNum type="alphaUcPeriod"/>
            </a:pPr>
            <a:r>
              <a:rPr lang="en-US"/>
              <a:t>6 rpm</a:t>
            </a:r>
          </a:p>
          <a:p>
            <a:pPr marL="514350" indent="-514350">
              <a:buAutoNum type="alphaUcPeriod"/>
            </a:pPr>
            <a:r>
              <a:rPr lang="en-US"/>
              <a:t>4 rpm</a:t>
            </a:r>
          </a:p>
          <a:p>
            <a:pPr marL="514350" indent="-514350">
              <a:buAutoNum type="alphaUcPeriod"/>
            </a:pPr>
            <a:endParaRPr lang="en-US"/>
          </a:p>
          <a:p>
            <a:pPr marL="514350" indent="-514350">
              <a:buAutoNum type="alphaUcPeriod"/>
            </a:pPr>
            <a:endParaRPr lang="en-US"/>
          </a:p>
          <a:p>
            <a:pPr marL="514350" indent="-514350">
              <a:buAutoNum type="alphaUcPeriod"/>
            </a:pPr>
            <a:endParaRPr lang="en-US"/>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normAutofit lnSpcReduction="10000"/>
          </a:bodyPr>
          <a:lstStyle/>
          <a:p>
            <a:r>
              <a:rPr lang="en-US">
                <a:solidFill>
                  <a:schemeClr val="bg2">
                    <a:lumMod val="50000"/>
                  </a:schemeClr>
                </a:solidFill>
              </a:rPr>
              <a:t>n</a:t>
            </a:r>
          </a:p>
        </p:txBody>
      </p:sp>
      <p:grpSp>
        <p:nvGrpSpPr>
          <p:cNvPr id="7" name="Group 9"/>
          <p:cNvGrpSpPr/>
          <p:nvPr/>
        </p:nvGrpSpPr>
        <p:grpSpPr>
          <a:xfrm>
            <a:off x="6011315" y="2895600"/>
            <a:ext cx="2218285" cy="2133600"/>
            <a:chOff x="5638800" y="2895600"/>
            <a:chExt cx="2218285" cy="2133600"/>
          </a:xfrm>
        </p:grpSpPr>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a:solidFill>
                    <a:srgbClr val="FF0000"/>
                  </a:solidFill>
                </a:rPr>
                <a:t>A</a:t>
              </a:r>
            </a:p>
          </p:txBody>
        </p:sp>
      </p:grpSp>
      <p:sp>
        <p:nvSpPr>
          <p:cNvPr id="9" name="TextBox 8"/>
          <p:cNvSpPr txBox="1"/>
          <p:nvPr/>
        </p:nvSpPr>
        <p:spPr>
          <a:xfrm>
            <a:off x="3505200" y="5334000"/>
            <a:ext cx="4800600" cy="1477328"/>
          </a:xfrm>
          <a:prstGeom prst="rect">
            <a:avLst/>
          </a:prstGeom>
          <a:noFill/>
          <a:ln w="22225">
            <a:solidFill>
              <a:srgbClr val="FF0000"/>
            </a:solidFill>
          </a:ln>
        </p:spPr>
        <p:txBody>
          <a:bodyPr wrap="square" rtlCol="0">
            <a:spAutoFit/>
          </a:bodyPr>
          <a:lstStyle/>
          <a:p>
            <a:r>
              <a:rPr lang="en-US"/>
              <a:t>Initially, the man has moment of inertia </a:t>
            </a:r>
            <a:r>
              <a:rPr lang="en-US" i="1"/>
              <a:t>mR</a:t>
            </a:r>
            <a:r>
              <a:rPr lang="en-US" baseline="30000"/>
              <a:t>2</a:t>
            </a:r>
            <a:r>
              <a:rPr lang="en-US"/>
              <a:t>, the turntable 2</a:t>
            </a:r>
            <a:r>
              <a:rPr lang="en-US" i="1"/>
              <a:t>mR</a:t>
            </a:r>
            <a:r>
              <a:rPr lang="en-US" baseline="30000"/>
              <a:t>2</a:t>
            </a:r>
            <a:r>
              <a:rPr lang="en-US"/>
              <a:t>.  Finally, the man has negligible moment of inertia, so the total </a:t>
            </a:r>
            <a:r>
              <a:rPr lang="en-US" i="1"/>
              <a:t>I</a:t>
            </a:r>
            <a:r>
              <a:rPr lang="en-US"/>
              <a:t> decreases by a factor of 2/3, to conserve angular momentum (ther are </a:t>
            </a:r>
            <a:r>
              <a:rPr lang="en-US">
                <a:solidFill>
                  <a:srgbClr val="FFFF00"/>
                </a:solidFill>
              </a:rPr>
              <a:t>no external torques</a:t>
            </a:r>
            <a:r>
              <a:rPr lang="en-US"/>
              <a:t>) </a:t>
            </a:r>
            <a:r>
              <a:rPr lang="el-GR" i="1"/>
              <a:t>ω</a:t>
            </a:r>
            <a:r>
              <a:rPr lang="en-US"/>
              <a:t> increases by 3/2.</a:t>
            </a:r>
          </a:p>
        </p:txBody>
      </p:sp>
      <p:cxnSp>
        <p:nvCxnSpPr>
          <p:cNvPr id="11" name="Straight Arrow Connector 10"/>
          <p:cNvCxnSpPr/>
          <p:nvPr/>
        </p:nvCxnSpPr>
        <p:spPr>
          <a:xfrm rot="10800000" flipV="1">
            <a:off x="2133600" y="5334000"/>
            <a:ext cx="1371600" cy="7620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r>
              <a:rPr lang="en-US">
                <a:solidFill>
                  <a:srgbClr val="FFFF00"/>
                </a:solidFill>
              </a:rPr>
              <a:t>Reminder: Angular Momentum and Torque for a Particle…</a:t>
            </a:r>
          </a:p>
        </p:txBody>
      </p:sp>
      <p:sp>
        <p:nvSpPr>
          <p:cNvPr id="3" name="Content Placeholder 2"/>
          <p:cNvSpPr>
            <a:spLocks noGrp="1"/>
          </p:cNvSpPr>
          <p:nvPr>
            <p:ph idx="1"/>
          </p:nvPr>
        </p:nvSpPr>
        <p:spPr/>
        <p:txBody>
          <a:bodyPr/>
          <a:lstStyle/>
          <a:p>
            <a:r>
              <a:rPr lang="en-US"/>
              <a:t>Angular momentum about the origin of particle mass </a:t>
            </a:r>
            <a:r>
              <a:rPr lang="en-US" i="1"/>
              <a:t>m</a:t>
            </a:r>
            <a:r>
              <a:rPr lang="en-US"/>
              <a:t>, momentum     at </a:t>
            </a:r>
          </a:p>
          <a:p>
            <a:endParaRPr lang="en-US"/>
          </a:p>
          <a:p>
            <a:r>
              <a:rPr lang="en-US"/>
              <a:t>Rate of change:</a:t>
            </a:r>
          </a:p>
          <a:p>
            <a:endParaRPr lang="en-US"/>
          </a:p>
          <a:p>
            <a:endParaRPr lang="en-US"/>
          </a:p>
          <a:p>
            <a:r>
              <a:rPr lang="en-US"/>
              <a:t>because </a:t>
            </a:r>
          </a:p>
        </p:txBody>
      </p:sp>
      <p:graphicFrame>
        <p:nvGraphicFramePr>
          <p:cNvPr id="4" name="Object 3"/>
          <p:cNvGraphicFramePr>
            <a:graphicFrameLocks noChangeAspect="1"/>
          </p:cNvGraphicFramePr>
          <p:nvPr/>
        </p:nvGraphicFramePr>
        <p:xfrm>
          <a:off x="5717008" y="2209870"/>
          <a:ext cx="279400" cy="419100"/>
        </p:xfrm>
        <a:graphic>
          <a:graphicData uri="http://schemas.openxmlformats.org/presentationml/2006/ole">
            <mc:AlternateContent xmlns:mc="http://schemas.openxmlformats.org/markup-compatibility/2006">
              <mc:Choice xmlns:v="urn:schemas-microsoft-com:vml" Requires="v">
                <p:oleObj spid="_x0000_s60428" name="Equation" r:id="rId4" imgW="279360" imgH="419040" progId="Equation.DSMT4">
                  <p:embed/>
                </p:oleObj>
              </mc:Choice>
              <mc:Fallback>
                <p:oleObj name="Equation" r:id="rId4" imgW="27936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7008" y="2209870"/>
                        <a:ext cx="2794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552126" y="2209800"/>
          <a:ext cx="228600" cy="330200"/>
        </p:xfrm>
        <a:graphic>
          <a:graphicData uri="http://schemas.openxmlformats.org/presentationml/2006/ole">
            <mc:AlternateContent xmlns:mc="http://schemas.openxmlformats.org/markup-compatibility/2006">
              <mc:Choice xmlns:v="urn:schemas-microsoft-com:vml" Requires="v">
                <p:oleObj spid="_x0000_s60429" name="Equation" r:id="rId6" imgW="228600" imgH="330120" progId="Equation.DSMT4">
                  <p:embed/>
                </p:oleObj>
              </mc:Choice>
              <mc:Fallback>
                <p:oleObj name="Equation" r:id="rId6" imgW="228600" imgH="3301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52126" y="2209800"/>
                        <a:ext cx="228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733800" y="2667000"/>
          <a:ext cx="1397000" cy="495300"/>
        </p:xfrm>
        <a:graphic>
          <a:graphicData uri="http://schemas.openxmlformats.org/presentationml/2006/ole">
            <mc:AlternateContent xmlns:mc="http://schemas.openxmlformats.org/markup-compatibility/2006">
              <mc:Choice xmlns:v="urn:schemas-microsoft-com:vml" Requires="v">
                <p:oleObj spid="_x0000_s60430" name="Equation" r:id="rId8" imgW="1396800" imgH="495000" progId="Equation.DSMT4">
                  <p:embed/>
                </p:oleObj>
              </mc:Choice>
              <mc:Fallback>
                <p:oleObj name="Equation" r:id="rId8" imgW="1396800" imgH="4950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33800" y="2667000"/>
                        <a:ext cx="1397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3" name="Object 5"/>
          <p:cNvGraphicFramePr>
            <a:graphicFrameLocks noChangeAspect="1"/>
          </p:cNvGraphicFramePr>
          <p:nvPr/>
        </p:nvGraphicFramePr>
        <p:xfrm>
          <a:off x="2183684" y="3925374"/>
          <a:ext cx="4927600" cy="952500"/>
        </p:xfrm>
        <a:graphic>
          <a:graphicData uri="http://schemas.openxmlformats.org/presentationml/2006/ole">
            <mc:AlternateContent xmlns:mc="http://schemas.openxmlformats.org/markup-compatibility/2006">
              <mc:Choice xmlns:v="urn:schemas-microsoft-com:vml" Requires="v">
                <p:oleObj spid="_x0000_s60431" name="Equation" r:id="rId10" imgW="4927320" imgH="952200" progId="Equation.DSMT4">
                  <p:embed/>
                </p:oleObj>
              </mc:Choice>
              <mc:Fallback>
                <p:oleObj name="Equation" r:id="rId10" imgW="4927320" imgH="95220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83684" y="3925374"/>
                        <a:ext cx="49276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819400" y="5486400"/>
          <a:ext cx="3022600" cy="889000"/>
        </p:xfrm>
        <a:graphic>
          <a:graphicData uri="http://schemas.openxmlformats.org/presentationml/2006/ole">
            <mc:AlternateContent xmlns:mc="http://schemas.openxmlformats.org/markup-compatibility/2006">
              <mc:Choice xmlns:v="urn:schemas-microsoft-com:vml" Requires="v">
                <p:oleObj spid="_x0000_s60432" name="Equation" r:id="rId12" imgW="3022560" imgH="888840" progId="Equation.DSMT4">
                  <p:embed/>
                </p:oleObj>
              </mc:Choice>
              <mc:Fallback>
                <p:oleObj name="Equation" r:id="rId12" imgW="3022560" imgH="88884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819400" y="5486400"/>
                        <a:ext cx="30226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Lots of Particles</a:t>
            </a:r>
          </a:p>
        </p:txBody>
      </p:sp>
      <p:sp>
        <p:nvSpPr>
          <p:cNvPr id="3" name="Content Placeholder 2"/>
          <p:cNvSpPr>
            <a:spLocks noGrp="1"/>
          </p:cNvSpPr>
          <p:nvPr>
            <p:ph idx="1"/>
          </p:nvPr>
        </p:nvSpPr>
        <p:spPr>
          <a:xfrm>
            <a:off x="457200" y="1600200"/>
            <a:ext cx="8229600" cy="4800600"/>
          </a:xfrm>
        </p:spPr>
        <p:txBody>
          <a:bodyPr/>
          <a:lstStyle/>
          <a:p>
            <a:r>
              <a:rPr lang="en-US"/>
              <a:t>Suppose we have particles acted on by external forces, and also acting on each other.</a:t>
            </a:r>
          </a:p>
          <a:p>
            <a:r>
              <a:rPr lang="en-US"/>
              <a:t>The rate of change of angular momentum of one of the particles about a fixed origin O is:</a:t>
            </a:r>
          </a:p>
          <a:p>
            <a:endParaRPr lang="en-US"/>
          </a:p>
          <a:p>
            <a:r>
              <a:rPr lang="en-US"/>
              <a:t>The internal torques come in equal and opposite pairs, so</a:t>
            </a:r>
          </a:p>
        </p:txBody>
      </p:sp>
      <p:graphicFrame>
        <p:nvGraphicFramePr>
          <p:cNvPr id="4" name="Object 3"/>
          <p:cNvGraphicFramePr>
            <a:graphicFrameLocks noChangeAspect="1"/>
          </p:cNvGraphicFramePr>
          <p:nvPr/>
        </p:nvGraphicFramePr>
        <p:xfrm>
          <a:off x="2590800" y="3810000"/>
          <a:ext cx="2997200" cy="508000"/>
        </p:xfrm>
        <a:graphic>
          <a:graphicData uri="http://schemas.openxmlformats.org/presentationml/2006/ole">
            <mc:AlternateContent xmlns:mc="http://schemas.openxmlformats.org/markup-compatibility/2006">
              <mc:Choice xmlns:v="urn:schemas-microsoft-com:vml" Requires="v">
                <p:oleObj spid="_x0000_s45062" name="Equation" r:id="rId4" imgW="2997000" imgH="507960" progId="Equation.DSMT4">
                  <p:embed/>
                </p:oleObj>
              </mc:Choice>
              <mc:Fallback>
                <p:oleObj name="Equation" r:id="rId4" imgW="2997000" imgH="5079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3810000"/>
                        <a:ext cx="29972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59" name="Object 3"/>
          <p:cNvGraphicFramePr>
            <a:graphicFrameLocks noChangeAspect="1"/>
          </p:cNvGraphicFramePr>
          <p:nvPr/>
        </p:nvGraphicFramePr>
        <p:xfrm>
          <a:off x="2063750" y="5506524"/>
          <a:ext cx="4356100" cy="774700"/>
        </p:xfrm>
        <a:graphic>
          <a:graphicData uri="http://schemas.openxmlformats.org/presentationml/2006/ole">
            <mc:AlternateContent xmlns:mc="http://schemas.openxmlformats.org/markup-compatibility/2006">
              <mc:Choice xmlns:v="urn:schemas-microsoft-com:vml" Requires="v">
                <p:oleObj spid="_x0000_s45063" name="Equation" r:id="rId6" imgW="4356000" imgH="774360" progId="Equation.DSMT4">
                  <p:embed/>
                </p:oleObj>
              </mc:Choice>
              <mc:Fallback>
                <p:oleObj name="Equation" r:id="rId6" imgW="4356000" imgH="7743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63750" y="5506524"/>
                        <a:ext cx="43561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Rotational Motion of a Rigid Body</a:t>
            </a:r>
          </a:p>
        </p:txBody>
      </p:sp>
      <p:sp>
        <p:nvSpPr>
          <p:cNvPr id="3" name="Content Placeholder 2"/>
          <p:cNvSpPr>
            <a:spLocks noGrp="1"/>
          </p:cNvSpPr>
          <p:nvPr>
            <p:ph idx="1"/>
          </p:nvPr>
        </p:nvSpPr>
        <p:spPr>
          <a:xfrm>
            <a:off x="457200" y="1600200"/>
            <a:ext cx="8229600" cy="5029200"/>
          </a:xfrm>
        </p:spPr>
        <p:txBody>
          <a:bodyPr>
            <a:normAutofit/>
          </a:bodyPr>
          <a:lstStyle/>
          <a:p>
            <a:r>
              <a:rPr lang="en-US" sz="2800"/>
              <a:t>For a collection of interacting particles, we’ve seen that</a:t>
            </a:r>
          </a:p>
          <a:p>
            <a:endParaRPr lang="en-US" sz="2800"/>
          </a:p>
          <a:p>
            <a:pPr>
              <a:buNone/>
            </a:pPr>
            <a:r>
              <a:rPr lang="en-US" sz="2800"/>
              <a:t>	the vector sum of the applied torques,     and the     being measured about a fixed origin O. </a:t>
            </a:r>
          </a:p>
          <a:p>
            <a:r>
              <a:rPr lang="en-US" sz="2800">
                <a:solidFill>
                  <a:srgbClr val="FFFF00"/>
                </a:solidFill>
              </a:rPr>
              <a:t>A rigid body is equivalent to a set of connected particles, so the same equation holds.</a:t>
            </a:r>
          </a:p>
          <a:p>
            <a:r>
              <a:rPr lang="en-US" sz="2800"/>
              <a:t>It is also true (proof in book) that </a:t>
            </a:r>
            <a:r>
              <a:rPr lang="en-US" sz="2800">
                <a:solidFill>
                  <a:srgbClr val="FFFF00"/>
                </a:solidFill>
              </a:rPr>
              <a:t>even if the CM is accelerating</a:t>
            </a:r>
            <a:r>
              <a:rPr lang="en-US" sz="2800"/>
              <a:t>,  </a:t>
            </a:r>
          </a:p>
        </p:txBody>
      </p:sp>
      <p:graphicFrame>
        <p:nvGraphicFramePr>
          <p:cNvPr id="61442" name="Object 2"/>
          <p:cNvGraphicFramePr>
            <a:graphicFrameLocks noChangeAspect="1"/>
          </p:cNvGraphicFramePr>
          <p:nvPr/>
        </p:nvGraphicFramePr>
        <p:xfrm>
          <a:off x="3213100" y="2286000"/>
          <a:ext cx="2197100" cy="774700"/>
        </p:xfrm>
        <a:graphic>
          <a:graphicData uri="http://schemas.openxmlformats.org/presentationml/2006/ole">
            <mc:AlternateContent xmlns:mc="http://schemas.openxmlformats.org/markup-compatibility/2006">
              <mc:Choice xmlns:v="urn:schemas-microsoft-com:vml" Requires="v">
                <p:oleObj spid="_x0000_s61450" name="Equation" r:id="rId4" imgW="2197080" imgH="774360" progId="Equation.DSMT4">
                  <p:embed/>
                </p:oleObj>
              </mc:Choice>
              <mc:Fallback>
                <p:oleObj name="Equation" r:id="rId4" imgW="2197080" imgH="7743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13100" y="2286000"/>
                        <a:ext cx="21971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477000" y="3049044"/>
          <a:ext cx="266700" cy="406400"/>
        </p:xfrm>
        <a:graphic>
          <a:graphicData uri="http://schemas.openxmlformats.org/presentationml/2006/ole">
            <mc:AlternateContent xmlns:mc="http://schemas.openxmlformats.org/markup-compatibility/2006">
              <mc:Choice xmlns:v="urn:schemas-microsoft-com:vml" Requires="v">
                <p:oleObj spid="_x0000_s61451" name="Equation" r:id="rId6" imgW="266400" imgH="406080" progId="Equation.DSMT4">
                  <p:embed/>
                </p:oleObj>
              </mc:Choice>
              <mc:Fallback>
                <p:oleObj name="Equation" r:id="rId6" imgW="266400" imgH="4060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3049044"/>
                        <a:ext cx="2667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8001000" y="3085578"/>
          <a:ext cx="266700" cy="444500"/>
        </p:xfrm>
        <a:graphic>
          <a:graphicData uri="http://schemas.openxmlformats.org/presentationml/2006/ole">
            <mc:AlternateContent xmlns:mc="http://schemas.openxmlformats.org/markup-compatibility/2006">
              <mc:Choice xmlns:v="urn:schemas-microsoft-com:vml" Requires="v">
                <p:oleObj spid="_x0000_s61452" name="Equation" r:id="rId8" imgW="266400" imgH="444240" progId="Equation.DSMT4">
                  <p:embed/>
                </p:oleObj>
              </mc:Choice>
              <mc:Fallback>
                <p:oleObj name="Equation" r:id="rId8" imgW="266400" imgH="44424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001000" y="3085578"/>
                        <a:ext cx="2667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3009900" y="5791200"/>
          <a:ext cx="2781300" cy="571500"/>
        </p:xfrm>
        <a:graphic>
          <a:graphicData uri="http://schemas.openxmlformats.org/presentationml/2006/ole">
            <mc:AlternateContent xmlns:mc="http://schemas.openxmlformats.org/markup-compatibility/2006">
              <mc:Choice xmlns:v="urn:schemas-microsoft-com:vml" Requires="v">
                <p:oleObj spid="_x0000_s61453" name="Equation" r:id="rId10" imgW="2781000" imgH="571320" progId="Equation.DSMT4">
                  <p:embed/>
                </p:oleObj>
              </mc:Choice>
              <mc:Fallback>
                <p:oleObj name="Equation" r:id="rId10" imgW="2781000" imgH="57132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09900" y="5791200"/>
                        <a:ext cx="27813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2895600" y="5715000"/>
            <a:ext cx="3048000" cy="7620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Angular Velocity and Angular Momentum Need not be Parallel</a:t>
            </a:r>
          </a:p>
        </p:txBody>
      </p:sp>
      <p:sp>
        <p:nvSpPr>
          <p:cNvPr id="3" name="Content Placeholder 2"/>
          <p:cNvSpPr>
            <a:spLocks noGrp="1"/>
          </p:cNvSpPr>
          <p:nvPr>
            <p:ph sz="half" idx="1"/>
          </p:nvPr>
        </p:nvSpPr>
        <p:spPr>
          <a:xfrm>
            <a:off x="0" y="1600200"/>
            <a:ext cx="5867400" cy="5257800"/>
          </a:xfrm>
        </p:spPr>
        <p:txBody>
          <a:bodyPr>
            <a:normAutofit/>
          </a:bodyPr>
          <a:lstStyle/>
          <a:p>
            <a:r>
              <a:rPr lang="en-US"/>
              <a:t>Imagine a dumbbell attached at its center of mass to a light vertical rod as shown, then the system rotates about the vertical line. </a:t>
            </a:r>
          </a:p>
          <a:p>
            <a:r>
              <a:rPr lang="en-US"/>
              <a:t>The angular velocity vector      is vertical.</a:t>
            </a:r>
          </a:p>
          <a:p>
            <a:r>
              <a:rPr lang="en-US"/>
              <a:t> The total angular momentum   about the CM is                                 .</a:t>
            </a:r>
          </a:p>
          <a:p>
            <a:r>
              <a:rPr lang="en-US"/>
              <a:t> Think about this at the instant the balls are in the plane of the slide—so is    , but it’s not vertical!</a:t>
            </a:r>
          </a:p>
        </p:txBody>
      </p:sp>
      <p:sp>
        <p:nvSpPr>
          <p:cNvPr id="4" name="Content Placeholder 3"/>
          <p:cNvSpPr>
            <a:spLocks noGrp="1"/>
          </p:cNvSpPr>
          <p:nvPr>
            <p:ph sz="half" idx="2"/>
          </p:nvPr>
        </p:nvSpPr>
        <p:spPr>
          <a:xfrm>
            <a:off x="5943600" y="1600200"/>
            <a:ext cx="2743200" cy="4525963"/>
          </a:xfrm>
        </p:spPr>
        <p:txBody>
          <a:bodyPr>
            <a:normAutofit/>
          </a:bodyPr>
          <a:lstStyle/>
          <a:p>
            <a:r>
              <a:rPr lang="en-US">
                <a:solidFill>
                  <a:schemeClr val="bg2">
                    <a:lumMod val="50000"/>
                  </a:schemeClr>
                </a:solidFill>
              </a:rPr>
              <a:t>a</a:t>
            </a:r>
          </a:p>
        </p:txBody>
      </p:sp>
      <p:grpSp>
        <p:nvGrpSpPr>
          <p:cNvPr id="10" name="Group 9"/>
          <p:cNvGrpSpPr/>
          <p:nvPr/>
        </p:nvGrpSpPr>
        <p:grpSpPr>
          <a:xfrm>
            <a:off x="6313118" y="1600200"/>
            <a:ext cx="2373682" cy="3429000"/>
            <a:chOff x="5842348" y="2133600"/>
            <a:chExt cx="2373682" cy="3429000"/>
          </a:xfrm>
        </p:grpSpPr>
        <p:sp>
          <p:nvSpPr>
            <p:cNvPr id="5" name="Oval 4"/>
            <p:cNvSpPr/>
            <p:nvPr/>
          </p:nvSpPr>
          <p:spPr>
            <a:xfrm>
              <a:off x="7606430" y="2641948"/>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842348" y="4393504"/>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2133600"/>
              <a:ext cx="76200" cy="3429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2700000">
              <a:off x="7012011" y="2872160"/>
              <a:ext cx="76200" cy="1905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9" name="Object 8"/>
          <p:cNvGraphicFramePr>
            <a:graphicFrameLocks noChangeAspect="1"/>
          </p:cNvGraphicFramePr>
          <p:nvPr/>
        </p:nvGraphicFramePr>
        <p:xfrm>
          <a:off x="4399768" y="3467622"/>
          <a:ext cx="292100" cy="342900"/>
        </p:xfrm>
        <a:graphic>
          <a:graphicData uri="http://schemas.openxmlformats.org/presentationml/2006/ole">
            <mc:AlternateContent xmlns:mc="http://schemas.openxmlformats.org/markup-compatibility/2006">
              <mc:Choice xmlns:v="urn:schemas-microsoft-com:vml" Requires="v">
                <p:oleObj spid="_x0000_s62474" name="Equation" r:id="rId4" imgW="291960" imgH="342720" progId="Equation.DSMT4">
                  <p:embed/>
                </p:oleObj>
              </mc:Choice>
              <mc:Fallback>
                <p:oleObj name="Equation" r:id="rId4" imgW="291960" imgH="3427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9768" y="3467622"/>
                        <a:ext cx="292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2798524" y="4825652"/>
          <a:ext cx="2578100" cy="444500"/>
        </p:xfrm>
        <a:graphic>
          <a:graphicData uri="http://schemas.openxmlformats.org/presentationml/2006/ole">
            <mc:AlternateContent xmlns:mc="http://schemas.openxmlformats.org/markup-compatibility/2006">
              <mc:Choice xmlns:v="urn:schemas-microsoft-com:vml" Requires="v">
                <p:oleObj spid="_x0000_s62475" name="Equation" r:id="rId6" imgW="2577960" imgH="444240" progId="Equation.DSMT4">
                  <p:embed/>
                </p:oleObj>
              </mc:Choice>
              <mc:Fallback>
                <p:oleObj name="Equation" r:id="rId6" imgW="2577960" imgH="4442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98524" y="4825652"/>
                        <a:ext cx="25781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4775548" y="4343400"/>
          <a:ext cx="266700" cy="406400"/>
        </p:xfrm>
        <a:graphic>
          <a:graphicData uri="http://schemas.openxmlformats.org/presentationml/2006/ole">
            <mc:AlternateContent xmlns:mc="http://schemas.openxmlformats.org/markup-compatibility/2006">
              <mc:Choice xmlns:v="urn:schemas-microsoft-com:vml" Requires="v">
                <p:oleObj spid="_x0000_s62476" name="Equation" r:id="rId8" imgW="266400" imgH="406080" progId="Equation.DSMT4">
                  <p:embed/>
                </p:oleObj>
              </mc:Choice>
              <mc:Fallback>
                <p:oleObj name="Equation" r:id="rId8" imgW="266400" imgH="4060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5548" y="4343400"/>
                        <a:ext cx="2667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69" name="Object 5"/>
          <p:cNvGraphicFramePr>
            <a:graphicFrameLocks noChangeAspect="1"/>
          </p:cNvGraphicFramePr>
          <p:nvPr/>
        </p:nvGraphicFramePr>
        <p:xfrm>
          <a:off x="685800" y="6133578"/>
          <a:ext cx="266700" cy="406400"/>
        </p:xfrm>
        <a:graphic>
          <a:graphicData uri="http://schemas.openxmlformats.org/presentationml/2006/ole">
            <mc:AlternateContent xmlns:mc="http://schemas.openxmlformats.org/markup-compatibility/2006">
              <mc:Choice xmlns:v="urn:schemas-microsoft-com:vml" Requires="v">
                <p:oleObj spid="_x0000_s62477" name="Equation" r:id="rId10" imgW="266400" imgH="406080" progId="Equation.DSMT4">
                  <p:embed/>
                </p:oleObj>
              </mc:Choice>
              <mc:Fallback>
                <p:oleObj name="Equation" r:id="rId10" imgW="266400" imgH="40608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6133578"/>
                        <a:ext cx="2667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When </a:t>
            </a:r>
            <a:r>
              <a:rPr lang="en-US" i="1">
                <a:solidFill>
                  <a:srgbClr val="FFFF00"/>
                </a:solidFill>
              </a:rPr>
              <a:t>are</a:t>
            </a:r>
            <a:r>
              <a:rPr lang="en-US">
                <a:solidFill>
                  <a:srgbClr val="FFFF00"/>
                </a:solidFill>
              </a:rPr>
              <a:t> Angular Velocity and Angular Momentum Parallel?</a:t>
            </a:r>
          </a:p>
        </p:txBody>
      </p:sp>
      <p:sp>
        <p:nvSpPr>
          <p:cNvPr id="3" name="Content Placeholder 2"/>
          <p:cNvSpPr>
            <a:spLocks noGrp="1"/>
          </p:cNvSpPr>
          <p:nvPr>
            <p:ph sz="half" idx="1"/>
          </p:nvPr>
        </p:nvSpPr>
        <p:spPr>
          <a:xfrm>
            <a:off x="0" y="1905000"/>
            <a:ext cx="5715000" cy="4953000"/>
          </a:xfrm>
        </p:spPr>
        <p:txBody>
          <a:bodyPr>
            <a:normAutofit/>
          </a:bodyPr>
          <a:lstStyle/>
          <a:p>
            <a:r>
              <a:rPr lang="en-US" dirty="0"/>
              <a:t>When the rotating object is symmetric about the axis of rotation: if for each mass on one side of the axis, there’s an equal mass at the corresponding point on the other side. </a:t>
            </a:r>
          </a:p>
          <a:p>
            <a:r>
              <a:rPr lang="en-US" dirty="0"/>
              <a:t>For this pair of masses,					    </a:t>
            </a:r>
            <a:r>
              <a:rPr lang="en-US" i="1" dirty="0"/>
              <a:t>is</a:t>
            </a:r>
            <a:r>
              <a:rPr lang="en-US" dirty="0"/>
              <a:t> along the axis.</a:t>
            </a:r>
          </a:p>
          <a:p>
            <a:r>
              <a:rPr lang="en-US" dirty="0"/>
              <a:t>(Check it out!)</a:t>
            </a:r>
          </a:p>
        </p:txBody>
      </p:sp>
      <p:sp>
        <p:nvSpPr>
          <p:cNvPr id="4" name="Content Placeholder 3"/>
          <p:cNvSpPr>
            <a:spLocks noGrp="1"/>
          </p:cNvSpPr>
          <p:nvPr>
            <p:ph sz="half" idx="2"/>
          </p:nvPr>
        </p:nvSpPr>
        <p:spPr>
          <a:xfrm>
            <a:off x="5943600" y="1600200"/>
            <a:ext cx="2743200" cy="4525963"/>
          </a:xfrm>
        </p:spPr>
        <p:txBody>
          <a:bodyPr>
            <a:normAutofit/>
          </a:bodyPr>
          <a:lstStyle/>
          <a:p>
            <a:r>
              <a:rPr lang="en-US">
                <a:solidFill>
                  <a:schemeClr val="bg2">
                    <a:lumMod val="50000"/>
                  </a:schemeClr>
                </a:solidFill>
              </a:rPr>
              <a:t>a</a:t>
            </a:r>
          </a:p>
        </p:txBody>
      </p:sp>
      <p:sp>
        <p:nvSpPr>
          <p:cNvPr id="8" name="Rectangle 7"/>
          <p:cNvSpPr/>
          <p:nvPr/>
        </p:nvSpPr>
        <p:spPr>
          <a:xfrm>
            <a:off x="7318332" y="1925876"/>
            <a:ext cx="76200" cy="3429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6150280" y="2488504"/>
            <a:ext cx="2373682" cy="2361156"/>
            <a:chOff x="6313118" y="2108548"/>
            <a:chExt cx="2373682" cy="2361156"/>
          </a:xfrm>
        </p:grpSpPr>
        <p:sp>
          <p:nvSpPr>
            <p:cNvPr id="5" name="Oval 4"/>
            <p:cNvSpPr/>
            <p:nvPr/>
          </p:nvSpPr>
          <p:spPr>
            <a:xfrm>
              <a:off x="8077200" y="2108548"/>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313118" y="3860104"/>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2700000">
              <a:off x="7482781" y="2338760"/>
              <a:ext cx="76200" cy="1905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Object 10"/>
          <p:cNvGraphicFramePr>
            <a:graphicFrameLocks noChangeAspect="1"/>
          </p:cNvGraphicFramePr>
          <p:nvPr/>
        </p:nvGraphicFramePr>
        <p:xfrm>
          <a:off x="506260" y="5041900"/>
          <a:ext cx="2578100" cy="444500"/>
        </p:xfrm>
        <a:graphic>
          <a:graphicData uri="http://schemas.openxmlformats.org/presentationml/2006/ole">
            <mc:AlternateContent xmlns:mc="http://schemas.openxmlformats.org/markup-compatibility/2006">
              <mc:Choice xmlns:v="urn:schemas-microsoft-com:vml" Requires="v">
                <p:oleObj spid="_x0000_s63493" name="Equation" r:id="rId4" imgW="2577960" imgH="444240" progId="Equation.DSMT4">
                  <p:embed/>
                </p:oleObj>
              </mc:Choice>
              <mc:Fallback>
                <p:oleObj name="Equation" r:id="rId4" imgW="2577960" imgH="44424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260" y="5041900"/>
                        <a:ext cx="25781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Oval 15"/>
          <p:cNvSpPr/>
          <p:nvPr/>
        </p:nvSpPr>
        <p:spPr>
          <a:xfrm rot="5400000" flipV="1">
            <a:off x="7924800" y="4248410"/>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rot="5400000" flipV="1">
            <a:off x="6160718" y="2496854"/>
            <a:ext cx="609600" cy="609600"/>
          </a:xfrm>
          <a:prstGeom prst="ellipse">
            <a:avLst/>
          </a:prstGeom>
          <a:gradFill flip="none" rotWithShape="1">
            <a:gsLst>
              <a:gs pos="84000">
                <a:srgbClr val="FF0000"/>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rot="18900000" flipV="1">
            <a:off x="7330381" y="2722798"/>
            <a:ext cx="76200" cy="1905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Torque as a Vector</a:t>
            </a:r>
          </a:p>
        </p:txBody>
      </p:sp>
      <p:sp>
        <p:nvSpPr>
          <p:cNvPr id="3" name="Content Placeholder 2"/>
          <p:cNvSpPr>
            <a:spLocks noGrp="1"/>
          </p:cNvSpPr>
          <p:nvPr>
            <p:ph idx="1"/>
          </p:nvPr>
        </p:nvSpPr>
        <p:spPr>
          <a:xfrm>
            <a:off x="304800" y="1371600"/>
            <a:ext cx="8610600" cy="5486400"/>
          </a:xfrm>
        </p:spPr>
        <p:txBody>
          <a:bodyPr/>
          <a:lstStyle/>
          <a:p>
            <a:r>
              <a:rPr lang="en-US"/>
              <a:t>Suppose we have a wheel spinning about a fixed axis: then      always points along the axis—so                       	        points along the axis too.</a:t>
            </a:r>
          </a:p>
          <a:p>
            <a:r>
              <a:rPr lang="en-US"/>
              <a:t>If we want to write a vector equation</a:t>
            </a:r>
          </a:p>
          <a:p>
            <a:endParaRPr lang="en-US"/>
          </a:p>
          <a:p>
            <a:pPr>
              <a:buNone/>
            </a:pPr>
            <a:r>
              <a:rPr lang="en-US"/>
              <a:t>	it’s clear that the vector      is parallel to the vector              : so     </a:t>
            </a:r>
            <a:r>
              <a:rPr lang="en-US">
                <a:solidFill>
                  <a:srgbClr val="FFFF00"/>
                </a:solidFill>
              </a:rPr>
              <a:t>points along the axis too!</a:t>
            </a:r>
          </a:p>
          <a:p>
            <a:r>
              <a:rPr lang="en-US">
                <a:solidFill>
                  <a:srgbClr val="FFFF00"/>
                </a:solidFill>
              </a:rPr>
              <a:t>BUT</a:t>
            </a:r>
            <a:r>
              <a:rPr lang="en-US"/>
              <a:t> this vector    ,  is, remember made of two other vectors: the force      and the place     where it acts!</a:t>
            </a:r>
          </a:p>
        </p:txBody>
      </p:sp>
      <p:graphicFrame>
        <p:nvGraphicFramePr>
          <p:cNvPr id="4" name="Object 3"/>
          <p:cNvGraphicFramePr>
            <a:graphicFrameLocks noChangeAspect="1"/>
          </p:cNvGraphicFramePr>
          <p:nvPr/>
        </p:nvGraphicFramePr>
        <p:xfrm>
          <a:off x="2400837" y="1930758"/>
          <a:ext cx="381000" cy="444500"/>
        </p:xfrm>
        <a:graphic>
          <a:graphicData uri="http://schemas.openxmlformats.org/presentationml/2006/ole">
            <mc:AlternateContent xmlns:mc="http://schemas.openxmlformats.org/markup-compatibility/2006">
              <mc:Choice xmlns:v="urn:schemas-microsoft-com:vml" Requires="v">
                <p:oleObj spid="_x0000_s1046" name="Equation" r:id="rId4" imgW="152280" imgH="177480" progId="Equation.DSMT4">
                  <p:embed/>
                </p:oleObj>
              </mc:Choice>
              <mc:Fallback>
                <p:oleObj name="Equation" r:id="rId4" imgW="152280" imgH="177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0837" y="1930758"/>
                        <a:ext cx="3810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715854" y="2409005"/>
          <a:ext cx="1277484" cy="483373"/>
        </p:xfrm>
        <a:graphic>
          <a:graphicData uri="http://schemas.openxmlformats.org/presentationml/2006/ole">
            <mc:AlternateContent xmlns:mc="http://schemas.openxmlformats.org/markup-compatibility/2006">
              <mc:Choice xmlns:v="urn:schemas-microsoft-com:vml" Requires="v">
                <p:oleObj spid="_x0000_s1047" name="Equation" r:id="rId6" imgW="469800" imgH="177480" progId="Equation.DSMT4">
                  <p:embed/>
                </p:oleObj>
              </mc:Choice>
              <mc:Fallback>
                <p:oleObj name="Equation" r:id="rId6" imgW="469800" imgH="177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5854" y="2409005"/>
                        <a:ext cx="1277484" cy="4833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470400" y="1960563"/>
          <a:ext cx="203200" cy="342900"/>
        </p:xfrm>
        <a:graphic>
          <a:graphicData uri="http://schemas.openxmlformats.org/presentationml/2006/ole">
            <mc:AlternateContent xmlns:mc="http://schemas.openxmlformats.org/markup-compatibility/2006">
              <mc:Choice xmlns:v="urn:schemas-microsoft-com:vml" Requires="v">
                <p:oleObj spid="_x0000_s1048" name="Equation" r:id="rId8" imgW="203040" imgH="342720" progId="Equation.DSMT4">
                  <p:embed/>
                </p:oleObj>
              </mc:Choice>
              <mc:Fallback>
                <p:oleObj name="Equation" r:id="rId8" imgW="203040" imgH="34272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70400" y="1960563"/>
                        <a:ext cx="203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2971800" y="3657600"/>
          <a:ext cx="2628900" cy="342900"/>
        </p:xfrm>
        <a:graphic>
          <a:graphicData uri="http://schemas.openxmlformats.org/presentationml/2006/ole">
            <mc:AlternateContent xmlns:mc="http://schemas.openxmlformats.org/markup-compatibility/2006">
              <mc:Choice xmlns:v="urn:schemas-microsoft-com:vml" Requires="v">
                <p:oleObj spid="_x0000_s1049" name="Equation" r:id="rId10" imgW="2628720" imgH="342720" progId="Equation.DSMT4">
                  <p:embed/>
                </p:oleObj>
              </mc:Choice>
              <mc:Fallback>
                <p:oleObj name="Equation" r:id="rId10" imgW="2628720" imgH="34272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71800" y="3657600"/>
                        <a:ext cx="26289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4824210" y="4241442"/>
          <a:ext cx="241300" cy="342900"/>
        </p:xfrm>
        <a:graphic>
          <a:graphicData uri="http://schemas.openxmlformats.org/presentationml/2006/ole">
            <mc:AlternateContent xmlns:mc="http://schemas.openxmlformats.org/markup-compatibility/2006">
              <mc:Choice xmlns:v="urn:schemas-microsoft-com:vml" Requires="v">
                <p:oleObj spid="_x0000_s1050" name="Equation" r:id="rId12" imgW="241200" imgH="342720" progId="Equation.DSMT4">
                  <p:embed/>
                </p:oleObj>
              </mc:Choice>
              <mc:Fallback>
                <p:oleObj name="Equation" r:id="rId12" imgW="241200" imgH="34272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824210" y="4241442"/>
                        <a:ext cx="241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1926820" y="4710447"/>
          <a:ext cx="1092200" cy="342900"/>
        </p:xfrm>
        <a:graphic>
          <a:graphicData uri="http://schemas.openxmlformats.org/presentationml/2006/ole">
            <mc:AlternateContent xmlns:mc="http://schemas.openxmlformats.org/markup-compatibility/2006">
              <mc:Choice xmlns:v="urn:schemas-microsoft-com:vml" Requires="v">
                <p:oleObj spid="_x0000_s1051" name="Equation" r:id="rId14" imgW="1091880" imgH="342720" progId="Equation.DSMT4">
                  <p:embed/>
                </p:oleObj>
              </mc:Choice>
              <mc:Fallback>
                <p:oleObj name="Equation" r:id="rId14" imgW="1091880" imgH="34272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26820" y="4710447"/>
                        <a:ext cx="1092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3783168" y="4721178"/>
          <a:ext cx="241300" cy="342900"/>
        </p:xfrm>
        <a:graphic>
          <a:graphicData uri="http://schemas.openxmlformats.org/presentationml/2006/ole">
            <mc:AlternateContent xmlns:mc="http://schemas.openxmlformats.org/markup-compatibility/2006">
              <mc:Choice xmlns:v="urn:schemas-microsoft-com:vml" Requires="v">
                <p:oleObj spid="_x0000_s1052" name="Equation" r:id="rId16" imgW="241200" imgH="342720" progId="Equation.DSMT4">
                  <p:embed/>
                </p:oleObj>
              </mc:Choice>
              <mc:Fallback>
                <p:oleObj name="Equation" r:id="rId16" imgW="241200" imgH="342720" progId="Equation.DSMT4">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783168" y="4721178"/>
                        <a:ext cx="241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3402168" y="5292678"/>
          <a:ext cx="241300" cy="342900"/>
        </p:xfrm>
        <a:graphic>
          <a:graphicData uri="http://schemas.openxmlformats.org/presentationml/2006/ole">
            <mc:AlternateContent xmlns:mc="http://schemas.openxmlformats.org/markup-compatibility/2006">
              <mc:Choice xmlns:v="urn:schemas-microsoft-com:vml" Requires="v">
                <p:oleObj spid="_x0000_s1053" name="Equation" r:id="rId18" imgW="241200" imgH="342720" progId="Equation.DSMT4">
                  <p:embed/>
                </p:oleObj>
              </mc:Choice>
              <mc:Fallback>
                <p:oleObj name="Equation" r:id="rId18" imgW="241200" imgH="342720" progId="Equation.DSMT4">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402168" y="5292678"/>
                        <a:ext cx="241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4738353" y="5724657"/>
          <a:ext cx="317500" cy="406400"/>
        </p:xfrm>
        <a:graphic>
          <a:graphicData uri="http://schemas.openxmlformats.org/presentationml/2006/ole">
            <mc:AlternateContent xmlns:mc="http://schemas.openxmlformats.org/markup-compatibility/2006">
              <mc:Choice xmlns:v="urn:schemas-microsoft-com:vml" Requires="v">
                <p:oleObj spid="_x0000_s1054" name="Equation" r:id="rId20" imgW="317160" imgH="406080" progId="Equation.DSMT4">
                  <p:embed/>
                </p:oleObj>
              </mc:Choice>
              <mc:Fallback>
                <p:oleObj name="Equation" r:id="rId20" imgW="317160" imgH="406080" progId="Equation.DSMT4">
                  <p:embed/>
                  <p:pic>
                    <p:nvPicPr>
                      <p:cNvPr id="0" name="Picture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738353" y="5724657"/>
                        <a:ext cx="3175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7506237" y="5765800"/>
          <a:ext cx="228600" cy="330200"/>
        </p:xfrm>
        <a:graphic>
          <a:graphicData uri="http://schemas.openxmlformats.org/presentationml/2006/ole">
            <mc:AlternateContent xmlns:mc="http://schemas.openxmlformats.org/markup-compatibility/2006">
              <mc:Choice xmlns:v="urn:schemas-microsoft-com:vml" Requires="v">
                <p:oleObj spid="_x0000_s1055" name="Equation" r:id="rId22" imgW="228600" imgH="330120" progId="Equation.DSMT4">
                  <p:embed/>
                </p:oleObj>
              </mc:Choice>
              <mc:Fallback>
                <p:oleObj name="Equation" r:id="rId22" imgW="228600" imgH="330120" progId="Equation.DSMT4">
                  <p:embed/>
                  <p:pic>
                    <p:nvPicPr>
                      <p:cNvPr id="0" name="Picture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506237" y="5765800"/>
                        <a:ext cx="228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More Torque…</a:t>
            </a:r>
          </a:p>
        </p:txBody>
      </p:sp>
      <p:sp>
        <p:nvSpPr>
          <p:cNvPr id="3" name="Content Placeholder 2"/>
          <p:cNvSpPr>
            <a:spLocks noGrp="1"/>
          </p:cNvSpPr>
          <p:nvPr>
            <p:ph sz="half" idx="1"/>
          </p:nvPr>
        </p:nvSpPr>
        <p:spPr>
          <a:xfrm>
            <a:off x="152400" y="1371600"/>
            <a:ext cx="4114800" cy="5486400"/>
          </a:xfrm>
        </p:spPr>
        <p:txBody>
          <a:bodyPr>
            <a:normAutofit/>
          </a:bodyPr>
          <a:lstStyle/>
          <a:p>
            <a:r>
              <a:rPr lang="en-US" sz="2600"/>
              <a:t>Expressing the force vector      as a sum of components        (“fperp”)    perpendicular to the lever arm and       parallel to the arm, it’s clear that only       has leverage, that is, torque, about O.               	has magnitude </a:t>
            </a:r>
            <a:r>
              <a:rPr lang="en-US" sz="2600" i="1"/>
              <a:t>F</a:t>
            </a:r>
            <a:r>
              <a:rPr lang="en-US" sz="2600"/>
              <a:t>sin</a:t>
            </a:r>
            <a:r>
              <a:rPr lang="en-US" sz="2600" i="1">
                <a:sym typeface="Symbol"/>
              </a:rPr>
              <a:t></a:t>
            </a:r>
            <a:r>
              <a:rPr lang="en-US" sz="2600"/>
              <a:t> ,         so </a:t>
            </a:r>
            <a:r>
              <a:rPr lang="el-GR" sz="2600" i="1"/>
              <a:t>τ</a:t>
            </a:r>
            <a:r>
              <a:rPr lang="en-US" sz="2600"/>
              <a:t> = </a:t>
            </a:r>
            <a:r>
              <a:rPr lang="en-US" sz="2600" i="1"/>
              <a:t>rF</a:t>
            </a:r>
            <a:r>
              <a:rPr lang="en-US" sz="2600"/>
              <a:t>sin</a:t>
            </a:r>
            <a:r>
              <a:rPr lang="en-US" sz="2600" i="1">
                <a:sym typeface="Symbol"/>
              </a:rPr>
              <a:t> .</a:t>
            </a:r>
          </a:p>
          <a:p>
            <a:r>
              <a:rPr lang="en-US" sz="2600">
                <a:sym typeface="Symbol"/>
              </a:rPr>
              <a:t>Alternatively, keep      and measure </a:t>
            </a:r>
            <a:r>
              <a:rPr lang="en-US" sz="2600" i="1">
                <a:sym typeface="Symbol"/>
              </a:rPr>
              <a:t>its</a:t>
            </a:r>
            <a:r>
              <a:rPr lang="en-US" sz="2600">
                <a:sym typeface="Symbol"/>
              </a:rPr>
              <a:t> lever arm about O:  that’s  </a:t>
            </a:r>
            <a:r>
              <a:rPr lang="en-US" sz="2600" i="1">
                <a:sym typeface="Symbol"/>
              </a:rPr>
              <a:t>r</a:t>
            </a:r>
            <a:r>
              <a:rPr lang="en-US" sz="2600">
                <a:sym typeface="Symbol"/>
              </a:rPr>
              <a:t>sin</a:t>
            </a:r>
            <a:r>
              <a:rPr lang="en-US" sz="2600" i="1">
                <a:sym typeface="Symbol"/>
              </a:rPr>
              <a:t></a:t>
            </a:r>
            <a:r>
              <a:rPr lang="en-US" sz="2600">
                <a:sym typeface="Symbol"/>
              </a:rPr>
              <a:t>  .</a:t>
            </a:r>
            <a:endParaRPr lang="en-US" sz="2600"/>
          </a:p>
        </p:txBody>
      </p:sp>
      <p:sp>
        <p:nvSpPr>
          <p:cNvPr id="4" name="Content Placeholder 3"/>
          <p:cNvSpPr>
            <a:spLocks noGrp="1"/>
          </p:cNvSpPr>
          <p:nvPr>
            <p:ph sz="half" idx="2"/>
          </p:nvPr>
        </p:nvSpPr>
        <p:spPr/>
        <p:txBody>
          <a:bodyPr>
            <a:normAutofit/>
          </a:bodyPr>
          <a:lstStyle/>
          <a:p>
            <a:r>
              <a:rPr lang="en-US"/>
              <a:t>x</a:t>
            </a:r>
          </a:p>
        </p:txBody>
      </p:sp>
      <p:grpSp>
        <p:nvGrpSpPr>
          <p:cNvPr id="26" name="Group 25"/>
          <p:cNvGrpSpPr/>
          <p:nvPr/>
        </p:nvGrpSpPr>
        <p:grpSpPr>
          <a:xfrm>
            <a:off x="4800600" y="1524000"/>
            <a:ext cx="3197502" cy="1771710"/>
            <a:chOff x="4800600" y="1524000"/>
            <a:chExt cx="3197502" cy="1771710"/>
          </a:xfrm>
        </p:grpSpPr>
        <p:sp>
          <p:nvSpPr>
            <p:cNvPr id="5" name="Oval 4"/>
            <p:cNvSpPr/>
            <p:nvPr/>
          </p:nvSpPr>
          <p:spPr>
            <a:xfrm>
              <a:off x="5181600" y="2667000"/>
              <a:ext cx="152400" cy="152400"/>
            </a:xfrm>
            <a:prstGeom prst="ellipse">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29704" y="2717442"/>
              <a:ext cx="1528296" cy="45719"/>
            </a:xfrm>
            <a:prstGeom prst="rect">
              <a:avLst/>
            </a:prstGeom>
            <a:solidFill>
              <a:schemeClr val="tx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a:stCxn id="6" idx="3"/>
            </p:cNvCxnSpPr>
            <p:nvPr/>
          </p:nvCxnSpPr>
          <p:spPr>
            <a:xfrm flipV="1">
              <a:off x="6858000" y="1600200"/>
              <a:ext cx="1066800" cy="114010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3"/>
            </p:cNvCxnSpPr>
            <p:nvPr/>
          </p:nvCxnSpPr>
          <p:spPr>
            <a:xfrm flipV="1">
              <a:off x="6858000" y="1600200"/>
              <a:ext cx="1588" cy="1140102"/>
            </a:xfrm>
            <a:prstGeom prst="straightConnector1">
              <a:avLst/>
            </a:prstGeom>
            <a:ln w="317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V="1">
              <a:off x="7427257" y="2172355"/>
              <a:ext cx="1588" cy="1140102"/>
            </a:xfrm>
            <a:prstGeom prst="straightConnector1">
              <a:avLst/>
            </a:prstGeom>
            <a:ln w="317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00600" y="2667000"/>
              <a:ext cx="533400" cy="400110"/>
            </a:xfrm>
            <a:prstGeom prst="rect">
              <a:avLst/>
            </a:prstGeom>
            <a:noFill/>
          </p:spPr>
          <p:txBody>
            <a:bodyPr wrap="square" rtlCol="0">
              <a:spAutoFit/>
            </a:bodyPr>
            <a:lstStyle/>
            <a:p>
              <a:r>
                <a:rPr lang="en-US" sz="2000"/>
                <a:t>O</a:t>
              </a:r>
            </a:p>
          </p:txBody>
        </p:sp>
        <p:cxnSp>
          <p:nvCxnSpPr>
            <p:cNvPr id="14" name="Straight Arrow Connector 13"/>
            <p:cNvCxnSpPr/>
            <p:nvPr/>
          </p:nvCxnSpPr>
          <p:spPr>
            <a:xfrm>
              <a:off x="5257800" y="2971800"/>
              <a:ext cx="1597302" cy="1588"/>
            </a:xfrm>
            <a:prstGeom prst="straightConnector1">
              <a:avLst/>
            </a:prstGeom>
            <a:ln w="22225">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31795" y="2895600"/>
              <a:ext cx="533400" cy="400110"/>
            </a:xfrm>
            <a:prstGeom prst="rect">
              <a:avLst/>
            </a:prstGeom>
            <a:noFill/>
          </p:spPr>
          <p:txBody>
            <a:bodyPr wrap="square" rtlCol="0">
              <a:spAutoFit/>
            </a:bodyPr>
            <a:lstStyle/>
            <a:p>
              <a:r>
                <a:rPr lang="en-US" sz="2000" i="1"/>
                <a:t>r</a:t>
              </a:r>
            </a:p>
          </p:txBody>
        </p:sp>
        <p:sp>
          <p:nvSpPr>
            <p:cNvPr id="17" name="TextBox 16"/>
            <p:cNvSpPr txBox="1"/>
            <p:nvPr/>
          </p:nvSpPr>
          <p:spPr>
            <a:xfrm>
              <a:off x="6983568" y="2387958"/>
              <a:ext cx="533400" cy="400110"/>
            </a:xfrm>
            <a:prstGeom prst="rect">
              <a:avLst/>
            </a:prstGeom>
            <a:noFill/>
          </p:spPr>
          <p:txBody>
            <a:bodyPr wrap="square" rtlCol="0">
              <a:spAutoFit/>
            </a:bodyPr>
            <a:lstStyle/>
            <a:p>
              <a:r>
                <a:rPr lang="en-US" sz="2000" i="1">
                  <a:sym typeface="Symbol"/>
                </a:rPr>
                <a:t></a:t>
              </a:r>
              <a:endParaRPr lang="en-US" sz="2000" i="1"/>
            </a:p>
          </p:txBody>
        </p:sp>
        <p:graphicFrame>
          <p:nvGraphicFramePr>
            <p:cNvPr id="18" name="Object 17"/>
            <p:cNvGraphicFramePr>
              <a:graphicFrameLocks noChangeAspect="1"/>
            </p:cNvGraphicFramePr>
            <p:nvPr/>
          </p:nvGraphicFramePr>
          <p:xfrm>
            <a:off x="7543800" y="1905000"/>
            <a:ext cx="297656" cy="381000"/>
          </p:xfrm>
          <a:graphic>
            <a:graphicData uri="http://schemas.openxmlformats.org/presentationml/2006/ole">
              <mc:AlternateContent xmlns:mc="http://schemas.openxmlformats.org/markup-compatibility/2006">
                <mc:Choice xmlns:v="urn:schemas-microsoft-com:vml" Requires="v">
                  <p:oleObj spid="_x0000_s50203" name="Equation" r:id="rId4" imgW="317160" imgH="406080" progId="Equation.DSMT4">
                    <p:embed/>
                  </p:oleObj>
                </mc:Choice>
                <mc:Fallback>
                  <p:oleObj name="Equation" r:id="rId4" imgW="317160" imgH="4060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1905000"/>
                          <a:ext cx="297656"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7543800" y="2743200"/>
            <a:ext cx="309563" cy="511175"/>
          </p:xfrm>
          <a:graphic>
            <a:graphicData uri="http://schemas.openxmlformats.org/presentationml/2006/ole">
              <mc:AlternateContent xmlns:mc="http://schemas.openxmlformats.org/markup-compatibility/2006">
                <mc:Choice xmlns:v="urn:schemas-microsoft-com:vml" Requires="v">
                  <p:oleObj spid="_x0000_s50204" name="Equation" r:id="rId6" imgW="330120" imgH="545760" progId="Equation.DSMT4">
                    <p:embed/>
                  </p:oleObj>
                </mc:Choice>
                <mc:Fallback>
                  <p:oleObj name="Equation" r:id="rId6" imgW="330120" imgH="54576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43800" y="2743200"/>
                          <a:ext cx="309563"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6451242" y="1524000"/>
            <a:ext cx="381000" cy="476250"/>
          </p:xfrm>
          <a:graphic>
            <a:graphicData uri="http://schemas.openxmlformats.org/presentationml/2006/ole">
              <mc:AlternateContent xmlns:mc="http://schemas.openxmlformats.org/markup-compatibility/2006">
                <mc:Choice xmlns:v="urn:schemas-microsoft-com:vml" Requires="v">
                  <p:oleObj spid="_x0000_s50205" name="Equation" r:id="rId8" imgW="406080" imgH="507960" progId="Equation.DSMT4">
                    <p:embed/>
                  </p:oleObj>
                </mc:Choice>
                <mc:Fallback>
                  <p:oleObj name="Equation" r:id="rId8" imgW="406080" imgH="50796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51242" y="1524000"/>
                          <a:ext cx="3810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1" name="Object 20"/>
          <p:cNvGraphicFramePr>
            <a:graphicFrameLocks noChangeAspect="1"/>
          </p:cNvGraphicFramePr>
          <p:nvPr/>
        </p:nvGraphicFramePr>
        <p:xfrm>
          <a:off x="1524000" y="1752600"/>
          <a:ext cx="297656" cy="381000"/>
        </p:xfrm>
        <a:graphic>
          <a:graphicData uri="http://schemas.openxmlformats.org/presentationml/2006/ole">
            <mc:AlternateContent xmlns:mc="http://schemas.openxmlformats.org/markup-compatibility/2006">
              <mc:Choice xmlns:v="urn:schemas-microsoft-com:vml" Requires="v">
                <p:oleObj spid="_x0000_s50206" name="Equation" r:id="rId10" imgW="317160" imgH="406080" progId="Equation.DSMT4">
                  <p:embed/>
                </p:oleObj>
              </mc:Choice>
              <mc:Fallback>
                <p:oleObj name="Equation" r:id="rId10" imgW="317160" imgH="40608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1752600"/>
                        <a:ext cx="297656"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2362200" y="2190750"/>
          <a:ext cx="381000" cy="476250"/>
        </p:xfrm>
        <a:graphic>
          <a:graphicData uri="http://schemas.openxmlformats.org/presentationml/2006/ole">
            <mc:AlternateContent xmlns:mc="http://schemas.openxmlformats.org/markup-compatibility/2006">
              <mc:Choice xmlns:v="urn:schemas-microsoft-com:vml" Requires="v">
                <p:oleObj spid="_x0000_s50207" name="Equation" r:id="rId12" imgW="406080" imgH="507960" progId="Equation.DSMT4">
                  <p:embed/>
                </p:oleObj>
              </mc:Choice>
              <mc:Fallback>
                <p:oleObj name="Equation" r:id="rId12" imgW="406080" imgH="50796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62200" y="2190750"/>
                        <a:ext cx="3810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1828800" y="2971800"/>
          <a:ext cx="309563" cy="511175"/>
        </p:xfrm>
        <a:graphic>
          <a:graphicData uri="http://schemas.openxmlformats.org/presentationml/2006/ole">
            <mc:AlternateContent xmlns:mc="http://schemas.openxmlformats.org/markup-compatibility/2006">
              <mc:Choice xmlns:v="urn:schemas-microsoft-com:vml" Requires="v">
                <p:oleObj spid="_x0000_s50208" name="Equation" r:id="rId14" imgW="330120" imgH="545760" progId="Equation.DSMT4">
                  <p:embed/>
                </p:oleObj>
              </mc:Choice>
              <mc:Fallback>
                <p:oleObj name="Equation" r:id="rId14" imgW="330120" imgH="54576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828800" y="2971800"/>
                        <a:ext cx="309563"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nvGraphicFramePr>
        <p:xfrm>
          <a:off x="3734874" y="3371313"/>
          <a:ext cx="381000" cy="476250"/>
        </p:xfrm>
        <a:graphic>
          <a:graphicData uri="http://schemas.openxmlformats.org/presentationml/2006/ole">
            <mc:AlternateContent xmlns:mc="http://schemas.openxmlformats.org/markup-compatibility/2006">
              <mc:Choice xmlns:v="urn:schemas-microsoft-com:vml" Requires="v">
                <p:oleObj spid="_x0000_s50209" name="Equation" r:id="rId16" imgW="406080" imgH="507960" progId="Equation.DSMT4">
                  <p:embed/>
                </p:oleObj>
              </mc:Choice>
              <mc:Fallback>
                <p:oleObj name="Equation" r:id="rId16" imgW="406080" imgH="507960" progId="Equation.DSMT4">
                  <p:embed/>
                  <p:pic>
                    <p:nvPicPr>
                      <p:cNvPr id="0"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34874" y="3371313"/>
                        <a:ext cx="3810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nvGraphicFramePr>
        <p:xfrm>
          <a:off x="736242" y="4514313"/>
          <a:ext cx="381000" cy="476250"/>
        </p:xfrm>
        <a:graphic>
          <a:graphicData uri="http://schemas.openxmlformats.org/presentationml/2006/ole">
            <mc:AlternateContent xmlns:mc="http://schemas.openxmlformats.org/markup-compatibility/2006">
              <mc:Choice xmlns:v="urn:schemas-microsoft-com:vml" Requires="v">
                <p:oleObj spid="_x0000_s50210" name="Equation" r:id="rId17" imgW="406080" imgH="507960" progId="Equation.DSMT4">
                  <p:embed/>
                </p:oleObj>
              </mc:Choice>
              <mc:Fallback>
                <p:oleObj name="Equation" r:id="rId17" imgW="406080" imgH="507960" progId="Equation.DSMT4">
                  <p:embed/>
                  <p:pic>
                    <p:nvPicPr>
                      <p:cNvPr id="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6242" y="4514313"/>
                        <a:ext cx="3810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Oval 27"/>
          <p:cNvSpPr/>
          <p:nvPr/>
        </p:nvSpPr>
        <p:spPr>
          <a:xfrm>
            <a:off x="5105400" y="4800600"/>
            <a:ext cx="152400" cy="152400"/>
          </a:xfrm>
          <a:prstGeom prst="ellipse">
            <a:avLst/>
          </a:prstGeom>
          <a:solidFill>
            <a:schemeClr val="bg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253504" y="4851042"/>
            <a:ext cx="1528296" cy="45719"/>
          </a:xfrm>
          <a:prstGeom prst="rect">
            <a:avLst/>
          </a:prstGeom>
          <a:solidFill>
            <a:schemeClr val="tx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a:stCxn id="29" idx="3"/>
          </p:cNvCxnSpPr>
          <p:nvPr/>
        </p:nvCxnSpPr>
        <p:spPr>
          <a:xfrm flipV="1">
            <a:off x="6781800" y="3733800"/>
            <a:ext cx="1066800" cy="114010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V="1">
            <a:off x="7351057" y="4305955"/>
            <a:ext cx="1588" cy="1140102"/>
          </a:xfrm>
          <a:prstGeom prst="straightConnector1">
            <a:avLst/>
          </a:prstGeom>
          <a:ln w="31750">
            <a:solidFill>
              <a:schemeClr val="bg2">
                <a:lumMod val="20000"/>
                <a:lumOff val="80000"/>
              </a:schemeClr>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724400" y="4800600"/>
            <a:ext cx="533400" cy="400110"/>
          </a:xfrm>
          <a:prstGeom prst="rect">
            <a:avLst/>
          </a:prstGeom>
          <a:noFill/>
        </p:spPr>
        <p:txBody>
          <a:bodyPr wrap="square" rtlCol="0">
            <a:spAutoFit/>
          </a:bodyPr>
          <a:lstStyle/>
          <a:p>
            <a:r>
              <a:rPr lang="en-US" sz="2000"/>
              <a:t>O</a:t>
            </a:r>
          </a:p>
        </p:txBody>
      </p:sp>
      <p:cxnSp>
        <p:nvCxnSpPr>
          <p:cNvPr id="34" name="Straight Arrow Connector 33"/>
          <p:cNvCxnSpPr/>
          <p:nvPr/>
        </p:nvCxnSpPr>
        <p:spPr>
          <a:xfrm>
            <a:off x="5181600" y="4648200"/>
            <a:ext cx="1597302" cy="1588"/>
          </a:xfrm>
          <a:prstGeom prst="straightConnector1">
            <a:avLst/>
          </a:prstGeom>
          <a:ln w="22225">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855595" y="4191000"/>
            <a:ext cx="533400" cy="400110"/>
          </a:xfrm>
          <a:prstGeom prst="rect">
            <a:avLst/>
          </a:prstGeom>
          <a:noFill/>
        </p:spPr>
        <p:txBody>
          <a:bodyPr wrap="square" rtlCol="0">
            <a:spAutoFit/>
          </a:bodyPr>
          <a:lstStyle/>
          <a:p>
            <a:r>
              <a:rPr lang="en-US" sz="2000" i="1"/>
              <a:t>r</a:t>
            </a:r>
          </a:p>
        </p:txBody>
      </p:sp>
      <p:sp>
        <p:nvSpPr>
          <p:cNvPr id="36" name="TextBox 35"/>
          <p:cNvSpPr txBox="1"/>
          <p:nvPr/>
        </p:nvSpPr>
        <p:spPr>
          <a:xfrm>
            <a:off x="6907368" y="4521558"/>
            <a:ext cx="533400" cy="400110"/>
          </a:xfrm>
          <a:prstGeom prst="rect">
            <a:avLst/>
          </a:prstGeom>
          <a:noFill/>
        </p:spPr>
        <p:txBody>
          <a:bodyPr wrap="square" rtlCol="0">
            <a:spAutoFit/>
          </a:bodyPr>
          <a:lstStyle/>
          <a:p>
            <a:r>
              <a:rPr lang="en-US" sz="2000" i="1">
                <a:sym typeface="Symbol"/>
              </a:rPr>
              <a:t></a:t>
            </a:r>
            <a:endParaRPr lang="en-US" sz="2000" i="1"/>
          </a:p>
        </p:txBody>
      </p:sp>
      <p:graphicFrame>
        <p:nvGraphicFramePr>
          <p:cNvPr id="37" name="Object 36"/>
          <p:cNvGraphicFramePr>
            <a:graphicFrameLocks noChangeAspect="1"/>
          </p:cNvGraphicFramePr>
          <p:nvPr/>
        </p:nvGraphicFramePr>
        <p:xfrm>
          <a:off x="7467600" y="4038600"/>
          <a:ext cx="297656" cy="381000"/>
        </p:xfrm>
        <a:graphic>
          <a:graphicData uri="http://schemas.openxmlformats.org/presentationml/2006/ole">
            <mc:AlternateContent xmlns:mc="http://schemas.openxmlformats.org/markup-compatibility/2006">
              <mc:Choice xmlns:v="urn:schemas-microsoft-com:vml" Requires="v">
                <p:oleObj spid="_x0000_s50211" name="Equation" r:id="rId18" imgW="317160" imgH="406080" progId="Equation.DSMT4">
                  <p:embed/>
                </p:oleObj>
              </mc:Choice>
              <mc:Fallback>
                <p:oleObj name="Equation" r:id="rId18" imgW="317160" imgH="406080" progId="Equation.DSMT4">
                  <p:embed/>
                  <p:pic>
                    <p:nvPicPr>
                      <p:cNvPr id="0"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67600" y="4038600"/>
                        <a:ext cx="297656"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3" name="Straight Arrow Connector 52"/>
          <p:cNvCxnSpPr/>
          <p:nvPr/>
        </p:nvCxnSpPr>
        <p:spPr>
          <a:xfrm flipV="1">
            <a:off x="5715000" y="4876800"/>
            <a:ext cx="1066800" cy="1140102"/>
          </a:xfrm>
          <a:prstGeom prst="straightConnector1">
            <a:avLst/>
          </a:prstGeom>
          <a:ln w="31750">
            <a:solidFill>
              <a:srgbClr val="FF0000"/>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181600" y="4876800"/>
            <a:ext cx="838200" cy="762000"/>
          </a:xfrm>
          <a:prstGeom prst="line">
            <a:avLst/>
          </a:prstGeom>
          <a:ln w="22225">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56" name="Object 55"/>
          <p:cNvGraphicFramePr>
            <a:graphicFrameLocks noChangeAspect="1"/>
          </p:cNvGraphicFramePr>
          <p:nvPr/>
        </p:nvGraphicFramePr>
        <p:xfrm>
          <a:off x="3162837" y="5410200"/>
          <a:ext cx="297656" cy="381000"/>
        </p:xfrm>
        <a:graphic>
          <a:graphicData uri="http://schemas.openxmlformats.org/presentationml/2006/ole">
            <mc:AlternateContent xmlns:mc="http://schemas.openxmlformats.org/markup-compatibility/2006">
              <mc:Choice xmlns:v="urn:schemas-microsoft-com:vml" Requires="v">
                <p:oleObj spid="_x0000_s50212" name="Equation" r:id="rId19" imgW="317160" imgH="406080" progId="Equation.DSMT4">
                  <p:embed/>
                </p:oleObj>
              </mc:Choice>
              <mc:Fallback>
                <p:oleObj name="Equation" r:id="rId19" imgW="317160" imgH="406080" progId="Equation.DSMT4">
                  <p:embed/>
                  <p:pic>
                    <p:nvPicPr>
                      <p:cNvPr id="0" name="Picture 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62837" y="5410200"/>
                        <a:ext cx="297656"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 name="TextBox 56"/>
          <p:cNvSpPr txBox="1"/>
          <p:nvPr/>
        </p:nvSpPr>
        <p:spPr>
          <a:xfrm>
            <a:off x="6250548" y="4837089"/>
            <a:ext cx="533400" cy="400110"/>
          </a:xfrm>
          <a:prstGeom prst="rect">
            <a:avLst/>
          </a:prstGeom>
          <a:noFill/>
        </p:spPr>
        <p:txBody>
          <a:bodyPr wrap="square" rtlCol="0">
            <a:spAutoFit/>
          </a:bodyPr>
          <a:lstStyle/>
          <a:p>
            <a:r>
              <a:rPr lang="en-US" sz="2000" i="1">
                <a:sym typeface="Symbol"/>
              </a:rPr>
              <a:t></a:t>
            </a:r>
            <a:endParaRPr lang="en-US" sz="2000" i="1"/>
          </a:p>
        </p:txBody>
      </p:sp>
      <p:sp>
        <p:nvSpPr>
          <p:cNvPr id="58" name="TextBox 57"/>
          <p:cNvSpPr txBox="1"/>
          <p:nvPr/>
        </p:nvSpPr>
        <p:spPr>
          <a:xfrm>
            <a:off x="4901484" y="5168721"/>
            <a:ext cx="1066800" cy="400110"/>
          </a:xfrm>
          <a:prstGeom prst="rect">
            <a:avLst/>
          </a:prstGeom>
          <a:noFill/>
        </p:spPr>
        <p:txBody>
          <a:bodyPr wrap="square" rtlCol="0">
            <a:spAutoFit/>
          </a:bodyPr>
          <a:lstStyle/>
          <a:p>
            <a:r>
              <a:rPr lang="en-US" sz="2000" i="1"/>
              <a:t>r</a:t>
            </a:r>
            <a:r>
              <a:rPr lang="en-US" sz="2000"/>
              <a:t>sin</a:t>
            </a:r>
            <a:r>
              <a:rPr lang="en-US" sz="2000" i="1">
                <a:sym typeface="Symbol"/>
              </a:rPr>
              <a:t></a:t>
            </a:r>
            <a:endParaRPr lang="en-US" sz="2000"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0000"/>
                </a:solidFill>
              </a:rPr>
              <a:t>Definition:</a:t>
            </a:r>
            <a:r>
              <a:rPr lang="en-US">
                <a:solidFill>
                  <a:srgbClr val="FFFF00"/>
                </a:solidFill>
              </a:rPr>
              <a:t> The Vector Cross Product</a:t>
            </a:r>
          </a:p>
        </p:txBody>
      </p:sp>
      <p:sp>
        <p:nvSpPr>
          <p:cNvPr id="3" name="Content Placeholder 2"/>
          <p:cNvSpPr>
            <a:spLocks noGrp="1"/>
          </p:cNvSpPr>
          <p:nvPr>
            <p:ph sz="half" idx="1"/>
          </p:nvPr>
        </p:nvSpPr>
        <p:spPr>
          <a:xfrm>
            <a:off x="457200" y="1600200"/>
            <a:ext cx="4038600" cy="5029200"/>
          </a:xfrm>
        </p:spPr>
        <p:txBody>
          <a:bodyPr/>
          <a:lstStyle/>
          <a:p>
            <a:endParaRPr lang="en-US"/>
          </a:p>
          <a:p>
            <a:r>
              <a:rPr lang="en-US"/>
              <a:t>The </a:t>
            </a:r>
            <a:r>
              <a:rPr lang="en-US">
                <a:solidFill>
                  <a:srgbClr val="FF0000"/>
                </a:solidFill>
              </a:rPr>
              <a:t>magnitude</a:t>
            </a:r>
            <a:r>
              <a:rPr lang="en-US"/>
              <a:t> </a:t>
            </a:r>
            <a:r>
              <a:rPr lang="en-US" i="1"/>
              <a:t>C</a:t>
            </a:r>
            <a:r>
              <a:rPr lang="en-US"/>
              <a:t> is  </a:t>
            </a:r>
            <a:r>
              <a:rPr lang="en-US" i="1"/>
              <a:t>AB</a:t>
            </a:r>
            <a:r>
              <a:rPr lang="en-US"/>
              <a:t>sin</a:t>
            </a:r>
            <a:r>
              <a:rPr lang="en-US" i="1">
                <a:sym typeface="Symbol"/>
              </a:rPr>
              <a:t> </a:t>
            </a:r>
            <a:r>
              <a:rPr lang="en-US">
                <a:sym typeface="Symbol"/>
              </a:rPr>
              <a:t>, where </a:t>
            </a:r>
            <a:r>
              <a:rPr lang="en-US" i="1">
                <a:sym typeface="Symbol"/>
              </a:rPr>
              <a:t></a:t>
            </a:r>
            <a:r>
              <a:rPr lang="en-US">
                <a:sym typeface="Symbol"/>
              </a:rPr>
              <a:t>  is the angle between the vectors           .</a:t>
            </a:r>
          </a:p>
          <a:p>
            <a:r>
              <a:rPr lang="en-US">
                <a:sym typeface="Symbol"/>
              </a:rPr>
              <a:t>The </a:t>
            </a:r>
            <a:r>
              <a:rPr lang="en-US">
                <a:solidFill>
                  <a:srgbClr val="FF0000"/>
                </a:solidFill>
                <a:sym typeface="Symbol"/>
              </a:rPr>
              <a:t>direction</a:t>
            </a:r>
            <a:r>
              <a:rPr lang="en-US">
                <a:sym typeface="Symbol"/>
              </a:rPr>
              <a:t> of      is perpendicular to both  and     , and is your right thumb direction if your curling fingers go from    to    . </a:t>
            </a:r>
            <a:endParaRPr lang="en-US"/>
          </a:p>
        </p:txBody>
      </p:sp>
      <p:sp>
        <p:nvSpPr>
          <p:cNvPr id="4" name="Content Placeholder 3"/>
          <p:cNvSpPr>
            <a:spLocks noGrp="1"/>
          </p:cNvSpPr>
          <p:nvPr>
            <p:ph sz="half" idx="2"/>
          </p:nvPr>
        </p:nvSpPr>
        <p:spPr/>
        <p:txBody>
          <a:bodyPr/>
          <a:lstStyle/>
          <a:p>
            <a:r>
              <a:rPr lang="en-US">
                <a:solidFill>
                  <a:schemeClr val="bg2">
                    <a:lumMod val="50000"/>
                  </a:schemeClr>
                </a:solidFill>
              </a:rPr>
              <a:t>g</a:t>
            </a:r>
          </a:p>
        </p:txBody>
      </p:sp>
      <p:grpSp>
        <p:nvGrpSpPr>
          <p:cNvPr id="11" name="Group 10"/>
          <p:cNvGrpSpPr/>
          <p:nvPr/>
        </p:nvGrpSpPr>
        <p:grpSpPr>
          <a:xfrm>
            <a:off x="5565893" y="2264865"/>
            <a:ext cx="1977907" cy="2232009"/>
            <a:chOff x="5565893" y="2264865"/>
            <a:chExt cx="1977907" cy="2232009"/>
          </a:xfrm>
        </p:grpSpPr>
        <p:cxnSp>
          <p:nvCxnSpPr>
            <p:cNvPr id="6" name="Straight Arrow Connector 5"/>
            <p:cNvCxnSpPr/>
            <p:nvPr/>
          </p:nvCxnSpPr>
          <p:spPr>
            <a:xfrm>
              <a:off x="5791200" y="4039674"/>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791200" y="3581400"/>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6300000">
              <a:off x="4918193" y="2912565"/>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2" name="Object 11"/>
          <p:cNvGraphicFramePr>
            <a:graphicFrameLocks noChangeAspect="1"/>
          </p:cNvGraphicFramePr>
          <p:nvPr/>
        </p:nvGraphicFramePr>
        <p:xfrm>
          <a:off x="6895563" y="4406721"/>
          <a:ext cx="292100" cy="419100"/>
        </p:xfrm>
        <a:graphic>
          <a:graphicData uri="http://schemas.openxmlformats.org/presentationml/2006/ole">
            <mc:AlternateContent xmlns:mc="http://schemas.openxmlformats.org/markup-compatibility/2006">
              <mc:Choice xmlns:v="urn:schemas-microsoft-com:vml" Requires="v">
                <p:oleObj spid="_x0000_s3096" name="Equation" r:id="rId4" imgW="291960" imgH="419040" progId="Equation.DSMT4">
                  <p:embed/>
                </p:oleObj>
              </mc:Choice>
              <mc:Fallback>
                <p:oleObj name="Equation" r:id="rId4" imgW="29196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5563" y="4406721"/>
                        <a:ext cx="2921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6934200" y="3200400"/>
          <a:ext cx="292100" cy="406400"/>
        </p:xfrm>
        <a:graphic>
          <a:graphicData uri="http://schemas.openxmlformats.org/presentationml/2006/ole">
            <mc:AlternateContent xmlns:mc="http://schemas.openxmlformats.org/markup-compatibility/2006">
              <mc:Choice xmlns:v="urn:schemas-microsoft-com:vml" Requires="v">
                <p:oleObj spid="_x0000_s3097" name="Equation" r:id="rId6" imgW="291960" imgH="406080" progId="Equation.DSMT4">
                  <p:embed/>
                </p:oleObj>
              </mc:Choice>
              <mc:Fallback>
                <p:oleObj name="Equation" r:id="rId6" imgW="291960" imgH="4060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4200" y="3200400"/>
                        <a:ext cx="2921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5855595" y="2387958"/>
          <a:ext cx="304800" cy="431800"/>
        </p:xfrm>
        <a:graphic>
          <a:graphicData uri="http://schemas.openxmlformats.org/presentationml/2006/ole">
            <mc:AlternateContent xmlns:mc="http://schemas.openxmlformats.org/markup-compatibility/2006">
              <mc:Choice xmlns:v="urn:schemas-microsoft-com:vml" Requires="v">
                <p:oleObj spid="_x0000_s3098" name="Equation" r:id="rId8" imgW="304560" imgH="431640" progId="Equation.DSMT4">
                  <p:embed/>
                </p:oleObj>
              </mc:Choice>
              <mc:Fallback>
                <p:oleObj name="Equation" r:id="rId8" imgW="304560" imgH="43164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55595" y="2387958"/>
                        <a:ext cx="3048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6400800" y="3860800"/>
          <a:ext cx="241300" cy="330200"/>
        </p:xfrm>
        <a:graphic>
          <a:graphicData uri="http://schemas.openxmlformats.org/presentationml/2006/ole">
            <mc:AlternateContent xmlns:mc="http://schemas.openxmlformats.org/markup-compatibility/2006">
              <mc:Choice xmlns:v="urn:schemas-microsoft-com:vml" Requires="v">
                <p:oleObj spid="_x0000_s3099" name="Equation" r:id="rId10" imgW="241200" imgH="330120" progId="Equation.DSMT4">
                  <p:embed/>
                </p:oleObj>
              </mc:Choice>
              <mc:Fallback>
                <p:oleObj name="Equation" r:id="rId10" imgW="241200" imgH="33012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00800" y="3860800"/>
                        <a:ext cx="2413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1295399" y="1524000"/>
          <a:ext cx="2010335" cy="584200"/>
        </p:xfrm>
        <a:graphic>
          <a:graphicData uri="http://schemas.openxmlformats.org/presentationml/2006/ole">
            <mc:AlternateContent xmlns:mc="http://schemas.openxmlformats.org/markup-compatibility/2006">
              <mc:Choice xmlns:v="urn:schemas-microsoft-com:vml" Requires="v">
                <p:oleObj spid="_x0000_s3100" name="Equation" r:id="rId12" imgW="1485720" imgH="431640" progId="Equation.DSMT4">
                  <p:embed/>
                </p:oleObj>
              </mc:Choice>
              <mc:Fallback>
                <p:oleObj name="Equation" r:id="rId12" imgW="1485720" imgH="43164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95399" y="1524000"/>
                        <a:ext cx="2010335"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2146300" y="3378558"/>
          <a:ext cx="673100" cy="495300"/>
        </p:xfrm>
        <a:graphic>
          <a:graphicData uri="http://schemas.openxmlformats.org/presentationml/2006/ole">
            <mc:AlternateContent xmlns:mc="http://schemas.openxmlformats.org/markup-compatibility/2006">
              <mc:Choice xmlns:v="urn:schemas-microsoft-com:vml" Requires="v">
                <p:oleObj spid="_x0000_s3101" name="Equation" r:id="rId14" imgW="672840" imgH="495000" progId="Equation.DSMT4">
                  <p:embed/>
                </p:oleObj>
              </mc:Choice>
              <mc:Fallback>
                <p:oleObj name="Equation" r:id="rId14" imgW="672840" imgH="49500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46300" y="3378558"/>
                        <a:ext cx="6731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nvGraphicFramePr>
        <p:xfrm>
          <a:off x="3276600" y="3886200"/>
          <a:ext cx="304800" cy="431800"/>
        </p:xfrm>
        <a:graphic>
          <a:graphicData uri="http://schemas.openxmlformats.org/presentationml/2006/ole">
            <mc:AlternateContent xmlns:mc="http://schemas.openxmlformats.org/markup-compatibility/2006">
              <mc:Choice xmlns:v="urn:schemas-microsoft-com:vml" Requires="v">
                <p:oleObj spid="_x0000_s3102" name="Equation" r:id="rId16" imgW="304560" imgH="431640" progId="Equation.DSMT4">
                  <p:embed/>
                </p:oleObj>
              </mc:Choice>
              <mc:Fallback>
                <p:oleObj name="Equation" r:id="rId16" imgW="304560" imgH="431640" progId="Equation.DSMT4">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276600" y="3886200"/>
                        <a:ext cx="3048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nvGraphicFramePr>
        <p:xfrm>
          <a:off x="4100847" y="4329447"/>
          <a:ext cx="292100" cy="419100"/>
        </p:xfrm>
        <a:graphic>
          <a:graphicData uri="http://schemas.openxmlformats.org/presentationml/2006/ole">
            <mc:AlternateContent xmlns:mc="http://schemas.openxmlformats.org/markup-compatibility/2006">
              <mc:Choice xmlns:v="urn:schemas-microsoft-com:vml" Requires="v">
                <p:oleObj spid="_x0000_s3103" name="Equation" r:id="rId18" imgW="291960" imgH="419040" progId="Equation.DSMT4">
                  <p:embed/>
                </p:oleObj>
              </mc:Choice>
              <mc:Fallback>
                <p:oleObj name="Equation" r:id="rId18" imgW="291960" imgH="419040" progId="Equation.DSMT4">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00847" y="4329447"/>
                        <a:ext cx="2921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nvGraphicFramePr>
        <p:xfrm>
          <a:off x="1536879" y="4774842"/>
          <a:ext cx="292100" cy="406400"/>
        </p:xfrm>
        <a:graphic>
          <a:graphicData uri="http://schemas.openxmlformats.org/presentationml/2006/ole">
            <mc:AlternateContent xmlns:mc="http://schemas.openxmlformats.org/markup-compatibility/2006">
              <mc:Choice xmlns:v="urn:schemas-microsoft-com:vml" Requires="v">
                <p:oleObj spid="_x0000_s3104" name="Equation" r:id="rId20" imgW="291960" imgH="406080" progId="Equation.DSMT4">
                  <p:embed/>
                </p:oleObj>
              </mc:Choice>
              <mc:Fallback>
                <p:oleObj name="Equation" r:id="rId20" imgW="291960" imgH="406080" progId="Equation.DSMT4">
                  <p:embed/>
                  <p:pic>
                    <p:nvPicPr>
                      <p:cNvPr id="0" name="Picture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36879" y="4774842"/>
                        <a:ext cx="2921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4191000" y="5611968"/>
          <a:ext cx="292100" cy="419100"/>
        </p:xfrm>
        <a:graphic>
          <a:graphicData uri="http://schemas.openxmlformats.org/presentationml/2006/ole">
            <mc:AlternateContent xmlns:mc="http://schemas.openxmlformats.org/markup-compatibility/2006">
              <mc:Choice xmlns:v="urn:schemas-microsoft-com:vml" Requires="v">
                <p:oleObj spid="_x0000_s3105" name="Equation" r:id="rId22" imgW="291960" imgH="419040" progId="Equation.DSMT4">
                  <p:embed/>
                </p:oleObj>
              </mc:Choice>
              <mc:Fallback>
                <p:oleObj name="Equation" r:id="rId22" imgW="291960" imgH="419040" progId="Equation.DSMT4">
                  <p:embed/>
                  <p:pic>
                    <p:nvPicPr>
                      <p:cNvPr id="0" name="Picture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191000" y="5611968"/>
                        <a:ext cx="2921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1254615" y="6032679"/>
          <a:ext cx="292100" cy="406400"/>
        </p:xfrm>
        <a:graphic>
          <a:graphicData uri="http://schemas.openxmlformats.org/presentationml/2006/ole">
            <mc:AlternateContent xmlns:mc="http://schemas.openxmlformats.org/markup-compatibility/2006">
              <mc:Choice xmlns:v="urn:schemas-microsoft-com:vml" Requires="v">
                <p:oleObj spid="_x0000_s3106" name="Equation" r:id="rId24" imgW="291960" imgH="406080" progId="Equation.DSMT4">
                  <p:embed/>
                </p:oleObj>
              </mc:Choice>
              <mc:Fallback>
                <p:oleObj name="Equation" r:id="rId24" imgW="291960" imgH="406080" progId="Equation.DSMT4">
                  <p:embed/>
                  <p:pic>
                    <p:nvPicPr>
                      <p:cNvPr id="0" name="Picture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254615" y="6032679"/>
                        <a:ext cx="2921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a:solidFill>
                  <a:srgbClr val="FFFF00"/>
                </a:solidFill>
              </a:rPr>
              <a:t>The Vector Cross Product in Components</a:t>
            </a:r>
          </a:p>
        </p:txBody>
      </p:sp>
      <p:sp>
        <p:nvSpPr>
          <p:cNvPr id="3" name="Content Placeholder 2"/>
          <p:cNvSpPr>
            <a:spLocks noGrp="1"/>
          </p:cNvSpPr>
          <p:nvPr>
            <p:ph sz="half" idx="1"/>
          </p:nvPr>
        </p:nvSpPr>
        <p:spPr>
          <a:xfrm>
            <a:off x="457200" y="1600200"/>
            <a:ext cx="4038600" cy="5029200"/>
          </a:xfrm>
        </p:spPr>
        <p:txBody>
          <a:bodyPr>
            <a:normAutofit/>
          </a:bodyPr>
          <a:lstStyle/>
          <a:p>
            <a:r>
              <a:rPr lang="en-US"/>
              <a:t>Recall we defined the unit vectors                 pointing along the </a:t>
            </a:r>
            <a:r>
              <a:rPr lang="en-US" i="1"/>
              <a:t>x</a:t>
            </a:r>
            <a:r>
              <a:rPr lang="en-US"/>
              <a:t>, </a:t>
            </a:r>
            <a:r>
              <a:rPr lang="en-US" i="1"/>
              <a:t>y</a:t>
            </a:r>
            <a:r>
              <a:rPr lang="en-US"/>
              <a:t>, </a:t>
            </a:r>
            <a:r>
              <a:rPr lang="en-US" i="1"/>
              <a:t>z</a:t>
            </a:r>
            <a:r>
              <a:rPr lang="en-US"/>
              <a:t> axes respectively, and a vector can be expressed as                                      </a:t>
            </a:r>
          </a:p>
          <a:p>
            <a:r>
              <a:rPr lang="en-US"/>
              <a:t>Now</a:t>
            </a:r>
          </a:p>
          <a:p>
            <a:r>
              <a:rPr lang="en-US"/>
              <a:t>So  </a:t>
            </a:r>
          </a:p>
          <a:p>
            <a:pPr>
              <a:buNone/>
            </a:pPr>
            <a:r>
              <a:rPr lang="en-US"/>
              <a:t>                                   </a:t>
            </a:r>
          </a:p>
        </p:txBody>
      </p:sp>
      <p:sp>
        <p:nvSpPr>
          <p:cNvPr id="4" name="Content Placeholder 3"/>
          <p:cNvSpPr>
            <a:spLocks noGrp="1"/>
          </p:cNvSpPr>
          <p:nvPr>
            <p:ph sz="half" idx="2"/>
          </p:nvPr>
        </p:nvSpPr>
        <p:spPr/>
        <p:txBody>
          <a:bodyPr>
            <a:normAutofit/>
          </a:bodyPr>
          <a:lstStyle/>
          <a:p>
            <a:r>
              <a:rPr lang="en-US">
                <a:solidFill>
                  <a:schemeClr val="bg2">
                    <a:lumMod val="50000"/>
                  </a:schemeClr>
                </a:solidFill>
              </a:rPr>
              <a:t>g</a:t>
            </a:r>
          </a:p>
        </p:txBody>
      </p:sp>
      <p:grpSp>
        <p:nvGrpSpPr>
          <p:cNvPr id="26" name="Group 25"/>
          <p:cNvGrpSpPr/>
          <p:nvPr/>
        </p:nvGrpSpPr>
        <p:grpSpPr>
          <a:xfrm>
            <a:off x="5794493" y="1553665"/>
            <a:ext cx="1977907" cy="2561135"/>
            <a:chOff x="5565893" y="2264865"/>
            <a:chExt cx="1977907" cy="2561135"/>
          </a:xfrm>
        </p:grpSpPr>
        <p:grpSp>
          <p:nvGrpSpPr>
            <p:cNvPr id="5" name="Group 10"/>
            <p:cNvGrpSpPr/>
            <p:nvPr/>
          </p:nvGrpSpPr>
          <p:grpSpPr>
            <a:xfrm>
              <a:off x="5565893" y="2264865"/>
              <a:ext cx="1977907" cy="2232009"/>
              <a:chOff x="5565893" y="2264865"/>
              <a:chExt cx="1977907" cy="2232009"/>
            </a:xfrm>
          </p:grpSpPr>
          <p:cxnSp>
            <p:nvCxnSpPr>
              <p:cNvPr id="6" name="Straight Arrow Connector 5"/>
              <p:cNvCxnSpPr/>
              <p:nvPr/>
            </p:nvCxnSpPr>
            <p:spPr>
              <a:xfrm>
                <a:off x="5791200" y="4039674"/>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791200" y="3581400"/>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6300000">
                <a:off x="4918193" y="2912565"/>
                <a:ext cx="1752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2" name="Object 11"/>
            <p:cNvGraphicFramePr>
              <a:graphicFrameLocks noChangeAspect="1"/>
            </p:cNvGraphicFramePr>
            <p:nvPr/>
          </p:nvGraphicFramePr>
          <p:xfrm>
            <a:off x="6953250" y="4406900"/>
            <a:ext cx="177800" cy="419100"/>
          </p:xfrm>
          <a:graphic>
            <a:graphicData uri="http://schemas.openxmlformats.org/presentationml/2006/ole">
              <mc:AlternateContent xmlns:mc="http://schemas.openxmlformats.org/markup-compatibility/2006">
                <mc:Choice xmlns:v="urn:schemas-microsoft-com:vml" Requires="v">
                  <p:oleObj spid="_x0000_s38935" name="Equation" r:id="rId4" imgW="177480" imgH="419040" progId="Equation.DSMT4">
                    <p:embed/>
                  </p:oleObj>
                </mc:Choice>
                <mc:Fallback>
                  <p:oleObj name="Equation" r:id="rId4" imgW="17748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3250" y="4406900"/>
                          <a:ext cx="1778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nvGraphicFramePr>
          <p:xfrm>
            <a:off x="6965950" y="3155950"/>
            <a:ext cx="228600" cy="495300"/>
          </p:xfrm>
          <a:graphic>
            <a:graphicData uri="http://schemas.openxmlformats.org/presentationml/2006/ole">
              <mc:AlternateContent xmlns:mc="http://schemas.openxmlformats.org/markup-compatibility/2006">
                <mc:Choice xmlns:v="urn:schemas-microsoft-com:vml" Requires="v">
                  <p:oleObj spid="_x0000_s38936" name="Equation" r:id="rId6" imgW="228600" imgH="495000" progId="Equation.DSMT4">
                    <p:embed/>
                  </p:oleObj>
                </mc:Choice>
                <mc:Fallback>
                  <p:oleObj name="Equation" r:id="rId6" imgW="228600" imgH="4950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65950" y="3155950"/>
                          <a:ext cx="2286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5888038" y="2381250"/>
            <a:ext cx="241300" cy="444500"/>
          </p:xfrm>
          <a:graphic>
            <a:graphicData uri="http://schemas.openxmlformats.org/presentationml/2006/ole">
              <mc:AlternateContent xmlns:mc="http://schemas.openxmlformats.org/markup-compatibility/2006">
                <mc:Choice xmlns:v="urn:schemas-microsoft-com:vml" Requires="v">
                  <p:oleObj spid="_x0000_s38937" name="Equation" r:id="rId8" imgW="241200" imgH="444240" progId="Equation.DSMT4">
                    <p:embed/>
                  </p:oleObj>
                </mc:Choice>
                <mc:Fallback>
                  <p:oleObj name="Equation" r:id="rId8" imgW="241200" imgH="44424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88038" y="2381250"/>
                          <a:ext cx="2413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9" name="Object 18"/>
          <p:cNvGraphicFramePr>
            <a:graphicFrameLocks noChangeAspect="1"/>
          </p:cNvGraphicFramePr>
          <p:nvPr/>
        </p:nvGraphicFramePr>
        <p:xfrm>
          <a:off x="1447800" y="3733800"/>
          <a:ext cx="2997200" cy="584200"/>
        </p:xfrm>
        <a:graphic>
          <a:graphicData uri="http://schemas.openxmlformats.org/presentationml/2006/ole">
            <mc:AlternateContent xmlns:mc="http://schemas.openxmlformats.org/markup-compatibility/2006">
              <mc:Choice xmlns:v="urn:schemas-microsoft-com:vml" Requires="v">
                <p:oleObj spid="_x0000_s38938" name="Equation" r:id="rId10" imgW="2997000" imgH="583920" progId="Equation.DSMT4">
                  <p:embed/>
                </p:oleObj>
              </mc:Choice>
              <mc:Fallback>
                <p:oleObj name="Equation" r:id="rId10" imgW="2997000" imgH="583920" progId="Equation.DSMT4">
                  <p:embed/>
                  <p:pic>
                    <p:nvPicPr>
                      <p:cNvPr id="0" name="Picture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47800" y="3733800"/>
                        <a:ext cx="299720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2793642" y="2032537"/>
          <a:ext cx="838200" cy="520700"/>
        </p:xfrm>
        <a:graphic>
          <a:graphicData uri="http://schemas.openxmlformats.org/presentationml/2006/ole">
            <mc:AlternateContent xmlns:mc="http://schemas.openxmlformats.org/markup-compatibility/2006">
              <mc:Choice xmlns:v="urn:schemas-microsoft-com:vml" Requires="v">
                <p:oleObj spid="_x0000_s38939" name="Equation" r:id="rId12" imgW="838080" imgH="520560" progId="Equation.DSMT4">
                  <p:embed/>
                </p:oleObj>
              </mc:Choice>
              <mc:Fallback>
                <p:oleObj name="Equation" r:id="rId12" imgW="838080" imgH="520560" progId="Equation.DSMT4">
                  <p:embed/>
                  <p:pic>
                    <p:nvPicPr>
                      <p:cNvPr id="0"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93642" y="2032537"/>
                        <a:ext cx="83820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nvGraphicFramePr>
        <p:xfrm>
          <a:off x="1917700" y="4419600"/>
          <a:ext cx="4864100" cy="533400"/>
        </p:xfrm>
        <a:graphic>
          <a:graphicData uri="http://schemas.openxmlformats.org/presentationml/2006/ole">
            <mc:AlternateContent xmlns:mc="http://schemas.openxmlformats.org/markup-compatibility/2006">
              <mc:Choice xmlns:v="urn:schemas-microsoft-com:vml" Requires="v">
                <p:oleObj spid="_x0000_s38940" name="Equation" r:id="rId14" imgW="4863960" imgH="533160" progId="Equation.DSMT4">
                  <p:embed/>
                </p:oleObj>
              </mc:Choice>
              <mc:Fallback>
                <p:oleObj name="Equation" r:id="rId14" imgW="4863960" imgH="533160" progId="Equation.DSMT4">
                  <p:embed/>
                  <p:pic>
                    <p:nvPicPr>
                      <p:cNvPr id="0" name="Picture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17700" y="4419600"/>
                        <a:ext cx="48641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nvGraphicFramePr>
        <p:xfrm>
          <a:off x="1473200" y="5194300"/>
          <a:ext cx="6756400" cy="1435100"/>
        </p:xfrm>
        <a:graphic>
          <a:graphicData uri="http://schemas.openxmlformats.org/presentationml/2006/ole">
            <mc:AlternateContent xmlns:mc="http://schemas.openxmlformats.org/markup-compatibility/2006">
              <mc:Choice xmlns:v="urn:schemas-microsoft-com:vml" Requires="v">
                <p:oleObj spid="_x0000_s38941" name="Equation" r:id="rId16" imgW="6756120" imgH="1434960" progId="Equation.DSMT4">
                  <p:embed/>
                </p:oleObj>
              </mc:Choice>
              <mc:Fallback>
                <p:oleObj name="Equation" r:id="rId16" imgW="6756120" imgH="1434960" progId="Equation.DSMT4">
                  <p:embed/>
                  <p:pic>
                    <p:nvPicPr>
                      <p:cNvPr id="0" name="Picture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73200" y="5194300"/>
                        <a:ext cx="6756400" cy="143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86800" cy="1143000"/>
          </a:xfrm>
        </p:spPr>
        <p:txBody>
          <a:bodyPr>
            <a:normAutofit fontScale="90000"/>
          </a:bodyPr>
          <a:lstStyle/>
          <a:p>
            <a:r>
              <a:rPr lang="en-US">
                <a:solidFill>
                  <a:srgbClr val="FFFF00"/>
                </a:solidFill>
              </a:rPr>
              <a:t>Vector Angular Momentum of a Particle</a:t>
            </a:r>
          </a:p>
        </p:txBody>
      </p:sp>
      <p:sp>
        <p:nvSpPr>
          <p:cNvPr id="3" name="Content Placeholder 2"/>
          <p:cNvSpPr>
            <a:spLocks noGrp="1"/>
          </p:cNvSpPr>
          <p:nvPr>
            <p:ph sz="half" idx="1"/>
          </p:nvPr>
        </p:nvSpPr>
        <p:spPr>
          <a:xfrm>
            <a:off x="0" y="1600200"/>
            <a:ext cx="5410200" cy="4525963"/>
          </a:xfrm>
        </p:spPr>
        <p:txBody>
          <a:bodyPr>
            <a:normAutofit/>
          </a:bodyPr>
          <a:lstStyle/>
          <a:p>
            <a:r>
              <a:rPr lang="en-US"/>
              <a:t>A particle with momentum     is at position     from the origin O.</a:t>
            </a:r>
          </a:p>
          <a:p>
            <a:r>
              <a:rPr lang="en-US"/>
              <a:t>Its angular momentum about the origin is</a:t>
            </a:r>
          </a:p>
          <a:p>
            <a:endParaRPr lang="en-US"/>
          </a:p>
          <a:p>
            <a:r>
              <a:rPr lang="en-US"/>
              <a:t>This is in line with our definition for part of a rigid body rotating about an axis: </a:t>
            </a:r>
            <a:r>
              <a:rPr lang="en-US" i="1"/>
              <a:t>but also works for a particle flying through space</a:t>
            </a:r>
            <a:r>
              <a:rPr lang="en-US"/>
              <a:t>.    </a:t>
            </a:r>
          </a:p>
        </p:txBody>
      </p:sp>
      <p:graphicFrame>
        <p:nvGraphicFramePr>
          <p:cNvPr id="5" name="Object 4"/>
          <p:cNvGraphicFramePr>
            <a:graphicFrameLocks noChangeAspect="1"/>
          </p:cNvGraphicFramePr>
          <p:nvPr/>
        </p:nvGraphicFramePr>
        <p:xfrm>
          <a:off x="4377741" y="1676400"/>
          <a:ext cx="279400" cy="419100"/>
        </p:xfrm>
        <a:graphic>
          <a:graphicData uri="http://schemas.openxmlformats.org/presentationml/2006/ole">
            <mc:AlternateContent xmlns:mc="http://schemas.openxmlformats.org/markup-compatibility/2006">
              <mc:Choice xmlns:v="urn:schemas-microsoft-com:vml" Requires="v">
                <p:oleObj spid="_x0000_s42000" name="Equation" r:id="rId4" imgW="279360" imgH="419040" progId="Equation.DSMT4">
                  <p:embed/>
                </p:oleObj>
              </mc:Choice>
              <mc:Fallback>
                <p:oleObj name="Equation" r:id="rId4" imgW="27936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7741" y="1676400"/>
                        <a:ext cx="2794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719324" y="2121795"/>
          <a:ext cx="228600" cy="330200"/>
        </p:xfrm>
        <a:graphic>
          <a:graphicData uri="http://schemas.openxmlformats.org/presentationml/2006/ole">
            <mc:AlternateContent xmlns:mc="http://schemas.openxmlformats.org/markup-compatibility/2006">
              <mc:Choice xmlns:v="urn:schemas-microsoft-com:vml" Requires="v">
                <p:oleObj spid="_x0000_s42001" name="Equation" r:id="rId6" imgW="228600" imgH="330120" progId="Equation.DSMT4">
                  <p:embed/>
                </p:oleObj>
              </mc:Choice>
              <mc:Fallback>
                <p:oleObj name="Equation" r:id="rId6" imgW="228600" imgH="3301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19324" y="2121795"/>
                        <a:ext cx="228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2286000" y="3375336"/>
          <a:ext cx="1397000" cy="495300"/>
        </p:xfrm>
        <a:graphic>
          <a:graphicData uri="http://schemas.openxmlformats.org/presentationml/2006/ole">
            <mc:AlternateContent xmlns:mc="http://schemas.openxmlformats.org/markup-compatibility/2006">
              <mc:Choice xmlns:v="urn:schemas-microsoft-com:vml" Requires="v">
                <p:oleObj spid="_x0000_s42002" name="Equation" r:id="rId8" imgW="1396800" imgH="495000" progId="Equation.DSMT4">
                  <p:embed/>
                </p:oleObj>
              </mc:Choice>
              <mc:Fallback>
                <p:oleObj name="Equation" r:id="rId8" imgW="1396800" imgH="495000" progId="Equation.DSMT4">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3375336"/>
                        <a:ext cx="1397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TextBox 32"/>
          <p:cNvSpPr txBox="1"/>
          <p:nvPr/>
        </p:nvSpPr>
        <p:spPr>
          <a:xfrm>
            <a:off x="5791200" y="4953000"/>
            <a:ext cx="3124200" cy="1631216"/>
          </a:xfrm>
          <a:prstGeom prst="rect">
            <a:avLst/>
          </a:prstGeom>
          <a:noFill/>
          <a:ln w="19050">
            <a:solidFill>
              <a:srgbClr val="FF0000"/>
            </a:solidFill>
          </a:ln>
        </p:spPr>
        <p:txBody>
          <a:bodyPr wrap="square" rtlCol="0">
            <a:spAutoFit/>
          </a:bodyPr>
          <a:lstStyle/>
          <a:p>
            <a:r>
              <a:rPr lang="en-US" sz="2000"/>
              <a:t>Viewing the </a:t>
            </a:r>
            <a:r>
              <a:rPr lang="en-US" sz="2000" i="1"/>
              <a:t>x</a:t>
            </a:r>
            <a:r>
              <a:rPr lang="en-US" sz="2000"/>
              <a:t>-axis as coming out of the slide, this is a “right-handed” set of axes:</a:t>
            </a:r>
          </a:p>
          <a:p>
            <a:endParaRPr lang="en-US" sz="2000"/>
          </a:p>
        </p:txBody>
      </p:sp>
      <p:graphicFrame>
        <p:nvGraphicFramePr>
          <p:cNvPr id="34" name="Object 33"/>
          <p:cNvGraphicFramePr>
            <a:graphicFrameLocks noChangeAspect="1"/>
          </p:cNvGraphicFramePr>
          <p:nvPr/>
        </p:nvGraphicFramePr>
        <p:xfrm>
          <a:off x="6696308" y="6019800"/>
          <a:ext cx="1304692" cy="457200"/>
        </p:xfrm>
        <a:graphic>
          <a:graphicData uri="http://schemas.openxmlformats.org/presentationml/2006/ole">
            <mc:AlternateContent xmlns:mc="http://schemas.openxmlformats.org/markup-compatibility/2006">
              <mc:Choice xmlns:v="urn:schemas-microsoft-com:vml" Requires="v">
                <p:oleObj spid="_x0000_s42003" name="Equation" r:id="rId10" imgW="1485720" imgH="520560" progId="Equation.DSMT4">
                  <p:embed/>
                </p:oleObj>
              </mc:Choice>
              <mc:Fallback>
                <p:oleObj name="Equation" r:id="rId10" imgW="1485720" imgH="520560" progId="Equation.DSMT4">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96308" y="6019800"/>
                        <a:ext cx="1304692"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0" name="Group 39"/>
          <p:cNvGrpSpPr/>
          <p:nvPr/>
        </p:nvGrpSpPr>
        <p:grpSpPr>
          <a:xfrm>
            <a:off x="5943600" y="1918136"/>
            <a:ext cx="2402985" cy="2350138"/>
            <a:chOff x="5943600" y="1918136"/>
            <a:chExt cx="2402985" cy="2350138"/>
          </a:xfrm>
        </p:grpSpPr>
        <p:graphicFrame>
          <p:nvGraphicFramePr>
            <p:cNvPr id="41988" name="Object 4"/>
            <p:cNvGraphicFramePr>
              <a:graphicFrameLocks noChangeAspect="1"/>
            </p:cNvGraphicFramePr>
            <p:nvPr/>
          </p:nvGraphicFramePr>
          <p:xfrm>
            <a:off x="7851822" y="3849174"/>
            <a:ext cx="279400" cy="419100"/>
          </p:xfrm>
          <a:graphic>
            <a:graphicData uri="http://schemas.openxmlformats.org/presentationml/2006/ole">
              <mc:AlternateContent xmlns:mc="http://schemas.openxmlformats.org/markup-compatibility/2006">
                <mc:Choice xmlns:v="urn:schemas-microsoft-com:vml" Requires="v">
                  <p:oleObj spid="_x0000_s42004" name="Equation" r:id="rId12" imgW="279360" imgH="419040" progId="Equation.DSMT4">
                    <p:embed/>
                  </p:oleObj>
                </mc:Choice>
                <mc:Fallback>
                  <p:oleObj name="Equation" r:id="rId12" imgW="279360" imgH="419040" progId="Equation.DSMT4">
                    <p:embed/>
                    <p:pic>
                      <p:nvPicPr>
                        <p:cNvPr id="0"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51822" y="3849174"/>
                          <a:ext cx="2794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9" name="Object 5"/>
            <p:cNvGraphicFramePr>
              <a:graphicFrameLocks noGrp="1" noChangeAspect="1"/>
            </p:cNvGraphicFramePr>
            <p:nvPr>
              <p:ph sz="half" idx="2"/>
            </p:nvPr>
          </p:nvGraphicFramePr>
          <p:xfrm>
            <a:off x="6974985" y="3632379"/>
            <a:ext cx="228600" cy="330200"/>
          </p:xfrm>
          <a:graphic>
            <a:graphicData uri="http://schemas.openxmlformats.org/presentationml/2006/ole">
              <mc:AlternateContent xmlns:mc="http://schemas.openxmlformats.org/markup-compatibility/2006">
                <mc:Choice xmlns:v="urn:schemas-microsoft-com:vml" Requires="v">
                  <p:oleObj spid="_x0000_s42005" name="Equation" r:id="rId14" imgW="228600" imgH="330120" progId="Equation.DSMT4">
                    <p:embed/>
                  </p:oleObj>
                </mc:Choice>
                <mc:Fallback>
                  <p:oleObj name="Equation" r:id="rId14" imgW="228600" imgH="330120" progId="Equation.DSMT4">
                    <p:embed/>
                    <p:pic>
                      <p:nvPicPr>
                        <p:cNvPr id="0" name="Picture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74985" y="3632379"/>
                          <a:ext cx="228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nvGraphicFramePr>
          <p:xfrm>
            <a:off x="6873385" y="2450742"/>
            <a:ext cx="1397000" cy="495300"/>
          </p:xfrm>
          <a:graphic>
            <a:graphicData uri="http://schemas.openxmlformats.org/presentationml/2006/ole">
              <mc:AlternateContent xmlns:mc="http://schemas.openxmlformats.org/markup-compatibility/2006">
                <mc:Choice xmlns:v="urn:schemas-microsoft-com:vml" Requires="v">
                  <p:oleObj spid="_x0000_s42006" name="Equation" r:id="rId16" imgW="1396800" imgH="495000" progId="Equation.DSMT4">
                    <p:embed/>
                  </p:oleObj>
                </mc:Choice>
                <mc:Fallback>
                  <p:oleObj name="Equation" r:id="rId16" imgW="1396800" imgH="495000" progId="Equation.DSMT4">
                    <p:embed/>
                    <p:pic>
                      <p:nvPicPr>
                        <p:cNvPr id="0" name="Picture 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73385" y="2450742"/>
                          <a:ext cx="1397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2" name="Straight Arrow Connector 11"/>
            <p:cNvCxnSpPr/>
            <p:nvPr/>
          </p:nvCxnSpPr>
          <p:spPr>
            <a:xfrm>
              <a:off x="6822585" y="3441342"/>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5971506" y="3438733"/>
              <a:ext cx="863612" cy="7517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a:off x="6060585" y="2679342"/>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93101" y="3212742"/>
              <a:ext cx="381000" cy="400110"/>
            </a:xfrm>
            <a:prstGeom prst="rect">
              <a:avLst/>
            </a:prstGeom>
            <a:noFill/>
          </p:spPr>
          <p:txBody>
            <a:bodyPr wrap="square" rtlCol="0">
              <a:spAutoFit/>
            </a:bodyPr>
            <a:lstStyle/>
            <a:p>
              <a:r>
                <a:rPr lang="en-US" sz="2000"/>
                <a:t>O</a:t>
              </a:r>
            </a:p>
          </p:txBody>
        </p:sp>
        <p:sp>
          <p:nvSpPr>
            <p:cNvPr id="20" name="TextBox 19"/>
            <p:cNvSpPr txBox="1"/>
            <p:nvPr/>
          </p:nvSpPr>
          <p:spPr>
            <a:xfrm>
              <a:off x="5943600" y="3690330"/>
              <a:ext cx="304800" cy="400110"/>
            </a:xfrm>
            <a:prstGeom prst="rect">
              <a:avLst/>
            </a:prstGeom>
            <a:noFill/>
          </p:spPr>
          <p:txBody>
            <a:bodyPr wrap="square" rtlCol="0">
              <a:spAutoFit/>
            </a:bodyPr>
            <a:lstStyle/>
            <a:p>
              <a:r>
                <a:rPr lang="en-US" sz="2000" i="1"/>
                <a:t>x</a:t>
              </a:r>
            </a:p>
          </p:txBody>
        </p:sp>
        <p:sp>
          <p:nvSpPr>
            <p:cNvPr id="21" name="TextBox 20"/>
            <p:cNvSpPr txBox="1"/>
            <p:nvPr/>
          </p:nvSpPr>
          <p:spPr>
            <a:xfrm>
              <a:off x="6517785" y="2119110"/>
              <a:ext cx="304800" cy="400110"/>
            </a:xfrm>
            <a:prstGeom prst="rect">
              <a:avLst/>
            </a:prstGeom>
            <a:noFill/>
          </p:spPr>
          <p:txBody>
            <a:bodyPr wrap="square" rtlCol="0">
              <a:spAutoFit/>
            </a:bodyPr>
            <a:lstStyle/>
            <a:p>
              <a:r>
                <a:rPr lang="en-US" sz="2000" i="1"/>
                <a:t>z</a:t>
              </a:r>
            </a:p>
          </p:txBody>
        </p:sp>
        <p:sp>
          <p:nvSpPr>
            <p:cNvPr id="22" name="TextBox 21"/>
            <p:cNvSpPr txBox="1"/>
            <p:nvPr/>
          </p:nvSpPr>
          <p:spPr>
            <a:xfrm>
              <a:off x="7889385" y="3069999"/>
              <a:ext cx="304800" cy="400110"/>
            </a:xfrm>
            <a:prstGeom prst="rect">
              <a:avLst/>
            </a:prstGeom>
            <a:noFill/>
          </p:spPr>
          <p:txBody>
            <a:bodyPr wrap="square" rtlCol="0">
              <a:spAutoFit/>
            </a:bodyPr>
            <a:lstStyle/>
            <a:p>
              <a:r>
                <a:rPr lang="en-US" sz="2000" i="1"/>
                <a:t>y</a:t>
              </a:r>
            </a:p>
          </p:txBody>
        </p:sp>
        <p:cxnSp>
          <p:nvCxnSpPr>
            <p:cNvPr id="24" name="Straight Arrow Connector 23"/>
            <p:cNvCxnSpPr/>
            <p:nvPr/>
          </p:nvCxnSpPr>
          <p:spPr>
            <a:xfrm>
              <a:off x="6835464" y="3467100"/>
              <a:ext cx="762000" cy="457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7583511" y="3657063"/>
              <a:ext cx="762000" cy="304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6289979" y="2907942"/>
              <a:ext cx="10668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315200" y="3867090"/>
              <a:ext cx="457200" cy="400110"/>
            </a:xfrm>
            <a:prstGeom prst="rect">
              <a:avLst/>
            </a:prstGeom>
            <a:noFill/>
          </p:spPr>
          <p:txBody>
            <a:bodyPr wrap="square" rtlCol="0">
              <a:spAutoFit/>
            </a:bodyPr>
            <a:lstStyle/>
            <a:p>
              <a:r>
                <a:rPr lang="en-US" sz="2000" i="1"/>
                <a:t>m</a:t>
              </a:r>
            </a:p>
          </p:txBody>
        </p:sp>
        <p:sp>
          <p:nvSpPr>
            <p:cNvPr id="37" name="Oval 36"/>
            <p:cNvSpPr/>
            <p:nvPr/>
          </p:nvSpPr>
          <p:spPr>
            <a:xfrm>
              <a:off x="7594242" y="3911958"/>
              <a:ext cx="76200" cy="76200"/>
            </a:xfrm>
            <a:prstGeom prst="ellipse">
              <a:avLst/>
            </a:prstGeom>
            <a:solidFill>
              <a:srgbClr val="FFFF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p:cNvSpPr/>
          <p:nvPr/>
        </p:nvSpPr>
        <p:spPr>
          <a:xfrm>
            <a:off x="2133600" y="3276600"/>
            <a:ext cx="18288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r>
              <a:rPr lang="en-US">
                <a:solidFill>
                  <a:srgbClr val="FFFF00"/>
                </a:solidFill>
              </a:rPr>
              <a:t>Angular Momentum and Torque for a Particle</a:t>
            </a:r>
          </a:p>
        </p:txBody>
      </p:sp>
      <p:sp>
        <p:nvSpPr>
          <p:cNvPr id="3" name="Content Placeholder 2"/>
          <p:cNvSpPr>
            <a:spLocks noGrp="1"/>
          </p:cNvSpPr>
          <p:nvPr>
            <p:ph idx="1"/>
          </p:nvPr>
        </p:nvSpPr>
        <p:spPr/>
        <p:txBody>
          <a:bodyPr/>
          <a:lstStyle/>
          <a:p>
            <a:r>
              <a:rPr lang="en-US"/>
              <a:t>Angular momentum </a:t>
            </a:r>
            <a:r>
              <a:rPr lang="en-US" u="sng">
                <a:solidFill>
                  <a:srgbClr val="FFFF00"/>
                </a:solidFill>
              </a:rPr>
              <a:t>about the origin</a:t>
            </a:r>
            <a:r>
              <a:rPr lang="en-US">
                <a:solidFill>
                  <a:srgbClr val="FFFF00"/>
                </a:solidFill>
              </a:rPr>
              <a:t> </a:t>
            </a:r>
            <a:r>
              <a:rPr lang="en-US"/>
              <a:t>of particle mass </a:t>
            </a:r>
            <a:r>
              <a:rPr lang="en-US" i="1"/>
              <a:t>m</a:t>
            </a:r>
            <a:r>
              <a:rPr lang="en-US"/>
              <a:t>, momentum     at </a:t>
            </a:r>
          </a:p>
          <a:p>
            <a:endParaRPr lang="en-US"/>
          </a:p>
          <a:p>
            <a:r>
              <a:rPr lang="en-US"/>
              <a:t>Rate of change:</a:t>
            </a:r>
          </a:p>
          <a:p>
            <a:endParaRPr lang="en-US"/>
          </a:p>
          <a:p>
            <a:endParaRPr lang="en-US"/>
          </a:p>
          <a:p>
            <a:r>
              <a:rPr lang="en-US"/>
              <a:t>because </a:t>
            </a:r>
          </a:p>
        </p:txBody>
      </p:sp>
      <p:graphicFrame>
        <p:nvGraphicFramePr>
          <p:cNvPr id="4" name="Object 3"/>
          <p:cNvGraphicFramePr>
            <a:graphicFrameLocks noChangeAspect="1"/>
          </p:cNvGraphicFramePr>
          <p:nvPr/>
        </p:nvGraphicFramePr>
        <p:xfrm>
          <a:off x="5717008" y="2209870"/>
          <a:ext cx="279400" cy="419100"/>
        </p:xfrm>
        <a:graphic>
          <a:graphicData uri="http://schemas.openxmlformats.org/presentationml/2006/ole">
            <mc:AlternateContent xmlns:mc="http://schemas.openxmlformats.org/markup-compatibility/2006">
              <mc:Choice xmlns:v="urn:schemas-microsoft-com:vml" Requires="v">
                <p:oleObj spid="_x0000_s43020" name="Equation" r:id="rId4" imgW="279360" imgH="419040" progId="Equation.DSMT4">
                  <p:embed/>
                </p:oleObj>
              </mc:Choice>
              <mc:Fallback>
                <p:oleObj name="Equation" r:id="rId4" imgW="27936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7008" y="2209870"/>
                        <a:ext cx="2794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552126" y="2209800"/>
          <a:ext cx="228600" cy="330200"/>
        </p:xfrm>
        <a:graphic>
          <a:graphicData uri="http://schemas.openxmlformats.org/presentationml/2006/ole">
            <mc:AlternateContent xmlns:mc="http://schemas.openxmlformats.org/markup-compatibility/2006">
              <mc:Choice xmlns:v="urn:schemas-microsoft-com:vml" Requires="v">
                <p:oleObj spid="_x0000_s43021" name="Equation" r:id="rId6" imgW="228600" imgH="330120" progId="Equation.DSMT4">
                  <p:embed/>
                </p:oleObj>
              </mc:Choice>
              <mc:Fallback>
                <p:oleObj name="Equation" r:id="rId6" imgW="228600" imgH="3301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52126" y="2209800"/>
                        <a:ext cx="228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733800" y="2667000"/>
          <a:ext cx="1397000" cy="495300"/>
        </p:xfrm>
        <a:graphic>
          <a:graphicData uri="http://schemas.openxmlformats.org/presentationml/2006/ole">
            <mc:AlternateContent xmlns:mc="http://schemas.openxmlformats.org/markup-compatibility/2006">
              <mc:Choice xmlns:v="urn:schemas-microsoft-com:vml" Requires="v">
                <p:oleObj spid="_x0000_s43022" name="Equation" r:id="rId8" imgW="1396800" imgH="495000" progId="Equation.DSMT4">
                  <p:embed/>
                </p:oleObj>
              </mc:Choice>
              <mc:Fallback>
                <p:oleObj name="Equation" r:id="rId8" imgW="1396800" imgH="4950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33800" y="2667000"/>
                        <a:ext cx="1397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3" name="Object 5"/>
          <p:cNvGraphicFramePr>
            <a:graphicFrameLocks noChangeAspect="1"/>
          </p:cNvGraphicFramePr>
          <p:nvPr/>
        </p:nvGraphicFramePr>
        <p:xfrm>
          <a:off x="2183684" y="3925374"/>
          <a:ext cx="4927600" cy="952500"/>
        </p:xfrm>
        <a:graphic>
          <a:graphicData uri="http://schemas.openxmlformats.org/presentationml/2006/ole">
            <mc:AlternateContent xmlns:mc="http://schemas.openxmlformats.org/markup-compatibility/2006">
              <mc:Choice xmlns:v="urn:schemas-microsoft-com:vml" Requires="v">
                <p:oleObj spid="_x0000_s43023" name="Equation" r:id="rId10" imgW="4927320" imgH="952200" progId="Equation.DSMT4">
                  <p:embed/>
                </p:oleObj>
              </mc:Choice>
              <mc:Fallback>
                <p:oleObj name="Equation" r:id="rId10" imgW="4927320" imgH="95220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83684" y="3925374"/>
                        <a:ext cx="49276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819400" y="5486400"/>
          <a:ext cx="3022600" cy="889000"/>
        </p:xfrm>
        <a:graphic>
          <a:graphicData uri="http://schemas.openxmlformats.org/presentationml/2006/ole">
            <mc:AlternateContent xmlns:mc="http://schemas.openxmlformats.org/markup-compatibility/2006">
              <mc:Choice xmlns:v="urn:schemas-microsoft-com:vml" Requires="v">
                <p:oleObj spid="_x0000_s43024" name="Equation" r:id="rId12" imgW="3022560" imgH="888840" progId="Equation.DSMT4">
                  <p:embed/>
                </p:oleObj>
              </mc:Choice>
              <mc:Fallback>
                <p:oleObj name="Equation" r:id="rId12" imgW="3022560" imgH="88884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819400" y="5486400"/>
                        <a:ext cx="30226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6172200" y="5181600"/>
            <a:ext cx="2743200" cy="400110"/>
          </a:xfrm>
          <a:prstGeom prst="rect">
            <a:avLst/>
          </a:prstGeom>
          <a:noFill/>
          <a:ln w="25400">
            <a:solidFill>
              <a:srgbClr val="FF0000"/>
            </a:solidFill>
          </a:ln>
        </p:spPr>
        <p:txBody>
          <a:bodyPr wrap="square" rtlCol="0">
            <a:spAutoFit/>
          </a:bodyPr>
          <a:lstStyle/>
          <a:p>
            <a:r>
              <a:rPr lang="en-US" sz="2000"/>
              <a:t>Torque</a:t>
            </a:r>
            <a:r>
              <a:rPr lang="en-US" sz="2000">
                <a:solidFill>
                  <a:srgbClr val="FFFF00"/>
                </a:solidFill>
              </a:rPr>
              <a:t> </a:t>
            </a:r>
            <a:r>
              <a:rPr lang="en-US" sz="2000" u="sng">
                <a:solidFill>
                  <a:srgbClr val="FFFF00"/>
                </a:solidFill>
              </a:rPr>
              <a:t>about the origin</a:t>
            </a:r>
          </a:p>
        </p:txBody>
      </p:sp>
      <p:cxnSp>
        <p:nvCxnSpPr>
          <p:cNvPr id="11" name="Straight Arrow Connector 10"/>
          <p:cNvCxnSpPr/>
          <p:nvPr/>
        </p:nvCxnSpPr>
        <p:spPr>
          <a:xfrm rot="16200000" flipV="1">
            <a:off x="7086600" y="4724400"/>
            <a:ext cx="533400" cy="381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706562"/>
          </a:xfrm>
        </p:spPr>
        <p:txBody>
          <a:bodyPr>
            <a:noAutofit/>
          </a:bodyPr>
          <a:lstStyle/>
          <a:p>
            <a:pPr algn="l"/>
            <a:r>
              <a:rPr lang="en-US" sz="3600" dirty="0"/>
              <a:t>		  </a:t>
            </a:r>
            <a:r>
              <a:rPr lang="en-US" sz="4000" dirty="0">
                <a:solidFill>
                  <a:srgbClr val="FFFF00"/>
                </a:solidFill>
              </a:rPr>
              <a:t>Kepler’s Second Law</a:t>
            </a:r>
            <a:br>
              <a:rPr lang="en-US" sz="3600" dirty="0"/>
            </a:br>
            <a:r>
              <a:rPr lang="en-US" sz="2800" dirty="0"/>
              <a:t>As the planet moves, a line from the planet to the center of the Sun </a:t>
            </a:r>
            <a:r>
              <a:rPr lang="en-US" sz="2800" dirty="0">
                <a:solidFill>
                  <a:srgbClr val="FFFF00"/>
                </a:solidFill>
                <a:hlinkClick r:id="rId4"/>
              </a:rPr>
              <a:t>sweeps out equal areas in equal times</a:t>
            </a:r>
            <a:r>
              <a:rPr lang="en-US" sz="2800" dirty="0">
                <a:solidFill>
                  <a:srgbClr val="FFFF00"/>
                </a:solidFill>
              </a:rPr>
              <a:t>.</a:t>
            </a:r>
          </a:p>
        </p:txBody>
      </p:sp>
      <p:sp>
        <p:nvSpPr>
          <p:cNvPr id="3" name="Content Placeholder 2"/>
          <p:cNvSpPr>
            <a:spLocks noGrp="1"/>
          </p:cNvSpPr>
          <p:nvPr>
            <p:ph sz="half" idx="1"/>
          </p:nvPr>
        </p:nvSpPr>
        <p:spPr>
          <a:xfrm>
            <a:off x="228600" y="2133600"/>
            <a:ext cx="5486400" cy="4724400"/>
          </a:xfrm>
        </p:spPr>
        <p:txBody>
          <a:bodyPr>
            <a:normAutofit/>
          </a:bodyPr>
          <a:lstStyle/>
          <a:p>
            <a:r>
              <a:rPr lang="en-US" dirty="0">
                <a:solidFill>
                  <a:schemeClr val="bg1"/>
                </a:solidFill>
              </a:rPr>
              <a:t>In unit time, it moves through a distance    .</a:t>
            </a:r>
          </a:p>
          <a:p>
            <a:r>
              <a:rPr lang="en-US" dirty="0">
                <a:solidFill>
                  <a:schemeClr val="bg1"/>
                </a:solidFill>
              </a:rPr>
              <a:t>The area of the triangle swept out is ½</a:t>
            </a:r>
            <a:r>
              <a:rPr lang="en-US" i="1" dirty="0">
                <a:solidFill>
                  <a:schemeClr val="bg1"/>
                </a:solidFill>
              </a:rPr>
              <a:t>rv</a:t>
            </a:r>
            <a:r>
              <a:rPr lang="en-US" dirty="0">
                <a:solidFill>
                  <a:schemeClr val="bg1"/>
                </a:solidFill>
              </a:rPr>
              <a:t>sin</a:t>
            </a:r>
            <a:r>
              <a:rPr lang="en-US" i="1" dirty="0">
                <a:solidFill>
                  <a:schemeClr val="bg1"/>
                </a:solidFill>
                <a:sym typeface="Symbol"/>
              </a:rPr>
              <a:t></a:t>
            </a:r>
            <a:r>
              <a:rPr lang="en-US" dirty="0">
                <a:solidFill>
                  <a:schemeClr val="bg1"/>
                </a:solidFill>
              </a:rPr>
              <a:t>  (from ½ base x height)</a:t>
            </a:r>
          </a:p>
          <a:p>
            <a:r>
              <a:rPr lang="en-US" dirty="0">
                <a:solidFill>
                  <a:schemeClr val="bg1"/>
                </a:solidFill>
              </a:rPr>
              <a:t>This is ½</a:t>
            </a:r>
            <a:r>
              <a:rPr lang="en-US" i="1" dirty="0">
                <a:solidFill>
                  <a:schemeClr val="bg1"/>
                </a:solidFill>
              </a:rPr>
              <a:t>L</a:t>
            </a:r>
            <a:r>
              <a:rPr lang="en-US" dirty="0">
                <a:solidFill>
                  <a:schemeClr val="bg1"/>
                </a:solidFill>
              </a:rPr>
              <a:t>/</a:t>
            </a:r>
            <a:r>
              <a:rPr lang="en-US" i="1" dirty="0">
                <a:solidFill>
                  <a:schemeClr val="bg1"/>
                </a:solidFill>
              </a:rPr>
              <a:t>m</a:t>
            </a:r>
            <a:r>
              <a:rPr lang="en-US" dirty="0">
                <a:solidFill>
                  <a:schemeClr val="bg1"/>
                </a:solidFill>
              </a:rPr>
              <a:t>,                   .</a:t>
            </a:r>
          </a:p>
          <a:p>
            <a:r>
              <a:rPr lang="en-US" dirty="0">
                <a:solidFill>
                  <a:schemeClr val="bg1"/>
                </a:solidFill>
              </a:rPr>
              <a:t> Kepler’s Law is telling us  </a:t>
            </a:r>
            <a:r>
              <a:rPr lang="en-US" u="sng" dirty="0">
                <a:solidFill>
                  <a:srgbClr val="FFFF00"/>
                </a:solidFill>
              </a:rPr>
              <a:t>the angular momentum about the Sun is constant</a:t>
            </a:r>
            <a:r>
              <a:rPr lang="en-US" dirty="0">
                <a:solidFill>
                  <a:schemeClr val="bg1"/>
                </a:solidFill>
              </a:rPr>
              <a:t>:  this is because the Sun’s pull has </a:t>
            </a:r>
            <a:r>
              <a:rPr lang="en-US" i="1" dirty="0">
                <a:solidFill>
                  <a:schemeClr val="bg1"/>
                </a:solidFill>
              </a:rPr>
              <a:t>zero torque </a:t>
            </a:r>
            <a:r>
              <a:rPr lang="en-US" dirty="0">
                <a:solidFill>
                  <a:schemeClr val="bg1"/>
                </a:solidFill>
              </a:rPr>
              <a:t>about the Sun itself.</a:t>
            </a:r>
          </a:p>
        </p:txBody>
      </p:sp>
      <p:sp>
        <p:nvSpPr>
          <p:cNvPr id="4" name="Content Placeholder 3"/>
          <p:cNvSpPr>
            <a:spLocks noGrp="1"/>
          </p:cNvSpPr>
          <p:nvPr>
            <p:ph sz="half" idx="2"/>
          </p:nvPr>
        </p:nvSpPr>
        <p:spPr>
          <a:xfrm>
            <a:off x="5486400" y="2057400"/>
            <a:ext cx="3200400" cy="3992563"/>
          </a:xfrm>
        </p:spPr>
        <p:txBody>
          <a:bodyPr>
            <a:normAutofit/>
          </a:bodyPr>
          <a:lstStyle/>
          <a:p>
            <a:r>
              <a:rPr lang="en-US" dirty="0">
                <a:solidFill>
                  <a:schemeClr val="bg2">
                    <a:lumMod val="50000"/>
                  </a:schemeClr>
                </a:solidFill>
              </a:rPr>
              <a:t>A</a:t>
            </a:r>
          </a:p>
        </p:txBody>
      </p:sp>
      <p:graphicFrame>
        <p:nvGraphicFramePr>
          <p:cNvPr id="12" name="Object 11"/>
          <p:cNvGraphicFramePr>
            <a:graphicFrameLocks noChangeAspect="1"/>
          </p:cNvGraphicFramePr>
          <p:nvPr/>
        </p:nvGraphicFramePr>
        <p:xfrm>
          <a:off x="1969395" y="2629437"/>
          <a:ext cx="228600" cy="342900"/>
        </p:xfrm>
        <a:graphic>
          <a:graphicData uri="http://schemas.openxmlformats.org/presentationml/2006/ole">
            <mc:AlternateContent xmlns:mc="http://schemas.openxmlformats.org/markup-compatibility/2006">
              <mc:Choice xmlns:v="urn:schemas-microsoft-com:vml" Requires="v">
                <p:oleObj spid="_x0000_s44038" name="Equation" r:id="rId5" imgW="228600" imgH="342720" progId="Equation.DSMT4">
                  <p:embed/>
                </p:oleObj>
              </mc:Choice>
              <mc:Fallback>
                <p:oleObj name="Equation" r:id="rId5" imgW="228600" imgH="34272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9395" y="2629437"/>
                        <a:ext cx="2286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2" name="Group 31"/>
          <p:cNvGrpSpPr/>
          <p:nvPr/>
        </p:nvGrpSpPr>
        <p:grpSpPr>
          <a:xfrm>
            <a:off x="6222455" y="1981200"/>
            <a:ext cx="2235745" cy="3522666"/>
            <a:chOff x="5993855" y="2286000"/>
            <a:chExt cx="2235745" cy="3522666"/>
          </a:xfrm>
        </p:grpSpPr>
        <p:grpSp>
          <p:nvGrpSpPr>
            <p:cNvPr id="15" name="Group 14"/>
            <p:cNvGrpSpPr/>
            <p:nvPr/>
          </p:nvGrpSpPr>
          <p:grpSpPr>
            <a:xfrm>
              <a:off x="6229064" y="2286000"/>
              <a:ext cx="2000536" cy="2895600"/>
              <a:chOff x="5396498" y="2434984"/>
              <a:chExt cx="2000536" cy="2895600"/>
            </a:xfrm>
          </p:grpSpPr>
          <p:sp>
            <p:nvSpPr>
              <p:cNvPr id="24" name="Freeform 23"/>
              <p:cNvSpPr/>
              <p:nvPr/>
            </p:nvSpPr>
            <p:spPr>
              <a:xfrm flipH="1" flipV="1">
                <a:off x="5681658" y="2905125"/>
                <a:ext cx="709615" cy="2076451"/>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685799"/>
                  <a:gd name="connsiteY0" fmla="*/ 0 h 258416"/>
                  <a:gd name="connsiteX1" fmla="*/ 685799 w 685799"/>
                  <a:gd name="connsiteY1" fmla="*/ 0 h 258416"/>
                  <a:gd name="connsiteX2" fmla="*/ 0 w 685799"/>
                  <a:gd name="connsiteY2" fmla="*/ 258416 h 258416"/>
                  <a:gd name="connsiteX3" fmla="*/ 0 w 685799"/>
                  <a:gd name="connsiteY3" fmla="*/ 0 h 258416"/>
                  <a:gd name="connsiteX0" fmla="*/ 609600 w 685799"/>
                  <a:gd name="connsiteY0" fmla="*/ 0 h 268355"/>
                  <a:gd name="connsiteX1" fmla="*/ 685799 w 685799"/>
                  <a:gd name="connsiteY1" fmla="*/ 9939 h 268355"/>
                  <a:gd name="connsiteX2" fmla="*/ 0 w 685799"/>
                  <a:gd name="connsiteY2" fmla="*/ 268355 h 268355"/>
                  <a:gd name="connsiteX3" fmla="*/ 609600 w 685799"/>
                  <a:gd name="connsiteY3" fmla="*/ 0 h 268355"/>
                  <a:gd name="connsiteX0" fmla="*/ 609600 w 685800"/>
                  <a:gd name="connsiteY0" fmla="*/ 0 h 268355"/>
                  <a:gd name="connsiteX1" fmla="*/ 685800 w 685800"/>
                  <a:gd name="connsiteY1" fmla="*/ 9939 h 268355"/>
                  <a:gd name="connsiteX2" fmla="*/ 0 w 685800"/>
                  <a:gd name="connsiteY2" fmla="*/ 268355 h 268355"/>
                  <a:gd name="connsiteX3" fmla="*/ 609600 w 685800"/>
                  <a:gd name="connsiteY3" fmla="*/ 0 h 268355"/>
                </a:gdLst>
                <a:ahLst/>
                <a:cxnLst>
                  <a:cxn ang="0">
                    <a:pos x="connsiteX0" y="connsiteY0"/>
                  </a:cxn>
                  <a:cxn ang="0">
                    <a:pos x="connsiteX1" y="connsiteY1"/>
                  </a:cxn>
                  <a:cxn ang="0">
                    <a:pos x="connsiteX2" y="connsiteY2"/>
                  </a:cxn>
                  <a:cxn ang="0">
                    <a:pos x="connsiteX3" y="connsiteY3"/>
                  </a:cxn>
                </a:cxnLst>
                <a:rect l="l" t="t" r="r" b="b"/>
                <a:pathLst>
                  <a:path w="685800" h="268355">
                    <a:moveTo>
                      <a:pt x="609600" y="0"/>
                    </a:moveTo>
                    <a:lnTo>
                      <a:pt x="685800" y="9939"/>
                    </a:lnTo>
                    <a:lnTo>
                      <a:pt x="0" y="268355"/>
                    </a:lnTo>
                    <a:lnTo>
                      <a:pt x="60960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6410327" y="2871785"/>
                <a:ext cx="838200" cy="228599"/>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Lst>
                <a:ahLst/>
                <a:cxnLst>
                  <a:cxn ang="0">
                    <a:pos x="connsiteX0" y="connsiteY0"/>
                  </a:cxn>
                  <a:cxn ang="0">
                    <a:pos x="connsiteX1" y="connsiteY1"/>
                  </a:cxn>
                  <a:cxn ang="0">
                    <a:pos x="connsiteX2" y="connsiteY2"/>
                  </a:cxn>
                  <a:cxn ang="0">
                    <a:pos x="connsiteX3" y="connsiteY3"/>
                  </a:cxn>
                </a:cxnLst>
                <a:rect l="l" t="t" r="r" b="b"/>
                <a:pathLst>
                  <a:path w="838200" h="228599">
                    <a:moveTo>
                      <a:pt x="0" y="0"/>
                    </a:moveTo>
                    <a:lnTo>
                      <a:pt x="685799" y="0"/>
                    </a:lnTo>
                    <a:lnTo>
                      <a:pt x="838200" y="228599"/>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05550" y="2781300"/>
                <a:ext cx="187656" cy="18765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800725" y="2686050"/>
                <a:ext cx="736242" cy="369332"/>
              </a:xfrm>
              <a:prstGeom prst="rect">
                <a:avLst/>
              </a:prstGeom>
              <a:noFill/>
            </p:spPr>
            <p:txBody>
              <a:bodyPr wrap="square" rtlCol="0">
                <a:spAutoFit/>
              </a:bodyPr>
              <a:lstStyle/>
              <a:p>
                <a:r>
                  <a:rPr lang="en-US" dirty="0"/>
                  <a:t>Sun</a:t>
                </a:r>
                <a:endParaRPr lang="en-US" baseline="-25000" dirty="0"/>
              </a:p>
            </p:txBody>
          </p:sp>
        </p:grpSp>
        <p:cxnSp>
          <p:nvCxnSpPr>
            <p:cNvPr id="17" name="Straight Arrow Connector 16"/>
            <p:cNvCxnSpPr>
              <a:stCxn id="7" idx="4"/>
              <a:endCxn id="5" idx="3"/>
            </p:cNvCxnSpPr>
            <p:nvPr/>
          </p:nvCxnSpPr>
          <p:spPr>
            <a:xfrm rot="5400000">
              <a:off x="5908202" y="3433806"/>
              <a:ext cx="1937577" cy="709908"/>
            </a:xfrm>
            <a:prstGeom prst="straightConnector1">
              <a:avLst/>
            </a:prstGeom>
            <a:ln w="2540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nvGrpSpPr>
            <p:cNvPr id="29" name="Group 28"/>
            <p:cNvGrpSpPr/>
            <p:nvPr/>
          </p:nvGrpSpPr>
          <p:grpSpPr>
            <a:xfrm rot="21041125">
              <a:off x="5993855" y="3816982"/>
              <a:ext cx="1179745" cy="1991684"/>
              <a:chOff x="5906857" y="3723316"/>
              <a:chExt cx="1179745" cy="1991684"/>
            </a:xfrm>
          </p:grpSpPr>
          <p:cxnSp>
            <p:nvCxnSpPr>
              <p:cNvPr id="18" name="Straight Arrow Connector 17"/>
              <p:cNvCxnSpPr/>
              <p:nvPr/>
            </p:nvCxnSpPr>
            <p:spPr>
              <a:xfrm rot="16200000" flipH="1">
                <a:off x="6286501" y="4914899"/>
                <a:ext cx="990600" cy="609602"/>
              </a:xfrm>
              <a:prstGeom prst="straightConnector1">
                <a:avLst/>
              </a:prstGeom>
              <a:ln w="254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380000" flipH="1">
                <a:off x="5716358" y="3913815"/>
                <a:ext cx="990600" cy="609602"/>
              </a:xfrm>
              <a:prstGeom prst="straightConnector1">
                <a:avLst/>
              </a:prstGeom>
              <a:ln w="25400">
                <a:solidFill>
                  <a:srgbClr val="FFFF00"/>
                </a:solidFill>
                <a:prstDash val="dash"/>
                <a:tailEnd type="none"/>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6287037" y="4222332"/>
              <a:ext cx="533400" cy="400110"/>
            </a:xfrm>
            <a:prstGeom prst="rect">
              <a:avLst/>
            </a:prstGeom>
            <a:noFill/>
          </p:spPr>
          <p:txBody>
            <a:bodyPr wrap="square" rtlCol="0">
              <a:spAutoFit/>
            </a:bodyPr>
            <a:lstStyle/>
            <a:p>
              <a:r>
                <a:rPr lang="en-US" sz="2000" i="1">
                  <a:sym typeface="Symbol"/>
                </a:rPr>
                <a:t></a:t>
              </a:r>
              <a:endParaRPr lang="en-US" sz="2000" i="1"/>
            </a:p>
          </p:txBody>
        </p:sp>
      </p:grpSp>
      <p:graphicFrame>
        <p:nvGraphicFramePr>
          <p:cNvPr id="31" name="Object 30"/>
          <p:cNvGraphicFramePr>
            <a:graphicFrameLocks noChangeAspect="1"/>
          </p:cNvGraphicFramePr>
          <p:nvPr/>
        </p:nvGraphicFramePr>
        <p:xfrm>
          <a:off x="2655195" y="4006398"/>
          <a:ext cx="1397000" cy="495300"/>
        </p:xfrm>
        <a:graphic>
          <a:graphicData uri="http://schemas.openxmlformats.org/presentationml/2006/ole">
            <mc:AlternateContent xmlns:mc="http://schemas.openxmlformats.org/markup-compatibility/2006">
              <mc:Choice xmlns:v="urn:schemas-microsoft-com:vml" Requires="v">
                <p:oleObj spid="_x0000_s44039" name="Equation" r:id="rId7" imgW="1396800" imgH="495000" progId="Equation.DSMT4">
                  <p:embed/>
                </p:oleObj>
              </mc:Choice>
              <mc:Fallback>
                <p:oleObj name="Equation" r:id="rId7" imgW="1396800" imgH="49500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55195" y="4006398"/>
                        <a:ext cx="13970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Box 18"/>
          <p:cNvSpPr txBox="1"/>
          <p:nvPr/>
        </p:nvSpPr>
        <p:spPr>
          <a:xfrm>
            <a:off x="5743980" y="5548647"/>
            <a:ext cx="3276600" cy="1200329"/>
          </a:xfrm>
          <a:prstGeom prst="rect">
            <a:avLst/>
          </a:prstGeom>
          <a:noFill/>
          <a:ln w="19050">
            <a:solidFill>
              <a:srgbClr val="FF0000"/>
            </a:solidFill>
          </a:ln>
        </p:spPr>
        <p:txBody>
          <a:bodyPr wrap="square" rtlCol="0">
            <a:spAutoFit/>
          </a:bodyPr>
          <a:lstStyle/>
          <a:p>
            <a:r>
              <a:rPr lang="en-US"/>
              <a:t>The </a:t>
            </a:r>
            <a:r>
              <a:rPr lang="en-US">
                <a:solidFill>
                  <a:srgbClr val="FFFF00"/>
                </a:solidFill>
              </a:rPr>
              <a:t>base</a:t>
            </a:r>
            <a:r>
              <a:rPr lang="en-US"/>
              <a:t> of the thin blue triangle is a distance </a:t>
            </a:r>
            <a:r>
              <a:rPr lang="en-US" i="1"/>
              <a:t>v</a:t>
            </a:r>
            <a:r>
              <a:rPr lang="en-US"/>
              <a:t> along the tangent. The </a:t>
            </a:r>
            <a:r>
              <a:rPr lang="en-US">
                <a:solidFill>
                  <a:srgbClr val="FFFF00"/>
                </a:solidFill>
              </a:rPr>
              <a:t>height</a:t>
            </a:r>
            <a:r>
              <a:rPr lang="en-US"/>
              <a:t> is the perp distance of this tangent from the Sun.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Guy on Turntable</a:t>
            </a:r>
          </a:p>
        </p:txBody>
      </p:sp>
      <p:sp>
        <p:nvSpPr>
          <p:cNvPr id="3" name="Content Placeholder 2"/>
          <p:cNvSpPr>
            <a:spLocks noGrp="1"/>
          </p:cNvSpPr>
          <p:nvPr>
            <p:ph sz="half" idx="1"/>
          </p:nvPr>
        </p:nvSpPr>
        <p:spPr>
          <a:xfrm>
            <a:off x="152400" y="1600200"/>
            <a:ext cx="5181600" cy="4953000"/>
          </a:xfrm>
        </p:spPr>
        <p:txBody>
          <a:bodyPr/>
          <a:lstStyle/>
          <a:p>
            <a:r>
              <a:rPr lang="en-US">
                <a:solidFill>
                  <a:srgbClr val="FF0000"/>
                </a:solidFill>
              </a:rPr>
              <a:t>A</a:t>
            </a:r>
            <a:r>
              <a:rPr lang="en-US"/>
              <a:t>, of mass </a:t>
            </a:r>
            <a:r>
              <a:rPr lang="en-US" i="1"/>
              <a:t>m</a:t>
            </a:r>
            <a:r>
              <a:rPr lang="en-US"/>
              <a:t>, is standing on the edge of a frictionless turntable, a disk of mass 4</a:t>
            </a:r>
            <a:r>
              <a:rPr lang="en-US" i="1"/>
              <a:t>m</a:t>
            </a:r>
            <a:r>
              <a:rPr lang="en-US"/>
              <a:t>, radius </a:t>
            </a:r>
            <a:r>
              <a:rPr lang="en-US" i="1"/>
              <a:t>R</a:t>
            </a:r>
            <a:r>
              <a:rPr lang="en-US"/>
              <a:t>, next to </a:t>
            </a:r>
            <a:r>
              <a:rPr lang="en-US">
                <a:solidFill>
                  <a:srgbClr val="00B050"/>
                </a:solidFill>
              </a:rPr>
              <a:t>B</a:t>
            </a:r>
            <a:r>
              <a:rPr lang="en-US"/>
              <a:t>, who’s on the ground.</a:t>
            </a:r>
          </a:p>
          <a:p>
            <a:r>
              <a:rPr lang="en-US">
                <a:solidFill>
                  <a:srgbClr val="FF0000"/>
                </a:solidFill>
              </a:rPr>
              <a:t>A</a:t>
            </a:r>
            <a:r>
              <a:rPr lang="en-US"/>
              <a:t> now walks around the edge until he’s back with </a:t>
            </a:r>
            <a:r>
              <a:rPr lang="en-US">
                <a:solidFill>
                  <a:srgbClr val="00B050"/>
                </a:solidFill>
              </a:rPr>
              <a:t>B</a:t>
            </a:r>
            <a:r>
              <a:rPr lang="en-US"/>
              <a:t>.</a:t>
            </a:r>
          </a:p>
          <a:p>
            <a:r>
              <a:rPr lang="en-US"/>
              <a:t>How far does he walk?</a:t>
            </a:r>
          </a:p>
          <a:p>
            <a:pPr marL="514350" indent="-514350">
              <a:buAutoNum type="alphaUcPeriod"/>
            </a:pPr>
            <a:r>
              <a:rPr lang="en-US"/>
              <a:t>2</a:t>
            </a:r>
            <a:r>
              <a:rPr lang="el-GR"/>
              <a:t>π</a:t>
            </a:r>
            <a:r>
              <a:rPr lang="en-US" i="1"/>
              <a:t>R</a:t>
            </a:r>
          </a:p>
          <a:p>
            <a:pPr marL="514350" indent="-514350">
              <a:buFont typeface="Arial" pitchFamily="34" charset="0"/>
              <a:buAutoNum type="alphaUcPeriod"/>
            </a:pPr>
            <a:r>
              <a:rPr lang="en-US"/>
              <a:t>2.5</a:t>
            </a:r>
            <a:r>
              <a:rPr lang="el-GR"/>
              <a:t>π</a:t>
            </a:r>
            <a:r>
              <a:rPr lang="en-US" i="1"/>
              <a:t>R</a:t>
            </a:r>
          </a:p>
          <a:p>
            <a:pPr marL="514350" indent="-514350">
              <a:buFont typeface="Arial" pitchFamily="34" charset="0"/>
              <a:buAutoNum type="alphaUcPeriod"/>
            </a:pPr>
            <a:r>
              <a:rPr lang="en-US"/>
              <a:t>3</a:t>
            </a:r>
            <a:r>
              <a:rPr lang="el-GR"/>
              <a:t>π</a:t>
            </a:r>
            <a:r>
              <a:rPr lang="en-US" i="1"/>
              <a:t>R</a:t>
            </a:r>
          </a:p>
          <a:p>
            <a:pPr marL="514350" indent="-514350">
              <a:buAutoNum type="alphaUcPeriod"/>
            </a:pPr>
            <a:endParaRPr lang="en-US"/>
          </a:p>
          <a:p>
            <a:pPr marL="514350" indent="-514350">
              <a:buAutoNum type="alphaUcPeriod"/>
            </a:pPr>
            <a:endParaRPr lang="en-US"/>
          </a:p>
          <a:p>
            <a:pPr marL="514350" indent="-514350">
              <a:buAutoNum type="alphaUcPeriod"/>
            </a:pPr>
            <a:endParaRPr lang="en-US" i="1"/>
          </a:p>
        </p:txBody>
      </p:sp>
      <p:sp>
        <p:nvSpPr>
          <p:cNvPr id="4" name="Content Placeholder 3"/>
          <p:cNvSpPr>
            <a:spLocks noGrp="1"/>
          </p:cNvSpPr>
          <p:nvPr>
            <p:ph sz="half" idx="2"/>
          </p:nvPr>
        </p:nvSpPr>
        <p:spPr>
          <a:xfrm>
            <a:off x="5410200" y="1600200"/>
            <a:ext cx="3276600" cy="4525963"/>
          </a:xfrm>
        </p:spPr>
        <p:txBody>
          <a:bodyPr/>
          <a:lstStyle/>
          <a:p>
            <a:r>
              <a:rPr lang="en-US">
                <a:solidFill>
                  <a:schemeClr val="bg2">
                    <a:lumMod val="50000"/>
                  </a:schemeClr>
                </a:solidFill>
              </a:rPr>
              <a:t>n</a:t>
            </a:r>
          </a:p>
        </p:txBody>
      </p:sp>
      <p:sp>
        <p:nvSpPr>
          <p:cNvPr id="5" name="Oval 4"/>
          <p:cNvSpPr/>
          <p:nvPr/>
        </p:nvSpPr>
        <p:spPr>
          <a:xfrm>
            <a:off x="5638800" y="2895600"/>
            <a:ext cx="2133600" cy="21336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628485" y="3845625"/>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891779" y="3833750"/>
            <a:ext cx="228600" cy="228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76786" y="3758852"/>
            <a:ext cx="304800" cy="400110"/>
          </a:xfrm>
          <a:prstGeom prst="rect">
            <a:avLst/>
          </a:prstGeom>
          <a:noFill/>
        </p:spPr>
        <p:txBody>
          <a:bodyPr wrap="square" rtlCol="0">
            <a:spAutoFit/>
          </a:bodyPr>
          <a:lstStyle/>
          <a:p>
            <a:r>
              <a:rPr lang="en-US" sz="2000">
                <a:solidFill>
                  <a:srgbClr val="FF0000"/>
                </a:solidFill>
              </a:rPr>
              <a:t>A</a:t>
            </a:r>
          </a:p>
        </p:txBody>
      </p:sp>
      <p:sp>
        <p:nvSpPr>
          <p:cNvPr id="9" name="TextBox 8"/>
          <p:cNvSpPr txBox="1"/>
          <p:nvPr/>
        </p:nvSpPr>
        <p:spPr>
          <a:xfrm>
            <a:off x="8066762" y="3733800"/>
            <a:ext cx="304800" cy="400110"/>
          </a:xfrm>
          <a:prstGeom prst="rect">
            <a:avLst/>
          </a:prstGeom>
          <a:noFill/>
        </p:spPr>
        <p:txBody>
          <a:bodyPr wrap="square" rtlCol="0">
            <a:spAutoFit/>
          </a:bodyPr>
          <a:lstStyle/>
          <a:p>
            <a:r>
              <a:rPr lang="en-US" sz="2000">
                <a:solidFill>
                  <a:srgbClr val="00B050"/>
                </a:solidFill>
              </a:rPr>
              <a:t>B</a:t>
            </a: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10957</TotalTime>
  <Words>1452</Words>
  <Application>Microsoft Office PowerPoint</Application>
  <PresentationFormat>On-screen Show (4:3)</PresentationFormat>
  <Paragraphs>180</Paragraphs>
  <Slides>19</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Calibri</vt:lpstr>
      <vt:lpstr>Symbol</vt:lpstr>
      <vt:lpstr>Office Theme</vt:lpstr>
      <vt:lpstr>Equation</vt:lpstr>
      <vt:lpstr>More Angular Momentum</vt:lpstr>
      <vt:lpstr>Torque as a Vector</vt:lpstr>
      <vt:lpstr>More Torque…</vt:lpstr>
      <vt:lpstr>Definition: The Vector Cross Product</vt:lpstr>
      <vt:lpstr>The Vector Cross Product in Components</vt:lpstr>
      <vt:lpstr>Vector Angular Momentum of a Particle</vt:lpstr>
      <vt:lpstr>Angular Momentum and Torque for a Particle</vt:lpstr>
      <vt:lpstr>    Kepler’s Second Law As the planet moves, a line from the planet to the center of the Sun sweeps out equal areas in equal times.</vt:lpstr>
      <vt:lpstr>Guy on Turntable</vt:lpstr>
      <vt:lpstr>Guy on Turntable: Answer</vt:lpstr>
      <vt:lpstr>Guy on Turntable Catches a Ball</vt:lpstr>
      <vt:lpstr>On the Ball?  Answer</vt:lpstr>
      <vt:lpstr>Guy on Turntable Walks In</vt:lpstr>
      <vt:lpstr>Guy on Turntable Walks In: Answer</vt:lpstr>
      <vt:lpstr>Reminder: Angular Momentum and Torque for a Particle…</vt:lpstr>
      <vt:lpstr>Lots of Particles</vt:lpstr>
      <vt:lpstr>Rotational Motion of a Rigid Body</vt:lpstr>
      <vt:lpstr>Angular Velocity and Angular Momentum Need not be Parallel</vt:lpstr>
      <vt:lpstr>When are Angular Velocity and Angular Momentum Parallel?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Angular Momentum</dc:title>
  <dc:creator>Michael</dc:creator>
  <cp:lastModifiedBy>Fowler, Michael (mf1i)</cp:lastModifiedBy>
  <cp:revision>149</cp:revision>
  <dcterms:created xsi:type="dcterms:W3CDTF">2010-03-01T20:42:02Z</dcterms:created>
  <dcterms:modified xsi:type="dcterms:W3CDTF">2021-05-05T22:35:28Z</dcterms:modified>
</cp:coreProperties>
</file>