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6" r:id="rId3"/>
    <p:sldId id="287" r:id="rId4"/>
    <p:sldId id="288" r:id="rId5"/>
    <p:sldId id="289" r:id="rId6"/>
    <p:sldId id="290" r:id="rId7"/>
    <p:sldId id="291" r:id="rId8"/>
    <p:sldId id="285" r:id="rId9"/>
    <p:sldId id="292" r:id="rId10"/>
    <p:sldId id="293" r:id="rId11"/>
    <p:sldId id="294" r:id="rId12"/>
    <p:sldId id="302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6600"/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36.bin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Angular Momentum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Torque as a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486400"/>
          </a:xfrm>
        </p:spPr>
        <p:txBody>
          <a:bodyPr/>
          <a:lstStyle/>
          <a:p>
            <a:r>
              <a:rPr lang="en-US"/>
              <a:t>Suppose we have a wheel spinning about a fixed axis: then      always points along the axis—so                       	        points along the axis too.</a:t>
            </a:r>
          </a:p>
          <a:p>
            <a:r>
              <a:rPr lang="en-US"/>
              <a:t>If we want to write a vector equation</a:t>
            </a:r>
          </a:p>
          <a:p>
            <a:endParaRPr lang="en-US"/>
          </a:p>
          <a:p>
            <a:pPr>
              <a:buNone/>
            </a:pPr>
            <a:r>
              <a:rPr lang="en-US"/>
              <a:t>	it’s clear that the vector      is parallel to the vector              : so     </a:t>
            </a:r>
            <a:r>
              <a:rPr lang="en-US">
                <a:solidFill>
                  <a:srgbClr val="FFFF00"/>
                </a:solidFill>
              </a:rPr>
              <a:t>points along the axis too!</a:t>
            </a:r>
          </a:p>
          <a:p>
            <a:r>
              <a:rPr lang="en-US">
                <a:solidFill>
                  <a:srgbClr val="FFFF00"/>
                </a:solidFill>
              </a:rPr>
              <a:t>BUT</a:t>
            </a:r>
            <a:r>
              <a:rPr lang="en-US"/>
              <a:t> this vector    ,  is, remember made of two other vectors: the force      and the place     where it acts!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00837" y="1930758"/>
          <a:ext cx="38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837" y="1930758"/>
                        <a:ext cx="381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5854" y="2409005"/>
          <a:ext cx="1277484" cy="483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469800" imgH="177480" progId="Equation.DSMT4">
                  <p:embed/>
                </p:oleObj>
              </mc:Choice>
              <mc:Fallback>
                <p:oleObj name="Equation" r:id="rId6" imgW="46980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54" y="2409005"/>
                        <a:ext cx="1277484" cy="4833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70400" y="1960563"/>
          <a:ext cx="203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8" imgW="203040" imgH="342720" progId="Equation.DSMT4">
                  <p:embed/>
                </p:oleObj>
              </mc:Choice>
              <mc:Fallback>
                <p:oleObj name="Equation" r:id="rId8" imgW="203040" imgH="342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1960563"/>
                        <a:ext cx="203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71800" y="3657600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10" imgW="2628720" imgH="342720" progId="Equation.DSMT4">
                  <p:embed/>
                </p:oleObj>
              </mc:Choice>
              <mc:Fallback>
                <p:oleObj name="Equation" r:id="rId10" imgW="262872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628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24210" y="4241442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2" imgW="241200" imgH="342720" progId="Equation.DSMT4">
                  <p:embed/>
                </p:oleObj>
              </mc:Choice>
              <mc:Fallback>
                <p:oleObj name="Equation" r:id="rId12" imgW="24120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210" y="4241442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26820" y="4710447"/>
          <a:ext cx="1092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4" imgW="1091880" imgH="342720" progId="Equation.DSMT4">
                  <p:embed/>
                </p:oleObj>
              </mc:Choice>
              <mc:Fallback>
                <p:oleObj name="Equation" r:id="rId14" imgW="109188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6820" y="4710447"/>
                        <a:ext cx="1092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83168" y="4721178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6" imgW="241200" imgH="342720" progId="Equation.DSMT4">
                  <p:embed/>
                </p:oleObj>
              </mc:Choice>
              <mc:Fallback>
                <p:oleObj name="Equation" r:id="rId16" imgW="241200" imgH="342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168" y="4721178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402168" y="5292678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8" imgW="241200" imgH="342720" progId="Equation.DSMT4">
                  <p:embed/>
                </p:oleObj>
              </mc:Choice>
              <mc:Fallback>
                <p:oleObj name="Equation" r:id="rId18" imgW="241200" imgH="3427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168" y="5292678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38353" y="5724657"/>
          <a:ext cx="317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20" imgW="317160" imgH="406080" progId="Equation.DSMT4">
                  <p:embed/>
                </p:oleObj>
              </mc:Choice>
              <mc:Fallback>
                <p:oleObj name="Equation" r:id="rId20" imgW="31716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353" y="5724657"/>
                        <a:ext cx="3175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506237" y="5765800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22" imgW="228600" imgH="330120" progId="Equation.DSMT4">
                  <p:embed/>
                </p:oleObj>
              </mc:Choice>
              <mc:Fallback>
                <p:oleObj name="Equation" r:id="rId22" imgW="228600" imgH="3301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6237" y="5765800"/>
                        <a:ext cx="22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Recalling an Earlier Torque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6"/>
            <a:ext cx="4800600" cy="534795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Only the component of </a:t>
            </a:r>
            <a:r>
              <a:rPr lang="en-US" i="1">
                <a:solidFill>
                  <a:srgbClr val="FFFF00"/>
                </a:solidFill>
              </a:rPr>
              <a:t>F</a:t>
            </a:r>
            <a:r>
              <a:rPr lang="en-US">
                <a:solidFill>
                  <a:schemeClr val="bg1"/>
                </a:solidFill>
              </a:rPr>
              <a:t> perpendicular to the arm exerts torque</a:t>
            </a:r>
          </a:p>
          <a:p>
            <a:pPr>
              <a:buNone/>
            </a:pPr>
            <a:r>
              <a:rPr lang="en-US">
                <a:solidFill>
                  <a:schemeClr val="bg1"/>
                </a:solidFill>
              </a:rPr>
              <a:t>	</a:t>
            </a:r>
          </a:p>
          <a:p>
            <a:r>
              <a:rPr lang="en-US">
                <a:solidFill>
                  <a:schemeClr val="bg1"/>
                </a:solidFill>
              </a:rPr>
              <a:t>We can see the direction of       is perpendicular to both            	   and towards us. </a:t>
            </a:r>
          </a:p>
          <a:p>
            <a:r>
              <a:rPr lang="en-US">
                <a:solidFill>
                  <a:schemeClr val="bg1"/>
                </a:solidFill>
              </a:rPr>
              <a:t>We </a:t>
            </a:r>
            <a:r>
              <a:rPr lang="en-US">
                <a:solidFill>
                  <a:srgbClr val="FFFF00"/>
                </a:solidFill>
              </a:rPr>
              <a:t>define</a:t>
            </a:r>
            <a:r>
              <a:rPr lang="en-US">
                <a:solidFill>
                  <a:schemeClr val="bg1"/>
                </a:solidFill>
              </a:rPr>
              <a:t> the </a:t>
            </a:r>
            <a:r>
              <a:rPr lang="en-US">
                <a:solidFill>
                  <a:srgbClr val="FFFF00"/>
                </a:solidFill>
              </a:rPr>
              <a:t>vector cross product </a:t>
            </a:r>
            <a:r>
              <a:rPr lang="en-US">
                <a:solidFill>
                  <a:schemeClr val="bg1"/>
                </a:solidFill>
              </a:rPr>
              <a:t>                     to have this direction, and magnitude 	        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Kids on seesaw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452839" y="401391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F</a:t>
            </a: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403350" y="2971800"/>
          <a:ext cx="1866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1866600" imgH="355320" progId="Equation.DSMT4">
                  <p:embed/>
                </p:oleObj>
              </mc:Choice>
              <mc:Fallback>
                <p:oleObj name="Equation" r:id="rId4" imgW="18666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971800"/>
                        <a:ext cx="1866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5257800" y="2590800"/>
            <a:ext cx="3785316" cy="2338590"/>
            <a:chOff x="5257800" y="3733800"/>
            <a:chExt cx="3785316" cy="2338590"/>
          </a:xfrm>
        </p:grpSpPr>
        <p:sp>
          <p:nvSpPr>
            <p:cNvPr id="20" name="TextBox 19"/>
            <p:cNvSpPr txBox="1"/>
            <p:nvPr/>
          </p:nvSpPr>
          <p:spPr>
            <a:xfrm>
              <a:off x="8281116" y="44196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 </a:t>
              </a:r>
              <a:endParaRPr lang="en-US" sz="2000" i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7800" y="4724400"/>
              <a:ext cx="27432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iley Face 26"/>
            <p:cNvSpPr/>
            <p:nvPr/>
          </p:nvSpPr>
          <p:spPr>
            <a:xfrm>
              <a:off x="7086600" y="4191000"/>
              <a:ext cx="533400" cy="533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6324600" y="4776990"/>
              <a:ext cx="679704" cy="129540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6440000" flipH="1">
              <a:off x="6857016" y="5221059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629400" y="4114800"/>
              <a:ext cx="14478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6566688" y="4851650"/>
              <a:ext cx="533399" cy="379783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8820000" flipH="1" flipV="1">
              <a:off x="7913902" y="4440036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-120000" flipH="1">
              <a:off x="5638800" y="4775379"/>
              <a:ext cx="2362200" cy="1257300"/>
            </a:xfrm>
            <a:prstGeom prst="line">
              <a:avLst/>
            </a:prstGeom>
            <a:ln w="317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242222" y="37338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r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8001000" y="4763037"/>
              <a:ext cx="914400" cy="1588"/>
            </a:xfrm>
            <a:prstGeom prst="straightConnector1">
              <a:avLst/>
            </a:prstGeom>
            <a:ln w="31750">
              <a:solidFill>
                <a:schemeClr val="accent1">
                  <a:lumMod val="40000"/>
                  <a:lumOff val="60000"/>
                </a:schemeClr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648200" y="3467100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6" imgW="241200" imgH="342720" progId="Equation.DSMT4">
                  <p:embed/>
                </p:oleObj>
              </mc:Choice>
              <mc:Fallback>
                <p:oleObj name="Equation" r:id="rId6" imgW="241200" imgH="34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467100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50195" y="4240368"/>
          <a:ext cx="647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8" imgW="647640" imgH="482400" progId="Equation.DSMT4">
                  <p:embed/>
                </p:oleObj>
              </mc:Choice>
              <mc:Fallback>
                <p:oleObj name="Equation" r:id="rId8" imgW="64764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195" y="4240368"/>
                        <a:ext cx="647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057400" y="5180526"/>
          <a:ext cx="140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0" imgW="1409400" imgH="419040" progId="Equation.DSMT4">
                  <p:embed/>
                </p:oleObj>
              </mc:Choice>
              <mc:Fallback>
                <p:oleObj name="Equation" r:id="rId10" imgW="140940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80526"/>
                        <a:ext cx="1409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609600" y="6094926"/>
          <a:ext cx="1270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2" imgW="1269720" imgH="355320" progId="Equation.DSMT4">
                  <p:embed/>
                </p:oleObj>
              </mc:Choice>
              <mc:Fallback>
                <p:oleObj name="Equation" r:id="rId12" imgW="1269720" imgH="3553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094926"/>
                        <a:ext cx="1270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More Torque…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114800" cy="5486400"/>
          </a:xfrm>
        </p:spPr>
        <p:txBody>
          <a:bodyPr>
            <a:normAutofit/>
          </a:bodyPr>
          <a:lstStyle/>
          <a:p>
            <a:r>
              <a:rPr lang="en-US" sz="2600"/>
              <a:t>Expressing the force vector      as a sum of components        (“fperp”)    perpendicular to the lever arm and       parallel to the arm, it’s clear that only       has leverage, that is, torque, about O.               	has magnitude </a:t>
            </a:r>
            <a:r>
              <a:rPr lang="en-US" sz="2600" i="1"/>
              <a:t>F</a:t>
            </a:r>
            <a:r>
              <a:rPr lang="en-US" sz="2600"/>
              <a:t>sin</a:t>
            </a:r>
            <a:r>
              <a:rPr lang="en-US" sz="2600" i="1">
                <a:sym typeface="Symbol"/>
              </a:rPr>
              <a:t></a:t>
            </a:r>
            <a:r>
              <a:rPr lang="en-US" sz="2600"/>
              <a:t> ,         so </a:t>
            </a:r>
            <a:r>
              <a:rPr lang="el-GR" sz="2600" i="1"/>
              <a:t>τ</a:t>
            </a:r>
            <a:r>
              <a:rPr lang="en-US" sz="2600"/>
              <a:t> = </a:t>
            </a:r>
            <a:r>
              <a:rPr lang="en-US" sz="2600" i="1"/>
              <a:t>rF</a:t>
            </a:r>
            <a:r>
              <a:rPr lang="en-US" sz="2600"/>
              <a:t>sin</a:t>
            </a:r>
            <a:r>
              <a:rPr lang="en-US" sz="2600" i="1">
                <a:sym typeface="Symbol"/>
              </a:rPr>
              <a:t> .</a:t>
            </a:r>
          </a:p>
          <a:p>
            <a:r>
              <a:rPr lang="en-US" sz="2600">
                <a:sym typeface="Symbol"/>
              </a:rPr>
              <a:t>Alternatively, keep      and measure </a:t>
            </a:r>
            <a:r>
              <a:rPr lang="en-US" sz="2600" i="1">
                <a:sym typeface="Symbol"/>
              </a:rPr>
              <a:t>its</a:t>
            </a:r>
            <a:r>
              <a:rPr lang="en-US" sz="2600">
                <a:sym typeface="Symbol"/>
              </a:rPr>
              <a:t> lever arm about O:  that’s  </a:t>
            </a:r>
            <a:r>
              <a:rPr lang="en-US" sz="2600" i="1">
                <a:sym typeface="Symbol"/>
              </a:rPr>
              <a:t>r</a:t>
            </a:r>
            <a:r>
              <a:rPr lang="en-US" sz="2600">
                <a:sym typeface="Symbol"/>
              </a:rPr>
              <a:t>sin</a:t>
            </a:r>
            <a:r>
              <a:rPr lang="en-US" sz="2600" i="1">
                <a:sym typeface="Symbol"/>
              </a:rPr>
              <a:t></a:t>
            </a:r>
            <a:r>
              <a:rPr lang="en-US" sz="2600">
                <a:sym typeface="Symbol"/>
              </a:rPr>
              <a:t>  .</a:t>
            </a:r>
            <a:endParaRPr lang="en-US" sz="26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x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800600" y="1524000"/>
            <a:ext cx="3197502" cy="1771710"/>
            <a:chOff x="4800600" y="1524000"/>
            <a:chExt cx="3197502" cy="1771710"/>
          </a:xfrm>
        </p:grpSpPr>
        <p:sp>
          <p:nvSpPr>
            <p:cNvPr id="5" name="Oval 4"/>
            <p:cNvSpPr/>
            <p:nvPr/>
          </p:nvSpPr>
          <p:spPr>
            <a:xfrm>
              <a:off x="5181600" y="2667000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29704" y="2717442"/>
              <a:ext cx="1528296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 flipV="1">
              <a:off x="6858000" y="1600200"/>
              <a:ext cx="1066800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3"/>
            </p:cNvCxnSpPr>
            <p:nvPr/>
          </p:nvCxnSpPr>
          <p:spPr>
            <a:xfrm flipV="1">
              <a:off x="6858000" y="1600200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427257" y="2172355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00600" y="2667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O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257800" y="2971800"/>
              <a:ext cx="1597302" cy="1588"/>
            </a:xfrm>
            <a:prstGeom prst="straightConnector1">
              <a:avLst/>
            </a:prstGeom>
            <a:ln w="22225">
              <a:solidFill>
                <a:schemeClr val="accent1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1795" y="2895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83568" y="238795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7543800" y="1905000"/>
            <a:ext cx="297656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3" name="Equation" r:id="rId4" imgW="317160" imgH="406080" progId="Equation.DSMT4">
                    <p:embed/>
                  </p:oleObj>
                </mc:Choice>
                <mc:Fallback>
                  <p:oleObj name="Equation" r:id="rId4" imgW="317160" imgH="4060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1905000"/>
                          <a:ext cx="297656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543800" y="2743200"/>
            <a:ext cx="309563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4" name="Equation" r:id="rId6" imgW="330120" imgH="545760" progId="Equation.DSMT4">
                    <p:embed/>
                  </p:oleObj>
                </mc:Choice>
                <mc:Fallback>
                  <p:oleObj name="Equation" r:id="rId6" imgW="330120" imgH="54576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2743200"/>
                          <a:ext cx="309563" cy="511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51242" y="1524000"/>
            <a:ext cx="381000" cy="476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5" name="Equation" r:id="rId8" imgW="406080" imgH="507960" progId="Equation.DSMT4">
                    <p:embed/>
                  </p:oleObj>
                </mc:Choice>
                <mc:Fallback>
                  <p:oleObj name="Equation" r:id="rId8" imgW="406080" imgH="507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1242" y="1524000"/>
                          <a:ext cx="381000" cy="476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524000" y="1752600"/>
          <a:ext cx="29765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6" name="Equation" r:id="rId10" imgW="317160" imgH="406080" progId="Equation.DSMT4">
                  <p:embed/>
                </p:oleObj>
              </mc:Choice>
              <mc:Fallback>
                <p:oleObj name="Equation" r:id="rId10" imgW="317160" imgH="406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297656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62200" y="2190750"/>
          <a:ext cx="38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7" name="Equation" r:id="rId12" imgW="406080" imgH="507960" progId="Equation.DSMT4">
                  <p:embed/>
                </p:oleObj>
              </mc:Choice>
              <mc:Fallback>
                <p:oleObj name="Equation" r:id="rId12" imgW="406080" imgH="507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90750"/>
                        <a:ext cx="381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828800" y="2971800"/>
          <a:ext cx="3095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8" name="Equation" r:id="rId14" imgW="330120" imgH="545760" progId="Equation.DSMT4">
                  <p:embed/>
                </p:oleObj>
              </mc:Choice>
              <mc:Fallback>
                <p:oleObj name="Equation" r:id="rId14" imgW="330120" imgH="5457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71800"/>
                        <a:ext cx="3095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4874" y="3371313"/>
          <a:ext cx="38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9" name="Equation" r:id="rId16" imgW="406080" imgH="507960" progId="Equation.DSMT4">
                  <p:embed/>
                </p:oleObj>
              </mc:Choice>
              <mc:Fallback>
                <p:oleObj name="Equation" r:id="rId16" imgW="406080" imgH="507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4874" y="3371313"/>
                        <a:ext cx="381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36242" y="4514313"/>
          <a:ext cx="38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Equation" r:id="rId17" imgW="406080" imgH="507960" progId="Equation.DSMT4">
                  <p:embed/>
                </p:oleObj>
              </mc:Choice>
              <mc:Fallback>
                <p:oleObj name="Equation" r:id="rId17" imgW="406080" imgH="507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42" y="4514313"/>
                        <a:ext cx="381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val 27"/>
          <p:cNvSpPr/>
          <p:nvPr/>
        </p:nvSpPr>
        <p:spPr>
          <a:xfrm>
            <a:off x="5105400" y="4800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53504" y="4851042"/>
            <a:ext cx="1528296" cy="45719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3"/>
          </p:cNvCxnSpPr>
          <p:nvPr/>
        </p:nvCxnSpPr>
        <p:spPr>
          <a:xfrm flipV="1">
            <a:off x="6781800" y="3733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V="1">
            <a:off x="7351057" y="4305955"/>
            <a:ext cx="1588" cy="1140102"/>
          </a:xfrm>
          <a:prstGeom prst="straightConnector1">
            <a:avLst/>
          </a:prstGeom>
          <a:ln w="31750">
            <a:solidFill>
              <a:schemeClr val="bg2">
                <a:lumMod val="20000"/>
                <a:lumOff val="8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24400" y="4800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O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81600" y="4648200"/>
            <a:ext cx="1597302" cy="1588"/>
          </a:xfrm>
          <a:prstGeom prst="straightConnector1">
            <a:avLst/>
          </a:prstGeom>
          <a:ln w="22225">
            <a:solidFill>
              <a:schemeClr val="accent1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55595" y="4191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07368" y="452155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7467600" y="4038600"/>
          <a:ext cx="29765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1" name="Equation" r:id="rId18" imgW="317160" imgH="406080" progId="Equation.DSMT4">
                  <p:embed/>
                </p:oleObj>
              </mc:Choice>
              <mc:Fallback>
                <p:oleObj name="Equation" r:id="rId18" imgW="31716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38600"/>
                        <a:ext cx="297656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V="1">
            <a:off x="5715000" y="4876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181600" y="4876800"/>
            <a:ext cx="838200" cy="762000"/>
          </a:xfrm>
          <a:prstGeom prst="line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162837" y="5410200"/>
          <a:ext cx="29765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Equation" r:id="rId19" imgW="317160" imgH="406080" progId="Equation.DSMT4">
                  <p:embed/>
                </p:oleObj>
              </mc:Choice>
              <mc:Fallback>
                <p:oleObj name="Equation" r:id="rId19" imgW="317160" imgH="4060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837" y="5410200"/>
                        <a:ext cx="297656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250548" y="4837089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58" name="TextBox 57"/>
          <p:cNvSpPr txBox="1"/>
          <p:nvPr/>
        </p:nvSpPr>
        <p:spPr>
          <a:xfrm>
            <a:off x="4901484" y="5168721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r</a:t>
            </a:r>
            <a:r>
              <a:rPr lang="en-US" sz="2000"/>
              <a:t>sin</a:t>
            </a:r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0000"/>
                </a:solidFill>
              </a:rPr>
              <a:t>Definition:</a:t>
            </a:r>
            <a:r>
              <a:rPr lang="en-US">
                <a:solidFill>
                  <a:srgbClr val="FFFF00"/>
                </a:solidFill>
              </a:rPr>
              <a:t> The Vector Cross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/>
          <a:p>
            <a:endParaRPr lang="en-US"/>
          </a:p>
          <a:p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magnitude</a:t>
            </a:r>
            <a:r>
              <a:rPr lang="en-US"/>
              <a:t> </a:t>
            </a:r>
            <a:r>
              <a:rPr lang="en-US" i="1"/>
              <a:t>C</a:t>
            </a:r>
            <a:r>
              <a:rPr lang="en-US"/>
              <a:t> is  </a:t>
            </a:r>
            <a:r>
              <a:rPr lang="en-US" i="1"/>
              <a:t>AB</a:t>
            </a:r>
            <a:r>
              <a:rPr lang="en-US"/>
              <a:t>sin</a:t>
            </a:r>
            <a:r>
              <a:rPr lang="en-US" i="1">
                <a:sym typeface="Symbol"/>
              </a:rPr>
              <a:t> </a:t>
            </a:r>
            <a:r>
              <a:rPr lang="en-US">
                <a:sym typeface="Symbol"/>
              </a:rPr>
              <a:t>, where 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  is the angle between the vectors           .</a:t>
            </a:r>
          </a:p>
          <a:p>
            <a:r>
              <a:rPr lang="en-US">
                <a:sym typeface="Symbol"/>
              </a:rPr>
              <a:t>The </a:t>
            </a:r>
            <a:r>
              <a:rPr lang="en-US">
                <a:solidFill>
                  <a:srgbClr val="FF0000"/>
                </a:solidFill>
                <a:sym typeface="Symbol"/>
              </a:rPr>
              <a:t>direction</a:t>
            </a:r>
            <a:r>
              <a:rPr lang="en-US">
                <a:sym typeface="Symbol"/>
              </a:rPr>
              <a:t> of      is perpendicular to both  and     , and is your right thumb direction if your curling fingers go from    to    .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565893" y="2264865"/>
            <a:ext cx="1977907" cy="2232009"/>
            <a:chOff x="5565893" y="2264865"/>
            <a:chExt cx="1977907" cy="223200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791200" y="4039674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5791200" y="3581400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-6300000">
              <a:off x="4918193" y="2912565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895563" y="4406721"/>
          <a:ext cx="292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4" imgW="291960" imgH="419040" progId="Equation.DSMT4">
                  <p:embed/>
                </p:oleObj>
              </mc:Choice>
              <mc:Fallback>
                <p:oleObj name="Equation" r:id="rId4" imgW="2919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5563" y="4406721"/>
                        <a:ext cx="292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34200" y="3200400"/>
          <a:ext cx="292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6" imgW="291960" imgH="406080" progId="Equation.DSMT4">
                  <p:embed/>
                </p:oleObj>
              </mc:Choice>
              <mc:Fallback>
                <p:oleObj name="Equation" r:id="rId6" imgW="29196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00400"/>
                        <a:ext cx="292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855595" y="2387958"/>
          <a:ext cx="30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8" imgW="304560" imgH="431640" progId="Equation.DSMT4">
                  <p:embed/>
                </p:oleObj>
              </mc:Choice>
              <mc:Fallback>
                <p:oleObj name="Equation" r:id="rId8" imgW="30456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5595" y="2387958"/>
                        <a:ext cx="304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400800" y="3860800"/>
          <a:ext cx="241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10" imgW="241200" imgH="330120" progId="Equation.DSMT4">
                  <p:embed/>
                </p:oleObj>
              </mc:Choice>
              <mc:Fallback>
                <p:oleObj name="Equation" r:id="rId10" imgW="24120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60800"/>
                        <a:ext cx="241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295399" y="1524000"/>
          <a:ext cx="201033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12" imgW="1485720" imgH="431640" progId="Equation.DSMT4">
                  <p:embed/>
                </p:oleObj>
              </mc:Choice>
              <mc:Fallback>
                <p:oleObj name="Equation" r:id="rId12" imgW="148572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99" y="1524000"/>
                        <a:ext cx="201033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46300" y="3378558"/>
          <a:ext cx="673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14" imgW="672840" imgH="495000" progId="Equation.DSMT4">
                  <p:embed/>
                </p:oleObj>
              </mc:Choice>
              <mc:Fallback>
                <p:oleObj name="Equation" r:id="rId14" imgW="672840" imgH="495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3378558"/>
                        <a:ext cx="673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276600" y="3886200"/>
          <a:ext cx="30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16" imgW="304560" imgH="431640" progId="Equation.DSMT4">
                  <p:embed/>
                </p:oleObj>
              </mc:Choice>
              <mc:Fallback>
                <p:oleObj name="Equation" r:id="rId16" imgW="30456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86200"/>
                        <a:ext cx="304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00847" y="4329447"/>
          <a:ext cx="292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8" imgW="291960" imgH="419040" progId="Equation.DSMT4">
                  <p:embed/>
                </p:oleObj>
              </mc:Choice>
              <mc:Fallback>
                <p:oleObj name="Equation" r:id="rId18" imgW="29196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847" y="4329447"/>
                        <a:ext cx="292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536879" y="4774842"/>
          <a:ext cx="292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20" imgW="291960" imgH="406080" progId="Equation.DSMT4">
                  <p:embed/>
                </p:oleObj>
              </mc:Choice>
              <mc:Fallback>
                <p:oleObj name="Equation" r:id="rId20" imgW="29196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879" y="4774842"/>
                        <a:ext cx="292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191000" y="5611968"/>
          <a:ext cx="292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22" imgW="291960" imgH="419040" progId="Equation.DSMT4">
                  <p:embed/>
                </p:oleObj>
              </mc:Choice>
              <mc:Fallback>
                <p:oleObj name="Equation" r:id="rId22" imgW="291960" imgH="419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611968"/>
                        <a:ext cx="292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254615" y="6032679"/>
          <a:ext cx="292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24" imgW="291960" imgH="406080" progId="Equation.DSMT4">
                  <p:embed/>
                </p:oleObj>
              </mc:Choice>
              <mc:Fallback>
                <p:oleObj name="Equation" r:id="rId24" imgW="291960" imgH="406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615" y="6032679"/>
                        <a:ext cx="292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sz="4900">
                <a:solidFill>
                  <a:srgbClr val="FFFF00"/>
                </a:solidFill>
              </a:rPr>
              <a:t>Clicker Question</a:t>
            </a:r>
            <a:br>
              <a:rPr lang="en-US"/>
            </a:br>
            <a:r>
              <a:rPr lang="en-US" sz="4000"/>
              <a:t>Assume          are </a:t>
            </a:r>
            <a:r>
              <a:rPr lang="en-US" sz="4000">
                <a:solidFill>
                  <a:srgbClr val="FFFF00"/>
                </a:solidFill>
              </a:rPr>
              <a:t>nonzero</a:t>
            </a:r>
            <a:r>
              <a:rPr lang="en-US" sz="4000"/>
              <a:t> vectors.</a:t>
            </a:r>
            <a:br>
              <a:rPr lang="en-US" sz="4000"/>
            </a:br>
            <a:r>
              <a:rPr lang="en-US" sz="4000"/>
              <a:t>Which pair of statements below is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The cross product depends on the order of the factors, and since both vectors are nonzero, it can never be zero.</a:t>
            </a:r>
          </a:p>
          <a:p>
            <a:pPr marL="514350" indent="-514350">
              <a:buAutoNum type="alphaUcPeriod"/>
            </a:pPr>
            <a:r>
              <a:rPr lang="en-US" dirty="0"/>
              <a:t>Depends on order , can be zero.</a:t>
            </a:r>
          </a:p>
          <a:p>
            <a:pPr marL="514350" indent="-514350">
              <a:buAutoNum type="alphaUcPeriod"/>
            </a:pPr>
            <a:r>
              <a:rPr lang="en-US" dirty="0"/>
              <a:t>Doesn’t depend on order, cannot be zero.</a:t>
            </a:r>
          </a:p>
          <a:p>
            <a:pPr marL="514350" indent="-514350">
              <a:buAutoNum type="alphaUcPeriod"/>
            </a:pPr>
            <a:r>
              <a:rPr lang="en-US" dirty="0"/>
              <a:t>Doesn’t depend on order, can be zero.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44968" y="979869"/>
          <a:ext cx="838200" cy="616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4" imgW="672840" imgH="495000" progId="Equation.DSMT4">
                  <p:embed/>
                </p:oleObj>
              </mc:Choice>
              <mc:Fallback>
                <p:oleObj name="Equation" r:id="rId4" imgW="67284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968" y="979869"/>
                        <a:ext cx="838200" cy="6167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The Vector Cross Product in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/>
              <a:t>Recall we defined the unit vectors                 pointing along the </a:t>
            </a:r>
            <a:r>
              <a:rPr lang="en-US" i="1"/>
              <a:t>x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 axes respectively, and a vector can be expressed as                                      </a:t>
            </a:r>
          </a:p>
          <a:p>
            <a:r>
              <a:rPr lang="en-US"/>
              <a:t>Now</a:t>
            </a:r>
          </a:p>
          <a:p>
            <a:r>
              <a:rPr lang="en-US"/>
              <a:t>So  </a:t>
            </a:r>
          </a:p>
          <a:p>
            <a:pPr>
              <a:buNone/>
            </a:pPr>
            <a:r>
              <a:rPr lang="en-US"/>
              <a:t>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g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794493" y="1553665"/>
            <a:ext cx="1977907" cy="2561135"/>
            <a:chOff x="5565893" y="2264865"/>
            <a:chExt cx="1977907" cy="2561135"/>
          </a:xfrm>
        </p:grpSpPr>
        <p:grpSp>
          <p:nvGrpSpPr>
            <p:cNvPr id="5" name="Group 10"/>
            <p:cNvGrpSpPr/>
            <p:nvPr/>
          </p:nvGrpSpPr>
          <p:grpSpPr>
            <a:xfrm>
              <a:off x="5565893" y="2264865"/>
              <a:ext cx="1977907" cy="2232009"/>
              <a:chOff x="5565893" y="2264865"/>
              <a:chExt cx="1977907" cy="2232009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5791200" y="4039674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5791200" y="3581400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-6300000">
                <a:off x="4918193" y="2912565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953250" y="4406900"/>
            <a:ext cx="1778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2" name="Equation" r:id="rId4" imgW="177480" imgH="419040" progId="Equation.DSMT4">
                    <p:embed/>
                  </p:oleObj>
                </mc:Choice>
                <mc:Fallback>
                  <p:oleObj name="Equation" r:id="rId4" imgW="177480" imgH="41904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53250" y="4406900"/>
                          <a:ext cx="17780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965950" y="3155950"/>
            <a:ext cx="2286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3" name="Equation" r:id="rId6" imgW="228600" imgH="495000" progId="Equation.DSMT4">
                    <p:embed/>
                  </p:oleObj>
                </mc:Choice>
                <mc:Fallback>
                  <p:oleObj name="Equation" r:id="rId6" imgW="228600" imgH="4950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5950" y="3155950"/>
                          <a:ext cx="228600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5888038" y="2381250"/>
            <a:ext cx="241300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4" name="Equation" r:id="rId8" imgW="241200" imgH="444240" progId="Equation.DSMT4">
                    <p:embed/>
                  </p:oleObj>
                </mc:Choice>
                <mc:Fallback>
                  <p:oleObj name="Equation" r:id="rId8" imgW="241200" imgH="4442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88038" y="2381250"/>
                          <a:ext cx="241300" cy="444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47800" y="3733800"/>
          <a:ext cx="2997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5" name="Equation" r:id="rId10" imgW="2997000" imgH="583920" progId="Equation.DSMT4">
                  <p:embed/>
                </p:oleObj>
              </mc:Choice>
              <mc:Fallback>
                <p:oleObj name="Equation" r:id="rId10" imgW="2997000" imgH="5839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33800"/>
                        <a:ext cx="29972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793642" y="2032537"/>
          <a:ext cx="838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6" name="Equation" r:id="rId12" imgW="838080" imgH="520560" progId="Equation.DSMT4">
                  <p:embed/>
                </p:oleObj>
              </mc:Choice>
              <mc:Fallback>
                <p:oleObj name="Equation" r:id="rId12" imgW="838080" imgH="5205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3642" y="2032537"/>
                        <a:ext cx="838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917700" y="4419600"/>
          <a:ext cx="4864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Equation" r:id="rId14" imgW="4863960" imgH="533160" progId="Equation.DSMT4">
                  <p:embed/>
                </p:oleObj>
              </mc:Choice>
              <mc:Fallback>
                <p:oleObj name="Equation" r:id="rId14" imgW="4863960" imgH="5331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419600"/>
                        <a:ext cx="4864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473200" y="5194300"/>
          <a:ext cx="67564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Equation" r:id="rId16" imgW="6756120" imgH="1434960" progId="Equation.DSMT4">
                  <p:embed/>
                </p:oleObj>
              </mc:Choice>
              <mc:Fallback>
                <p:oleObj name="Equation" r:id="rId16" imgW="6756120" imgH="14349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5194300"/>
                        <a:ext cx="6756400" cy="143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 New Look for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I</a:t>
            </a:r>
            <a:r>
              <a:rPr lang="el-GR" i="1">
                <a:solidFill>
                  <a:srgbClr val="FFFF00"/>
                </a:solidFill>
              </a:rPr>
              <a:t>α</a:t>
            </a:r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We’ve seen how </a:t>
            </a:r>
            <a:r>
              <a:rPr lang="el-GR" i="1"/>
              <a:t>τ</a:t>
            </a:r>
            <a:r>
              <a:rPr lang="en-US"/>
              <a:t> = </a:t>
            </a:r>
            <a:r>
              <a:rPr lang="en-US" i="1"/>
              <a:t>I</a:t>
            </a:r>
            <a:r>
              <a:rPr lang="el-GR" i="1"/>
              <a:t>α</a:t>
            </a:r>
            <a:r>
              <a:rPr lang="en-US" i="1"/>
              <a:t> </a:t>
            </a:r>
            <a:r>
              <a:rPr lang="en-US"/>
              <a:t>works for a body rotating about a </a:t>
            </a:r>
            <a:r>
              <a:rPr lang="en-US">
                <a:solidFill>
                  <a:srgbClr val="FFFF00"/>
                </a:solidFill>
              </a:rPr>
              <a:t>fixed axis</a:t>
            </a:r>
            <a:r>
              <a:rPr lang="en-US" i="1"/>
              <a:t>.</a:t>
            </a:r>
          </a:p>
          <a:p>
            <a:r>
              <a:rPr lang="el-GR" i="1" u="sng"/>
              <a:t>τ</a:t>
            </a:r>
            <a:r>
              <a:rPr lang="en-US" u="sng"/>
              <a:t> = </a:t>
            </a:r>
            <a:r>
              <a:rPr lang="en-US" i="1" u="sng"/>
              <a:t>I</a:t>
            </a:r>
            <a:r>
              <a:rPr lang="el-GR" i="1" u="sng"/>
              <a:t>α</a:t>
            </a:r>
            <a:r>
              <a:rPr lang="en-US" i="1" u="sng"/>
              <a:t> i</a:t>
            </a:r>
            <a:r>
              <a:rPr lang="en-US" u="sng"/>
              <a:t>s not true in general</a:t>
            </a:r>
            <a:r>
              <a:rPr lang="en-US"/>
              <a:t> if the axis of rotation is </a:t>
            </a:r>
            <a:r>
              <a:rPr lang="en-US" i="1"/>
              <a:t>itself</a:t>
            </a:r>
            <a:r>
              <a:rPr lang="en-US"/>
              <a:t> accelerating</a:t>
            </a:r>
          </a:p>
          <a:p>
            <a:r>
              <a:rPr lang="en-US">
                <a:solidFill>
                  <a:srgbClr val="FFFF00"/>
                </a:solidFill>
              </a:rPr>
              <a:t>BUT it IS true if the axis is through the CM, and isn’t changing direction!</a:t>
            </a:r>
          </a:p>
          <a:p>
            <a:r>
              <a:rPr lang="en-US"/>
              <a:t>This is quite tricky to prove—it’s in the book</a:t>
            </a:r>
          </a:p>
          <a:p>
            <a:r>
              <a:rPr lang="en-US"/>
              <a:t>And 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I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n-US" i="1">
                <a:solidFill>
                  <a:srgbClr val="FFFF00"/>
                </a:solidFill>
              </a:rPr>
              <a:t>  </a:t>
            </a:r>
            <a:r>
              <a:rPr lang="en-US"/>
              <a:t>is often useful, as we’ll see.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5410200"/>
            <a:ext cx="2133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rgbClr val="FFFF00"/>
                </a:solidFill>
              </a:rPr>
              <a:t>Forces</a:t>
            </a:r>
            <a:r>
              <a:rPr lang="en-US">
                <a:solidFill>
                  <a:srgbClr val="FFFF00"/>
                </a:solidFill>
              </a:rPr>
              <a:t> on Hoop Rolling Down Ramp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/>
              <a:t>Take no slipping, so </a:t>
            </a:r>
          </a:p>
          <a:p>
            <a:pPr>
              <a:buNone/>
            </a:pPr>
            <a:r>
              <a:rPr lang="en-US" sz="2400" i="1">
                <a:solidFill>
                  <a:srgbClr val="FFFF00"/>
                </a:solidFill>
              </a:rPr>
              <a:t>        	    v</a:t>
            </a:r>
            <a:r>
              <a:rPr lang="en-US" sz="2400">
                <a:solidFill>
                  <a:srgbClr val="FFFF00"/>
                </a:solidFill>
              </a:rPr>
              <a:t> = </a:t>
            </a:r>
            <a:r>
              <a:rPr lang="en-US" sz="2400" i="1">
                <a:solidFill>
                  <a:srgbClr val="FFFF00"/>
                </a:solidFill>
              </a:rPr>
              <a:t>R</a:t>
            </a:r>
            <a:r>
              <a:rPr lang="el-GR" sz="2400" i="1">
                <a:solidFill>
                  <a:srgbClr val="FFFF00"/>
                </a:solidFill>
              </a:rPr>
              <a:t>ω</a:t>
            </a:r>
            <a:r>
              <a:rPr lang="en-US" sz="2400" i="1">
                <a:solidFill>
                  <a:srgbClr val="FFFF00"/>
                </a:solidFill>
              </a:rPr>
              <a:t>,  a = R</a:t>
            </a:r>
            <a:r>
              <a:rPr lang="el-GR" sz="2400" i="1">
                <a:solidFill>
                  <a:srgbClr val="FFFF00"/>
                </a:solidFill>
              </a:rPr>
              <a:t>α</a:t>
            </a:r>
            <a:endParaRPr lang="en-US" sz="2400" i="1">
              <a:solidFill>
                <a:srgbClr val="FFFF00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Translational accn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rgbClr val="FFFF00"/>
                </a:solidFill>
              </a:rPr>
              <a:t>F</a:t>
            </a:r>
            <a:r>
              <a:rPr lang="en-US" sz="2400">
                <a:solidFill>
                  <a:srgbClr val="FFFF00"/>
                </a:solidFill>
              </a:rPr>
              <a:t> = </a:t>
            </a:r>
            <a:r>
              <a:rPr lang="en-US" sz="2400" i="1">
                <a:solidFill>
                  <a:srgbClr val="FFFF00"/>
                </a:solidFill>
              </a:rPr>
              <a:t>ma</a:t>
            </a:r>
            <a:r>
              <a:rPr lang="en-US" sz="240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	  </a:t>
            </a:r>
            <a:r>
              <a:rPr lang="en-US" sz="2400" i="1">
                <a:solidFill>
                  <a:srgbClr val="FFFF00"/>
                </a:solidFill>
              </a:rPr>
              <a:t>mg</a:t>
            </a:r>
            <a:r>
              <a:rPr lang="en-US" sz="2400">
                <a:solidFill>
                  <a:srgbClr val="FFFF00"/>
                </a:solidFill>
              </a:rPr>
              <a:t>sin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>
                <a:solidFill>
                  <a:srgbClr val="FFFF00"/>
                </a:solidFill>
                <a:sym typeface="Symbol"/>
              </a:rPr>
              <a:t> - 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F</a:t>
            </a:r>
            <a:r>
              <a:rPr lang="en-US" sz="2400" i="1" baseline="-25000">
                <a:solidFill>
                  <a:srgbClr val="FFFF00"/>
                </a:solidFill>
                <a:sym typeface="Symbol"/>
              </a:rPr>
              <a:t>fr</a:t>
            </a:r>
            <a:r>
              <a:rPr lang="en-US" sz="240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ma</a:t>
            </a:r>
          </a:p>
          <a:p>
            <a:r>
              <a:rPr lang="en-US" sz="2400">
                <a:solidFill>
                  <a:schemeClr val="bg1"/>
                </a:solidFill>
              </a:rPr>
              <a:t>Rotational</a:t>
            </a:r>
            <a:r>
              <a:rPr lang="en-US" sz="2400" i="1">
                <a:solidFill>
                  <a:schemeClr val="bg1"/>
                </a:solidFill>
              </a:rPr>
              <a:t>  </a:t>
            </a:r>
            <a:r>
              <a:rPr lang="en-US" sz="2400">
                <a:solidFill>
                  <a:schemeClr val="bg1"/>
                </a:solidFill>
              </a:rPr>
              <a:t>accn</a:t>
            </a:r>
            <a:r>
              <a:rPr lang="en-US" sz="2400" i="1">
                <a:solidFill>
                  <a:schemeClr val="bg1"/>
                </a:solidFill>
              </a:rPr>
              <a:t>  </a:t>
            </a:r>
            <a:r>
              <a:rPr lang="el-GR" sz="2400" i="1">
                <a:solidFill>
                  <a:srgbClr val="FFFF00"/>
                </a:solidFill>
              </a:rPr>
              <a:t>τ</a:t>
            </a:r>
            <a:r>
              <a:rPr lang="en-US" sz="2400" baseline="-25000">
                <a:solidFill>
                  <a:srgbClr val="FFFF00"/>
                </a:solidFill>
              </a:rPr>
              <a:t>CM</a:t>
            </a:r>
            <a:r>
              <a:rPr lang="en-US" sz="2400">
                <a:solidFill>
                  <a:srgbClr val="FFFF00"/>
                </a:solidFill>
              </a:rPr>
              <a:t> = </a:t>
            </a:r>
            <a:r>
              <a:rPr lang="en-US" sz="2400" i="1">
                <a:solidFill>
                  <a:srgbClr val="FFFF00"/>
                </a:solidFill>
              </a:rPr>
              <a:t>I</a:t>
            </a:r>
            <a:r>
              <a:rPr lang="en-US" sz="2400" baseline="-25000">
                <a:solidFill>
                  <a:srgbClr val="FFFF00"/>
                </a:solidFill>
              </a:rPr>
              <a:t>CM</a:t>
            </a:r>
            <a:r>
              <a:rPr lang="el-GR" sz="2400" i="1">
                <a:solidFill>
                  <a:srgbClr val="FFFF00"/>
                </a:solidFill>
              </a:rPr>
              <a:t>α</a:t>
            </a:r>
            <a:r>
              <a:rPr lang="en-US" sz="2400" baseline="-25000">
                <a:solidFill>
                  <a:srgbClr val="FFFF00"/>
                </a:solidFill>
              </a:rPr>
              <a:t>CM</a:t>
            </a:r>
            <a:r>
              <a:rPr lang="en-US" sz="2400">
                <a:solidFill>
                  <a:schemeClr val="bg1"/>
                </a:solidFill>
              </a:rPr>
              <a:t>: </a:t>
            </a:r>
          </a:p>
          <a:p>
            <a:pPr>
              <a:buNone/>
            </a:pPr>
            <a:r>
              <a:rPr lang="en-US" sz="2400" i="1">
                <a:solidFill>
                  <a:schemeClr val="bg1"/>
                </a:solidFill>
              </a:rPr>
              <a:t>		   </a:t>
            </a:r>
            <a:r>
              <a:rPr lang="en-US" sz="2400" i="1">
                <a:solidFill>
                  <a:srgbClr val="FFFF00"/>
                </a:solidFill>
              </a:rPr>
              <a:t>F</a:t>
            </a:r>
            <a:r>
              <a:rPr lang="en-US" sz="2400" i="1" baseline="-25000">
                <a:solidFill>
                  <a:srgbClr val="FFFF00"/>
                </a:solidFill>
              </a:rPr>
              <a:t>fr</a:t>
            </a:r>
            <a:r>
              <a:rPr lang="en-US" sz="2400" i="1">
                <a:solidFill>
                  <a:srgbClr val="FFFF00"/>
                </a:solidFill>
              </a:rPr>
              <a:t>R = mR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l-GR" sz="2400" i="1">
                <a:solidFill>
                  <a:srgbClr val="FFFF00"/>
                </a:solidFill>
              </a:rPr>
              <a:t>α</a:t>
            </a:r>
            <a:r>
              <a:rPr lang="en-US" sz="2400" i="1">
                <a:solidFill>
                  <a:srgbClr val="FFFF00"/>
                </a:solidFill>
              </a:rPr>
              <a:t> = mRa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so</a:t>
            </a:r>
            <a:r>
              <a:rPr lang="en-US" sz="2400" i="1">
                <a:solidFill>
                  <a:srgbClr val="FFFF00"/>
                </a:solidFill>
              </a:rPr>
              <a:t> F</a:t>
            </a:r>
            <a:r>
              <a:rPr lang="en-US" sz="2400" i="1" baseline="-25000">
                <a:solidFill>
                  <a:srgbClr val="FFFF00"/>
                </a:solidFill>
              </a:rPr>
              <a:t>fr</a:t>
            </a:r>
            <a:r>
              <a:rPr lang="en-US" sz="2400" i="1">
                <a:solidFill>
                  <a:srgbClr val="FFFF00"/>
                </a:solidFill>
              </a:rPr>
              <a:t> = ma </a:t>
            </a:r>
            <a:r>
              <a:rPr lang="en-US" sz="2400">
                <a:solidFill>
                  <a:schemeClr val="bg1"/>
                </a:solidFill>
              </a:rPr>
              <a:t>and</a:t>
            </a:r>
            <a:r>
              <a:rPr lang="en-US" sz="2400" i="1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sz="2400" i="1">
                <a:solidFill>
                  <a:srgbClr val="FFFF00"/>
                </a:solidFill>
              </a:rPr>
              <a:t>	          mg</a:t>
            </a:r>
            <a:r>
              <a:rPr lang="en-US" sz="2400">
                <a:solidFill>
                  <a:srgbClr val="FFFF00"/>
                </a:solidFill>
              </a:rPr>
              <a:t>sin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>
                <a:solidFill>
                  <a:srgbClr val="FFFF00"/>
                </a:solidFill>
                <a:sym typeface="Symbol"/>
              </a:rPr>
              <a:t>  = 2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ma,</a:t>
            </a:r>
          </a:p>
          <a:p>
            <a:r>
              <a:rPr lang="en-US" sz="2400" i="1">
                <a:solidFill>
                  <a:srgbClr val="FFFF00"/>
                </a:solidFill>
              </a:rPr>
              <a:t>a = </a:t>
            </a:r>
            <a:r>
              <a:rPr lang="en-US" sz="2400">
                <a:solidFill>
                  <a:srgbClr val="FFFF00"/>
                </a:solidFill>
              </a:rPr>
              <a:t>(</a:t>
            </a:r>
            <a:r>
              <a:rPr lang="en-US" sz="2400" i="1">
                <a:solidFill>
                  <a:srgbClr val="FFFF00"/>
                </a:solidFill>
              </a:rPr>
              <a:t>g</a:t>
            </a:r>
            <a:r>
              <a:rPr lang="en-US" sz="2400">
                <a:solidFill>
                  <a:srgbClr val="FFFF00"/>
                </a:solidFill>
              </a:rPr>
              <a:t>sin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>
                <a:solidFill>
                  <a:srgbClr val="FFFF00"/>
                </a:solidFill>
                <a:sym typeface="Symbol"/>
              </a:rPr>
              <a:t>)/2:  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  <a:sym typeface="Symbol"/>
              </a:rPr>
              <a:t>	the acceleration is </a:t>
            </a:r>
            <a:r>
              <a:rPr lang="en-US" sz="2400">
                <a:solidFill>
                  <a:srgbClr val="FFFF00"/>
                </a:solidFill>
                <a:sym typeface="Symbol"/>
              </a:rPr>
              <a:t>one-half</a:t>
            </a:r>
            <a:r>
              <a:rPr lang="en-US" sz="2400">
                <a:solidFill>
                  <a:schemeClr val="bg1"/>
                </a:solidFill>
                <a:sym typeface="Symbol"/>
              </a:rPr>
              <a:t> that of a sliding frictionless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block—and independent of mass or radius</a:t>
            </a:r>
            <a:r>
              <a:rPr lang="en-US" sz="2400">
                <a:solidFill>
                  <a:schemeClr val="bg1"/>
                </a:solidFill>
                <a:sym typeface="Symbol"/>
              </a:rPr>
              <a:t>.</a:t>
            </a:r>
            <a:endParaRPr lang="en-US" sz="2400">
              <a:solidFill>
                <a:schemeClr val="bg1"/>
              </a:solidFill>
            </a:endParaRPr>
          </a:p>
          <a:p>
            <a:endParaRPr lang="en-US" sz="24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-180000">
            <a:off x="6494101" y="2360872"/>
            <a:ext cx="1735499" cy="53472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67600" y="234309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mg</a:t>
            </a:r>
            <a:r>
              <a:rPr lang="en-US" sz="2000"/>
              <a:t>sin</a:t>
            </a:r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cxnSp>
        <p:nvCxnSpPr>
          <p:cNvPr id="10" name="Straight Arrow Connector 9"/>
          <p:cNvCxnSpPr/>
          <p:nvPr/>
        </p:nvCxnSpPr>
        <p:spPr>
          <a:xfrm rot="10440000">
            <a:off x="5230899" y="295115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86400" y="3048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F</a:t>
            </a:r>
            <a:r>
              <a:rPr lang="en-US" sz="2000" i="1" baseline="-25000"/>
              <a:t>fr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4343400"/>
            <a:ext cx="3657600" cy="193899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The </a:t>
            </a:r>
            <a:r>
              <a:rPr lang="en-US" sz="2000">
                <a:solidFill>
                  <a:srgbClr val="FFFF00"/>
                </a:solidFill>
              </a:rPr>
              <a:t>only</a:t>
            </a:r>
            <a:r>
              <a:rPr lang="en-US" sz="2000"/>
              <a:t> force having torque about the center of the hoop (its CM) is the </a:t>
            </a:r>
            <a:r>
              <a:rPr lang="en-US" sz="2000">
                <a:solidFill>
                  <a:srgbClr val="FFFF00"/>
                </a:solidFill>
              </a:rPr>
              <a:t>frictional force</a:t>
            </a:r>
            <a:r>
              <a:rPr lang="en-US" sz="2000"/>
              <a:t>: the total gravitational force and the normal force both act through the center.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Yet </a:t>
            </a:r>
            <a:r>
              <a:rPr lang="en-US" i="1">
                <a:solidFill>
                  <a:srgbClr val="FFFF00"/>
                </a:solidFill>
              </a:rPr>
              <a:t>Another</a:t>
            </a:r>
            <a:r>
              <a:rPr lang="en-US">
                <a:solidFill>
                  <a:srgbClr val="FFFF00"/>
                </a:solidFill>
              </a:rPr>
              <a:t> Look at That Hoop…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/>
              <a:t>Take no slipping, so </a:t>
            </a:r>
          </a:p>
          <a:p>
            <a:pPr>
              <a:buNone/>
            </a:pPr>
            <a:r>
              <a:rPr lang="en-US" sz="2400" i="1">
                <a:solidFill>
                  <a:srgbClr val="FFFF00"/>
                </a:solidFill>
              </a:rPr>
              <a:t>        	    v</a:t>
            </a:r>
            <a:r>
              <a:rPr lang="en-US" sz="2400">
                <a:solidFill>
                  <a:srgbClr val="FFFF00"/>
                </a:solidFill>
              </a:rPr>
              <a:t> = </a:t>
            </a:r>
            <a:r>
              <a:rPr lang="en-US" sz="2400" i="1">
                <a:solidFill>
                  <a:srgbClr val="FFFF00"/>
                </a:solidFill>
              </a:rPr>
              <a:t>R</a:t>
            </a:r>
            <a:r>
              <a:rPr lang="el-GR" sz="2400" i="1">
                <a:solidFill>
                  <a:srgbClr val="FFFF00"/>
                </a:solidFill>
              </a:rPr>
              <a:t>ω</a:t>
            </a:r>
            <a:r>
              <a:rPr lang="en-US" sz="2400" i="1">
                <a:solidFill>
                  <a:srgbClr val="FFFF00"/>
                </a:solidFill>
              </a:rPr>
              <a:t>,  a = R</a:t>
            </a:r>
            <a:r>
              <a:rPr lang="el-GR" sz="2400" i="1">
                <a:solidFill>
                  <a:srgbClr val="FFFF00"/>
                </a:solidFill>
              </a:rPr>
              <a:t>α</a:t>
            </a:r>
            <a:endParaRPr lang="en-US" sz="2400" i="1">
              <a:solidFill>
                <a:srgbClr val="FFFF00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Since there’s no slipping</a:t>
            </a:r>
            <a:r>
              <a:rPr lang="en-US" sz="2400">
                <a:solidFill>
                  <a:srgbClr val="FFFF00"/>
                </a:solidFill>
              </a:rPr>
              <a:t>,  the point on the hoop in contact with the ramp is momentarily at rest</a:t>
            </a:r>
            <a:r>
              <a:rPr lang="en-US" sz="2400">
                <a:solidFill>
                  <a:schemeClr val="bg1"/>
                </a:solidFill>
              </a:rPr>
              <a:t>, and the hoop is rotating </a:t>
            </a:r>
            <a:r>
              <a:rPr lang="en-US" sz="2400" i="1">
                <a:solidFill>
                  <a:schemeClr val="bg1"/>
                </a:solidFill>
              </a:rPr>
              <a:t>about that point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  <a:p>
            <a:r>
              <a:rPr lang="en-US" sz="2400">
                <a:solidFill>
                  <a:schemeClr val="bg1"/>
                </a:solidFill>
              </a:rPr>
              <a:t>The only torque about that point is gravity—</a:t>
            </a:r>
            <a:r>
              <a:rPr lang="el-GR" sz="2400" i="1">
                <a:solidFill>
                  <a:schemeClr val="bg1"/>
                </a:solidFill>
              </a:rPr>
              <a:t>τ</a:t>
            </a:r>
            <a:r>
              <a:rPr lang="en-US" sz="2400">
                <a:solidFill>
                  <a:schemeClr val="bg1"/>
                </a:solidFill>
              </a:rPr>
              <a:t> = </a:t>
            </a:r>
            <a:r>
              <a:rPr lang="en-US" sz="2400" i="1">
                <a:solidFill>
                  <a:schemeClr val="bg1"/>
                </a:solidFill>
              </a:rPr>
              <a:t>mgR</a:t>
            </a:r>
            <a:r>
              <a:rPr lang="en-US" sz="2400">
                <a:solidFill>
                  <a:schemeClr val="bg1"/>
                </a:solidFill>
              </a:rPr>
              <a:t>sin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</a:t>
            </a:r>
          </a:p>
          <a:p>
            <a:r>
              <a:rPr lang="en-US" sz="2400">
                <a:solidFill>
                  <a:schemeClr val="bg1"/>
                </a:solidFill>
                <a:sym typeface="Symbol"/>
              </a:rPr>
              <a:t>The </a:t>
            </a:r>
            <a:r>
              <a:rPr lang="en-US" sz="2400">
                <a:solidFill>
                  <a:srgbClr val="FFFF00"/>
                </a:solidFill>
                <a:sym typeface="Symbol"/>
              </a:rPr>
              <a:t>moment of inertia about that point</a:t>
            </a:r>
            <a:r>
              <a:rPr lang="en-US" sz="2400">
                <a:solidFill>
                  <a:schemeClr val="bg1"/>
                </a:solidFill>
                <a:sym typeface="Symbol"/>
              </a:rPr>
              <a:t>, from the parallel axis theorem, is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I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CM</a:t>
            </a:r>
            <a:r>
              <a:rPr lang="en-US" sz="2400">
                <a:solidFill>
                  <a:schemeClr val="bg1"/>
                </a:solidFill>
                <a:sym typeface="Symbol"/>
              </a:rPr>
              <a:t> +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= </a:t>
            </a:r>
            <a:r>
              <a:rPr lang="en-US" sz="240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mR</a:t>
            </a:r>
            <a:r>
              <a:rPr lang="en-US" sz="2400" baseline="3000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, so </a:t>
            </a:r>
            <a:r>
              <a:rPr lang="en-US" sz="2400" i="1">
                <a:solidFill>
                  <a:schemeClr val="bg1"/>
                </a:solidFill>
              </a:rPr>
              <a:t>mgR</a:t>
            </a:r>
            <a:r>
              <a:rPr lang="en-US" sz="2400">
                <a:solidFill>
                  <a:schemeClr val="bg1"/>
                </a:solidFill>
              </a:rPr>
              <a:t>sin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  </a:t>
            </a:r>
            <a:r>
              <a:rPr lang="en-US" sz="2400">
                <a:solidFill>
                  <a:schemeClr val="bg1"/>
                </a:solidFill>
                <a:sym typeface="Symbol"/>
              </a:rPr>
              <a:t>= 2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>
                <a:solidFill>
                  <a:schemeClr val="bg1"/>
                </a:solidFill>
                <a:sym typeface="Symbol"/>
              </a:rPr>
              <a:t>α, and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a</a:t>
            </a:r>
            <a:r>
              <a:rPr lang="en-US" sz="2400">
                <a:solidFill>
                  <a:schemeClr val="bg1"/>
                </a:solidFill>
                <a:sym typeface="Symbol"/>
              </a:rPr>
              <a:t> = </a:t>
            </a:r>
            <a:r>
              <a:rPr lang="el-GR" sz="2400" i="1">
                <a:solidFill>
                  <a:schemeClr val="bg1"/>
                </a:solidFill>
                <a:sym typeface="Symbol"/>
              </a:rPr>
              <a:t>α</a:t>
            </a:r>
            <a:r>
              <a:rPr lang="en-US" sz="2400">
                <a:solidFill>
                  <a:schemeClr val="bg1"/>
                </a:solidFill>
                <a:sym typeface="Symbol"/>
              </a:rPr>
              <a:t>/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R</a:t>
            </a:r>
            <a:r>
              <a:rPr lang="en-US" sz="2400">
                <a:solidFill>
                  <a:schemeClr val="bg1"/>
                </a:solidFill>
                <a:sym typeface="Symbol"/>
              </a:rPr>
              <a:t> = (</a:t>
            </a:r>
            <a:r>
              <a:rPr lang="en-US" sz="2400" i="1">
                <a:solidFill>
                  <a:schemeClr val="bg1"/>
                </a:solidFill>
              </a:rPr>
              <a:t>g</a:t>
            </a:r>
            <a:r>
              <a:rPr lang="en-US" sz="2400">
                <a:solidFill>
                  <a:schemeClr val="bg1"/>
                </a:solidFill>
              </a:rPr>
              <a:t>sin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 </a:t>
            </a:r>
            <a:r>
              <a:rPr lang="en-US" sz="2400">
                <a:solidFill>
                  <a:schemeClr val="bg1"/>
                </a:solidFill>
                <a:sym typeface="Symbol"/>
              </a:rPr>
              <a:t>)/2.</a:t>
            </a:r>
            <a:endParaRPr lang="en-US" sz="2400" baseline="3000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20000" y="2908479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mg</a:t>
            </a:r>
            <a:r>
              <a:rPr lang="en-US" sz="2000"/>
              <a:t>sin</a:t>
            </a:r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grpSp>
        <p:nvGrpSpPr>
          <p:cNvPr id="7" name="Group 14"/>
          <p:cNvGrpSpPr/>
          <p:nvPr/>
        </p:nvGrpSpPr>
        <p:grpSpPr>
          <a:xfrm>
            <a:off x="4648200" y="2042037"/>
            <a:ext cx="3886200" cy="2377563"/>
            <a:chOff x="4500563" y="1432437"/>
            <a:chExt cx="3886200" cy="2377563"/>
          </a:xfrm>
        </p:grpSpPr>
        <p:sp>
          <p:nvSpPr>
            <p:cNvPr id="5" name="Right Triangle 4"/>
            <p:cNvSpPr/>
            <p:nvPr/>
          </p:nvSpPr>
          <p:spPr>
            <a:xfrm>
              <a:off x="4500563" y="2819400"/>
              <a:ext cx="3886200" cy="990600"/>
            </a:xfrm>
            <a:prstGeom prst="rtTriangl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570109" y="1432437"/>
              <a:ext cx="1828800" cy="1828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-180000">
              <a:off x="6494101" y="2360872"/>
              <a:ext cx="1735499" cy="53472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440000">
              <a:off x="5230899" y="2951156"/>
              <a:ext cx="990600" cy="35739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486400" y="3048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F</a:t>
              </a:r>
              <a:r>
                <a:rPr lang="en-US" sz="2000" i="1" baseline="-25000"/>
                <a:t>fr</a:t>
              </a:r>
            </a:p>
          </p:txBody>
        </p:sp>
      </p:grpSp>
      <p:sp>
        <p:nvSpPr>
          <p:cNvPr id="13" name="Oval 12"/>
          <p:cNvSpPr/>
          <p:nvPr/>
        </p:nvSpPr>
        <p:spPr>
          <a:xfrm rot="1140000" flipH="1" flipV="1">
            <a:off x="6362696" y="3805237"/>
            <a:ext cx="45719" cy="76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/>
          </a:p>
          <a:p>
            <a:pPr marL="514350" indent="-514350">
              <a:buAutoNum type="alphaUcPeriod"/>
            </a:pPr>
            <a:r>
              <a:rPr lang="en-US"/>
              <a:t>Roll towards me.</a:t>
            </a:r>
          </a:p>
          <a:p>
            <a:pPr marL="514350" indent="-514350">
              <a:buAutoNum type="alphaUcPeriod"/>
            </a:pPr>
            <a:r>
              <a:rPr lang="en-US"/>
              <a:t>Roll away from me.</a:t>
            </a:r>
          </a:p>
          <a:p>
            <a:pPr marL="514350" indent="-514350">
              <a:buAutoNum type="alphaUcPeriod"/>
            </a:pPr>
            <a:r>
              <a:rPr lang="en-US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u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964136" y="2466843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/>
          </a:p>
          <a:p>
            <a:pPr marL="514350" indent="-514350">
              <a:buAutoNum type="alphaUcPeriod"/>
            </a:pPr>
            <a:r>
              <a:rPr lang="en-US">
                <a:solidFill>
                  <a:srgbClr val="FFFF00"/>
                </a:solidFill>
              </a:rPr>
              <a:t>Roll towards me.</a:t>
            </a:r>
          </a:p>
          <a:p>
            <a:pPr marL="514350" indent="-514350">
              <a:buAutoNum type="alphaUcPeriod"/>
            </a:pPr>
            <a:r>
              <a:rPr lang="en-US"/>
              <a:t>Roll away from me.</a:t>
            </a:r>
          </a:p>
          <a:p>
            <a:pPr marL="514350" indent="-514350">
              <a:buAutoNum type="alphaUcPeriod"/>
            </a:pPr>
            <a:r>
              <a:rPr lang="en-US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u</a:t>
            </a:r>
          </a:p>
        </p:txBody>
      </p:sp>
      <p:grpSp>
        <p:nvGrpSpPr>
          <p:cNvPr id="5" name="Group 13"/>
          <p:cNvGrpSpPr/>
          <p:nvPr/>
        </p:nvGrpSpPr>
        <p:grpSpPr>
          <a:xfrm>
            <a:off x="4964136" y="1666875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800600" y="5105400"/>
            <a:ext cx="3352800" cy="163121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The key is to measure torque about the stationary point of contact of the yo-yo with the table.  Clearly the torque is clockwise!</a:t>
            </a:r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rot="16200000" flipV="1">
            <a:off x="4762500" y="3390900"/>
            <a:ext cx="381000" cy="304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267200" cy="4876800"/>
          </a:xfrm>
        </p:spPr>
        <p:txBody>
          <a:bodyPr>
            <a:normAutofit fontScale="92500"/>
          </a:bodyPr>
          <a:lstStyle/>
          <a:p>
            <a:r>
              <a:rPr lang="en-US"/>
              <a:t>A wooden yo-yo with red string rests on a table top.       I pull the string </a:t>
            </a:r>
            <a:r>
              <a:rPr lang="en-US">
                <a:solidFill>
                  <a:srgbClr val="FF0000"/>
                </a:solidFill>
              </a:rPr>
              <a:t>along a line that passes through the point of contact</a:t>
            </a:r>
            <a:r>
              <a:rPr lang="en-US"/>
              <a:t>.   What will the yo-yo do? (Assume ordinary smooth wood.)</a:t>
            </a:r>
          </a:p>
          <a:p>
            <a:pPr>
              <a:buNone/>
            </a:pPr>
            <a:endParaRPr lang="en-US"/>
          </a:p>
          <a:p>
            <a:pPr marL="514350" indent="-514350">
              <a:buAutoNum type="alphaUcPeriod"/>
            </a:pPr>
            <a:r>
              <a:rPr lang="en-US"/>
              <a:t>Roll towards me.</a:t>
            </a:r>
          </a:p>
          <a:p>
            <a:pPr marL="514350" indent="-514350">
              <a:buAutoNum type="alphaUcPeriod"/>
            </a:pPr>
            <a:r>
              <a:rPr lang="en-US"/>
              <a:t>Roll away from me.</a:t>
            </a:r>
          </a:p>
          <a:p>
            <a:pPr marL="514350" indent="-514350">
              <a:buAutoNum type="alphaUcPeriod"/>
            </a:pPr>
            <a:r>
              <a:rPr lang="en-US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fontScale="925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u</a:t>
            </a:r>
          </a:p>
        </p:txBody>
      </p:sp>
      <p:sp>
        <p:nvSpPr>
          <p:cNvPr id="8" name="Oval 7"/>
          <p:cNvSpPr/>
          <p:nvPr/>
        </p:nvSpPr>
        <p:spPr>
          <a:xfrm>
            <a:off x="5335611" y="2466843"/>
            <a:ext cx="2362200" cy="23622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54711" y="2876418"/>
            <a:ext cx="1524000" cy="15240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4136" y="4838568"/>
            <a:ext cx="3733800" cy="609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13020000" flipH="1">
            <a:off x="7735781" y="2194095"/>
            <a:ext cx="9525" cy="22098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100000">
            <a:off x="6261572" y="4246972"/>
            <a:ext cx="851966" cy="80712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Varying Moment of Inertia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Recall Newton wrote his Second Law  </a:t>
            </a:r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dp</a:t>
            </a:r>
            <a:r>
              <a:rPr lang="en-US"/>
              <a:t>/</a:t>
            </a:r>
            <a:r>
              <a:rPr lang="en-US" i="1"/>
              <a:t>dt</a:t>
            </a:r>
            <a:r>
              <a:rPr lang="en-US"/>
              <a:t>, allowing </a:t>
            </a:r>
            <a:r>
              <a:rPr lang="en-US" i="1"/>
              <a:t>m</a:t>
            </a:r>
            <a:r>
              <a:rPr lang="en-US"/>
              <a:t> to vary as well as </a:t>
            </a:r>
            <a:r>
              <a:rPr lang="en-US" i="1"/>
              <a:t>v.</a:t>
            </a:r>
          </a:p>
          <a:p>
            <a:r>
              <a:rPr lang="en-US"/>
              <a:t>We should write the rotational version </a:t>
            </a:r>
          </a:p>
          <a:p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d</a:t>
            </a:r>
            <a:r>
              <a:rPr lang="en-US">
                <a:solidFill>
                  <a:srgbClr val="FFFF00"/>
                </a:solidFill>
              </a:rPr>
              <a:t>(</a:t>
            </a:r>
            <a:r>
              <a:rPr lang="en-US" i="1">
                <a:solidFill>
                  <a:srgbClr val="FFFF00"/>
                </a:solidFill>
              </a:rPr>
              <a:t>I</a:t>
            </a:r>
            <a:r>
              <a:rPr lang="el-GR" i="1">
                <a:solidFill>
                  <a:srgbClr val="FFFF00"/>
                </a:solidFill>
              </a:rPr>
              <a:t>ω</a:t>
            </a:r>
            <a:r>
              <a:rPr lang="en-US">
                <a:solidFill>
                  <a:srgbClr val="FFFF00"/>
                </a:solidFill>
              </a:rPr>
              <a:t>)/</a:t>
            </a:r>
            <a:r>
              <a:rPr lang="en-US" i="1">
                <a:solidFill>
                  <a:srgbClr val="FFFF00"/>
                </a:solidFill>
              </a:rPr>
              <a:t>dt</a:t>
            </a:r>
            <a:r>
              <a:rPr lang="en-US"/>
              <a:t>, and in fact varying </a:t>
            </a:r>
            <a:r>
              <a:rPr lang="en-US" i="1"/>
              <a:t>I</a:t>
            </a:r>
            <a:r>
              <a:rPr lang="en-US"/>
              <a:t>’s are far more common than varying </a:t>
            </a:r>
            <a:r>
              <a:rPr lang="en-US" i="1"/>
              <a:t>m</a:t>
            </a:r>
            <a:r>
              <a:rPr lang="en-US"/>
              <a:t>’s.</a:t>
            </a:r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34000" y="1725791"/>
            <a:ext cx="2843213" cy="406540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5791200" cy="5562600"/>
          </a:xfrm>
        </p:spPr>
        <p:txBody>
          <a:bodyPr>
            <a:normAutofit/>
          </a:bodyPr>
          <a:lstStyle/>
          <a:p>
            <a:r>
              <a:rPr lang="en-US"/>
              <a:t>Assume that when she pulls herself inwards, the angular velocity increases by a factor of 3.</a:t>
            </a:r>
          </a:p>
          <a:p>
            <a:r>
              <a:rPr lang="en-US"/>
              <a:t>What happens to 1: </a:t>
            </a:r>
            <a:r>
              <a:rPr lang="en-US">
                <a:solidFill>
                  <a:srgbClr val="FFFF00"/>
                </a:solidFill>
              </a:rPr>
              <a:t>total angular momentum</a:t>
            </a:r>
            <a:r>
              <a:rPr lang="en-US"/>
              <a:t> and 2: </a:t>
            </a:r>
            <a:r>
              <a:rPr lang="en-US">
                <a:solidFill>
                  <a:srgbClr val="FFFF00"/>
                </a:solidFill>
              </a:rPr>
              <a:t>rotational kinetic energy</a:t>
            </a:r>
            <a:r>
              <a:rPr lang="en-US"/>
              <a:t>?</a:t>
            </a:r>
          </a:p>
          <a:p>
            <a:pPr marL="514350" indent="-514350">
              <a:buAutoNum type="alphaUcPeriod"/>
            </a:pPr>
            <a:r>
              <a:rPr lang="en-US"/>
              <a:t>No change, no change</a:t>
            </a:r>
          </a:p>
          <a:p>
            <a:pPr marL="514350" indent="-514350">
              <a:buAutoNum type="alphaUcPeriod"/>
            </a:pPr>
            <a:r>
              <a:rPr lang="en-US"/>
              <a:t>No change, x3 increase.</a:t>
            </a:r>
          </a:p>
          <a:p>
            <a:pPr marL="514350" indent="-514350">
              <a:buAutoNum type="alphaUcPeriod"/>
            </a:pPr>
            <a:r>
              <a:rPr lang="en-US"/>
              <a:t>x3 increase, x3 increase</a:t>
            </a:r>
          </a:p>
          <a:p>
            <a:pPr marL="514350" indent="-514350">
              <a:buAutoNum type="alphaUcPeriod"/>
            </a:pPr>
            <a:r>
              <a:rPr lang="en-US"/>
              <a:t>x3 increase, x9 increase</a:t>
            </a:r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629399" y="2286000"/>
            <a:ext cx="1905001" cy="261760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10060</TotalTime>
  <Words>1000</Words>
  <Application>Microsoft Office PowerPoint</Application>
  <PresentationFormat>On-screen Show (4:3)</PresentationFormat>
  <Paragraphs>124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Equation</vt:lpstr>
      <vt:lpstr>Angular Momentum</vt:lpstr>
      <vt:lpstr>A New Look for τ = Iα</vt:lpstr>
      <vt:lpstr>Forces on Hoop Rolling Down Ramp</vt:lpstr>
      <vt:lpstr>Yet Another Look at That Hoop… </vt:lpstr>
      <vt:lpstr>Clicker Question</vt:lpstr>
      <vt:lpstr>Clicker Answer</vt:lpstr>
      <vt:lpstr>Clicker Question</vt:lpstr>
      <vt:lpstr>Varying Moment of Inertia</vt:lpstr>
      <vt:lpstr>Clicker Question</vt:lpstr>
      <vt:lpstr>Torque as a Vector</vt:lpstr>
      <vt:lpstr>Recalling an Earlier Torque</vt:lpstr>
      <vt:lpstr>More Torque…</vt:lpstr>
      <vt:lpstr>Definition: The Vector Cross Product</vt:lpstr>
      <vt:lpstr>Clicker Question Assume          are nonzero vectors. Which pair of statements below is correct?</vt:lpstr>
      <vt:lpstr>The Vector Cross Product in Components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 Momentum</dc:title>
  <dc:creator>Michael</dc:creator>
  <cp:lastModifiedBy>Fowler, Michael (mf1i)</cp:lastModifiedBy>
  <cp:revision>136</cp:revision>
  <dcterms:created xsi:type="dcterms:W3CDTF">2010-03-01T20:42:02Z</dcterms:created>
  <dcterms:modified xsi:type="dcterms:W3CDTF">2021-05-05T22:32:06Z</dcterms:modified>
</cp:coreProperties>
</file>