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8" r:id="rId12"/>
    <p:sldId id="289" r:id="rId13"/>
    <p:sldId id="284" r:id="rId14"/>
    <p:sldId id="290" r:id="rId15"/>
    <p:sldId id="302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Rotational Dynamics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Parallel Axis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>
            <a:normAutofit/>
          </a:bodyPr>
          <a:lstStyle/>
          <a:p>
            <a:r>
              <a:rPr lang="en-US" sz="2400"/>
              <a:t>If we already know </a:t>
            </a:r>
            <a:r>
              <a:rPr lang="en-US" sz="2400" i="1"/>
              <a:t>I</a:t>
            </a:r>
            <a:r>
              <a:rPr lang="en-US" sz="2400" baseline="-25000"/>
              <a:t>CM</a:t>
            </a:r>
            <a:r>
              <a:rPr lang="en-US" sz="2400"/>
              <a:t> about some line through the CM (we take it as the </a:t>
            </a:r>
            <a:r>
              <a:rPr lang="en-US" sz="2400" i="1"/>
              <a:t>z</a:t>
            </a:r>
            <a:r>
              <a:rPr lang="en-US" sz="2400"/>
              <a:t>-axis), then </a:t>
            </a:r>
            <a:r>
              <a:rPr lang="en-US" sz="2400" i="1"/>
              <a:t>I </a:t>
            </a:r>
            <a:r>
              <a:rPr lang="en-US" sz="2400"/>
              <a:t>about a </a:t>
            </a:r>
            <a:r>
              <a:rPr lang="en-US" sz="2400">
                <a:solidFill>
                  <a:srgbClr val="FFFF00"/>
                </a:solidFill>
              </a:rPr>
              <a:t>parallel</a:t>
            </a:r>
            <a:r>
              <a:rPr lang="en-US" sz="2400"/>
              <a:t> line at a distance </a:t>
            </a:r>
            <a:r>
              <a:rPr lang="en-US" sz="2400" i="1"/>
              <a:t>h</a:t>
            </a:r>
            <a:r>
              <a:rPr lang="en-US" sz="2400"/>
              <a:t> is </a:t>
            </a:r>
          </a:p>
          <a:p>
            <a:r>
              <a:rPr lang="en-US" i="1">
                <a:solidFill>
                  <a:srgbClr val="FFFF00"/>
                </a:solidFill>
              </a:rPr>
              <a:t>     </a:t>
            </a:r>
            <a:r>
              <a:rPr lang="en-US" sz="3200" i="1">
                <a:solidFill>
                  <a:srgbClr val="FFFF00"/>
                </a:solidFill>
              </a:rPr>
              <a:t>I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I</a:t>
            </a:r>
            <a:r>
              <a:rPr lang="en-US" sz="3200" baseline="-25000">
                <a:solidFill>
                  <a:srgbClr val="FFFF00"/>
                </a:solidFill>
              </a:rPr>
              <a:t>CM</a:t>
            </a:r>
            <a:r>
              <a:rPr lang="en-US" sz="3200">
                <a:solidFill>
                  <a:srgbClr val="FFFF00"/>
                </a:solidFill>
              </a:rPr>
              <a:t> + </a:t>
            </a:r>
            <a:r>
              <a:rPr lang="en-US" sz="3200" i="1">
                <a:solidFill>
                  <a:srgbClr val="FFFF00"/>
                </a:solidFill>
              </a:rPr>
              <a:t>Mh</a:t>
            </a:r>
            <a:r>
              <a:rPr lang="en-US" sz="3200" baseline="30000">
                <a:solidFill>
                  <a:srgbClr val="FFFF00"/>
                </a:solidFill>
              </a:rPr>
              <a:t>2</a:t>
            </a:r>
          </a:p>
          <a:p>
            <a:endParaRPr lang="en-US" sz="3200" baseline="30000">
              <a:solidFill>
                <a:srgbClr val="FFFF00"/>
              </a:solidFill>
            </a:endParaRPr>
          </a:p>
          <a:p>
            <a:r>
              <a:rPr lang="en-US" sz="3200" baseline="30000">
                <a:solidFill>
                  <a:schemeClr val="bg1"/>
                </a:solidFill>
              </a:rPr>
              <a:t>Here’s the proof:</a:t>
            </a:r>
          </a:p>
          <a:p>
            <a:pPr>
              <a:buNone/>
            </a:pPr>
            <a:endParaRPr lang="en-US" baseline="300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pPr>
              <a:buNone/>
            </a:pPr>
            <a:r>
              <a:rPr lang="en-US" sz="2400">
                <a:solidFill>
                  <a:srgbClr val="FFFF00"/>
                </a:solidFill>
              </a:rPr>
              <a:t>Moment of inertia </a:t>
            </a:r>
            <a:r>
              <a:rPr lang="en-US" sz="2400" i="1">
                <a:solidFill>
                  <a:srgbClr val="FFFF00"/>
                </a:solidFill>
              </a:rPr>
              <a:t>I</a:t>
            </a:r>
            <a:r>
              <a:rPr lang="en-US" sz="2400">
                <a:solidFill>
                  <a:srgbClr val="FFFF00"/>
                </a:solidFill>
              </a:rPr>
              <a:t> about perpendicular axis through </a:t>
            </a:r>
            <a:r>
              <a:rPr lang="en-US" sz="2400" i="1">
                <a:solidFill>
                  <a:srgbClr val="FFFF00"/>
                </a:solidFill>
              </a:rPr>
              <a:t>A</a:t>
            </a:r>
            <a:r>
              <a:rPr lang="en-US" sz="240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sz="200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2000">
                <a:solidFill>
                  <a:schemeClr val="bg2">
                    <a:lumMod val="40000"/>
                    <a:lumOff val="60000"/>
                  </a:schemeClr>
                </a:solidFill>
              </a:rPr>
              <a:t>We prove it for a 2D object—the proof in 3D is exactly the same, taking the line through the CM as the </a:t>
            </a:r>
            <a:r>
              <a:rPr lang="en-US" sz="2000" i="1">
                <a:solidFill>
                  <a:schemeClr val="bg2">
                    <a:lumMod val="40000"/>
                    <a:lumOff val="60000"/>
                  </a:schemeClr>
                </a:solidFill>
              </a:rPr>
              <a:t>z</a:t>
            </a:r>
            <a:r>
              <a:rPr lang="en-US" sz="2000">
                <a:solidFill>
                  <a:schemeClr val="bg2">
                    <a:lumMod val="40000"/>
                    <a:lumOff val="60000"/>
                  </a:schemeClr>
                </a:solidFill>
              </a:rPr>
              <a:t>-axis.</a:t>
            </a:r>
          </a:p>
          <a:p>
            <a:pPr>
              <a:buNone/>
            </a:pPr>
            <a:endParaRPr lang="en-US" sz="2400">
              <a:solidFill>
                <a:srgbClr val="FFFF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86400" y="1129047"/>
            <a:ext cx="3279822" cy="2820194"/>
            <a:chOff x="5486400" y="1371600"/>
            <a:chExt cx="3279822" cy="2820194"/>
          </a:xfrm>
        </p:grpSpPr>
        <p:sp>
          <p:nvSpPr>
            <p:cNvPr id="6" name="Freeform 5"/>
            <p:cNvSpPr/>
            <p:nvPr/>
          </p:nvSpPr>
          <p:spPr>
            <a:xfrm>
              <a:off x="5486400" y="2057400"/>
              <a:ext cx="2819400" cy="1998372"/>
            </a:xfrm>
            <a:custGeom>
              <a:avLst/>
              <a:gdLst>
                <a:gd name="connsiteX0" fmla="*/ 914400 w 1880315"/>
                <a:gd name="connsiteY0" fmla="*/ 154547 h 1300766"/>
                <a:gd name="connsiteX1" fmla="*/ 1545465 w 1880315"/>
                <a:gd name="connsiteY1" fmla="*/ 115910 h 1300766"/>
                <a:gd name="connsiteX2" fmla="*/ 1880315 w 1880315"/>
                <a:gd name="connsiteY2" fmla="*/ 579549 h 1300766"/>
                <a:gd name="connsiteX3" fmla="*/ 1493949 w 1880315"/>
                <a:gd name="connsiteY3" fmla="*/ 1249251 h 1300766"/>
                <a:gd name="connsiteX4" fmla="*/ 656823 w 1880315"/>
                <a:gd name="connsiteY4" fmla="*/ 1300766 h 1300766"/>
                <a:gd name="connsiteX5" fmla="*/ 0 w 1880315"/>
                <a:gd name="connsiteY5" fmla="*/ 502276 h 1300766"/>
                <a:gd name="connsiteX6" fmla="*/ 412124 w 1880315"/>
                <a:gd name="connsiteY6" fmla="*/ 0 h 1300766"/>
                <a:gd name="connsiteX7" fmla="*/ 914400 w 1880315"/>
                <a:gd name="connsiteY7" fmla="*/ 154547 h 1300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0315" h="1300766">
                  <a:moveTo>
                    <a:pt x="914400" y="154547"/>
                  </a:moveTo>
                  <a:lnTo>
                    <a:pt x="1545465" y="115910"/>
                  </a:lnTo>
                  <a:lnTo>
                    <a:pt x="1880315" y="579549"/>
                  </a:lnTo>
                  <a:lnTo>
                    <a:pt x="1493949" y="1249251"/>
                  </a:lnTo>
                  <a:lnTo>
                    <a:pt x="656823" y="1300766"/>
                  </a:lnTo>
                  <a:lnTo>
                    <a:pt x="0" y="502276"/>
                  </a:lnTo>
                  <a:lnTo>
                    <a:pt x="412124" y="0"/>
                  </a:lnTo>
                  <a:lnTo>
                    <a:pt x="914400" y="15454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715000" y="3124200"/>
              <a:ext cx="30480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551332" y="2808132"/>
              <a:ext cx="2765736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918916" y="3136005"/>
              <a:ext cx="992188" cy="685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6666706" y="2704306"/>
              <a:ext cx="685800" cy="1539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5816421" y="2539821"/>
              <a:ext cx="1371600" cy="11430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7035084" y="2349321"/>
              <a:ext cx="76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58000" y="307375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CM at </a:t>
              </a:r>
              <a:r>
                <a:rPr lang="en-US" sz="2000" i="1"/>
                <a:t>O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51185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dm</a:t>
              </a:r>
              <a:r>
                <a:rPr lang="en-US" sz="2000" i="1" baseline="-25000"/>
                <a:t>i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84832" y="13716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y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5222" y="307161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89242" y="3746679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A</a:t>
              </a:r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337300" y="3530600"/>
            <a:ext cx="2159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22" name="Equation" r:id="rId4" imgW="215640" imgH="355320" progId="Equation.DSMT4">
                    <p:embed/>
                  </p:oleObj>
                </mc:Choice>
                <mc:Fallback>
                  <p:oleObj name="Equation" r:id="rId4" imgW="215640" imgH="35532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7300" y="3530600"/>
                          <a:ext cx="215900" cy="355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/>
          </p:nvGraphicFramePr>
          <p:xfrm>
            <a:off x="6248400" y="2667000"/>
            <a:ext cx="1905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23" name="Equation" r:id="rId6" imgW="190440" imgH="380880" progId="Equation.DSMT4">
                    <p:embed/>
                  </p:oleObj>
                </mc:Choice>
                <mc:Fallback>
                  <p:oleObj name="Equation" r:id="rId6" imgW="190440" imgH="38088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2667000"/>
                          <a:ext cx="1905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7047963" y="2590442"/>
            <a:ext cx="2413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24" name="Equation" r:id="rId8" imgW="241200" imgH="482400" progId="Equation.DSMT4">
                    <p:embed/>
                  </p:oleObj>
                </mc:Choice>
                <mc:Fallback>
                  <p:oleObj name="Equation" r:id="rId8" imgW="241200" imgH="4824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7963" y="2590442"/>
                          <a:ext cx="241300" cy="482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95312" y="4545530"/>
          <a:ext cx="3748088" cy="216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5" name="Equation" r:id="rId10" imgW="4076640" imgH="2349360" progId="Equation.DSMT4">
                  <p:embed/>
                </p:oleObj>
              </mc:Choice>
              <mc:Fallback>
                <p:oleObj name="Equation" r:id="rId10" imgW="4076640" imgH="23493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2" y="4545530"/>
                        <a:ext cx="3748088" cy="21600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1091484" y="3225084"/>
            <a:ext cx="24384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/>
              <a:t>		   </a:t>
            </a:r>
            <a:r>
              <a:rPr lang="en-US">
                <a:solidFill>
                  <a:srgbClr val="FFFF00"/>
                </a:solidFill>
              </a:rPr>
              <a:t>Clicker Question</a:t>
            </a:r>
            <a:br>
              <a:rPr lang="en-US"/>
            </a:br>
            <a:r>
              <a:rPr lang="en-US" sz="2800"/>
              <a:t>We found the moment of inertia of a rod about a perpendicular line through </a:t>
            </a:r>
            <a:r>
              <a:rPr lang="en-US" sz="2800">
                <a:solidFill>
                  <a:srgbClr val="FFFF00"/>
                </a:solidFill>
              </a:rPr>
              <a:t>one end </a:t>
            </a:r>
            <a:r>
              <a:rPr lang="en-US" sz="2800"/>
              <a:t>was         .</a:t>
            </a:r>
            <a:br>
              <a:rPr lang="en-US" sz="2800"/>
            </a:br>
            <a:r>
              <a:rPr lang="en-US" sz="2800"/>
              <a:t>Use the </a:t>
            </a:r>
            <a:r>
              <a:rPr lang="en-US" sz="2800">
                <a:solidFill>
                  <a:srgbClr val="FFFF00"/>
                </a:solidFill>
              </a:rPr>
              <a:t>parallel axis theorem </a:t>
            </a:r>
            <a:r>
              <a:rPr lang="en-US" sz="2800"/>
              <a:t>to figure out what it is about a perpendicular line through the </a:t>
            </a:r>
            <a:r>
              <a:rPr lang="en-US" sz="2800">
                <a:solidFill>
                  <a:srgbClr val="FFFF00"/>
                </a:solidFill>
              </a:rPr>
              <a:t>center</a:t>
            </a:r>
            <a:r>
              <a:rPr lang="en-US" sz="2800"/>
              <a:t>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716" y="3696237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/>
              <a:t>A</a:t>
            </a:r>
          </a:p>
          <a:p>
            <a:pPr marL="514350" indent="-514350">
              <a:buNone/>
            </a:pPr>
            <a:r>
              <a:rPr lang="en-US"/>
              <a:t>B</a:t>
            </a:r>
          </a:p>
          <a:p>
            <a:pPr marL="514350" indent="-514350">
              <a:buNone/>
            </a:pPr>
            <a:r>
              <a:rPr lang="en-US"/>
              <a:t>C</a:t>
            </a:r>
          </a:p>
          <a:p>
            <a:pPr marL="514350" indent="-514350">
              <a:buNone/>
            </a:pPr>
            <a:r>
              <a:rPr lang="en-US"/>
              <a:t>D</a:t>
            </a:r>
          </a:p>
          <a:p>
            <a:pPr marL="514350" indent="-514350">
              <a:buNone/>
            </a:pPr>
            <a:r>
              <a:rPr lang="en-US"/>
              <a:t>E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Equation" r:id="rId4" imgW="711000" imgH="431640" progId="Equation.DSMT4">
                  <p:embed/>
                </p:oleObj>
              </mc:Choice>
              <mc:Fallback>
                <p:oleObj name="Equation" r:id="rId4" imgW="71100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963" y="1498958"/>
                        <a:ext cx="71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6" imgW="711000" imgH="431640" progId="Equation.DSMT4">
                  <p:embed/>
                </p:oleObj>
              </mc:Choice>
              <mc:Fallback>
                <p:oleObj name="Equation" r:id="rId6" imgW="7110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733800"/>
                        <a:ext cx="71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Equation" r:id="rId8" imgW="787320" imgH="419040" progId="Equation.DSMT4">
                  <p:embed/>
                </p:oleObj>
              </mc:Choice>
              <mc:Fallback>
                <p:oleObj name="Equation" r:id="rId8" imgW="78732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Equation" r:id="rId10" imgW="723600" imgH="419040" progId="Equation.DSMT4">
                  <p:embed/>
                </p:oleObj>
              </mc:Choice>
              <mc:Fallback>
                <p:oleObj name="Equation" r:id="rId10" imgW="72360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Equation" r:id="rId12" imgW="723600" imgH="419040" progId="Equation.DSMT4">
                  <p:embed/>
                </p:oleObj>
              </mc:Choice>
              <mc:Fallback>
                <p:oleObj name="Equation" r:id="rId12" imgW="723600" imgH="419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0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5" name="Equation" r:id="rId14" imgW="787320" imgH="419040" progId="Equation.DSMT4">
                  <p:embed/>
                </p:oleObj>
              </mc:Choice>
              <mc:Fallback>
                <p:oleObj name="Equation" r:id="rId14" imgW="78732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867400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/>
              <a:t>		   </a:t>
            </a:r>
            <a:r>
              <a:rPr lang="en-US">
                <a:solidFill>
                  <a:srgbClr val="FFFF00"/>
                </a:solidFill>
              </a:rPr>
              <a:t>Clicker Answer</a:t>
            </a:r>
            <a:br>
              <a:rPr lang="en-US"/>
            </a:br>
            <a:r>
              <a:rPr lang="en-US" sz="2800"/>
              <a:t>We found the moment of inertia of a rod about a perpendicular line through one end was         .</a:t>
            </a:r>
            <a:br>
              <a:rPr lang="en-US" sz="2800"/>
            </a:br>
            <a:r>
              <a:rPr lang="en-US" sz="2800"/>
              <a:t>Use the </a:t>
            </a:r>
            <a:r>
              <a:rPr lang="en-US" sz="2800">
                <a:solidFill>
                  <a:srgbClr val="FFFF00"/>
                </a:solidFill>
              </a:rPr>
              <a:t>parallel axis theorem </a:t>
            </a:r>
            <a:r>
              <a:rPr lang="en-US" sz="2800"/>
              <a:t>to figure out what it is about a perpendicular line through the center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/>
              <a:t>A</a:t>
            </a:r>
          </a:p>
          <a:p>
            <a:pPr marL="514350" indent="-514350">
              <a:buNone/>
            </a:pPr>
            <a:r>
              <a:rPr lang="en-US"/>
              <a:t>B</a:t>
            </a:r>
          </a:p>
          <a:p>
            <a:pPr marL="514350" indent="-514350">
              <a:buNone/>
            </a:pPr>
            <a:r>
              <a:rPr lang="en-US"/>
              <a:t>C</a:t>
            </a:r>
          </a:p>
          <a:p>
            <a:pPr marL="514350" indent="-514350">
              <a:buNone/>
            </a:pPr>
            <a:r>
              <a:rPr lang="en-US"/>
              <a:t>D</a:t>
            </a:r>
          </a:p>
          <a:p>
            <a:pPr marL="514350" indent="-514350">
              <a:buNone/>
            </a:pPr>
            <a:r>
              <a:rPr lang="en-US"/>
              <a:t>E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Equation" r:id="rId4" imgW="711000" imgH="431640" progId="Equation.DSMT4">
                  <p:embed/>
                </p:oleObj>
              </mc:Choice>
              <mc:Fallback>
                <p:oleObj name="Equation" r:id="rId4" imgW="71100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2963" y="1498958"/>
                        <a:ext cx="71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6" imgW="711000" imgH="431640" progId="Equation.DSMT4">
                  <p:embed/>
                </p:oleObj>
              </mc:Choice>
              <mc:Fallback>
                <p:oleObj name="Equation" r:id="rId6" imgW="71100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733800"/>
                        <a:ext cx="711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8" imgW="787320" imgH="419040" progId="Equation.DSMT4">
                  <p:embed/>
                </p:oleObj>
              </mc:Choice>
              <mc:Fallback>
                <p:oleObj name="Equation" r:id="rId8" imgW="78732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10" imgW="723600" imgH="419040" progId="Equation.DSMT4">
                  <p:embed/>
                </p:oleObj>
              </mc:Choice>
              <mc:Fallback>
                <p:oleObj name="Equation" r:id="rId10" imgW="72360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00600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12" imgW="723600" imgH="419040" progId="Equation.DSMT4">
                  <p:embed/>
                </p:oleObj>
              </mc:Choice>
              <mc:Fallback>
                <p:oleObj name="Equation" r:id="rId12" imgW="72360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34000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4" imgW="787320" imgH="419040" progId="Equation.DSMT4">
                  <p:embed/>
                </p:oleObj>
              </mc:Choice>
              <mc:Fallback>
                <p:oleObj name="Equation" r:id="rId14" imgW="78732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867400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0800000">
            <a:off x="2133600" y="6094412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82284" y="5181600"/>
            <a:ext cx="409011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The moment of inertia about the CM is </a:t>
            </a:r>
            <a:r>
              <a:rPr lang="en-US" sz="2000">
                <a:solidFill>
                  <a:srgbClr val="FFFF00"/>
                </a:solidFill>
              </a:rPr>
              <a:t>less</a:t>
            </a:r>
            <a:r>
              <a:rPr lang="en-US" sz="2000"/>
              <a:t> than about any other parallel axis—the mass is closer to the axle on average.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Perpendicular Axis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200" cy="4953000"/>
          </a:xfrm>
        </p:spPr>
        <p:txBody>
          <a:bodyPr/>
          <a:lstStyle/>
          <a:p>
            <a:r>
              <a:rPr lang="en-US"/>
              <a:t>For a 2D object (a thin plate) the moment of inertia </a:t>
            </a:r>
            <a:r>
              <a:rPr lang="en-US" i="1"/>
              <a:t>I</a:t>
            </a:r>
            <a:r>
              <a:rPr lang="en-US" i="1" baseline="-25000"/>
              <a:t>z</a:t>
            </a:r>
            <a:r>
              <a:rPr lang="en-US"/>
              <a:t> about a perpendicular axis equals the sum of the moments of inertia about any two axes at right angles through the same point in the plane,</a:t>
            </a:r>
          </a:p>
          <a:p>
            <a:pPr>
              <a:buNone/>
            </a:pPr>
            <a:r>
              <a:rPr lang="en-US" i="1"/>
              <a:t>	                  </a:t>
            </a:r>
            <a:r>
              <a:rPr lang="en-US" sz="3200" i="1">
                <a:solidFill>
                  <a:srgbClr val="FFFF00"/>
                </a:solidFill>
              </a:rPr>
              <a:t>I</a:t>
            </a:r>
            <a:r>
              <a:rPr lang="en-US" sz="3200" i="1" baseline="-25000">
                <a:solidFill>
                  <a:srgbClr val="FFFF00"/>
                </a:solidFill>
              </a:rPr>
              <a:t>z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I</a:t>
            </a:r>
            <a:r>
              <a:rPr lang="en-US" sz="3200" i="1" baseline="-25000">
                <a:solidFill>
                  <a:srgbClr val="FFFF00"/>
                </a:solidFill>
              </a:rPr>
              <a:t>x</a:t>
            </a:r>
            <a:r>
              <a:rPr lang="en-US" sz="3200">
                <a:solidFill>
                  <a:srgbClr val="FFFF00"/>
                </a:solidFill>
              </a:rPr>
              <a:t> + </a:t>
            </a:r>
            <a:r>
              <a:rPr lang="en-US" sz="3200" i="1">
                <a:solidFill>
                  <a:srgbClr val="FFFF00"/>
                </a:solidFill>
              </a:rPr>
              <a:t>I</a:t>
            </a:r>
            <a:r>
              <a:rPr lang="en-US" sz="3200" i="1" baseline="-25000">
                <a:solidFill>
                  <a:srgbClr val="FFFF00"/>
                </a:solidFill>
              </a:rPr>
              <a:t>y</a:t>
            </a:r>
          </a:p>
          <a:p>
            <a:r>
              <a:rPr lang="en-US" sz="2400">
                <a:solidFill>
                  <a:srgbClr val="FFFF00"/>
                </a:solidFill>
              </a:rPr>
              <a:t>Proof: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8956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6400800" y="3581400"/>
            <a:ext cx="1828800" cy="7620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6515894" y="3151980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6480000">
            <a:off x="6376093" y="4179561"/>
            <a:ext cx="1103717" cy="449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1820000" flipH="1" flipV="1">
            <a:off x="7280471" y="4186766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90600" y="5829300"/>
          <a:ext cx="4521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Equation" r:id="rId4" imgW="4520880" imgH="647640" progId="Equation.DSMT4">
                  <p:embed/>
                </p:oleObj>
              </mc:Choice>
              <mc:Fallback>
                <p:oleObj name="Equation" r:id="rId4" imgW="4520880" imgH="647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829300"/>
                        <a:ext cx="45212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209800" y="4698642"/>
            <a:ext cx="17526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51746" y="4488282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53400" y="4191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15200" y="251137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z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/>
              <a:t>		   </a:t>
            </a:r>
            <a:r>
              <a:rPr lang="en-US">
                <a:solidFill>
                  <a:srgbClr val="FFFF00"/>
                </a:solidFill>
              </a:rPr>
              <a:t>Clicker Question</a:t>
            </a:r>
            <a:br>
              <a:rPr lang="en-US"/>
            </a:br>
            <a:r>
              <a:rPr lang="en-US" sz="2800"/>
              <a:t>Given that the moment of inertia of a disk about its axle is          , use the </a:t>
            </a:r>
            <a:r>
              <a:rPr lang="en-US" sz="2800">
                <a:solidFill>
                  <a:srgbClr val="FFFF00"/>
                </a:solidFill>
              </a:rPr>
              <a:t>perpendicular axis theorem </a:t>
            </a:r>
            <a:r>
              <a:rPr lang="en-US" sz="2800"/>
              <a:t>to find the moment of inertia of a disk about a line through its center and </a:t>
            </a:r>
            <a:r>
              <a:rPr lang="en-US" sz="2800" u="sng">
                <a:solidFill>
                  <a:srgbClr val="FFFF00"/>
                </a:solidFill>
              </a:rPr>
              <a:t>in its plane</a:t>
            </a:r>
            <a:r>
              <a:rPr lang="en-US" sz="280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>
              <a:buNone/>
            </a:pPr>
            <a:r>
              <a:rPr lang="en-US"/>
              <a:t>A</a:t>
            </a:r>
          </a:p>
          <a:p>
            <a:pPr>
              <a:buNone/>
            </a:pPr>
            <a:r>
              <a:rPr lang="en-US"/>
              <a:t>B</a:t>
            </a:r>
          </a:p>
          <a:p>
            <a:pPr>
              <a:buNone/>
            </a:pPr>
            <a:r>
              <a:rPr lang="en-US"/>
              <a:t>C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Equation" r:id="rId4" imgW="774360" imgH="419040" progId="Equation.DSMT4">
                  <p:embed/>
                </p:oleObj>
              </mc:Choice>
              <mc:Fallback>
                <p:oleObj name="Equation" r:id="rId4" imgW="7743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240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3" name="Equation" r:id="rId6" imgW="774360" imgH="419040" progId="Equation.DSMT4">
                  <p:embed/>
                </p:oleObj>
              </mc:Choice>
              <mc:Fallback>
                <p:oleObj name="Equation" r:id="rId6" imgW="77436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66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4" name="Equation" r:id="rId8" imgW="774360" imgH="419040" progId="Equation.DSMT4">
                  <p:embed/>
                </p:oleObj>
              </mc:Choice>
              <mc:Fallback>
                <p:oleObj name="Equation" r:id="rId8" imgW="77436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2269" y="38100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5" name="Equation" r:id="rId10" imgW="596880" imgH="330120" progId="Equation.DSMT4">
                  <p:embed/>
                </p:oleObj>
              </mc:Choice>
              <mc:Fallback>
                <p:oleObj name="Equation" r:id="rId10" imgW="59688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4432479"/>
                        <a:ext cx="596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/>
              <a:t>		   </a:t>
            </a:r>
            <a:r>
              <a:rPr lang="en-US">
                <a:solidFill>
                  <a:srgbClr val="FFFF00"/>
                </a:solidFill>
              </a:rPr>
              <a:t>Clicker Answer</a:t>
            </a:r>
            <a:br>
              <a:rPr lang="en-US"/>
            </a:br>
            <a:r>
              <a:rPr lang="en-US" sz="2800"/>
              <a:t>Given that the moment of inertia of a disk about its axle is          , use the </a:t>
            </a:r>
            <a:r>
              <a:rPr lang="en-US" sz="2800">
                <a:solidFill>
                  <a:srgbClr val="FFFF00"/>
                </a:solidFill>
              </a:rPr>
              <a:t>perpendicular axis theorem </a:t>
            </a:r>
            <a:r>
              <a:rPr lang="en-US" sz="2800"/>
              <a:t>to find the moment of inertia of a disk about a line through its center and </a:t>
            </a:r>
            <a:r>
              <a:rPr lang="en-US" sz="2800" u="sng">
                <a:solidFill>
                  <a:srgbClr val="FFFF00"/>
                </a:solidFill>
              </a:rPr>
              <a:t>in its plane</a:t>
            </a:r>
            <a:r>
              <a:rPr lang="en-US" sz="280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352800"/>
          </a:xfrm>
        </p:spPr>
        <p:txBody>
          <a:bodyPr/>
          <a:lstStyle/>
          <a:p>
            <a:pPr>
              <a:buNone/>
            </a:pPr>
            <a:r>
              <a:rPr lang="en-US"/>
              <a:t>A</a:t>
            </a:r>
          </a:p>
          <a:p>
            <a:pPr>
              <a:buNone/>
            </a:pPr>
            <a:r>
              <a:rPr lang="en-US"/>
              <a:t>B</a:t>
            </a:r>
          </a:p>
          <a:p>
            <a:pPr>
              <a:buNone/>
            </a:pPr>
            <a:r>
              <a:rPr lang="en-US"/>
              <a:t>C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6" name="Equation" r:id="rId4" imgW="774360" imgH="419040" progId="Equation.DSMT4">
                  <p:embed/>
                </p:oleObj>
              </mc:Choice>
              <mc:Fallback>
                <p:oleObj name="Equation" r:id="rId4" imgW="7743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240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7" name="Equation" r:id="rId6" imgW="774360" imgH="419040" progId="Equation.DSMT4">
                  <p:embed/>
                </p:oleObj>
              </mc:Choice>
              <mc:Fallback>
                <p:oleObj name="Equation" r:id="rId6" imgW="77436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66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8" name="Equation" r:id="rId8" imgW="774360" imgH="419040" progId="Equation.DSMT4">
                  <p:embed/>
                </p:oleObj>
              </mc:Choice>
              <mc:Fallback>
                <p:oleObj name="Equation" r:id="rId8" imgW="77436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2269" y="3810000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9" name="Equation" r:id="rId10" imgW="596880" imgH="330120" progId="Equation.DSMT4">
                  <p:embed/>
                </p:oleObj>
              </mc:Choice>
              <mc:Fallback>
                <p:oleObj name="Equation" r:id="rId10" imgW="596880" imgH="3301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4432479"/>
                        <a:ext cx="596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267200" y="4152900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03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16958" y="28002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" y="5029200"/>
            <a:ext cx="4572000" cy="1384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From symmetry, the moment of inertia </a:t>
            </a:r>
            <a:r>
              <a:rPr lang="en-US" sz="2000" i="1"/>
              <a:t>I</a:t>
            </a:r>
            <a:r>
              <a:rPr lang="en-US" sz="2000" i="1" baseline="-25000"/>
              <a:t>x</a:t>
            </a:r>
            <a:r>
              <a:rPr lang="en-US" sz="2000" i="1"/>
              <a:t> </a:t>
            </a:r>
            <a:r>
              <a:rPr lang="en-US" sz="2000"/>
              <a:t>about the </a:t>
            </a:r>
            <a:r>
              <a:rPr lang="en-US" sz="2000" i="1"/>
              <a:t>x</a:t>
            </a:r>
            <a:r>
              <a:rPr lang="en-US" sz="2000"/>
              <a:t>-axis must be the same as </a:t>
            </a:r>
            <a:r>
              <a:rPr lang="en-US" sz="2000" i="1"/>
              <a:t>I</a:t>
            </a:r>
            <a:r>
              <a:rPr lang="en-US" sz="2000" i="1" baseline="-25000"/>
              <a:t>y</a:t>
            </a:r>
            <a:r>
              <a:rPr lang="en-US" sz="2000"/>
              <a:t>, and from the perpendicular axis theorem,  </a:t>
            </a:r>
            <a:r>
              <a:rPr lang="en-US" sz="2400" i="1"/>
              <a:t>I</a:t>
            </a:r>
            <a:r>
              <a:rPr lang="en-US" sz="2400" i="1" baseline="-25000"/>
              <a:t>z </a:t>
            </a:r>
            <a:r>
              <a:rPr lang="en-US" sz="2400"/>
              <a:t>= </a:t>
            </a:r>
            <a:r>
              <a:rPr lang="en-US" sz="2400" i="1"/>
              <a:t>I</a:t>
            </a:r>
            <a:r>
              <a:rPr lang="en-US" sz="2400" i="1" baseline="-25000"/>
              <a:t>x</a:t>
            </a:r>
            <a:r>
              <a:rPr lang="en-US" sz="2400"/>
              <a:t> + </a:t>
            </a:r>
            <a:r>
              <a:rPr lang="en-US" sz="2400" i="1"/>
              <a:t>I</a:t>
            </a:r>
            <a:r>
              <a:rPr lang="en-US" sz="2400" i="1" baseline="-25000"/>
              <a:t>y</a:t>
            </a:r>
            <a:r>
              <a:rPr lang="en-US" sz="2000"/>
              <a:t>.</a:t>
            </a:r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rot="16200000" flipV="1">
            <a:off x="1981200" y="4114800"/>
            <a:ext cx="8382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Rotational Kinetic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/>
              <a:t>Imagine a rotating body as composed of many small masses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at distances 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/>
              <a:t> from the axis of rotation.</a:t>
            </a:r>
          </a:p>
          <a:p>
            <a:r>
              <a:rPr lang="en-US"/>
              <a:t>The mass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 i="1"/>
              <a:t> </a:t>
            </a:r>
            <a:r>
              <a:rPr lang="en-US"/>
              <a:t>has speed </a:t>
            </a:r>
            <a:r>
              <a:rPr lang="en-US" i="1"/>
              <a:t>v</a:t>
            </a:r>
            <a:r>
              <a:rPr lang="en-US"/>
              <a:t> = </a:t>
            </a:r>
            <a:r>
              <a:rPr lang="el-GR" i="1"/>
              <a:t>ω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/>
              <a:t>, so </a:t>
            </a:r>
            <a:r>
              <a:rPr lang="en-US" i="1"/>
              <a:t>KE</a:t>
            </a:r>
            <a:r>
              <a:rPr lang="en-US"/>
              <a:t> = ½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 i="1"/>
              <a:t>r</a:t>
            </a:r>
            <a:r>
              <a:rPr lang="en-US" i="1" baseline="-25000"/>
              <a:t>i</a:t>
            </a:r>
            <a:r>
              <a:rPr lang="en-US" baseline="30000"/>
              <a:t>2</a:t>
            </a:r>
            <a:r>
              <a:rPr lang="el-GR" i="1"/>
              <a:t>ω</a:t>
            </a:r>
            <a:r>
              <a:rPr lang="en-US" baseline="30000"/>
              <a:t>2</a:t>
            </a:r>
            <a:r>
              <a:rPr lang="en-US"/>
              <a:t>. </a:t>
            </a:r>
          </a:p>
          <a:p>
            <a:r>
              <a:rPr lang="en-US"/>
              <a:t>The total </a:t>
            </a:r>
            <a:r>
              <a:rPr lang="en-US" i="1"/>
              <a:t>KE</a:t>
            </a:r>
            <a:r>
              <a:rPr lang="en-US"/>
              <a:t> of the rotating body (</a:t>
            </a:r>
            <a:r>
              <a:rPr lang="en-US">
                <a:solidFill>
                  <a:srgbClr val="FFFF00"/>
                </a:solidFill>
              </a:rPr>
              <a:t>assuming the axis is at rest</a:t>
            </a:r>
            <a:r>
              <a:rPr lang="en-US"/>
              <a:t>) is</a:t>
            </a:r>
          </a:p>
          <a:p>
            <a:pPr>
              <a:buNone/>
            </a:pPr>
            <a:r>
              <a:rPr lang="en-US"/>
              <a:t>			</a:t>
            </a:r>
            <a:endParaRPr lang="en-US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0813" y="5104326"/>
          <a:ext cx="38623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8" name="Equation" r:id="rId4" imgW="1638000" imgH="355320" progId="Equation.DSMT4">
                  <p:embed/>
                </p:oleObj>
              </mc:Choice>
              <mc:Fallback>
                <p:oleObj name="Equation" r:id="rId4" imgW="1638000" imgH="355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5104326"/>
                        <a:ext cx="38623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01721" y="5029200"/>
            <a:ext cx="4191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Rotational 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rgbClr val="FFFF00"/>
                </a:solidFill>
              </a:rPr>
              <a:t>Newton’s First Law: </a:t>
            </a:r>
            <a:r>
              <a:rPr lang="en-US"/>
              <a:t>a rotating body will continue to rotate at constant angular velocity as long as there is no torque acting on it.</a:t>
            </a:r>
          </a:p>
          <a:p>
            <a:r>
              <a:rPr lang="en-US">
                <a:solidFill>
                  <a:schemeClr val="bg2">
                    <a:lumMod val="40000"/>
                    <a:lumOff val="60000"/>
                  </a:schemeClr>
                </a:solidFill>
              </a:rPr>
              <a:t>Picture a grindstone on a smooth axle.</a:t>
            </a:r>
          </a:p>
          <a:p>
            <a:r>
              <a:rPr lang="en-US"/>
              <a:t>BUT the axle must be </a:t>
            </a:r>
            <a:r>
              <a:rPr lang="en-US" i="1"/>
              <a:t>exactly</a:t>
            </a:r>
            <a:r>
              <a:rPr lang="en-US"/>
              <a:t> at the center of gravity—otherwise gravity will provide a torque, and the rotation will not be at constant velocity!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858000" y="2515137"/>
            <a:ext cx="1066800" cy="2514600"/>
            <a:chOff x="6324600" y="2515137"/>
            <a:chExt cx="1066800" cy="2514600"/>
          </a:xfrm>
        </p:grpSpPr>
        <p:sp>
          <p:nvSpPr>
            <p:cNvPr id="5" name="Flowchart: Magnetic Disk 4"/>
            <p:cNvSpPr/>
            <p:nvPr/>
          </p:nvSpPr>
          <p:spPr>
            <a:xfrm rot="16200000">
              <a:off x="5676900" y="3315237"/>
              <a:ext cx="2514600" cy="914400"/>
            </a:xfrm>
            <a:prstGeom prst="flowChartMagneticDisk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irect Access Storage 5"/>
            <p:cNvSpPr/>
            <p:nvPr/>
          </p:nvSpPr>
          <p:spPr>
            <a:xfrm flipH="1">
              <a:off x="6324600" y="3505200"/>
              <a:ext cx="381000" cy="533400"/>
            </a:xfrm>
            <a:prstGeom prst="flowChartMagneticDrum">
              <a:avLst/>
            </a:prstGeom>
            <a:scene3d>
              <a:camera prst="orthographicFront">
                <a:rot lat="600000" lon="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295400"/>
          </a:xfrm>
        </p:spPr>
        <p:txBody>
          <a:bodyPr>
            <a:noAutofit/>
          </a:bodyPr>
          <a:lstStyle/>
          <a:p>
            <a:r>
              <a:rPr lang="en-US" sz="3600">
                <a:solidFill>
                  <a:srgbClr val="FFFF00"/>
                </a:solidFill>
              </a:rPr>
              <a:t>How is Angular Acceleration Related to Torque?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/>
              <a:t>Think about a tangential force  </a:t>
            </a:r>
            <a:r>
              <a:rPr lang="en-US" i="1">
                <a:solidFill>
                  <a:srgbClr val="FF0000"/>
                </a:solidFill>
              </a:rPr>
              <a:t>F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applied to a mass </a:t>
            </a:r>
            <a:r>
              <a:rPr lang="en-US" i="1"/>
              <a:t>m</a:t>
            </a:r>
            <a:r>
              <a:rPr lang="en-US"/>
              <a:t>  attached to a light disk which can rotate about a fixed axis.  </a:t>
            </a:r>
            <a:r>
              <a:rPr lang="en-US" sz="2400">
                <a:solidFill>
                  <a:schemeClr val="bg2">
                    <a:lumMod val="40000"/>
                    <a:lumOff val="60000"/>
                  </a:schemeClr>
                </a:solidFill>
              </a:rPr>
              <a:t>(A </a:t>
            </a:r>
            <a:r>
              <a:rPr lang="en-US" sz="2400" i="1">
                <a:solidFill>
                  <a:schemeClr val="bg2">
                    <a:lumMod val="40000"/>
                    <a:lumOff val="60000"/>
                  </a:schemeClr>
                </a:solidFill>
              </a:rPr>
              <a:t>radially</a:t>
            </a:r>
            <a:r>
              <a:rPr lang="en-US" sz="2400">
                <a:solidFill>
                  <a:schemeClr val="bg2">
                    <a:lumMod val="40000"/>
                    <a:lumOff val="60000"/>
                  </a:schemeClr>
                </a:solidFill>
              </a:rPr>
              <a:t> directed force has zero torque, does nothing.) </a:t>
            </a:r>
          </a:p>
          <a:p>
            <a:r>
              <a:rPr lang="en-US"/>
              <a:t>The relevant equations are:</a:t>
            </a:r>
          </a:p>
          <a:p>
            <a:pPr>
              <a:buNone/>
            </a:pPr>
            <a:r>
              <a:rPr lang="en-US" i="1">
                <a:solidFill>
                  <a:srgbClr val="FFFF00"/>
                </a:solidFill>
              </a:rPr>
              <a:t>	    F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ma</a:t>
            </a:r>
            <a:r>
              <a:rPr lang="en-US">
                <a:solidFill>
                  <a:srgbClr val="FFFF00"/>
                </a:solidFill>
              </a:rPr>
              <a:t>, </a:t>
            </a:r>
            <a:r>
              <a:rPr lang="en-US" i="1">
                <a:solidFill>
                  <a:srgbClr val="FFFF00"/>
                </a:solidFill>
              </a:rPr>
              <a:t>a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>
                <a:solidFill>
                  <a:srgbClr val="FFFF00"/>
                </a:solidFill>
              </a:rPr>
              <a:t>,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rF</a:t>
            </a:r>
            <a:r>
              <a:rPr lang="en-US">
                <a:solidFill>
                  <a:srgbClr val="FFFF00"/>
                </a:solidFill>
              </a:rPr>
              <a:t>.</a:t>
            </a:r>
          </a:p>
          <a:p>
            <a:r>
              <a:rPr lang="en-US"/>
              <a:t>Therefore </a:t>
            </a:r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ma</a:t>
            </a:r>
            <a:r>
              <a:rPr lang="en-US"/>
              <a:t> becomes</a:t>
            </a:r>
          </a:p>
          <a:p>
            <a:pPr>
              <a:buNone/>
            </a:pPr>
            <a:r>
              <a:rPr lang="en-US" sz="3200" i="1"/>
              <a:t>		</a:t>
            </a:r>
            <a:r>
              <a:rPr lang="en-US" sz="3200" i="1">
                <a:solidFill>
                  <a:srgbClr val="FFFF00"/>
                </a:solidFill>
              </a:rPr>
              <a:t>    </a:t>
            </a:r>
            <a:r>
              <a:rPr lang="el-GR" sz="3200" i="1">
                <a:solidFill>
                  <a:srgbClr val="FFFF00"/>
                </a:solidFill>
              </a:rPr>
              <a:t>τ</a:t>
            </a:r>
            <a:r>
              <a:rPr lang="en-US" sz="3200">
                <a:solidFill>
                  <a:srgbClr val="FFFF00"/>
                </a:solidFill>
              </a:rPr>
              <a:t> = </a:t>
            </a:r>
            <a:r>
              <a:rPr lang="en-US" sz="3200" i="1">
                <a:solidFill>
                  <a:srgbClr val="FFFF00"/>
                </a:solidFill>
              </a:rPr>
              <a:t>mr</a:t>
            </a:r>
            <a:r>
              <a:rPr lang="en-US" sz="3200" baseline="30000">
                <a:solidFill>
                  <a:srgbClr val="FFFF00"/>
                </a:solidFill>
              </a:rPr>
              <a:t>2</a:t>
            </a:r>
            <a:r>
              <a:rPr lang="el-GR" sz="3200" i="1">
                <a:solidFill>
                  <a:srgbClr val="FFFF00"/>
                </a:solidFill>
              </a:rPr>
              <a:t>α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Vhas zero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867400" y="2439474"/>
            <a:ext cx="2668074" cy="2550809"/>
            <a:chOff x="5867400" y="2439474"/>
            <a:chExt cx="2668074" cy="2550809"/>
          </a:xfrm>
        </p:grpSpPr>
        <p:grpSp>
          <p:nvGrpSpPr>
            <p:cNvPr id="7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849674" y="4343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246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bg1">
                      <a:lumMod val="50000"/>
                    </a:schemeClr>
                  </a:solidFill>
                </a:rPr>
                <a:t>Light disk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8348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0200" y="5651679"/>
            <a:ext cx="19050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Newton’s Second Law for 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/>
              <a:t>For the </a:t>
            </a:r>
            <a:r>
              <a:rPr lang="en-US">
                <a:solidFill>
                  <a:srgbClr val="FFFF00"/>
                </a:solidFill>
              </a:rPr>
              <a:t>special case </a:t>
            </a:r>
            <a:r>
              <a:rPr lang="en-US"/>
              <a:t>of a mass </a:t>
            </a:r>
            <a:r>
              <a:rPr lang="en-US" i="1"/>
              <a:t>m</a:t>
            </a:r>
            <a:r>
              <a:rPr lang="en-US"/>
              <a:t> constrained by a light disk to circle around an axle, the angular acceleration </a:t>
            </a:r>
            <a:r>
              <a:rPr lang="el-GR" i="1"/>
              <a:t>α</a:t>
            </a:r>
            <a:r>
              <a:rPr lang="en-US"/>
              <a:t> is proportional to the torque </a:t>
            </a:r>
            <a:r>
              <a:rPr lang="el-GR" i="1"/>
              <a:t>τ</a:t>
            </a:r>
            <a:r>
              <a:rPr lang="en-US"/>
              <a:t> </a:t>
            </a:r>
            <a:r>
              <a:rPr lang="en-US">
                <a:solidFill>
                  <a:srgbClr val="FFFF00"/>
                </a:solidFill>
              </a:rPr>
              <a:t>exactly</a:t>
            </a:r>
            <a:r>
              <a:rPr lang="en-US"/>
              <a:t> as in the linear case  the acceleration </a:t>
            </a:r>
            <a:r>
              <a:rPr lang="en-US" i="1"/>
              <a:t>a</a:t>
            </a:r>
            <a:r>
              <a:rPr lang="en-US"/>
              <a:t> is proportional to the force </a:t>
            </a:r>
            <a:r>
              <a:rPr lang="en-US" i="1"/>
              <a:t>F</a:t>
            </a:r>
            <a:r>
              <a:rPr lang="en-US"/>
              <a:t>:</a:t>
            </a:r>
          </a:p>
          <a:p>
            <a:r>
              <a:rPr lang="en-US"/>
              <a:t>                </a:t>
            </a:r>
            <a:r>
              <a:rPr lang="el-GR" i="1">
                <a:solidFill>
                  <a:srgbClr val="FFFF00"/>
                </a:solidFill>
              </a:rPr>
              <a:t>τ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mr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l-GR" i="1">
                <a:solidFill>
                  <a:srgbClr val="FFFF00"/>
                </a:solidFill>
              </a:rPr>
              <a:t>α</a:t>
            </a:r>
            <a:r>
              <a:rPr lang="en-US">
                <a:solidFill>
                  <a:srgbClr val="FFFF00"/>
                </a:solidFill>
              </a:rPr>
              <a:t>               </a:t>
            </a:r>
            <a:r>
              <a:rPr lang="en-US" i="1">
                <a:solidFill>
                  <a:srgbClr val="FFFF00"/>
                </a:solidFill>
              </a:rPr>
              <a:t>F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ma</a:t>
            </a:r>
          </a:p>
          <a:p>
            <a:pPr>
              <a:buNone/>
            </a:pPr>
            <a:endParaRPr lang="en-US" sz="2400" i="1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/>
              <a:t> The angular equivalent of inertial mass </a:t>
            </a:r>
            <a:r>
              <a:rPr lang="en-US" i="1">
                <a:solidFill>
                  <a:srgbClr val="FFFF00"/>
                </a:solidFill>
              </a:rPr>
              <a:t>m</a:t>
            </a:r>
            <a:r>
              <a:rPr lang="en-US"/>
              <a:t> is the </a:t>
            </a:r>
            <a:r>
              <a:rPr lang="en-US">
                <a:solidFill>
                  <a:srgbClr val="FFFF00"/>
                </a:solidFill>
              </a:rPr>
              <a:t>moment of inertia </a:t>
            </a:r>
            <a:r>
              <a:rPr lang="en-US" i="1">
                <a:solidFill>
                  <a:srgbClr val="FFFF00"/>
                </a:solidFill>
              </a:rPr>
              <a:t>mr</a:t>
            </a:r>
            <a:r>
              <a:rPr lang="en-US" baseline="30000">
                <a:solidFill>
                  <a:srgbClr val="FFFF00"/>
                </a:solidFill>
              </a:rPr>
              <a:t>2</a:t>
            </a:r>
            <a:r>
              <a:rPr lang="en-US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810" y="5043153"/>
            <a:ext cx="8077200" cy="1257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62400" y="4458237"/>
            <a:ext cx="914400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More Complicated Rotating Bodies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257800"/>
          </a:xfrm>
        </p:spPr>
        <p:txBody>
          <a:bodyPr>
            <a:normAutofit lnSpcReduction="10000"/>
          </a:bodyPr>
          <a:lstStyle/>
          <a:p>
            <a:r>
              <a:rPr lang="en-US"/>
              <a:t>Suppose now a light disk has several different masses attached at different places, and various forces act on them. As before, radial components cause no rotation, we have a sum of torques. </a:t>
            </a:r>
          </a:p>
          <a:p>
            <a:r>
              <a:rPr lang="en-US">
                <a:solidFill>
                  <a:srgbClr val="FFFF00"/>
                </a:solidFill>
              </a:rPr>
              <a:t>BUT the rigidity of the disk ensures that a force applied to one mass will cause a torque on the others!  </a:t>
            </a:r>
          </a:p>
          <a:p>
            <a:r>
              <a:rPr lang="en-US">
                <a:solidFill>
                  <a:srgbClr val="FFFF00"/>
                </a:solidFill>
              </a:rPr>
              <a:t>How do we handle that?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49674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FF0000"/>
                </a:solidFill>
              </a:rPr>
              <a:t>F</a:t>
            </a:r>
            <a:r>
              <a:rPr lang="en-US" sz="2000" baseline="-2500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867400" y="2171163"/>
            <a:ext cx="2426595" cy="2819120"/>
            <a:chOff x="5867400" y="2171163"/>
            <a:chExt cx="2426595" cy="2819120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r</a:t>
              </a:r>
              <a:r>
                <a:rPr lang="en-US" sz="2000" baseline="-25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08195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  <a:r>
                <a:rPr lang="en-US" sz="2000" baseline="-2500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4008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96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3657600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8995" y="2667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  <a:r>
                <a:rPr lang="en-US" sz="2000" baseline="-25000"/>
                <a:t>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78901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F</a:t>
              </a:r>
              <a:r>
                <a:rPr lang="en-US" sz="2000" baseline="-25000">
                  <a:solidFill>
                    <a:srgbClr val="FF0000"/>
                  </a:solidFill>
                </a:rPr>
                <a:t>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-1200000" flipH="1" flipV="1">
              <a:off x="6827780" y="2659734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Newton’s Third Law for a Rigid Rotating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/>
              <a:t>If a rigid body is made up of many masses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connected by rigid rods, the force exerted along the rod of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 on </a:t>
            </a:r>
            <a:r>
              <a:rPr lang="en-US" i="1"/>
              <a:t>m</a:t>
            </a:r>
            <a:r>
              <a:rPr lang="en-US" i="1" baseline="-25000"/>
              <a:t>j</a:t>
            </a:r>
            <a:r>
              <a:rPr lang="en-US"/>
              <a:t> is equal in magnitude, opposite in direction and along the same line as that of </a:t>
            </a:r>
            <a:r>
              <a:rPr lang="en-US" i="1"/>
              <a:t>m</a:t>
            </a:r>
            <a:r>
              <a:rPr lang="en-US" i="1" baseline="-25000"/>
              <a:t>j</a:t>
            </a:r>
            <a:r>
              <a:rPr lang="en-US" i="1"/>
              <a:t> </a:t>
            </a:r>
            <a:r>
              <a:rPr lang="en-US"/>
              <a:t>on </a:t>
            </a:r>
            <a:r>
              <a:rPr lang="en-US" i="1"/>
              <a:t>m</a:t>
            </a:r>
            <a:r>
              <a:rPr lang="en-US" i="1" baseline="-25000"/>
              <a:t>i</a:t>
            </a:r>
            <a:r>
              <a:rPr lang="en-US"/>
              <a:t>, therefore </a:t>
            </a:r>
            <a:r>
              <a:rPr lang="en-US">
                <a:solidFill>
                  <a:srgbClr val="FFFF00"/>
                </a:solidFill>
              </a:rPr>
              <a:t>the internal torques come in equal and opposite pairs, and cannot contribute to the body’s angular acceleration</a:t>
            </a:r>
            <a:r>
              <a:rPr lang="en-US"/>
              <a:t>.</a:t>
            </a:r>
          </a:p>
          <a:p>
            <a:r>
              <a:rPr lang="en-US"/>
              <a:t>It follows that </a:t>
            </a:r>
            <a:r>
              <a:rPr lang="en-US" u="sng"/>
              <a:t>the angular acceleration is generated by the sum of the </a:t>
            </a:r>
            <a:r>
              <a:rPr lang="en-US" u="sng">
                <a:solidFill>
                  <a:srgbClr val="FFFF00"/>
                </a:solidFill>
              </a:rPr>
              <a:t>external</a:t>
            </a:r>
            <a:r>
              <a:rPr lang="en-US" u="sng"/>
              <a:t> torques</a:t>
            </a:r>
            <a:r>
              <a:rPr lang="en-US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Moment of Inertia of a Solid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953000" cy="5257800"/>
          </a:xfrm>
        </p:spPr>
        <p:txBody>
          <a:bodyPr>
            <a:normAutofit lnSpcReduction="10000"/>
          </a:bodyPr>
          <a:lstStyle/>
          <a:p>
            <a:r>
              <a:rPr lang="en-US" sz="2400"/>
              <a:t>Consider a flat square plate rotating about a perpendicular axis with angular acceleration </a:t>
            </a:r>
            <a:r>
              <a:rPr lang="el-GR" sz="2400" i="1"/>
              <a:t>α</a:t>
            </a:r>
            <a:r>
              <a:rPr lang="en-US" sz="2400"/>
              <a:t>.  One small part of it, </a:t>
            </a:r>
            <a:r>
              <a:rPr lang="el-GR" sz="2400"/>
              <a:t>Δ</a:t>
            </a:r>
            <a:r>
              <a:rPr lang="en-US" sz="2400" i="1"/>
              <a:t>m</a:t>
            </a:r>
            <a:r>
              <a:rPr lang="en-US" sz="2400" i="1" baseline="-25000"/>
              <a:t>i</a:t>
            </a:r>
            <a:r>
              <a:rPr lang="en-US" sz="2400"/>
              <a:t>, distance </a:t>
            </a:r>
            <a:r>
              <a:rPr lang="en-US" sz="2400" i="1"/>
              <a:t>r</a:t>
            </a:r>
            <a:r>
              <a:rPr lang="en-US" sz="2400" i="1" baseline="-25000"/>
              <a:t>i</a:t>
            </a:r>
            <a:r>
              <a:rPr lang="en-US" sz="2400"/>
              <a:t> from the axle, has equation of motion</a:t>
            </a:r>
          </a:p>
          <a:p>
            <a:endParaRPr lang="en-US" sz="2400"/>
          </a:p>
          <a:p>
            <a:r>
              <a:rPr lang="en-US" sz="2400"/>
              <a:t>Adding contributions from all parts of the wheel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i="1"/>
              <a:t>I</a:t>
            </a:r>
            <a:r>
              <a:rPr lang="en-US"/>
              <a:t>  is the </a:t>
            </a:r>
            <a:r>
              <a:rPr lang="en-US">
                <a:solidFill>
                  <a:srgbClr val="FFFF00"/>
                </a:solidFill>
              </a:rPr>
              <a:t>Moment of Inertia.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en-US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376116" y="2514600"/>
            <a:ext cx="18288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31242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00363" y="33023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03312" y="3352800"/>
          <a:ext cx="36210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Equation" r:id="rId4" imgW="2844720" imgH="419040" progId="Equation.DSMT4">
                  <p:embed/>
                </p:oleObj>
              </mc:Choice>
              <mc:Fallback>
                <p:oleObj name="Equation" r:id="rId4" imgW="28447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2" y="3352800"/>
                        <a:ext cx="36210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06237" y="317464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>
                <a:solidFill>
                  <a:srgbClr val="000000"/>
                </a:solidFill>
              </a:rPr>
              <a:t>Δ</a:t>
            </a:r>
            <a:r>
              <a:rPr lang="en-US" sz="2000" i="1">
                <a:solidFill>
                  <a:srgbClr val="000000"/>
                </a:solidFill>
              </a:rPr>
              <a:t>m</a:t>
            </a:r>
            <a:r>
              <a:rPr lang="en-US" sz="2000" i="1" baseline="-25000">
                <a:solidFill>
                  <a:srgbClr val="000000"/>
                </a:solidFill>
              </a:rPr>
              <a:t>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4435223">
            <a:off x="6767730" y="2990506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14786" flipV="1">
            <a:off x="7409320" y="3881857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57200" y="4648200"/>
          <a:ext cx="49149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Equation" r:id="rId6" imgW="3860640" imgH="838080" progId="Equation.DSMT4">
                  <p:embed/>
                </p:oleObj>
              </mc:Choice>
              <mc:Fallback>
                <p:oleObj name="Equation" r:id="rId6" imgW="3860640" imgH="838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48200"/>
                        <a:ext cx="49149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Calculating Moments of Inertia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86400" cy="5029200"/>
          </a:xfrm>
        </p:spPr>
        <p:txBody>
          <a:bodyPr/>
          <a:lstStyle/>
          <a:p>
            <a:r>
              <a:rPr lang="en-US"/>
              <a:t>A </a:t>
            </a:r>
            <a:r>
              <a:rPr lang="en-US">
                <a:solidFill>
                  <a:srgbClr val="FF0000"/>
                </a:solidFill>
              </a:rPr>
              <a:t>thin hoop of radius </a:t>
            </a:r>
            <a:r>
              <a:rPr lang="en-US" i="1">
                <a:solidFill>
                  <a:srgbClr val="FF0000"/>
                </a:solidFill>
              </a:rPr>
              <a:t>R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(think a bicycle wheel) has all the mass distance </a:t>
            </a:r>
            <a:r>
              <a:rPr lang="en-US" i="1"/>
              <a:t>R</a:t>
            </a:r>
            <a:r>
              <a:rPr lang="en-US"/>
              <a:t> from a perpendicular axle through its center, so its moment of inertia is</a:t>
            </a:r>
          </a:p>
          <a:p>
            <a:pPr>
              <a:buNone/>
            </a:pPr>
            <a:endParaRPr lang="en-US"/>
          </a:p>
          <a:p>
            <a:r>
              <a:rPr lang="en-US"/>
              <a:t>A </a:t>
            </a:r>
            <a:r>
              <a:rPr lang="en-US">
                <a:solidFill>
                  <a:srgbClr val="FF0000"/>
                </a:solidFill>
              </a:rPr>
              <a:t>uniform rod of mass 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, length </a:t>
            </a:r>
            <a:r>
              <a:rPr lang="en-US" i="1">
                <a:solidFill>
                  <a:srgbClr val="FF0000"/>
                </a:solidFill>
              </a:rPr>
              <a:t>L</a:t>
            </a:r>
            <a:r>
              <a:rPr lang="en-US"/>
              <a:t>, has moment of inertia about one end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 b="1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810000"/>
          <a:ext cx="2451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Equation" r:id="rId4" imgW="2450880" imgH="622080" progId="Equation.DSMT4">
                  <p:embed/>
                </p:oleObj>
              </mc:Choice>
              <mc:Fallback>
                <p:oleObj name="Equation" r:id="rId4" imgW="2450880" imgH="622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2451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5486400"/>
          <a:ext cx="3175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Equation" r:id="rId6" imgW="3174840" imgH="888840" progId="Equation.DSMT4">
                  <p:embed/>
                </p:oleObj>
              </mc:Choice>
              <mc:Fallback>
                <p:oleObj name="Equation" r:id="rId6" imgW="3174840" imgH="8888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86400"/>
                        <a:ext cx="31750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337479" y="1570146"/>
            <a:ext cx="1905000" cy="1905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6"/>
          </p:cNvCxnSpPr>
          <p:nvPr/>
        </p:nvCxnSpPr>
        <p:spPr>
          <a:xfrm>
            <a:off x="7315200" y="251460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1074" y="21861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63427" y="5003442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9000" y="4343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43600" y="5562600"/>
            <a:ext cx="2895600" cy="70788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Mass of length </a:t>
            </a:r>
            <a:r>
              <a:rPr lang="en-US" sz="2000" i="1">
                <a:solidFill>
                  <a:srgbClr val="FFFF00"/>
                </a:solidFill>
              </a:rPr>
              <a:t>dx</a:t>
            </a:r>
            <a:r>
              <a:rPr lang="en-US" sz="2000"/>
              <a:t> of rod is (</a:t>
            </a:r>
            <a:r>
              <a:rPr lang="en-US" sz="2000" i="1"/>
              <a:t>M</a:t>
            </a:r>
            <a:r>
              <a:rPr lang="en-US" sz="2000"/>
              <a:t>/</a:t>
            </a:r>
            <a:r>
              <a:rPr lang="en-US" sz="2000" i="1"/>
              <a:t>L</a:t>
            </a:r>
            <a:r>
              <a:rPr lang="en-US" sz="2000"/>
              <a:t>)</a:t>
            </a:r>
            <a:r>
              <a:rPr lang="en-US" sz="2000" i="1"/>
              <a:t>dx</a:t>
            </a:r>
            <a:r>
              <a:rPr lang="en-US" sz="2000"/>
              <a:t> 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943600" y="4876800"/>
            <a:ext cx="2743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43600" y="4732446"/>
            <a:ext cx="2756079" cy="1588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526" y="505281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52820" y="501739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dx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6705600" y="4990563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46005" y="4991637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0" y="4876800"/>
            <a:ext cx="2286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613042" y="1942563"/>
            <a:ext cx="2743200" cy="27432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Disks and Cylinders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953000"/>
          </a:xfrm>
        </p:spPr>
        <p:txBody>
          <a:bodyPr/>
          <a:lstStyle/>
          <a:p>
            <a:r>
              <a:rPr lang="en-US" u="sng">
                <a:solidFill>
                  <a:srgbClr val="FFC000"/>
                </a:solidFill>
              </a:rPr>
              <a:t>A disk</a:t>
            </a:r>
            <a:r>
              <a:rPr lang="en-US">
                <a:solidFill>
                  <a:srgbClr val="FFC000"/>
                </a:solidFill>
              </a:rPr>
              <a:t>: mass </a:t>
            </a:r>
            <a:r>
              <a:rPr lang="en-US" i="1">
                <a:solidFill>
                  <a:srgbClr val="FFC000"/>
                </a:solidFill>
              </a:rPr>
              <a:t>M</a:t>
            </a:r>
            <a:r>
              <a:rPr lang="en-US">
                <a:solidFill>
                  <a:srgbClr val="FFC000"/>
                </a:solidFill>
              </a:rPr>
              <a:t>, radius </a:t>
            </a:r>
            <a:r>
              <a:rPr lang="en-US" i="1">
                <a:solidFill>
                  <a:srgbClr val="FFC000"/>
                </a:solidFill>
              </a:rPr>
              <a:t>R</a:t>
            </a:r>
            <a:r>
              <a:rPr lang="en-US">
                <a:solidFill>
                  <a:srgbClr val="FFC000"/>
                </a:solidFill>
              </a:rPr>
              <a:t>, is a sum of nested rings.</a:t>
            </a:r>
          </a:p>
          <a:p>
            <a:r>
              <a:rPr lang="en-US"/>
              <a:t>The </a:t>
            </a:r>
            <a:r>
              <a:rPr lang="en-US">
                <a:solidFill>
                  <a:srgbClr val="FF0000"/>
                </a:solidFill>
              </a:rPr>
              <a:t>red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ring</a:t>
            </a:r>
            <a:r>
              <a:rPr lang="en-US"/>
              <a:t>, radius </a:t>
            </a:r>
            <a:r>
              <a:rPr lang="en-US" i="1"/>
              <a:t>r</a:t>
            </a:r>
            <a:r>
              <a:rPr lang="en-US"/>
              <a:t> and thickness </a:t>
            </a:r>
            <a:r>
              <a:rPr lang="en-US" i="1"/>
              <a:t>dr</a:t>
            </a:r>
            <a:r>
              <a:rPr lang="en-US"/>
              <a:t>, has area 2</a:t>
            </a:r>
            <a:r>
              <a:rPr lang="el-GR"/>
              <a:t>π</a:t>
            </a:r>
            <a:r>
              <a:rPr lang="en-US" i="1"/>
              <a:t>rdr</a:t>
            </a:r>
            <a:r>
              <a:rPr lang="en-US"/>
              <a:t>, hence mass </a:t>
            </a:r>
            <a:r>
              <a:rPr lang="en-US" i="1">
                <a:solidFill>
                  <a:srgbClr val="FF0000"/>
                </a:solidFill>
              </a:rPr>
              <a:t>dm</a:t>
            </a:r>
            <a:r>
              <a:rPr lang="en-US">
                <a:solidFill>
                  <a:srgbClr val="FF0000"/>
                </a:solidFill>
              </a:rPr>
              <a:t> = 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(2</a:t>
            </a:r>
            <a:r>
              <a:rPr lang="el-GR">
                <a:solidFill>
                  <a:srgbClr val="FF0000"/>
                </a:solidFill>
              </a:rPr>
              <a:t>π</a:t>
            </a:r>
            <a:r>
              <a:rPr lang="en-US" i="1">
                <a:solidFill>
                  <a:srgbClr val="FF0000"/>
                </a:solidFill>
              </a:rPr>
              <a:t>rdr</a:t>
            </a:r>
            <a:r>
              <a:rPr lang="en-US">
                <a:solidFill>
                  <a:srgbClr val="FF0000"/>
                </a:solidFill>
              </a:rPr>
              <a:t>/ </a:t>
            </a:r>
            <a:r>
              <a:rPr lang="el-GR">
                <a:solidFill>
                  <a:srgbClr val="FF0000"/>
                </a:solidFill>
              </a:rPr>
              <a:t>π</a:t>
            </a:r>
            <a:r>
              <a:rPr lang="en-US" i="1">
                <a:solidFill>
                  <a:srgbClr val="FF0000"/>
                </a:solidFill>
              </a:rPr>
              <a:t>R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r>
              <a:rPr lang="en-US">
                <a:solidFill>
                  <a:srgbClr val="FF0000"/>
                </a:solidFill>
              </a:rPr>
              <a:t>).</a:t>
            </a:r>
          </a:p>
          <a:p>
            <a:r>
              <a:rPr lang="en-US"/>
              <a:t>Adding up rings to make a disk,</a:t>
            </a:r>
          </a:p>
          <a:p>
            <a:endParaRPr lang="en-US"/>
          </a:p>
          <a:p>
            <a:endParaRPr lang="en-US"/>
          </a:p>
          <a:p>
            <a:r>
              <a:rPr lang="en-US" u="sng"/>
              <a:t>A cylinder</a:t>
            </a:r>
            <a:r>
              <a:rPr lang="en-US"/>
              <a:t> is just a stack of disks, so it’s </a:t>
            </a:r>
            <a:r>
              <a:rPr lang="en-US" u="sng"/>
              <a:t>also</a:t>
            </a:r>
            <a:r>
              <a:rPr lang="en-US"/>
              <a:t> ½</a:t>
            </a:r>
            <a:r>
              <a:rPr lang="en-US" i="1"/>
              <a:t>MR</a:t>
            </a:r>
            <a:r>
              <a:rPr lang="en-US" baseline="30000"/>
              <a:t>2</a:t>
            </a:r>
            <a:r>
              <a:rPr lang="en-US"/>
              <a:t> about the axle.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295400"/>
            <a:ext cx="3581400" cy="4525963"/>
          </a:xfrm>
        </p:spPr>
        <p:txBody>
          <a:bodyPr/>
          <a:lstStyle/>
          <a:p>
            <a:r>
              <a:rPr lang="en-US" i="1">
                <a:solidFill>
                  <a:schemeClr val="bg2">
                    <a:lumMod val="50000"/>
                  </a:schemeClr>
                </a:solidFill>
              </a:rPr>
              <a:t>c</a:t>
            </a:r>
          </a:p>
        </p:txBody>
      </p:sp>
      <p:sp>
        <p:nvSpPr>
          <p:cNvPr id="6" name="Oval 5"/>
          <p:cNvSpPr/>
          <p:nvPr/>
        </p:nvSpPr>
        <p:spPr>
          <a:xfrm>
            <a:off x="6032679" y="2387958"/>
            <a:ext cx="1905000" cy="1905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71316" y="2425521"/>
            <a:ext cx="1828800" cy="1828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70879" y="3226158"/>
            <a:ext cx="228600" cy="2286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25450" y="4394916"/>
          <a:ext cx="4813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Equation" r:id="rId4" imgW="4813200" imgH="888840" progId="Equation.DSMT4">
                  <p:embed/>
                </p:oleObj>
              </mc:Choice>
              <mc:Fallback>
                <p:oleObj name="Equation" r:id="rId4" imgW="4813200" imgH="8888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4394916"/>
                        <a:ext cx="48133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lowchart: Magnetic Disk 15"/>
          <p:cNvSpPr/>
          <p:nvPr/>
        </p:nvSpPr>
        <p:spPr>
          <a:xfrm>
            <a:off x="6562848" y="5562600"/>
            <a:ext cx="914400" cy="61264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rot="16380000" flipV="1">
            <a:off x="6715257" y="5308242"/>
            <a:ext cx="596721" cy="38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340000" flipH="1" flipV="1">
            <a:off x="6841358" y="6380945"/>
            <a:ext cx="36812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8497</TotalTime>
  <Words>1081</Words>
  <Application>Microsoft Office PowerPoint</Application>
  <PresentationFormat>On-screen Show (4:3)</PresentationFormat>
  <Paragraphs>137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Rotational Dynamics</vt:lpstr>
      <vt:lpstr>Rotational Dynamics</vt:lpstr>
      <vt:lpstr>How is Angular Acceleration Related to Torque?</vt:lpstr>
      <vt:lpstr>Newton’s Second Law for Rotations</vt:lpstr>
      <vt:lpstr>More Complicated Rotating Bodies</vt:lpstr>
      <vt:lpstr>Newton’s Third Law for a Rigid Rotating Body</vt:lpstr>
      <vt:lpstr>Moment of Inertia of a Solid Body</vt:lpstr>
      <vt:lpstr>Calculating Moments of Inertia</vt:lpstr>
      <vt:lpstr>Disks and Cylinders</vt:lpstr>
      <vt:lpstr>Parallel Axis Theorem</vt:lpstr>
      <vt:lpstr>     Clicker Question We found the moment of inertia of a rod about a perpendicular line through one end was         . Use the parallel axis theorem to figure out what it is about a perpendicular line through the center of the rod.   </vt:lpstr>
      <vt:lpstr>     Clicker Answer We found the moment of inertia of a rod about a perpendicular line through one end was         . Use the parallel axis theorem to figure out what it is about a perpendicular line through the center of the rod.   </vt:lpstr>
      <vt:lpstr>Perpendicular Axis Theorem</vt:lpstr>
      <vt:lpstr>     Clicker Question Given that the moment of inertia of a disk about its axle is          , use the perpendicular axis theorem to find the moment of inertia of a disk about a line through its center and in its plane.</vt:lpstr>
      <vt:lpstr>     Clicker Answer Given that the moment of inertia of a disk about its axle is          , use the perpendicular axis theorem to find the moment of inertia of a disk about a line through its center and in its plane.</vt:lpstr>
      <vt:lpstr>Rotational Kinetic Energy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Rotational Dynamics</dc:title>
  <dc:creator>Michael</dc:creator>
  <cp:lastModifiedBy>Fowler, Michael (mf1i)</cp:lastModifiedBy>
  <cp:revision>115</cp:revision>
  <dcterms:created xsi:type="dcterms:W3CDTF">2010-03-01T20:42:02Z</dcterms:created>
  <dcterms:modified xsi:type="dcterms:W3CDTF">2021-05-05T22:21:06Z</dcterms:modified>
</cp:coreProperties>
</file>