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Center of Mass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/>
              <a:t>Physics 1425 Lecture 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Center of Mass and Center of Gravity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7"/>
            <a:ext cx="4267200" cy="5105400"/>
          </a:xfrm>
        </p:spPr>
        <p:txBody>
          <a:bodyPr>
            <a:normAutofit/>
          </a:bodyPr>
          <a:lstStyle/>
          <a:p>
            <a:r>
              <a:rPr lang="en-US" sz="2400"/>
              <a:t>Everyone knows that if one kid has twice the weight, the other kid must sit twice as far from the axle to balance.</a:t>
            </a:r>
          </a:p>
          <a:p>
            <a:r>
              <a:rPr lang="en-US" sz="2400"/>
              <a:t>Each kid then has the same </a:t>
            </a:r>
            <a:r>
              <a:rPr lang="en-US" sz="2400">
                <a:solidFill>
                  <a:srgbClr val="FF0000"/>
                </a:solidFill>
              </a:rPr>
              <a:t>torque</a:t>
            </a:r>
            <a:r>
              <a:rPr lang="en-US" sz="2400"/>
              <a:t> about the axle:</a:t>
            </a:r>
          </a:p>
          <a:p>
            <a:r>
              <a:rPr lang="en-US" sz="2400" b="1">
                <a:solidFill>
                  <a:srgbClr val="FFFF00"/>
                </a:solidFill>
              </a:rPr>
              <a:t>Torque = force x distance from the axle of the force’s line of action.</a:t>
            </a:r>
          </a:p>
          <a:p>
            <a:r>
              <a:rPr lang="en-US" sz="2400">
                <a:solidFill>
                  <a:schemeClr val="bg1"/>
                </a:solidFill>
              </a:rPr>
              <a:t>The gravitational forces balance about the axle: it’s at the </a:t>
            </a:r>
            <a:r>
              <a:rPr lang="en-US" sz="2400">
                <a:solidFill>
                  <a:srgbClr val="FFFF00"/>
                </a:solidFill>
              </a:rPr>
              <a:t>center of gravity—aka the center of mass.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Kids on seesaw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410200" y="2438400"/>
            <a:ext cx="2870916" cy="1881390"/>
            <a:chOff x="5410200" y="2438400"/>
            <a:chExt cx="2870916" cy="1881390"/>
          </a:xfrm>
        </p:grpSpPr>
        <p:sp>
          <p:nvSpPr>
            <p:cNvPr id="5" name="Rectangle 4"/>
            <p:cNvSpPr/>
            <p:nvPr/>
          </p:nvSpPr>
          <p:spPr>
            <a:xfrm>
              <a:off x="5410200" y="2971800"/>
              <a:ext cx="2743200" cy="76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iley Face 5"/>
            <p:cNvSpPr/>
            <p:nvPr/>
          </p:nvSpPr>
          <p:spPr>
            <a:xfrm>
              <a:off x="5791200" y="2438400"/>
              <a:ext cx="533400" cy="533400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iley Face 6"/>
            <p:cNvSpPr/>
            <p:nvPr/>
          </p:nvSpPr>
          <p:spPr>
            <a:xfrm>
              <a:off x="7900116" y="2590800"/>
              <a:ext cx="381000" cy="381000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6477000" y="3024390"/>
              <a:ext cx="679704" cy="129540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320000" flipH="1">
              <a:off x="7804866" y="3257550"/>
              <a:ext cx="609600" cy="381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440000" flipH="1">
              <a:off x="5549184" y="3464952"/>
              <a:ext cx="1066800" cy="76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084195" y="3276600"/>
              <a:ext cx="762000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6819363" y="3276600"/>
              <a:ext cx="1295400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6324600" y="32004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5000" y="3911958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2</a:t>
            </a:r>
            <a:r>
              <a:rPr lang="en-US" sz="2000" i="1"/>
              <a:t>mg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39247" y="2638233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CM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02321" y="319717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2</a:t>
            </a:r>
            <a:r>
              <a:rPr lang="en-US" sz="2000" i="1"/>
              <a:t>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86163" y="3480516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mg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2209" y="3899079"/>
            <a:ext cx="3976353" cy="11054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Center of Mass in One Dimension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/>
              <a:t>Recall the center of mass of two objects is defined by  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Notice that </a:t>
            </a:r>
            <a:r>
              <a:rPr lang="en-US">
                <a:solidFill>
                  <a:srgbClr val="FFFF00"/>
                </a:solidFill>
              </a:rPr>
              <a:t>if we take x</a:t>
            </a:r>
            <a:r>
              <a:rPr lang="en-US" baseline="-25000">
                <a:solidFill>
                  <a:srgbClr val="FFFF00"/>
                </a:solidFill>
              </a:rPr>
              <a:t>CM</a:t>
            </a:r>
            <a:r>
              <a:rPr lang="en-US">
                <a:solidFill>
                  <a:srgbClr val="FFFF00"/>
                </a:solidFill>
              </a:rPr>
              <a:t> as the origin </a:t>
            </a:r>
            <a:r>
              <a:rPr lang="en-US"/>
              <a:t>(the </a:t>
            </a:r>
            <a:r>
              <a:rPr lang="en-US">
                <a:solidFill>
                  <a:srgbClr val="FFFF00"/>
                </a:solidFill>
              </a:rPr>
              <a:t>center of mass frame</a:t>
            </a:r>
            <a:r>
              <a:rPr lang="en-US"/>
              <a:t>) then the equation is just </a:t>
            </a:r>
          </a:p>
          <a:p>
            <a:endParaRPr lang="en-US"/>
          </a:p>
          <a:p>
            <a:pPr>
              <a:buNone/>
            </a:pPr>
            <a:r>
              <a:rPr lang="en-US"/>
              <a:t> precisely the balance equation from before (one of those </a:t>
            </a:r>
            <a:r>
              <a:rPr lang="en-US" i="1"/>
              <a:t>x</a:t>
            </a:r>
            <a:r>
              <a:rPr lang="en-US"/>
              <a:t>’s is negative, of course).                                 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74850" y="2717800"/>
          <a:ext cx="5778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1" name="Equation" r:id="rId4" imgW="5778360" imgH="558720" progId="Equation.DSMT4">
                  <p:embed/>
                </p:oleObj>
              </mc:Choice>
              <mc:Fallback>
                <p:oleObj name="Equation" r:id="rId4" imgW="5778360" imgH="55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2717800"/>
                        <a:ext cx="57785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95600" y="4622541"/>
          <a:ext cx="3276600" cy="635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2" name="Equation" r:id="rId6" imgW="2489040" imgH="482400" progId="Equation.DSMT4">
                  <p:embed/>
                </p:oleObj>
              </mc:Choice>
              <mc:Fallback>
                <p:oleObj name="Equation" r:id="rId6" imgW="248904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622541"/>
                        <a:ext cx="3276600" cy="6352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CM of Several Objects in One Dimension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general formula is: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But before putting in numbers, it’s worth staring at the system to see if it’s symmetric about any point!</a:t>
            </a:r>
          </a:p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62200" y="2209800"/>
          <a:ext cx="38989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2" name="Equation" r:id="rId4" imgW="3898800" imgH="2133360" progId="Equation.DSMT4">
                  <p:embed/>
                </p:oleObj>
              </mc:Choice>
              <mc:Fallback>
                <p:oleObj name="Equation" r:id="rId4" imgW="3898800" imgH="2133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209800"/>
                        <a:ext cx="38989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Add Another Kid to the Seesaw…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7"/>
            <a:ext cx="4267200" cy="5105400"/>
          </a:xfrm>
        </p:spPr>
        <p:txBody>
          <a:bodyPr>
            <a:normAutofit fontScale="92500"/>
          </a:bodyPr>
          <a:lstStyle/>
          <a:p>
            <a:r>
              <a:rPr lang="en-US">
                <a:solidFill>
                  <a:schemeClr val="bg1"/>
                </a:solidFill>
              </a:rPr>
              <a:t>For the three to be in balance, the sum of the torques about the axle must be zero, so: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That is to say, the </a:t>
            </a:r>
            <a:r>
              <a:rPr lang="en-US" i="1">
                <a:solidFill>
                  <a:schemeClr val="bg1"/>
                </a:solidFill>
              </a:rPr>
              <a:t>x</a:t>
            </a:r>
            <a:r>
              <a:rPr lang="en-US">
                <a:solidFill>
                  <a:schemeClr val="bg1"/>
                </a:solidFill>
              </a:rPr>
              <a:t> coordinate of the center of mass must be the same as the </a:t>
            </a:r>
            <a:r>
              <a:rPr lang="en-US" i="1">
                <a:solidFill>
                  <a:schemeClr val="bg1"/>
                </a:solidFill>
              </a:rPr>
              <a:t>x</a:t>
            </a:r>
            <a:r>
              <a:rPr lang="en-US">
                <a:solidFill>
                  <a:schemeClr val="bg1"/>
                </a:solidFill>
              </a:rPr>
              <a:t>-coordinate of the axle.</a:t>
            </a:r>
          </a:p>
          <a:p>
            <a:r>
              <a:rPr lang="en-US">
                <a:solidFill>
                  <a:schemeClr val="bg1"/>
                </a:solidFill>
              </a:rPr>
              <a:t>This is clearly extendable to </a:t>
            </a:r>
            <a:r>
              <a:rPr lang="en-US" i="1">
                <a:solidFill>
                  <a:schemeClr val="bg1"/>
                </a:solidFill>
              </a:rPr>
              <a:t>any</a:t>
            </a:r>
            <a:r>
              <a:rPr lang="en-US">
                <a:solidFill>
                  <a:schemeClr val="bg1"/>
                </a:solidFill>
              </a:rPr>
              <a:t> number of masses ….</a:t>
            </a:r>
          </a:p>
          <a:p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Kids on seesaw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4876800" y="2514600"/>
            <a:ext cx="3962400" cy="2286000"/>
            <a:chOff x="5302872" y="1834374"/>
            <a:chExt cx="3231528" cy="1899426"/>
          </a:xfrm>
        </p:grpSpPr>
        <p:sp>
          <p:nvSpPr>
            <p:cNvPr id="19" name="TextBox 18"/>
            <p:cNvSpPr txBox="1"/>
            <p:nvPr/>
          </p:nvSpPr>
          <p:spPr>
            <a:xfrm>
              <a:off x="8127642" y="234309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x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72400" y="2936376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  <a:r>
                <a:rPr lang="en-US" sz="2000" baseline="-25000"/>
                <a:t>2</a:t>
              </a:r>
              <a:r>
                <a:rPr lang="en-US" sz="2000" i="1"/>
                <a:t>g</a:t>
              </a: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5302872" y="1834374"/>
              <a:ext cx="3054444" cy="1899426"/>
              <a:chOff x="5302872" y="2438400"/>
              <a:chExt cx="3054444" cy="189942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410200" y="2971800"/>
                <a:ext cx="2743200" cy="76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Smiley Face 5"/>
              <p:cNvSpPr/>
              <p:nvPr/>
            </p:nvSpPr>
            <p:spPr>
              <a:xfrm>
                <a:off x="5340435" y="2438400"/>
                <a:ext cx="533400" cy="533400"/>
              </a:xfrm>
              <a:prstGeom prst="smileyFac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Smiley Face 6"/>
              <p:cNvSpPr/>
              <p:nvPr/>
            </p:nvSpPr>
            <p:spPr>
              <a:xfrm>
                <a:off x="7900116" y="2514600"/>
                <a:ext cx="457200" cy="457200"/>
              </a:xfrm>
              <a:prstGeom prst="smileyFac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>
                <a:off x="6477000" y="3024390"/>
                <a:ext cx="679704" cy="1295400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rot="16380000" flipH="1">
                <a:off x="7814243" y="3297184"/>
                <a:ext cx="637985" cy="3818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16440000" flipH="1">
                <a:off x="5091537" y="3464952"/>
                <a:ext cx="1066800" cy="762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5302872" y="3937716"/>
                <a:ext cx="76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/>
                  <a:t>m</a:t>
                </a:r>
                <a:r>
                  <a:rPr lang="en-US" sz="2000" baseline="-25000"/>
                  <a:t>1</a:t>
                </a:r>
                <a:r>
                  <a:rPr lang="en-US" sz="2000" i="1"/>
                  <a:t>g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539247" y="2638233"/>
                <a:ext cx="685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/>
                  <a:t>CM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315200" y="2944968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/>
                  <a:t>x</a:t>
                </a:r>
                <a:r>
                  <a:rPr lang="en-US" sz="2000" baseline="-25000"/>
                  <a:t>3</a:t>
                </a:r>
              </a:p>
            </p:txBody>
          </p:sp>
          <p:sp>
            <p:nvSpPr>
              <p:cNvPr id="25" name="Smiley Face 24"/>
              <p:cNvSpPr/>
              <p:nvPr/>
            </p:nvSpPr>
            <p:spPr>
              <a:xfrm>
                <a:off x="7164948" y="2580069"/>
                <a:ext cx="381000" cy="381000"/>
              </a:xfrm>
              <a:prstGeom prst="smileyFac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7056546" y="3407538"/>
                <a:ext cx="76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/>
                  <a:t>m</a:t>
                </a:r>
                <a:r>
                  <a:rPr lang="en-US" sz="2000" baseline="-25000"/>
                  <a:t>3</a:t>
                </a:r>
                <a:r>
                  <a:rPr lang="en-US" sz="2000" i="1"/>
                  <a:t>g</a:t>
                </a:r>
              </a:p>
            </p:txBody>
          </p:sp>
          <p:cxnSp>
            <p:nvCxnSpPr>
              <p:cNvPr id="29" name="Straight Arrow Connector 28"/>
              <p:cNvCxnSpPr/>
              <p:nvPr/>
            </p:nvCxnSpPr>
            <p:spPr>
              <a:xfrm rot="16200000" flipH="1">
                <a:off x="7137042" y="3276600"/>
                <a:ext cx="457202" cy="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5599089" y="2929941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/>
                  <a:t>x</a:t>
                </a:r>
                <a:r>
                  <a:rPr lang="en-US" sz="2000" baseline="-25000"/>
                  <a:t>1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93101" y="2971800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/>
                  <a:t>O</a:t>
                </a:r>
                <a:endParaRPr lang="en-US" sz="2000" baseline="-25000"/>
              </a:p>
            </p:txBody>
          </p:sp>
        </p:grpSp>
      </p:grp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660400" y="3175000"/>
          <a:ext cx="3606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6" name="Equation" r:id="rId4" imgW="3606480" imgH="482400" progId="Equation.DSMT4">
                  <p:embed/>
                </p:oleObj>
              </mc:Choice>
              <mc:Fallback>
                <p:oleObj name="Equation" r:id="rId4" imgW="360648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3175000"/>
                        <a:ext cx="36068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Some Gymnastics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7"/>
            <a:ext cx="4267200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The equation</a:t>
            </a:r>
          </a:p>
          <a:p>
            <a:endParaRPr lang="en-US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>
                <a:solidFill>
                  <a:schemeClr val="bg1"/>
                </a:solidFill>
              </a:rPr>
              <a:t>	is still correct even if one kid is hanging by his hands below the seesaw! </a:t>
            </a:r>
          </a:p>
          <a:p>
            <a:r>
              <a:rPr lang="en-US">
                <a:solidFill>
                  <a:schemeClr val="bg1"/>
                </a:solidFill>
              </a:rPr>
              <a:t>The center of mass is not </a:t>
            </a:r>
            <a:r>
              <a:rPr lang="en-US" i="1">
                <a:solidFill>
                  <a:schemeClr val="bg1"/>
                </a:solidFill>
              </a:rPr>
              <a:t>at</a:t>
            </a:r>
            <a:r>
              <a:rPr lang="en-US">
                <a:solidFill>
                  <a:schemeClr val="bg1"/>
                </a:solidFill>
              </a:rPr>
              <a:t> the balance point (the axle) but </a:t>
            </a:r>
            <a:r>
              <a:rPr lang="en-US" i="1">
                <a:solidFill>
                  <a:schemeClr val="bg1"/>
                </a:solidFill>
              </a:rPr>
              <a:t>is in the same vertical straight line</a:t>
            </a:r>
            <a:r>
              <a:rPr lang="en-US">
                <a:solidFill>
                  <a:schemeClr val="bg1"/>
                </a:solidFill>
              </a:rPr>
              <a:t>.</a:t>
            </a:r>
          </a:p>
          <a:p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743200"/>
            <a:ext cx="4038600" cy="31543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Kids on seesaw</a:t>
            </a: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609600" y="1981200"/>
          <a:ext cx="3606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0" name="Equation" r:id="rId4" imgW="3606480" imgH="482400" progId="Equation.DSMT4">
                  <p:embed/>
                </p:oleObj>
              </mc:Choice>
              <mc:Fallback>
                <p:oleObj name="Equation" r:id="rId4" imgW="360648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981200"/>
                        <a:ext cx="36068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8082570" y="3099516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x</a:t>
            </a:r>
            <a:r>
              <a:rPr lang="en-US" sz="2000" baseline="-2500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727328" y="369280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</a:t>
            </a:r>
            <a:r>
              <a:rPr lang="en-US" sz="2000" baseline="-25000"/>
              <a:t>2</a:t>
            </a:r>
            <a:r>
              <a:rPr lang="en-US" sz="2000" i="1"/>
              <a:t>g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365128" y="3124200"/>
            <a:ext cx="2743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miley Face 45"/>
          <p:cNvSpPr/>
          <p:nvPr/>
        </p:nvSpPr>
        <p:spPr>
          <a:xfrm>
            <a:off x="5295363" y="3200400"/>
            <a:ext cx="533400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miley Face 46"/>
          <p:cNvSpPr/>
          <p:nvPr/>
        </p:nvSpPr>
        <p:spPr>
          <a:xfrm>
            <a:off x="7855044" y="2667000"/>
            <a:ext cx="457200" cy="4572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Isosceles Triangle 47"/>
          <p:cNvSpPr/>
          <p:nvPr/>
        </p:nvSpPr>
        <p:spPr>
          <a:xfrm>
            <a:off x="6431928" y="3176790"/>
            <a:ext cx="679704" cy="12954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6380000" flipH="1">
            <a:off x="7769171" y="3449584"/>
            <a:ext cx="637985" cy="3818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440000" flipH="1">
            <a:off x="5046465" y="4230459"/>
            <a:ext cx="10668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257800" y="470529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</a:t>
            </a:r>
            <a:r>
              <a:rPr lang="en-US" sz="2000" baseline="-25000"/>
              <a:t>1</a:t>
            </a:r>
            <a:r>
              <a:rPr lang="en-US" sz="2000" i="1"/>
              <a:t>g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688168" y="1676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CM somewhere on this line: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270128" y="309736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x</a:t>
            </a:r>
            <a:r>
              <a:rPr lang="en-US" sz="2000" baseline="-25000"/>
              <a:t>3</a:t>
            </a:r>
          </a:p>
        </p:txBody>
      </p:sp>
      <p:sp>
        <p:nvSpPr>
          <p:cNvPr id="54" name="Smiley Face 53"/>
          <p:cNvSpPr/>
          <p:nvPr/>
        </p:nvSpPr>
        <p:spPr>
          <a:xfrm>
            <a:off x="7119876" y="2732469"/>
            <a:ext cx="381000" cy="3810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011474" y="3559938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</a:t>
            </a:r>
            <a:r>
              <a:rPr lang="en-US" sz="2000" baseline="-25000"/>
              <a:t>3</a:t>
            </a:r>
            <a:r>
              <a:rPr lang="en-US" sz="2000" i="1"/>
              <a:t>g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 rot="16200000" flipH="1">
            <a:off x="7091970" y="3429000"/>
            <a:ext cx="457202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96247" y="2767884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x</a:t>
            </a:r>
            <a:r>
              <a:rPr lang="en-US" sz="2000" baseline="-25000"/>
              <a:t>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448029" y="3124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O</a:t>
            </a:r>
            <a:endParaRPr lang="en-US" sz="2000" baseline="-25000"/>
          </a:p>
        </p:txBody>
      </p:sp>
      <p:cxnSp>
        <p:nvCxnSpPr>
          <p:cNvPr id="44" name="Straight Connector 43"/>
          <p:cNvCxnSpPr/>
          <p:nvPr/>
        </p:nvCxnSpPr>
        <p:spPr>
          <a:xfrm rot="5400000" flipH="1" flipV="1">
            <a:off x="4723326" y="4267200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Center of Mass of a Two-Dimensional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72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Think of some shape cut out of cardboard.  </a:t>
            </a:r>
          </a:p>
          <a:p>
            <a:r>
              <a:rPr lang="en-US"/>
              <a:t>Hang it vertically by pushing a pin through some point. </a:t>
            </a:r>
          </a:p>
          <a:p>
            <a:r>
              <a:rPr lang="en-US"/>
              <a:t>Think of it as made up of many small </a:t>
            </a:r>
            <a:r>
              <a:rPr lang="en-US">
                <a:solidFill>
                  <a:srgbClr val="FFFF00"/>
                </a:solidFill>
              </a:rPr>
              <a:t>masses—when it’s hanging at rest, the center of mass will be somewhere on the vertical line through the pin.   </a:t>
            </a:r>
            <a:r>
              <a:rPr lang="en-US" u="sng">
                <a:solidFill>
                  <a:srgbClr val="FFFF00"/>
                </a:solidFill>
              </a:rPr>
              <a:t>Draw the line.</a:t>
            </a:r>
          </a:p>
          <a:p>
            <a:r>
              <a:rPr lang="en-US"/>
              <a:t>Repeat with the pin somewhere else: the lines you drew meet at the CM.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  <a:p>
            <a:endParaRPr lang="en-US"/>
          </a:p>
        </p:txBody>
      </p:sp>
      <p:sp>
        <p:nvSpPr>
          <p:cNvPr id="5" name="Moon 4"/>
          <p:cNvSpPr/>
          <p:nvPr/>
        </p:nvSpPr>
        <p:spPr>
          <a:xfrm rot="19043348">
            <a:off x="6061138" y="2665087"/>
            <a:ext cx="1583937" cy="2290010"/>
          </a:xfrm>
          <a:prstGeom prst="moon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6515637" y="2362200"/>
            <a:ext cx="152400" cy="76200"/>
          </a:xfrm>
          <a:prstGeom prst="straightConnector1">
            <a:avLst/>
          </a:prstGeom>
          <a:ln w="317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89460" y="3815903"/>
            <a:ext cx="273139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05904" y="5369415"/>
            <a:ext cx="3429000" cy="101566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>
                <a:solidFill>
                  <a:srgbClr val="FF0000"/>
                </a:solidFill>
              </a:rPr>
              <a:t>Tip</a:t>
            </a:r>
            <a:r>
              <a:rPr lang="en-US" sz="2000">
                <a:solidFill>
                  <a:srgbClr val="FF0000"/>
                </a:solidFill>
              </a:rPr>
              <a:t>:  if the object is symmetric about some line, the center of mass will be </a:t>
            </a:r>
            <a:r>
              <a:rPr lang="en-US" sz="2000" i="1">
                <a:solidFill>
                  <a:srgbClr val="FF0000"/>
                </a:solidFill>
              </a:rPr>
              <a:t>on that line</a:t>
            </a:r>
            <a:r>
              <a:rPr lang="en-US" sz="2000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Three Equal Masses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4800600"/>
          </a:xfrm>
        </p:spPr>
        <p:txBody>
          <a:bodyPr>
            <a:normAutofit/>
          </a:bodyPr>
          <a:lstStyle/>
          <a:p>
            <a:r>
              <a:rPr lang="en-US" sz="2400"/>
              <a:t>If we have three equal masses at the corners of a triangle, </a:t>
            </a:r>
            <a:r>
              <a:rPr lang="en-US" sz="2400">
                <a:solidFill>
                  <a:srgbClr val="FFFF00"/>
                </a:solidFill>
              </a:rPr>
              <a:t>the center of mass of two of them is the half-way point on the side joining them</a:t>
            </a:r>
            <a:r>
              <a:rPr lang="en-US" sz="2400"/>
              <a:t>.</a:t>
            </a:r>
          </a:p>
          <a:p>
            <a:r>
              <a:rPr lang="en-US" sz="2400">
                <a:solidFill>
                  <a:srgbClr val="FFFF00"/>
                </a:solidFill>
              </a:rPr>
              <a:t>We can replace them by a mass 2</a:t>
            </a:r>
            <a:r>
              <a:rPr lang="en-US" sz="2400" i="1">
                <a:solidFill>
                  <a:srgbClr val="FFFF00"/>
                </a:solidFill>
              </a:rPr>
              <a:t>m</a:t>
            </a:r>
            <a:r>
              <a:rPr lang="en-US" sz="2400">
                <a:solidFill>
                  <a:srgbClr val="FFFF00"/>
                </a:solidFill>
              </a:rPr>
              <a:t> at that point</a:t>
            </a:r>
            <a:r>
              <a:rPr lang="en-US" sz="2400"/>
              <a:t>, then the CM of </a:t>
            </a:r>
            <a:r>
              <a:rPr lang="en-US" sz="2400" i="1"/>
              <a:t>all three masses </a:t>
            </a:r>
            <a:r>
              <a:rPr lang="en-US" sz="2400"/>
              <a:t>is on the line from the other vertex to that point, one-third of the way up.</a:t>
            </a:r>
          </a:p>
          <a:p>
            <a:r>
              <a:rPr lang="en-US" sz="2400"/>
              <a:t>This is the </a:t>
            </a:r>
            <a:r>
              <a:rPr lang="en-US" sz="2400">
                <a:solidFill>
                  <a:srgbClr val="FF0000"/>
                </a:solidFill>
              </a:rPr>
              <a:t>centroid</a:t>
            </a:r>
            <a:r>
              <a:rPr lang="en-US" sz="2400"/>
              <a:t> of the triangle, and is at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00" y="1600200"/>
            <a:ext cx="3048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>
                <a:solidFill>
                  <a:schemeClr val="bg2">
                    <a:lumMod val="50000"/>
                  </a:schemeClr>
                </a:solidFill>
              </a:rPr>
              <a:t>q</a:t>
            </a:r>
          </a:p>
        </p:txBody>
      </p:sp>
      <p:sp>
        <p:nvSpPr>
          <p:cNvPr id="6" name="Oval 5"/>
          <p:cNvSpPr/>
          <p:nvPr/>
        </p:nvSpPr>
        <p:spPr>
          <a:xfrm>
            <a:off x="5943600" y="39624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629400" y="27432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382000" y="37338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096000" y="3886200"/>
            <a:ext cx="2438400" cy="228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086600" y="3746679"/>
            <a:ext cx="533400" cy="533400"/>
          </a:xfrm>
          <a:prstGeom prst="ellipse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6200000" flipH="1">
            <a:off x="6527979" y="3188058"/>
            <a:ext cx="1066800" cy="5334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43800" y="2895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CM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81800" y="2438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91200" y="4267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0" y="4038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11284" y="4227489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(2</a:t>
            </a:r>
            <a:r>
              <a:rPr lang="en-US" sz="2000" i="1"/>
              <a:t>m</a:t>
            </a:r>
            <a:r>
              <a:rPr lang="en-US" sz="2000"/>
              <a:t>)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7162800" y="3276600"/>
            <a:ext cx="457200" cy="3048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2286000" y="5512158"/>
          <a:ext cx="2057400" cy="883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5" name="Equation" r:id="rId4" imgW="2247840" imgH="965160" progId="Equation.DSMT4">
                  <p:embed/>
                </p:oleObj>
              </mc:Choice>
              <mc:Fallback>
                <p:oleObj name="Equation" r:id="rId4" imgW="2247840" imgH="965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512158"/>
                        <a:ext cx="2057400" cy="883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Center of Mass of a Solid Triangle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419600" cy="5562600"/>
          </a:xfrm>
        </p:spPr>
        <p:txBody>
          <a:bodyPr>
            <a:normAutofit/>
          </a:bodyPr>
          <a:lstStyle/>
          <a:p>
            <a:r>
              <a:rPr lang="en-US" sz="2000"/>
              <a:t>We’ll take a right-angled triangle.  The  </a:t>
            </a:r>
            <a:r>
              <a:rPr lang="en-US" sz="2000" i="1"/>
              <a:t>x</a:t>
            </a:r>
            <a:r>
              <a:rPr lang="en-US" sz="2000"/>
              <a:t>-coordinate of the CM is found by the integral generalization of the sum                               </a:t>
            </a:r>
          </a:p>
          <a:p>
            <a:endParaRPr lang="en-US" sz="2000"/>
          </a:p>
          <a:p>
            <a:r>
              <a:rPr lang="en-US" sz="2000"/>
              <a:t>If the triangle has area mass density </a:t>
            </a:r>
            <a:r>
              <a:rPr lang="el-GR" sz="2000" i="1"/>
              <a:t>ρ</a:t>
            </a:r>
            <a:r>
              <a:rPr lang="en-US" sz="2000"/>
              <a:t> kg/m</a:t>
            </a:r>
            <a:r>
              <a:rPr lang="en-US" sz="2000" baseline="30000"/>
              <a:t>2</a:t>
            </a:r>
            <a:r>
              <a:rPr lang="en-US" sz="2000"/>
              <a:t>, the strip shown has mass </a:t>
            </a:r>
            <a:r>
              <a:rPr lang="el-GR" sz="2000" i="1"/>
              <a:t>ρ</a:t>
            </a:r>
            <a:r>
              <a:rPr lang="en-US" sz="2000" i="1"/>
              <a:t>y</a:t>
            </a:r>
            <a:r>
              <a:rPr lang="el-GR" sz="2000"/>
              <a:t>Δ</a:t>
            </a:r>
            <a:r>
              <a:rPr lang="en-US" sz="2000" i="1"/>
              <a:t>x, </a:t>
            </a:r>
            <a:r>
              <a:rPr lang="en-US" sz="2000"/>
              <a:t>and </a:t>
            </a:r>
            <a:r>
              <a:rPr lang="en-US" sz="2000" i="1"/>
              <a:t>M</a:t>
            </a:r>
            <a:r>
              <a:rPr lang="en-US" sz="2000"/>
              <a:t> = ½ </a:t>
            </a:r>
            <a:r>
              <a:rPr lang="el-GR" sz="2000" i="1"/>
              <a:t>ρ</a:t>
            </a:r>
            <a:r>
              <a:rPr lang="en-US" sz="2000" i="1"/>
              <a:t>ab, </a:t>
            </a:r>
            <a:r>
              <a:rPr lang="en-US" sz="2000"/>
              <a:t>so</a:t>
            </a:r>
          </a:p>
          <a:p>
            <a:endParaRPr lang="en-US" sz="2000"/>
          </a:p>
          <a:p>
            <a:endParaRPr lang="en-US" sz="2000"/>
          </a:p>
          <a:p>
            <a:pPr>
              <a:buNone/>
            </a:pPr>
            <a:r>
              <a:rPr lang="en-US" sz="2000"/>
              <a:t>	from which the CM is at (2/3)</a:t>
            </a:r>
            <a:r>
              <a:rPr lang="en-US" sz="2000" i="1"/>
              <a:t>a</a:t>
            </a:r>
            <a:r>
              <a:rPr lang="en-US" sz="2000"/>
              <a:t>.</a:t>
            </a:r>
          </a:p>
          <a:p>
            <a:pPr>
              <a:buNone/>
            </a:pPr>
            <a:endParaRPr lang="en-US" sz="2000"/>
          </a:p>
          <a:p>
            <a:r>
              <a:rPr lang="en-US" sz="2000">
                <a:solidFill>
                  <a:srgbClr val="FF0000"/>
                </a:solidFill>
              </a:rPr>
              <a:t>Bottom line: the CM of the solid triangle is at the same point as the CM of three equal masses at the corners!</a:t>
            </a:r>
          </a:p>
          <a:p>
            <a:endParaRPr lang="en-US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8006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5" name="Right Triangle 4"/>
          <p:cNvSpPr/>
          <p:nvPr/>
        </p:nvSpPr>
        <p:spPr>
          <a:xfrm flipH="1">
            <a:off x="5257800" y="3124200"/>
            <a:ext cx="2743200" cy="1371600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666743" y="2003026"/>
          <a:ext cx="1981200" cy="816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0" name="Equation" r:id="rId4" imgW="2527200" imgH="1041120" progId="Equation.DSMT4">
                  <p:embed/>
                </p:oleObj>
              </mc:Choice>
              <mc:Fallback>
                <p:oleObj name="Equation" r:id="rId4" imgW="2527200" imgH="10411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743" y="2003026"/>
                        <a:ext cx="1981200" cy="8163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5105400" y="4709887"/>
            <a:ext cx="2947116" cy="14513"/>
          </a:xfrm>
          <a:prstGeom prst="straightConnector1">
            <a:avLst/>
          </a:prstGeom>
          <a:ln w="22225">
            <a:solidFill>
              <a:schemeClr val="bg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7443547" y="3822202"/>
            <a:ext cx="1523206" cy="1588"/>
          </a:xfrm>
          <a:prstGeom prst="straightConnector1">
            <a:avLst/>
          </a:prstGeom>
          <a:ln w="22225">
            <a:solidFill>
              <a:schemeClr val="bg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61032" y="4202805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15647" y="3618963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53200" y="4800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0464" y="4230711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O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6707211" y="4000500"/>
            <a:ext cx="9906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821511" y="3962400"/>
            <a:ext cx="106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315200" y="4191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x </a:t>
            </a:r>
            <a:r>
              <a:rPr lang="en-US" sz="2000"/>
              <a:t>+</a:t>
            </a:r>
            <a:r>
              <a:rPr lang="el-GR" sz="2000"/>
              <a:t>Δ</a:t>
            </a:r>
            <a:r>
              <a:rPr lang="en-US" sz="2000" i="1"/>
              <a:t>x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62600" y="533400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The height </a:t>
            </a:r>
            <a:r>
              <a:rPr lang="en-US" sz="2000" i="1"/>
              <a:t>y</a:t>
            </a:r>
            <a:r>
              <a:rPr lang="en-US" sz="2000"/>
              <a:t> of the strip at </a:t>
            </a:r>
            <a:r>
              <a:rPr lang="en-US" sz="2000" i="1"/>
              <a:t>x</a:t>
            </a:r>
            <a:r>
              <a:rPr lang="en-US" sz="2000"/>
              <a:t> is given by </a:t>
            </a:r>
            <a:r>
              <a:rPr lang="en-US" sz="2000" i="1"/>
              <a:t>y</a:t>
            </a:r>
            <a:r>
              <a:rPr lang="en-US" sz="2000"/>
              <a:t>/</a:t>
            </a:r>
            <a:r>
              <a:rPr lang="en-US" sz="2000" i="1"/>
              <a:t>b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/>
              <a:t>/</a:t>
            </a:r>
            <a:r>
              <a:rPr lang="en-US" sz="2000" i="1"/>
              <a:t>a, </a:t>
            </a:r>
            <a:r>
              <a:rPr lang="en-US" sz="2000"/>
              <a:t>from similar triangles.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6769715" y="3974485"/>
            <a:ext cx="1066800" cy="1588"/>
          </a:xfrm>
          <a:prstGeom prst="straightConnector1">
            <a:avLst/>
          </a:prstGeom>
          <a:ln w="22225">
            <a:solidFill>
              <a:schemeClr val="bg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290516" y="37146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y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28600" y="3733801"/>
          <a:ext cx="4876800" cy="76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1" name="Equation" r:id="rId6" imgW="7251480" imgH="1143000" progId="Equation.DSMT4">
                  <p:embed/>
                </p:oleObj>
              </mc:Choice>
              <mc:Fallback>
                <p:oleObj name="Equation" r:id="rId6" imgW="7251480" imgH="1143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733801"/>
                        <a:ext cx="4876800" cy="76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648</Words>
  <Application>Microsoft Office PowerPoint</Application>
  <PresentationFormat>On-screen Show (4:3)</PresentationFormat>
  <Paragraphs>99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Theme</vt:lpstr>
      <vt:lpstr>Equation</vt:lpstr>
      <vt:lpstr>Center of Mass </vt:lpstr>
      <vt:lpstr>Center of Mass and Center of Gravity</vt:lpstr>
      <vt:lpstr>Center of Mass in One Dimension</vt:lpstr>
      <vt:lpstr>CM of Several Objects in One Dimension</vt:lpstr>
      <vt:lpstr>Add Another Kid to the Seesaw…</vt:lpstr>
      <vt:lpstr>Some Gymnastics</vt:lpstr>
      <vt:lpstr>Center of Mass of a Two-Dimensional Object</vt:lpstr>
      <vt:lpstr>Three Equal Masses</vt:lpstr>
      <vt:lpstr>Center of Mass of a Solid Triangle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Center of Mass</dc:title>
  <dc:creator>Michael</dc:creator>
  <cp:lastModifiedBy>Fowler, Michael (mf1i)</cp:lastModifiedBy>
  <cp:revision>35</cp:revision>
  <dcterms:created xsi:type="dcterms:W3CDTF">2010-03-01T20:42:02Z</dcterms:created>
  <dcterms:modified xsi:type="dcterms:W3CDTF">2021-05-05T22:17:39Z</dcterms:modified>
</cp:coreProperties>
</file>