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2" r:id="rId16"/>
    <p:sldId id="270" r:id="rId17"/>
    <p:sldId id="271" r:id="rId18"/>
    <p:sldId id="273" r:id="rId19"/>
    <p:sldId id="274" r:id="rId20"/>
    <p:sldId id="275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14DE7-AE87-4AF8-9D01-202706CF3AAB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AFB29-12EF-4AAB-9BA5-AF792EF9D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C3A73-B01F-4A22-925A-F3AA78165C2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51417-9543-4179-B85B-50CE3BF4A98C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iZoVAZGgsw&amp;NR=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gs.xkcd.com/comics/centrifugal_force.p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alileoandeinstein.physics.virginia.edu/more_stuff/Applets/NewtMtn/home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Circular 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Physics 1425 Lecture 9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47402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Michael Fowler,  UVa.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Moon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</p:spPr>
        <p:txBody>
          <a:bodyPr>
            <a:normAutofit/>
          </a:bodyPr>
          <a:lstStyle/>
          <a:p>
            <a:r>
              <a:rPr lang="en-US" dirty="0"/>
              <a:t>The apple accelerates downwards </a:t>
            </a:r>
            <a:r>
              <a:rPr lang="en-US" dirty="0">
                <a:solidFill>
                  <a:srgbClr val="FFFF00"/>
                </a:solidFill>
              </a:rPr>
              <a:t>3,600 times faster</a:t>
            </a:r>
            <a:r>
              <a:rPr lang="en-US" dirty="0"/>
              <a:t> than the Moon.</a:t>
            </a:r>
          </a:p>
          <a:p>
            <a:r>
              <a:rPr lang="en-US" dirty="0"/>
              <a:t>The Moon is </a:t>
            </a:r>
            <a:r>
              <a:rPr lang="en-US" dirty="0">
                <a:solidFill>
                  <a:srgbClr val="FFFF00"/>
                </a:solidFill>
              </a:rPr>
              <a:t>60 times further</a:t>
            </a:r>
            <a:r>
              <a:rPr lang="en-US" dirty="0"/>
              <a:t> from the center of the Earth than the apple is.</a:t>
            </a:r>
          </a:p>
          <a:p>
            <a:r>
              <a:rPr lang="en-US" dirty="0">
                <a:solidFill>
                  <a:srgbClr val="FFFF00"/>
                </a:solidFill>
              </a:rPr>
              <a:t>What did Newton conclude from those facts?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170" y="1600200"/>
            <a:ext cx="25046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6211669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http://dallasvintageshop.com/?p=1097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Inverse Square Law of 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/>
              <a:t>If the force of gravity has decreased by a factor of 3,600 on increasing the distance from the center of the Earth by a factor of 60, Newton concluded that the Earth’s gravitational force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the  </a:t>
            </a:r>
            <a:r>
              <a:rPr lang="en-US" u="sng" dirty="0">
                <a:solidFill>
                  <a:srgbClr val="FFFF00"/>
                </a:solidFill>
              </a:rPr>
              <a:t>inverse square law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of gravity.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We’ll get back to gravity in the next lecture …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0" y="3962400"/>
          <a:ext cx="1206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4" imgW="1206360" imgH="939600" progId="Equation.DSMT4">
                  <p:embed/>
                </p:oleObj>
              </mc:Choice>
              <mc:Fallback>
                <p:oleObj name="Equation" r:id="rId4" imgW="120636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962400"/>
                        <a:ext cx="12065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429000" y="3810000"/>
            <a:ext cx="1981200" cy="1295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Let’s look at some different circular motion…</a:t>
            </a: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68" y="1828800"/>
            <a:ext cx="878378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But why mess with toys—just do it!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7935049" cy="441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19800"/>
            <a:ext cx="8229600" cy="639762"/>
          </a:xfrm>
        </p:spPr>
        <p:txBody>
          <a:bodyPr>
            <a:normAutofit fontScale="90000"/>
          </a:bodyPr>
          <a:lstStyle/>
          <a:p>
            <a:br>
              <a:rPr lang="en-US" sz="1400" dirty="0">
                <a:solidFill>
                  <a:srgbClr val="FF0000"/>
                </a:solidFill>
              </a:rPr>
            </a:br>
            <a:br>
              <a:rPr lang="en-US" sz="1400" dirty="0"/>
            </a:br>
            <a:r>
              <a:rPr lang="en-US" sz="1400" dirty="0">
                <a:hlinkClick r:id="rId3"/>
              </a:rPr>
              <a:t>http://www.youtube.com/watch?v=wiZoVAZGgsw&amp;NR=1</a:t>
            </a: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066800"/>
            <a:ext cx="723787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04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Is this for real?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What is the Normal Force from the Track?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848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At the top,                    is just 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all directed downwards.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If </a:t>
            </a:r>
          </a:p>
          <a:p>
            <a:pPr>
              <a:buNone/>
            </a:pPr>
            <a:r>
              <a:rPr lang="en-US" sz="2800" dirty="0"/>
              <a:t>What happens for lower </a:t>
            </a:r>
            <a:r>
              <a:rPr lang="en-US" sz="2800" i="1" dirty="0">
                <a:solidFill>
                  <a:srgbClr val="FFFF00"/>
                </a:solidFill>
              </a:rPr>
              <a:t>v </a:t>
            </a:r>
            <a:r>
              <a:rPr lang="en-US" sz="2800" dirty="0"/>
              <a:t>at the top?  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7444" y="1600200"/>
          <a:ext cx="1409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4" imgW="1257120" imgH="444240" progId="Equation.DSMT4">
                  <p:embed/>
                </p:oleObj>
              </mc:Choice>
              <mc:Fallback>
                <p:oleObj name="Equation" r:id="rId4" imgW="125712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444" y="1600200"/>
                        <a:ext cx="1409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04950" y="2121517"/>
          <a:ext cx="2540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Equation" r:id="rId6" imgW="2539800" imgH="1041120" progId="Equation.DSMT4">
                  <p:embed/>
                </p:oleObj>
              </mc:Choice>
              <mc:Fallback>
                <p:oleObj name="Equation" r:id="rId6" imgW="2539800" imgH="1041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2121517"/>
                        <a:ext cx="254000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23582" y="4101461"/>
          <a:ext cx="33147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Equation" r:id="rId8" imgW="3136680" imgH="622080" progId="Equation.DSMT4">
                  <p:embed/>
                </p:oleObj>
              </mc:Choice>
              <mc:Fallback>
                <p:oleObj name="Equation" r:id="rId8" imgW="3136680" imgH="622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582" y="4101461"/>
                        <a:ext cx="33147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5334000" y="1752600"/>
            <a:ext cx="3200400" cy="3124200"/>
          </a:xfrm>
          <a:prstGeom prst="ellipse">
            <a:avLst/>
          </a:prstGeom>
          <a:noFill/>
          <a:ln w="476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Same Side Corner Rectangle 7"/>
          <p:cNvSpPr/>
          <p:nvPr/>
        </p:nvSpPr>
        <p:spPr>
          <a:xfrm rot="10800000">
            <a:off x="6656696" y="1801504"/>
            <a:ext cx="533400" cy="2286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6343650" y="2463138"/>
            <a:ext cx="1170296" cy="108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6732610" y="1983758"/>
            <a:ext cx="484496" cy="108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8760" y="228031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FF00"/>
                </a:solidFill>
              </a:rPr>
              <a:t>mg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81880" y="194025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FF00"/>
                </a:solidFill>
              </a:rPr>
              <a:t>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pPr algn="l"/>
            <a:r>
              <a:rPr lang="en-US" dirty="0"/>
              <a:t>		    </a:t>
            </a:r>
            <a:r>
              <a:rPr lang="en-US" dirty="0">
                <a:solidFill>
                  <a:srgbClr val="FFFF00"/>
                </a:solidFill>
              </a:rPr>
              <a:t>Clicker Question</a:t>
            </a:r>
            <a:br>
              <a:rPr lang="en-US" dirty="0"/>
            </a:br>
            <a:r>
              <a:rPr lang="en-US" sz="3200" dirty="0"/>
              <a:t>If  the loop track has a radius of 6 meters, approximately how fast must the car be going at the top to stay on the track?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About 8 m/s  (18 mph)</a:t>
            </a:r>
          </a:p>
          <a:p>
            <a:pPr marL="514350" indent="-514350">
              <a:buAutoNum type="alphaUcPeriod"/>
            </a:pPr>
            <a:r>
              <a:rPr lang="en-US" dirty="0"/>
              <a:t>About 12 m/s</a:t>
            </a:r>
          </a:p>
          <a:p>
            <a:pPr marL="514350" indent="-514350">
              <a:buAutoNum type="alphaUcPeriod"/>
            </a:pPr>
            <a:r>
              <a:rPr lang="en-US" dirty="0"/>
              <a:t>About 16 m/s</a:t>
            </a:r>
          </a:p>
          <a:p>
            <a:pPr marL="514350" indent="-514350">
              <a:buAutoNum type="alphaUcPeriod"/>
            </a:pPr>
            <a:r>
              <a:rPr lang="en-US" dirty="0"/>
              <a:t>About 24 m/s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pPr algn="l"/>
            <a:r>
              <a:rPr lang="en-US" dirty="0"/>
              <a:t>	  </a:t>
            </a:r>
            <a:r>
              <a:rPr lang="en-US" dirty="0">
                <a:solidFill>
                  <a:srgbClr val="FFFF00"/>
                </a:solidFill>
              </a:rPr>
              <a:t>Clicker Question Answer</a:t>
            </a:r>
            <a:br>
              <a:rPr lang="en-US" dirty="0"/>
            </a:br>
            <a:r>
              <a:rPr lang="en-US" sz="3200" dirty="0"/>
              <a:t>If  the loop track has a radius of 6 meters, approximately how fast must the car be going at the top to stay on the track?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About 8 m/s  (18 mph)                 </a:t>
            </a:r>
            <a:r>
              <a:rPr lang="en-US" i="1" dirty="0"/>
              <a:t>v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 err="1"/>
              <a:t>rg</a:t>
            </a:r>
            <a:r>
              <a:rPr lang="en-US" i="1" dirty="0"/>
              <a:t> </a:t>
            </a:r>
            <a:r>
              <a:rPr lang="en-US" dirty="0"/>
              <a:t>= 60</a:t>
            </a:r>
          </a:p>
          <a:p>
            <a:pPr marL="514350" indent="-514350">
              <a:buAutoNum type="alphaUcPeriod"/>
            </a:pPr>
            <a:r>
              <a:rPr lang="en-US" dirty="0"/>
              <a:t>About 12 m/s</a:t>
            </a:r>
          </a:p>
          <a:p>
            <a:pPr marL="514350" indent="-514350">
              <a:buAutoNum type="alphaUcPeriod"/>
            </a:pPr>
            <a:r>
              <a:rPr lang="en-US" dirty="0"/>
              <a:t>About 16 m/s</a:t>
            </a:r>
          </a:p>
          <a:p>
            <a:pPr marL="514350" indent="-514350">
              <a:buAutoNum type="alphaUcPeriod"/>
            </a:pPr>
            <a:r>
              <a:rPr lang="en-US" dirty="0"/>
              <a:t>About 24 m/s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5029200" y="3505200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What’s the Normal Force at the </a:t>
            </a:r>
            <a:r>
              <a:rPr lang="en-US" i="1" dirty="0">
                <a:solidFill>
                  <a:srgbClr val="FFFF00"/>
                </a:solidFill>
              </a:rPr>
              <a:t>Bottom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Galileo would have understood:</a:t>
            </a:r>
            <a:r>
              <a:rPr lang="en-US" dirty="0"/>
              <a:t>  the speed gained swinging round the track from top to bottom is the </a:t>
            </a:r>
            <a:r>
              <a:rPr lang="en-US" dirty="0">
                <a:solidFill>
                  <a:srgbClr val="FFFF00"/>
                </a:solidFill>
              </a:rPr>
              <a:t>same</a:t>
            </a:r>
            <a:r>
              <a:rPr lang="en-US" dirty="0"/>
              <a:t> as the speed gained if you’d just fallen directly—and that would have been with acceleration </a:t>
            </a:r>
            <a:r>
              <a:rPr lang="en-US" i="1" dirty="0"/>
              <a:t>g</a:t>
            </a:r>
            <a:r>
              <a:rPr lang="en-US" dirty="0"/>
              <a:t>, a distance 2</a:t>
            </a:r>
            <a:r>
              <a:rPr lang="en-US" i="1" dirty="0"/>
              <a:t>r</a:t>
            </a:r>
            <a:r>
              <a:rPr lang="en-US" dirty="0"/>
              <a:t>,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Recall                 to make it around, so                     , if it’s going just fast enough to stay on track.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85584" y="4354776"/>
          <a:ext cx="4699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4" imgW="4698720" imgH="583920" progId="Equation.DSMT4">
                  <p:embed/>
                </p:oleObj>
              </mc:Choice>
              <mc:Fallback>
                <p:oleObj name="Equation" r:id="rId4" imgW="469872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584" y="4354776"/>
                        <a:ext cx="46990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17344" y="5339688"/>
          <a:ext cx="1358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6" imgW="1358640" imgH="583920" progId="Equation.DSMT4">
                  <p:embed/>
                </p:oleObj>
              </mc:Choice>
              <mc:Fallback>
                <p:oleObj name="Equation" r:id="rId6" imgW="135864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344" y="5339688"/>
                        <a:ext cx="13589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40856" y="5334000"/>
          <a:ext cx="189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8" imgW="1892160" imgH="533160" progId="Equation.DSMT4">
                  <p:embed/>
                </p:oleObj>
              </mc:Choice>
              <mc:Fallback>
                <p:oleObj name="Equation" r:id="rId8" imgW="189216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856" y="5334000"/>
                        <a:ext cx="18923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If the driver has mass </a:t>
            </a:r>
            <a:r>
              <a:rPr lang="en-US" i="1" dirty="0"/>
              <a:t>m</a:t>
            </a:r>
            <a:r>
              <a:rPr lang="en-US" dirty="0"/>
              <a:t>, and the </a:t>
            </a:r>
            <a:r>
              <a:rPr lang="en-US" dirty="0">
                <a:solidFill>
                  <a:srgbClr val="FFFF00"/>
                </a:solidFill>
              </a:rPr>
              <a:t>speed is just high enough to stay in contact with the track coasting</a:t>
            </a:r>
            <a:r>
              <a:rPr lang="en-US" dirty="0"/>
              <a:t>, what is the </a:t>
            </a:r>
            <a:r>
              <a:rPr lang="en-US" dirty="0">
                <a:solidFill>
                  <a:srgbClr val="FFFF00"/>
                </a:solidFill>
              </a:rPr>
              <a:t>normal force </a:t>
            </a:r>
            <a:r>
              <a:rPr lang="en-US" dirty="0"/>
              <a:t>the seat exerts on him as the car enters the bottom of the loop?</a:t>
            </a:r>
          </a:p>
          <a:p>
            <a:pPr marL="514350" indent="-514350">
              <a:buAutoNum type="alphaUcPeriod"/>
            </a:pPr>
            <a:r>
              <a:rPr lang="en-US" i="1" dirty="0"/>
              <a:t>mg</a:t>
            </a:r>
          </a:p>
          <a:p>
            <a:pPr marL="514350" indent="-514350">
              <a:buAutoNum type="alphaUcPeriod"/>
            </a:pPr>
            <a:r>
              <a:rPr lang="en-US" dirty="0"/>
              <a:t>2</a:t>
            </a:r>
            <a:r>
              <a:rPr lang="en-US" i="1" dirty="0"/>
              <a:t>mg</a:t>
            </a:r>
          </a:p>
          <a:p>
            <a:pPr marL="514350" indent="-514350">
              <a:buAutoNum type="alphaUcPeriod"/>
            </a:pPr>
            <a:r>
              <a:rPr lang="en-US" dirty="0"/>
              <a:t>5</a:t>
            </a:r>
            <a:r>
              <a:rPr lang="en-US" i="1" dirty="0"/>
              <a:t>mg</a:t>
            </a:r>
          </a:p>
          <a:p>
            <a:pPr marL="514350" indent="-514350">
              <a:buAutoNum type="alphaUcPeriod"/>
            </a:pPr>
            <a:r>
              <a:rPr lang="en-US" dirty="0"/>
              <a:t>6</a:t>
            </a:r>
            <a:r>
              <a:rPr lang="en-US" i="1" dirty="0"/>
              <a:t>mg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 Cannon on a Mountain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 to Galileo one more time… imagine a powerful cannon shooting horizontally from a high mountaintop: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The path falls 5 m below a horizontal line in one second.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09800" y="2851240"/>
            <a:ext cx="3810000" cy="2639704"/>
            <a:chOff x="2209800" y="3608696"/>
            <a:chExt cx="3810000" cy="2639704"/>
          </a:xfrm>
        </p:grpSpPr>
        <p:sp>
          <p:nvSpPr>
            <p:cNvPr id="8" name="Right Triangle 7"/>
            <p:cNvSpPr/>
            <p:nvPr/>
          </p:nvSpPr>
          <p:spPr>
            <a:xfrm flipH="1">
              <a:off x="3837296" y="3657600"/>
              <a:ext cx="457200" cy="2286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39000" y="3657600"/>
              <a:ext cx="5334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apezoid 3"/>
            <p:cNvSpPr/>
            <p:nvPr/>
          </p:nvSpPr>
          <p:spPr>
            <a:xfrm>
              <a:off x="2209800" y="3886200"/>
              <a:ext cx="3810000" cy="2362200"/>
            </a:xfrm>
            <a:prstGeom prst="trapezoid">
              <a:avLst>
                <a:gd name="adj" fmla="val 50373"/>
              </a:avLst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280848" y="3608696"/>
              <a:ext cx="304800" cy="304800"/>
            </a:xfrm>
            <a:prstGeom prst="ellipse">
              <a:avLst/>
            </a:prstGeom>
            <a:solidFill>
              <a:schemeClr val="tx1"/>
            </a:solidFill>
            <a:ln w="412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Summing Junction 8"/>
            <p:cNvSpPr/>
            <p:nvPr/>
          </p:nvSpPr>
          <p:spPr>
            <a:xfrm>
              <a:off x="4294496" y="3616656"/>
              <a:ext cx="304800" cy="304800"/>
            </a:xfrm>
            <a:prstGeom prst="flowChartSummingJunctio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5021240" y="2927440"/>
            <a:ext cx="3708400" cy="1460500"/>
          </a:xfrm>
          <a:custGeom>
            <a:avLst/>
            <a:gdLst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183642 w 3193576"/>
              <a:gd name="connsiteY3" fmla="*/ 884830 h 1976651"/>
              <a:gd name="connsiteX4" fmla="*/ 2906973 w 3193576"/>
              <a:gd name="connsiteY4" fmla="*/ 1662752 h 1976651"/>
              <a:gd name="connsiteX5" fmla="*/ 3193576 w 3193576"/>
              <a:gd name="connsiteY5" fmla="*/ 1976651 h 1976651"/>
              <a:gd name="connsiteX6" fmla="*/ 2292824 w 3193576"/>
              <a:gd name="connsiteY6" fmla="*/ 980364 h 1976651"/>
              <a:gd name="connsiteX7" fmla="*/ 2292824 w 3193576"/>
              <a:gd name="connsiteY7" fmla="*/ 980364 h 1976651"/>
              <a:gd name="connsiteX8" fmla="*/ 2292824 w 3193576"/>
              <a:gd name="connsiteY8" fmla="*/ 980364 h 1976651"/>
              <a:gd name="connsiteX9" fmla="*/ 1774209 w 3193576"/>
              <a:gd name="connsiteY9" fmla="*/ 652818 h 1976651"/>
              <a:gd name="connsiteX10" fmla="*/ 2006221 w 3193576"/>
              <a:gd name="connsiteY10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183642 w 3193576"/>
              <a:gd name="connsiteY3" fmla="*/ 884830 h 1976651"/>
              <a:gd name="connsiteX4" fmla="*/ 2906973 w 3193576"/>
              <a:gd name="connsiteY4" fmla="*/ 1662752 h 1976651"/>
              <a:gd name="connsiteX5" fmla="*/ 3193576 w 3193576"/>
              <a:gd name="connsiteY5" fmla="*/ 1976651 h 1976651"/>
              <a:gd name="connsiteX6" fmla="*/ 2292824 w 3193576"/>
              <a:gd name="connsiteY6" fmla="*/ 980364 h 1976651"/>
              <a:gd name="connsiteX7" fmla="*/ 2292824 w 3193576"/>
              <a:gd name="connsiteY7" fmla="*/ 980364 h 1976651"/>
              <a:gd name="connsiteX8" fmla="*/ 2292824 w 3193576"/>
              <a:gd name="connsiteY8" fmla="*/ 980364 h 1976651"/>
              <a:gd name="connsiteX9" fmla="*/ 1810603 w 3193576"/>
              <a:gd name="connsiteY9" fmla="*/ 627797 h 1976651"/>
              <a:gd name="connsiteX10" fmla="*/ 2006221 w 3193576"/>
              <a:gd name="connsiteY10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183642 w 3193576"/>
              <a:gd name="connsiteY3" fmla="*/ 884830 h 1976651"/>
              <a:gd name="connsiteX4" fmla="*/ 2906973 w 3193576"/>
              <a:gd name="connsiteY4" fmla="*/ 1662752 h 1976651"/>
              <a:gd name="connsiteX5" fmla="*/ 3193576 w 3193576"/>
              <a:gd name="connsiteY5" fmla="*/ 1976651 h 1976651"/>
              <a:gd name="connsiteX6" fmla="*/ 2292824 w 3193576"/>
              <a:gd name="connsiteY6" fmla="*/ 980364 h 1976651"/>
              <a:gd name="connsiteX7" fmla="*/ 2292824 w 3193576"/>
              <a:gd name="connsiteY7" fmla="*/ 980364 h 1976651"/>
              <a:gd name="connsiteX8" fmla="*/ 2292824 w 3193576"/>
              <a:gd name="connsiteY8" fmla="*/ 980364 h 1976651"/>
              <a:gd name="connsiteX9" fmla="*/ 1810603 w 3193576"/>
              <a:gd name="connsiteY9" fmla="*/ 627797 h 1976651"/>
              <a:gd name="connsiteX10" fmla="*/ 2006221 w 3193576"/>
              <a:gd name="connsiteY10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183642 w 3193576"/>
              <a:gd name="connsiteY3" fmla="*/ 884830 h 1976651"/>
              <a:gd name="connsiteX4" fmla="*/ 2906973 w 3193576"/>
              <a:gd name="connsiteY4" fmla="*/ 1662752 h 1976651"/>
              <a:gd name="connsiteX5" fmla="*/ 3193576 w 3193576"/>
              <a:gd name="connsiteY5" fmla="*/ 1976651 h 1976651"/>
              <a:gd name="connsiteX6" fmla="*/ 2292824 w 3193576"/>
              <a:gd name="connsiteY6" fmla="*/ 980364 h 1976651"/>
              <a:gd name="connsiteX7" fmla="*/ 2292824 w 3193576"/>
              <a:gd name="connsiteY7" fmla="*/ 980364 h 1976651"/>
              <a:gd name="connsiteX8" fmla="*/ 1810603 w 3193576"/>
              <a:gd name="connsiteY8" fmla="*/ 627797 h 1976651"/>
              <a:gd name="connsiteX9" fmla="*/ 2006221 w 3193576"/>
              <a:gd name="connsiteY9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5" fmla="*/ 2292824 w 3193576"/>
              <a:gd name="connsiteY5" fmla="*/ 980364 h 1976651"/>
              <a:gd name="connsiteX6" fmla="*/ 2292824 w 3193576"/>
              <a:gd name="connsiteY6" fmla="*/ 980364 h 1976651"/>
              <a:gd name="connsiteX7" fmla="*/ 1810603 w 3193576"/>
              <a:gd name="connsiteY7" fmla="*/ 627797 h 1976651"/>
              <a:gd name="connsiteX8" fmla="*/ 2006221 w 3193576"/>
              <a:gd name="connsiteY8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5" fmla="*/ 2292824 w 3193576"/>
              <a:gd name="connsiteY5" fmla="*/ 980364 h 1976651"/>
              <a:gd name="connsiteX6" fmla="*/ 2292824 w 3193576"/>
              <a:gd name="connsiteY6" fmla="*/ 980364 h 1976651"/>
              <a:gd name="connsiteX7" fmla="*/ 1810603 w 3193576"/>
              <a:gd name="connsiteY7" fmla="*/ 627797 h 1976651"/>
              <a:gd name="connsiteX8" fmla="*/ 2006221 w 3193576"/>
              <a:gd name="connsiteY8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5" fmla="*/ 2292824 w 3193576"/>
              <a:gd name="connsiteY5" fmla="*/ 980364 h 1976651"/>
              <a:gd name="connsiteX6" fmla="*/ 2292824 w 3193576"/>
              <a:gd name="connsiteY6" fmla="*/ 980364 h 1976651"/>
              <a:gd name="connsiteX7" fmla="*/ 2006221 w 3193576"/>
              <a:gd name="connsiteY7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5" fmla="*/ 2292824 w 3193576"/>
              <a:gd name="connsiteY5" fmla="*/ 980364 h 1976651"/>
              <a:gd name="connsiteX6" fmla="*/ 2292824 w 3193576"/>
              <a:gd name="connsiteY6" fmla="*/ 980364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5" fmla="*/ 2292824 w 3193576"/>
              <a:gd name="connsiteY5" fmla="*/ 980364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0" fmla="*/ 0 w 3211773"/>
              <a:gd name="connsiteY0" fmla="*/ 21609 h 1980063"/>
              <a:gd name="connsiteX1" fmla="*/ 564107 w 3211773"/>
              <a:gd name="connsiteY1" fmla="*/ 69376 h 1980063"/>
              <a:gd name="connsiteX2" fmla="*/ 1546746 w 3211773"/>
              <a:gd name="connsiteY2" fmla="*/ 437866 h 1980063"/>
              <a:gd name="connsiteX3" fmla="*/ 2925170 w 3211773"/>
              <a:gd name="connsiteY3" fmla="*/ 1666164 h 1980063"/>
              <a:gd name="connsiteX4" fmla="*/ 3211773 w 3211773"/>
              <a:gd name="connsiteY4" fmla="*/ 1980063 h 1980063"/>
              <a:gd name="connsiteX0" fmla="*/ 0 w 3211773"/>
              <a:gd name="connsiteY0" fmla="*/ 69376 h 2027830"/>
              <a:gd name="connsiteX1" fmla="*/ 685801 w 3211773"/>
              <a:gd name="connsiteY1" fmla="*/ 69376 h 2027830"/>
              <a:gd name="connsiteX2" fmla="*/ 1546746 w 3211773"/>
              <a:gd name="connsiteY2" fmla="*/ 485633 h 2027830"/>
              <a:gd name="connsiteX3" fmla="*/ 2925170 w 3211773"/>
              <a:gd name="connsiteY3" fmla="*/ 1713931 h 2027830"/>
              <a:gd name="connsiteX4" fmla="*/ 3211773 w 3211773"/>
              <a:gd name="connsiteY4" fmla="*/ 2027830 h 2027830"/>
              <a:gd name="connsiteX0" fmla="*/ 0 w 3211773"/>
              <a:gd name="connsiteY0" fmla="*/ 19335 h 1977789"/>
              <a:gd name="connsiteX1" fmla="*/ 762001 w 3211773"/>
              <a:gd name="connsiteY1" fmla="*/ 95535 h 1977789"/>
              <a:gd name="connsiteX2" fmla="*/ 1546746 w 3211773"/>
              <a:gd name="connsiteY2" fmla="*/ 435592 h 1977789"/>
              <a:gd name="connsiteX3" fmla="*/ 2925170 w 3211773"/>
              <a:gd name="connsiteY3" fmla="*/ 1663890 h 1977789"/>
              <a:gd name="connsiteX4" fmla="*/ 3211773 w 3211773"/>
              <a:gd name="connsiteY4" fmla="*/ 1977789 h 1977789"/>
              <a:gd name="connsiteX0" fmla="*/ 0 w 3211773"/>
              <a:gd name="connsiteY0" fmla="*/ 19335 h 1977789"/>
              <a:gd name="connsiteX1" fmla="*/ 762001 w 3211773"/>
              <a:gd name="connsiteY1" fmla="*/ 95535 h 1977789"/>
              <a:gd name="connsiteX2" fmla="*/ 1828801 w 3211773"/>
              <a:gd name="connsiteY2" fmla="*/ 476535 h 1977789"/>
              <a:gd name="connsiteX3" fmla="*/ 2925170 w 3211773"/>
              <a:gd name="connsiteY3" fmla="*/ 1663890 h 1977789"/>
              <a:gd name="connsiteX4" fmla="*/ 3211773 w 3211773"/>
              <a:gd name="connsiteY4" fmla="*/ 1977789 h 1977789"/>
              <a:gd name="connsiteX0" fmla="*/ 0 w 3211773"/>
              <a:gd name="connsiteY0" fmla="*/ 19335 h 1977789"/>
              <a:gd name="connsiteX1" fmla="*/ 762001 w 3211773"/>
              <a:gd name="connsiteY1" fmla="*/ 95535 h 1977789"/>
              <a:gd name="connsiteX2" fmla="*/ 1828801 w 3211773"/>
              <a:gd name="connsiteY2" fmla="*/ 476535 h 1977789"/>
              <a:gd name="connsiteX3" fmla="*/ 2971801 w 3211773"/>
              <a:gd name="connsiteY3" fmla="*/ 1086135 h 1977789"/>
              <a:gd name="connsiteX4" fmla="*/ 3211773 w 3211773"/>
              <a:gd name="connsiteY4" fmla="*/ 1977789 h 1977789"/>
              <a:gd name="connsiteX0" fmla="*/ 0 w 3505201"/>
              <a:gd name="connsiteY0" fmla="*/ 19335 h 1467135"/>
              <a:gd name="connsiteX1" fmla="*/ 762001 w 3505201"/>
              <a:gd name="connsiteY1" fmla="*/ 95535 h 1467135"/>
              <a:gd name="connsiteX2" fmla="*/ 1828801 w 3505201"/>
              <a:gd name="connsiteY2" fmla="*/ 476535 h 1467135"/>
              <a:gd name="connsiteX3" fmla="*/ 2971801 w 3505201"/>
              <a:gd name="connsiteY3" fmla="*/ 1086135 h 1467135"/>
              <a:gd name="connsiteX4" fmla="*/ 3505201 w 3505201"/>
              <a:gd name="connsiteY4" fmla="*/ 1467135 h 1467135"/>
              <a:gd name="connsiteX0" fmla="*/ 0 w 3505201"/>
              <a:gd name="connsiteY0" fmla="*/ 19335 h 1467135"/>
              <a:gd name="connsiteX1" fmla="*/ 762001 w 3505201"/>
              <a:gd name="connsiteY1" fmla="*/ 95535 h 1467135"/>
              <a:gd name="connsiteX2" fmla="*/ 1828801 w 3505201"/>
              <a:gd name="connsiteY2" fmla="*/ 476535 h 1467135"/>
              <a:gd name="connsiteX3" fmla="*/ 2971801 w 3505201"/>
              <a:gd name="connsiteY3" fmla="*/ 1086135 h 1467135"/>
              <a:gd name="connsiteX4" fmla="*/ 3505201 w 3505201"/>
              <a:gd name="connsiteY4" fmla="*/ 1467135 h 1467135"/>
              <a:gd name="connsiteX0" fmla="*/ 0 w 3505201"/>
              <a:gd name="connsiteY0" fmla="*/ 19335 h 1467135"/>
              <a:gd name="connsiteX1" fmla="*/ 762001 w 3505201"/>
              <a:gd name="connsiteY1" fmla="*/ 95535 h 1467135"/>
              <a:gd name="connsiteX2" fmla="*/ 1828801 w 3505201"/>
              <a:gd name="connsiteY2" fmla="*/ 476535 h 1467135"/>
              <a:gd name="connsiteX3" fmla="*/ 2971801 w 3505201"/>
              <a:gd name="connsiteY3" fmla="*/ 1086135 h 1467135"/>
              <a:gd name="connsiteX4" fmla="*/ 3505201 w 3505201"/>
              <a:gd name="connsiteY4" fmla="*/ 1467135 h 1467135"/>
              <a:gd name="connsiteX0" fmla="*/ 0 w 3505201"/>
              <a:gd name="connsiteY0" fmla="*/ 19335 h 1467135"/>
              <a:gd name="connsiteX1" fmla="*/ 762001 w 3505201"/>
              <a:gd name="connsiteY1" fmla="*/ 95535 h 1467135"/>
              <a:gd name="connsiteX2" fmla="*/ 1828801 w 3505201"/>
              <a:gd name="connsiteY2" fmla="*/ 476535 h 1467135"/>
              <a:gd name="connsiteX3" fmla="*/ 2971801 w 3505201"/>
              <a:gd name="connsiteY3" fmla="*/ 1086135 h 1467135"/>
              <a:gd name="connsiteX4" fmla="*/ 3505201 w 3505201"/>
              <a:gd name="connsiteY4" fmla="*/ 1467135 h 1467135"/>
              <a:gd name="connsiteX0" fmla="*/ 203199 w 3708400"/>
              <a:gd name="connsiteY0" fmla="*/ 12700 h 1460500"/>
              <a:gd name="connsiteX1" fmla="*/ 127000 w 3708400"/>
              <a:gd name="connsiteY1" fmla="*/ 12700 h 1460500"/>
              <a:gd name="connsiteX2" fmla="*/ 965200 w 3708400"/>
              <a:gd name="connsiteY2" fmla="*/ 88900 h 1460500"/>
              <a:gd name="connsiteX3" fmla="*/ 2032000 w 3708400"/>
              <a:gd name="connsiteY3" fmla="*/ 469900 h 1460500"/>
              <a:gd name="connsiteX4" fmla="*/ 3175000 w 3708400"/>
              <a:gd name="connsiteY4" fmla="*/ 1079500 h 1460500"/>
              <a:gd name="connsiteX5" fmla="*/ 3708400 w 3708400"/>
              <a:gd name="connsiteY5" fmla="*/ 1460500 h 1460500"/>
              <a:gd name="connsiteX0" fmla="*/ 203199 w 3708400"/>
              <a:gd name="connsiteY0" fmla="*/ 12700 h 1460500"/>
              <a:gd name="connsiteX1" fmla="*/ 127000 w 3708400"/>
              <a:gd name="connsiteY1" fmla="*/ 12700 h 1460500"/>
              <a:gd name="connsiteX2" fmla="*/ 965200 w 3708400"/>
              <a:gd name="connsiteY2" fmla="*/ 88900 h 1460500"/>
              <a:gd name="connsiteX3" fmla="*/ 2032000 w 3708400"/>
              <a:gd name="connsiteY3" fmla="*/ 469900 h 1460500"/>
              <a:gd name="connsiteX4" fmla="*/ 3175000 w 3708400"/>
              <a:gd name="connsiteY4" fmla="*/ 1079500 h 1460500"/>
              <a:gd name="connsiteX5" fmla="*/ 3708400 w 3708400"/>
              <a:gd name="connsiteY5" fmla="*/ 1460500 h 1460500"/>
              <a:gd name="connsiteX0" fmla="*/ 203199 w 3708400"/>
              <a:gd name="connsiteY0" fmla="*/ 12700 h 1460500"/>
              <a:gd name="connsiteX1" fmla="*/ 127000 w 3708400"/>
              <a:gd name="connsiteY1" fmla="*/ 12700 h 1460500"/>
              <a:gd name="connsiteX2" fmla="*/ 965200 w 3708400"/>
              <a:gd name="connsiteY2" fmla="*/ 88900 h 1460500"/>
              <a:gd name="connsiteX3" fmla="*/ 2032000 w 3708400"/>
              <a:gd name="connsiteY3" fmla="*/ 469900 h 1460500"/>
              <a:gd name="connsiteX4" fmla="*/ 3175000 w 3708400"/>
              <a:gd name="connsiteY4" fmla="*/ 1079500 h 1460500"/>
              <a:gd name="connsiteX5" fmla="*/ 3708400 w 3708400"/>
              <a:gd name="connsiteY5" fmla="*/ 1460500 h 1460500"/>
              <a:gd name="connsiteX0" fmla="*/ 203199 w 3708400"/>
              <a:gd name="connsiteY0" fmla="*/ 12700 h 1460500"/>
              <a:gd name="connsiteX1" fmla="*/ 127000 w 3708400"/>
              <a:gd name="connsiteY1" fmla="*/ 12700 h 1460500"/>
              <a:gd name="connsiteX2" fmla="*/ 1143000 w 3708400"/>
              <a:gd name="connsiteY2" fmla="*/ 152400 h 1460500"/>
              <a:gd name="connsiteX3" fmla="*/ 2032000 w 3708400"/>
              <a:gd name="connsiteY3" fmla="*/ 469900 h 1460500"/>
              <a:gd name="connsiteX4" fmla="*/ 3175000 w 3708400"/>
              <a:gd name="connsiteY4" fmla="*/ 1079500 h 1460500"/>
              <a:gd name="connsiteX5" fmla="*/ 3708400 w 3708400"/>
              <a:gd name="connsiteY5" fmla="*/ 146050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400" h="1460500">
                <a:moveTo>
                  <a:pt x="203199" y="12700"/>
                </a:moveTo>
                <a:cubicBezTo>
                  <a:pt x="208507" y="16112"/>
                  <a:pt x="0" y="0"/>
                  <a:pt x="127000" y="12700"/>
                </a:cubicBezTo>
                <a:cubicBezTo>
                  <a:pt x="555388" y="39048"/>
                  <a:pt x="825500" y="76200"/>
                  <a:pt x="1143000" y="152400"/>
                </a:cubicBezTo>
                <a:cubicBezTo>
                  <a:pt x="1460500" y="228600"/>
                  <a:pt x="1693333" y="315383"/>
                  <a:pt x="2032000" y="469900"/>
                </a:cubicBezTo>
                <a:cubicBezTo>
                  <a:pt x="2370667" y="624417"/>
                  <a:pt x="2340212" y="616614"/>
                  <a:pt x="3175000" y="1079500"/>
                </a:cubicBezTo>
                <a:cubicBezTo>
                  <a:pt x="3649259" y="1351318"/>
                  <a:pt x="3708400" y="1460500"/>
                  <a:pt x="3708400" y="146050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Clicker Question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If the driver has mass </a:t>
            </a:r>
            <a:r>
              <a:rPr lang="en-US" i="1" dirty="0"/>
              <a:t>m</a:t>
            </a:r>
            <a:r>
              <a:rPr lang="en-US" dirty="0"/>
              <a:t>, what is the normal force the seat exerts on him as the car enters the bottom of the loop?</a:t>
            </a:r>
          </a:p>
          <a:p>
            <a:pPr marL="514350" indent="-514350">
              <a:buAutoNum type="alphaUcPeriod"/>
            </a:pPr>
            <a:r>
              <a:rPr lang="en-US" i="1" dirty="0"/>
              <a:t>mg </a:t>
            </a:r>
          </a:p>
          <a:p>
            <a:pPr marL="514350" indent="-514350">
              <a:buAutoNum type="alphaUcPeriod"/>
            </a:pPr>
            <a:r>
              <a:rPr lang="en-US" dirty="0"/>
              <a:t>2</a:t>
            </a:r>
            <a:r>
              <a:rPr lang="en-US" i="1" dirty="0"/>
              <a:t>mg</a:t>
            </a:r>
          </a:p>
          <a:p>
            <a:pPr marL="514350" indent="-514350">
              <a:buAutoNum type="alphaUcPeriod"/>
            </a:pPr>
            <a:r>
              <a:rPr lang="en-US" dirty="0"/>
              <a:t>5</a:t>
            </a:r>
            <a:r>
              <a:rPr lang="en-US" i="1" dirty="0"/>
              <a:t>mg</a:t>
            </a:r>
          </a:p>
          <a:p>
            <a:pPr marL="514350" indent="-514350"/>
            <a:r>
              <a:rPr lang="en-US" dirty="0"/>
              <a:t>6</a:t>
            </a:r>
            <a:r>
              <a:rPr lang="en-US" i="1" dirty="0"/>
              <a:t>mg                 </a:t>
            </a:r>
            <a:r>
              <a:rPr lang="en-US" sz="2800" dirty="0"/>
              <a:t>Recall that                        , so he is     	accelerating </a:t>
            </a:r>
            <a:r>
              <a:rPr lang="en-US" sz="2800" dirty="0">
                <a:solidFill>
                  <a:srgbClr val="FFFF00"/>
                </a:solidFill>
              </a:rPr>
              <a:t>upwards</a:t>
            </a:r>
            <a:r>
              <a:rPr lang="en-US" sz="2800" dirty="0"/>
              <a:t> at </a:t>
            </a:r>
            <a:r>
              <a:rPr lang="en-US" sz="2800" i="1" dirty="0"/>
              <a:t>v</a:t>
            </a:r>
            <a:r>
              <a:rPr lang="en-US" sz="2800" baseline="30000" dirty="0"/>
              <a:t>2</a:t>
            </a:r>
            <a:r>
              <a:rPr lang="en-US" sz="2800" dirty="0"/>
              <a:t>/</a:t>
            </a:r>
            <a:r>
              <a:rPr lang="en-US" sz="2800" i="1" dirty="0"/>
              <a:t>r</a:t>
            </a:r>
            <a:r>
              <a:rPr lang="en-US" sz="2800" dirty="0"/>
              <a:t> = 5</a:t>
            </a:r>
            <a:r>
              <a:rPr lang="en-US" sz="2800" i="1" dirty="0"/>
              <a:t>g</a:t>
            </a:r>
            <a:r>
              <a:rPr lang="en-US" sz="2800" dirty="0"/>
              <a:t>. His weight is 	</a:t>
            </a:r>
            <a:r>
              <a:rPr lang="en-US" sz="2800" i="1" dirty="0"/>
              <a:t>mg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downwards</a:t>
            </a:r>
            <a:r>
              <a:rPr lang="en-US" sz="2800" dirty="0"/>
              <a:t>, so the </a:t>
            </a:r>
            <a:r>
              <a:rPr lang="en-US" sz="2800" dirty="0">
                <a:solidFill>
                  <a:srgbClr val="FFFF00"/>
                </a:solidFill>
              </a:rPr>
              <a:t>upward normal force = 	6</a:t>
            </a:r>
            <a:r>
              <a:rPr lang="en-US" sz="2800" i="1" dirty="0">
                <a:solidFill>
                  <a:srgbClr val="FFFF00"/>
                </a:solidFill>
              </a:rPr>
              <a:t>mg</a:t>
            </a:r>
            <a:r>
              <a:rPr lang="en-US" sz="2800" dirty="0">
                <a:solidFill>
                  <a:srgbClr val="FFFF00"/>
                </a:solidFill>
              </a:rPr>
              <a:t>. </a:t>
            </a:r>
            <a:r>
              <a:rPr lang="en-US" sz="2800" dirty="0">
                <a:solidFill>
                  <a:schemeClr val="bg1"/>
                </a:solidFill>
              </a:rPr>
              <a:t>(And notice this 6</a:t>
            </a:r>
            <a:r>
              <a:rPr lang="en-US" sz="2800" i="1" dirty="0">
                <a:solidFill>
                  <a:schemeClr val="bg1"/>
                </a:solidFill>
              </a:rPr>
              <a:t>mg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doesn’t</a:t>
            </a:r>
            <a:r>
              <a:rPr lang="en-US" sz="2800" dirty="0">
                <a:solidFill>
                  <a:schemeClr val="bg1"/>
                </a:solidFill>
              </a:rPr>
              <a:t> depend on </a:t>
            </a:r>
            <a:r>
              <a:rPr lang="en-US" sz="2800" i="1" dirty="0">
                <a:solidFill>
                  <a:schemeClr val="bg1"/>
                </a:solidFill>
              </a:rPr>
              <a:t>r</a:t>
            </a:r>
            <a:r>
              <a:rPr lang="en-US" sz="2800" dirty="0">
                <a:solidFill>
                  <a:schemeClr val="bg1"/>
                </a:solidFill>
              </a:rPr>
              <a:t>!)</a:t>
            </a:r>
          </a:p>
          <a:p>
            <a:pPr marL="514350" indent="-51435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057400" y="5029200"/>
            <a:ext cx="1143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953000" y="4724400"/>
          <a:ext cx="189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Equation" r:id="rId4" imgW="1892160" imgH="533160" progId="Equation.DSMT4">
                  <p:embed/>
                </p:oleObj>
              </mc:Choice>
              <mc:Fallback>
                <p:oleObj name="Equation" r:id="rId4" imgW="1892160" imgH="533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724400"/>
                        <a:ext cx="18923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04" y="179102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Centripetal and Centrifugal…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Circular motion is maintained by a force directed to the center of the circle: this is called the </a:t>
            </a:r>
            <a:r>
              <a:rPr lang="en-US" sz="2400" dirty="0">
                <a:solidFill>
                  <a:srgbClr val="FFFF00"/>
                </a:solidFill>
              </a:rPr>
              <a:t>centripetal</a:t>
            </a:r>
            <a:r>
              <a:rPr lang="en-US" sz="2400" dirty="0"/>
              <a:t> force.</a:t>
            </a:r>
          </a:p>
          <a:p>
            <a:pPr>
              <a:buNone/>
            </a:pPr>
            <a:r>
              <a:rPr lang="en-US" sz="2400" dirty="0"/>
              <a:t>But </a:t>
            </a:r>
            <a:r>
              <a:rPr lang="en-US" sz="2400" dirty="0">
                <a:solidFill>
                  <a:srgbClr val="FFFF00"/>
                </a:solidFill>
              </a:rPr>
              <a:t>if the frame of reference is itself rotating </a:t>
            </a:r>
            <a:r>
              <a:rPr lang="en-US" sz="2400" dirty="0"/>
              <a:t>(and hence an accelerating, </a:t>
            </a:r>
            <a:r>
              <a:rPr lang="en-US" sz="2400" dirty="0" err="1">
                <a:solidFill>
                  <a:srgbClr val="FFFF00"/>
                </a:solidFill>
              </a:rPr>
              <a:t>noninertial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frame) Newton’s Laws are different: </a:t>
            </a:r>
            <a:r>
              <a:rPr lang="en-US" sz="2400" dirty="0">
                <a:solidFill>
                  <a:srgbClr val="FFFF00"/>
                </a:solidFill>
              </a:rPr>
              <a:t>in </a:t>
            </a:r>
            <a:r>
              <a:rPr lang="en-US" sz="2400" i="1" dirty="0">
                <a:solidFill>
                  <a:srgbClr val="FFFF00"/>
                </a:solidFill>
              </a:rPr>
              <a:t>that</a:t>
            </a:r>
            <a:r>
              <a:rPr lang="en-US" sz="2400" dirty="0">
                <a:solidFill>
                  <a:srgbClr val="FFFF00"/>
                </a:solidFill>
              </a:rPr>
              <a:t> frame, there </a:t>
            </a:r>
            <a:r>
              <a:rPr lang="en-US" sz="2400" i="1" dirty="0">
                <a:solidFill>
                  <a:srgbClr val="FFFF00"/>
                </a:solidFill>
              </a:rPr>
              <a:t>is</a:t>
            </a:r>
            <a:r>
              <a:rPr lang="en-US" sz="2400" dirty="0">
                <a:solidFill>
                  <a:srgbClr val="FFFF00"/>
                </a:solidFill>
              </a:rPr>
              <a:t> an apparent force </a:t>
            </a:r>
            <a:r>
              <a:rPr lang="en-US" sz="2400" dirty="0"/>
              <a:t>tugging outwards from the center—the </a:t>
            </a:r>
            <a:r>
              <a:rPr lang="en-US" sz="2400" dirty="0">
                <a:solidFill>
                  <a:srgbClr val="FFFF00"/>
                </a:solidFill>
              </a:rPr>
              <a:t>centrifugal</a:t>
            </a:r>
            <a:r>
              <a:rPr lang="en-US" sz="2400" dirty="0"/>
              <a:t> force.</a:t>
            </a:r>
          </a:p>
          <a:p>
            <a:pPr>
              <a:buNone/>
            </a:pPr>
            <a:r>
              <a:rPr lang="en-US" sz="2400" dirty="0"/>
              <a:t>(Note: We’ll avoid that frame!)</a:t>
            </a:r>
          </a:p>
        </p:txBody>
      </p:sp>
      <p:pic>
        <p:nvPicPr>
          <p:cNvPr id="51202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1976" y="914400"/>
            <a:ext cx="3733800" cy="555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72336" y="6514528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http://imgs.xkcd.com/comics/centrifugal_force.png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57200" y="5181600"/>
            <a:ext cx="8458200" cy="2362200"/>
          </a:xfrm>
          <a:prstGeom prst="ellipse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4419600"/>
            <a:ext cx="2209800" cy="2438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4419600"/>
            <a:ext cx="2209800" cy="2438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Newton’s Idea: a </a:t>
            </a:r>
            <a:r>
              <a:rPr lang="en-US" i="1" dirty="0">
                <a:solidFill>
                  <a:srgbClr val="FFFF00"/>
                </a:solidFill>
              </a:rPr>
              <a:t>Really</a:t>
            </a:r>
            <a:r>
              <a:rPr lang="en-US" dirty="0">
                <a:solidFill>
                  <a:srgbClr val="FFFF00"/>
                </a:solidFill>
              </a:rPr>
              <a:t> High Mountain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Imagine a </a:t>
            </a:r>
            <a:r>
              <a:rPr lang="en-US" sz="2800" i="1" dirty="0"/>
              <a:t>very</a:t>
            </a:r>
            <a:r>
              <a:rPr lang="en-US" sz="2800" dirty="0"/>
              <a:t> powerful cannon atop a mountain beyond the Earth’s atmosphere. </a:t>
            </a:r>
          </a:p>
          <a:p>
            <a:r>
              <a:rPr lang="en-US" sz="2800" dirty="0"/>
              <a:t>This cannonball goes so far we have to </a:t>
            </a:r>
            <a:r>
              <a:rPr lang="en-US" sz="2800" dirty="0">
                <a:solidFill>
                  <a:srgbClr val="FFFF00"/>
                </a:solidFill>
              </a:rPr>
              <a:t>include the Earth’s curvature</a:t>
            </a:r>
            <a:r>
              <a:rPr lang="en-US" sz="2800" dirty="0"/>
              <a:t> in our calculations!</a:t>
            </a:r>
          </a:p>
          <a:p>
            <a:r>
              <a:rPr lang="en-US" sz="2800" dirty="0"/>
              <a:t>The Earth’s surface drops 5m below a horizontal plane on traveling 8 km.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So what happens if the cannonball goes at 8 km/sec?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16104" y="4550392"/>
            <a:ext cx="1066800" cy="653960"/>
            <a:chOff x="2209800" y="3608696"/>
            <a:chExt cx="3810000" cy="2639704"/>
          </a:xfrm>
        </p:grpSpPr>
        <p:sp>
          <p:nvSpPr>
            <p:cNvPr id="5" name="Right Triangle 4"/>
            <p:cNvSpPr/>
            <p:nvPr/>
          </p:nvSpPr>
          <p:spPr>
            <a:xfrm flipH="1">
              <a:off x="3837296" y="3657600"/>
              <a:ext cx="457200" cy="2286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39000" y="3657600"/>
              <a:ext cx="5334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/>
            <p:cNvSpPr/>
            <p:nvPr/>
          </p:nvSpPr>
          <p:spPr>
            <a:xfrm>
              <a:off x="2209800" y="3886200"/>
              <a:ext cx="3810000" cy="2362200"/>
            </a:xfrm>
            <a:prstGeom prst="trapezoid">
              <a:avLst>
                <a:gd name="adj" fmla="val 50373"/>
              </a:avLst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280848" y="3608696"/>
              <a:ext cx="304800" cy="304800"/>
            </a:xfrm>
            <a:prstGeom prst="ellipse">
              <a:avLst/>
            </a:prstGeom>
            <a:solidFill>
              <a:schemeClr val="tx1"/>
            </a:solidFill>
            <a:ln w="412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Summing Junction 8"/>
            <p:cNvSpPr/>
            <p:nvPr/>
          </p:nvSpPr>
          <p:spPr>
            <a:xfrm>
              <a:off x="4294496" y="3616656"/>
              <a:ext cx="304800" cy="304800"/>
            </a:xfrm>
            <a:prstGeom prst="flowChartSummingJunctio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After Traveling 8 Kilometers in 1 second…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cannonball’s </a:t>
            </a:r>
            <a:r>
              <a:rPr lang="en-US" sz="2800" dirty="0">
                <a:solidFill>
                  <a:srgbClr val="FFFF00"/>
                </a:solidFill>
              </a:rPr>
              <a:t>velocity</a:t>
            </a:r>
            <a:r>
              <a:rPr lang="en-US" sz="2800" dirty="0"/>
              <a:t> has slightly changed direction, adding about  </a:t>
            </a:r>
            <a:r>
              <a:rPr lang="en-US" sz="2800" i="1" dirty="0">
                <a:solidFill>
                  <a:srgbClr val="FFFF00"/>
                </a:solidFill>
              </a:rPr>
              <a:t>g</a:t>
            </a:r>
            <a:r>
              <a:rPr lang="en-US" sz="2800" dirty="0">
                <a:solidFill>
                  <a:srgbClr val="FFFF00"/>
                </a:solidFill>
              </a:rPr>
              <a:t> = 10 m/sec downwards</a:t>
            </a:r>
            <a:r>
              <a:rPr lang="en-US" sz="2800" dirty="0"/>
              <a:t>,</a:t>
            </a:r>
          </a:p>
          <a:p>
            <a:pPr>
              <a:buNone/>
            </a:pPr>
            <a:r>
              <a:rPr lang="en-US" sz="2800" dirty="0"/>
              <a:t>	so the angle of change is given by tan</a:t>
            </a:r>
            <a:r>
              <a:rPr lang="el-GR" sz="2800" dirty="0"/>
              <a:t>θ</a:t>
            </a:r>
            <a:r>
              <a:rPr lang="en-US" sz="2800" dirty="0"/>
              <a:t> =10/8000.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BUT the Earth’s surface underneath the cannonball has turned by </a:t>
            </a:r>
            <a:r>
              <a:rPr lang="en-US" sz="2800" i="1" dirty="0">
                <a:solidFill>
                  <a:srgbClr val="FFFF00"/>
                </a:solidFill>
              </a:rPr>
              <a:t>precisely</a:t>
            </a:r>
            <a:r>
              <a:rPr lang="en-US" sz="2800" dirty="0">
                <a:solidFill>
                  <a:srgbClr val="FFFF00"/>
                </a:solidFill>
              </a:rPr>
              <a:t> the same amount—and so has the direction of gravity!</a:t>
            </a:r>
          </a:p>
          <a:p>
            <a:endParaRPr lang="en-US" sz="2800" dirty="0"/>
          </a:p>
          <a:p>
            <a:r>
              <a:rPr lang="en-US" sz="2800" dirty="0"/>
              <a:t>The cannonball finds itself in </a:t>
            </a:r>
            <a:r>
              <a:rPr lang="en-US" sz="2800" b="1" dirty="0">
                <a:solidFill>
                  <a:srgbClr val="FFFF00"/>
                </a:solidFill>
              </a:rPr>
              <a:t>exactly the same situation it began in</a:t>
            </a:r>
            <a:r>
              <a:rPr lang="en-US" sz="2800" dirty="0"/>
              <a:t>: moving parallel to the surface, perpendicular to gravity, at the same height. 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So what happens next?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Newton’s Own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/>
              <a:t>Newton realized that at the right initial speed, above the atmosphere, the cannonball would circle indefinitely, </a:t>
            </a:r>
            <a:r>
              <a:rPr lang="en-US" dirty="0">
                <a:solidFill>
                  <a:srgbClr val="FFFF00"/>
                </a:solidFill>
              </a:rPr>
              <a:t>accelerating towards the Earth constantly, </a:t>
            </a:r>
            <a:r>
              <a:rPr lang="en-US" i="1" dirty="0">
                <a:solidFill>
                  <a:srgbClr val="FFFF00"/>
                </a:solidFill>
              </a:rPr>
              <a:t>but</a:t>
            </a:r>
            <a:r>
              <a:rPr lang="en-US" dirty="0">
                <a:solidFill>
                  <a:srgbClr val="FFFF00"/>
                </a:solidFill>
              </a:rPr>
              <a:t> staying at the same height</a:t>
            </a:r>
            <a:r>
              <a:rPr lang="en-US" dirty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608" y="1791720"/>
            <a:ext cx="4038600" cy="365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98128" y="568656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Link to animation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Acceleration in Steady Circular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A ball circling at constant speed </a:t>
            </a:r>
            <a:r>
              <a:rPr lang="en-US" sz="2400" i="1" dirty="0"/>
              <a:t>v</a:t>
            </a:r>
            <a:r>
              <a:rPr lang="en-US" sz="2400" dirty="0"/>
              <a:t> goes from A to B in </a:t>
            </a:r>
            <a:r>
              <a:rPr lang="en-US" sz="2400" dirty="0">
                <a:solidFill>
                  <a:srgbClr val="FFFF00"/>
                </a:solidFill>
              </a:rPr>
              <a:t>one second</a:t>
            </a:r>
            <a:r>
              <a:rPr lang="en-US" sz="2400" dirty="0"/>
              <a:t>: in the limit of a small angle, distance AB = </a:t>
            </a:r>
            <a:r>
              <a:rPr lang="en-US" sz="2400" i="1" dirty="0"/>
              <a:t>v</a:t>
            </a:r>
            <a:r>
              <a:rPr lang="en-US" sz="2400" dirty="0"/>
              <a:t>.</a:t>
            </a: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FF00"/>
                </a:solidFill>
              </a:rPr>
              <a:t>velocity vectors </a:t>
            </a:r>
            <a:r>
              <a:rPr lang="en-US" sz="2400" dirty="0"/>
              <a:t>are perpendicular to the position vectors, so they </a:t>
            </a:r>
            <a:r>
              <a:rPr lang="en-US" sz="2400" dirty="0">
                <a:solidFill>
                  <a:srgbClr val="FFFF00"/>
                </a:solidFill>
              </a:rPr>
              <a:t>turn through the same angle</a:t>
            </a:r>
            <a:r>
              <a:rPr lang="en-US" sz="2400" dirty="0"/>
              <a:t>.</a:t>
            </a:r>
          </a:p>
          <a:p>
            <a:r>
              <a:rPr lang="en-US" sz="2400" dirty="0"/>
              <a:t>Hence </a:t>
            </a:r>
            <a:r>
              <a:rPr lang="en-US" sz="2400" i="1" dirty="0"/>
              <a:t>a</a:t>
            </a:r>
            <a:r>
              <a:rPr lang="en-US" sz="2400" dirty="0"/>
              <a:t>/</a:t>
            </a:r>
            <a:r>
              <a:rPr lang="en-US" sz="2400" i="1" dirty="0"/>
              <a:t>v</a:t>
            </a:r>
            <a:r>
              <a:rPr lang="en-US" sz="2400" dirty="0"/>
              <a:t> = dist AB/</a:t>
            </a:r>
            <a:r>
              <a:rPr lang="en-US" sz="2400" i="1" dirty="0"/>
              <a:t>r</a:t>
            </a:r>
            <a:r>
              <a:rPr lang="en-US" sz="2400" dirty="0"/>
              <a:t> = </a:t>
            </a:r>
            <a:r>
              <a:rPr lang="en-US" sz="2400" i="1" dirty="0"/>
              <a:t>v</a:t>
            </a:r>
            <a:r>
              <a:rPr lang="en-US" sz="2400" dirty="0"/>
              <a:t>/</a:t>
            </a:r>
            <a:r>
              <a:rPr lang="en-US" sz="2400" i="1" dirty="0"/>
              <a:t>r</a:t>
            </a:r>
            <a:r>
              <a:rPr lang="en-US" sz="2400" dirty="0"/>
              <a:t>,</a:t>
            </a:r>
          </a:p>
          <a:p>
            <a:pPr>
              <a:buNone/>
            </a:pPr>
            <a:r>
              <a:rPr lang="en-US" sz="2400" dirty="0"/>
              <a:t>	That is,</a:t>
            </a:r>
          </a:p>
          <a:p>
            <a:pPr algn="ctr">
              <a:buNone/>
            </a:pPr>
            <a:r>
              <a:rPr lang="en-US" sz="2400" dirty="0"/>
              <a:t>	</a:t>
            </a:r>
            <a:r>
              <a:rPr lang="en-US" i="1" dirty="0">
                <a:solidFill>
                  <a:srgbClr val="FFFF00"/>
                </a:solidFill>
              </a:rPr>
              <a:t>a</a:t>
            </a:r>
            <a:r>
              <a:rPr lang="en-US" dirty="0">
                <a:solidFill>
                  <a:srgbClr val="FFFF00"/>
                </a:solidFill>
              </a:rPr>
              <a:t> = </a:t>
            </a:r>
            <a:r>
              <a:rPr lang="en-US" i="1" dirty="0">
                <a:solidFill>
                  <a:srgbClr val="FFFF00"/>
                </a:solidFill>
              </a:rPr>
              <a:t>v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i="1" dirty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74288" y="5959520"/>
            <a:ext cx="16002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647888" y="5562600"/>
            <a:ext cx="2297376" cy="955344"/>
            <a:chOff x="6002736" y="5562600"/>
            <a:chExt cx="2297376" cy="955344"/>
          </a:xfrm>
        </p:grpSpPr>
        <p:grpSp>
          <p:nvGrpSpPr>
            <p:cNvPr id="17" name="Group 16"/>
            <p:cNvGrpSpPr/>
            <p:nvPr/>
          </p:nvGrpSpPr>
          <p:grpSpPr>
            <a:xfrm>
              <a:off x="6002736" y="5747984"/>
              <a:ext cx="1873893" cy="632002"/>
              <a:chOff x="6234752" y="5693392"/>
              <a:chExt cx="1873893" cy="632002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rot="1200000" flipV="1">
                <a:off x="6279845" y="6018552"/>
                <a:ext cx="1828800" cy="3048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6234752" y="5693392"/>
                <a:ext cx="1843242" cy="632002"/>
                <a:chOff x="6234752" y="5693392"/>
                <a:chExt cx="1843242" cy="632002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6234752" y="5693392"/>
                  <a:ext cx="1828800" cy="304800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5400000">
                  <a:off x="7772400" y="6019800"/>
                  <a:ext cx="609600" cy="1588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TextBox 25"/>
            <p:cNvSpPr txBox="1"/>
            <p:nvPr/>
          </p:nvSpPr>
          <p:spPr>
            <a:xfrm>
              <a:off x="6781800" y="55626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v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81800" y="6136944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42912" y="5840104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15296" y="1191904"/>
            <a:ext cx="4008637" cy="4216024"/>
            <a:chOff x="4920016" y="1191904"/>
            <a:chExt cx="4008637" cy="4216024"/>
          </a:xfrm>
        </p:grpSpPr>
        <p:grpSp>
          <p:nvGrpSpPr>
            <p:cNvPr id="16" name="Group 15"/>
            <p:cNvGrpSpPr/>
            <p:nvPr/>
          </p:nvGrpSpPr>
          <p:grpSpPr>
            <a:xfrm>
              <a:off x="4920016" y="1445528"/>
              <a:ext cx="4008637" cy="3962400"/>
              <a:chOff x="5029200" y="1295400"/>
              <a:chExt cx="4008637" cy="39624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029200" y="1600200"/>
                <a:ext cx="3657600" cy="3657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rot="16200000" flipV="1">
                <a:off x="5791200" y="2362200"/>
                <a:ext cx="1828800" cy="304800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17400000" flipV="1">
                <a:off x="6116361" y="2359179"/>
                <a:ext cx="1828800" cy="304800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6553200" y="1295400"/>
                <a:ext cx="1828800" cy="3048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200000" flipV="1">
                <a:off x="7209037" y="1639896"/>
                <a:ext cx="1828800" cy="3048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6154008" y="1758288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51344" y="1754872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400800" y="1524000"/>
              <a:ext cx="762000" cy="1588"/>
            </a:xfrm>
            <a:prstGeom prst="straightConnector1">
              <a:avLst/>
            </a:prstGeom>
            <a:ln w="31750">
              <a:solidFill>
                <a:srgbClr val="FFFF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656696" y="1191904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v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95032" y="237016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r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4200" y="2383808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r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Dynamics of Circular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dirty="0"/>
              <a:t>Constant speed circular motion has acceleration of constant magnitude but always changing direction:  it points at all times to the center of the circle. </a:t>
            </a:r>
          </a:p>
          <a:p>
            <a:r>
              <a:rPr lang="en-US" dirty="0"/>
              <a:t>So from               , to maintain steady circular motion, a body must experience a net force of constant magnitude directed always to the center of the circle.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3678260"/>
          <a:ext cx="1257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1257120" imgH="444240" progId="Equation.DSMT4">
                  <p:embed/>
                </p:oleObj>
              </mc:Choice>
              <mc:Fallback>
                <p:oleObj name="Equation" r:id="rId4" imgW="125712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678260"/>
                        <a:ext cx="12573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Low Earth Orbit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Newton had discovered the path of a satellite in low Earth orbit!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For a circular orbit close to Earth’s surface,</a:t>
            </a:r>
          </a:p>
          <a:p>
            <a:pPr>
              <a:buNone/>
            </a:pPr>
            <a:r>
              <a:rPr lang="en-US" sz="2800" dirty="0"/>
              <a:t>     is just                         .  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So the speed for low orbit motion is                : that’s 8 km/sec, </a:t>
            </a:r>
            <a:r>
              <a:rPr lang="en-US" sz="2800" dirty="0">
                <a:solidFill>
                  <a:srgbClr val="FFFF00"/>
                </a:solidFill>
              </a:rPr>
              <a:t>round the Earth in 80 minutes</a:t>
            </a:r>
            <a:r>
              <a:rPr lang="en-US" sz="2800" dirty="0"/>
              <a:t>.  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Newton’s next question:  </a:t>
            </a:r>
            <a:r>
              <a:rPr lang="en-US" sz="2800" dirty="0"/>
              <a:t>why does the </a:t>
            </a:r>
            <a:r>
              <a:rPr lang="en-US" sz="2800" i="1" dirty="0"/>
              <a:t>Moon</a:t>
            </a:r>
            <a:r>
              <a:rPr lang="en-US" sz="2800" dirty="0"/>
              <a:t> circle the Earth? Could it be the same reason? </a:t>
            </a:r>
            <a:r>
              <a:rPr lang="en-US" sz="2800" dirty="0">
                <a:solidFill>
                  <a:srgbClr val="FF0000"/>
                </a:solidFill>
              </a:rPr>
              <a:t>The force of gravity extends to the Moon?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058908" y="2728364"/>
          <a:ext cx="1257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1257120" imgH="444240" progId="Equation.DSMT4">
                  <p:embed/>
                </p:oleObj>
              </mc:Choice>
              <mc:Fallback>
                <p:oleObj name="Equation" r:id="rId4" imgW="125712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908" y="2728364"/>
                        <a:ext cx="12573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5000" y="3219736"/>
          <a:ext cx="18986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6" imgW="2057400" imgH="507960" progId="Equation.DSMT4">
                  <p:embed/>
                </p:oleObj>
              </mc:Choice>
              <mc:Fallback>
                <p:oleObj name="Equation" r:id="rId6" imgW="205740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19736"/>
                        <a:ext cx="18986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72808" y="4128052"/>
          <a:ext cx="1168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8" imgW="1168200" imgH="507960" progId="Equation.DSMT4">
                  <p:embed/>
                </p:oleObj>
              </mc:Choice>
              <mc:Fallback>
                <p:oleObj name="Equation" r:id="rId8" imgW="116820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808" y="4128052"/>
                        <a:ext cx="1168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Moon’s Orbit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Assuming the Moon’s circular orbit </a:t>
            </a:r>
            <a:r>
              <a:rPr lang="en-US" sz="2800" i="1" dirty="0"/>
              <a:t>is</a:t>
            </a:r>
            <a:r>
              <a:rPr lang="en-US" sz="2800" dirty="0"/>
              <a:t> a result of gravitational pulling from the Earth, does the Moon feel </a:t>
            </a:r>
            <a:r>
              <a:rPr lang="en-US" sz="2800" i="1" dirty="0"/>
              <a:t>F</a:t>
            </a:r>
            <a:r>
              <a:rPr lang="en-US" sz="2800" dirty="0"/>
              <a:t> = </a:t>
            </a:r>
            <a:r>
              <a:rPr lang="en-US" sz="2800" i="1" dirty="0"/>
              <a:t>mg</a:t>
            </a:r>
            <a:r>
              <a:rPr lang="en-US" sz="2800" dirty="0"/>
              <a:t> as we do?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That’s easy to check:  Newton found the </a:t>
            </a:r>
            <a:r>
              <a:rPr lang="en-US" sz="2800" dirty="0">
                <a:solidFill>
                  <a:srgbClr val="FFFF00"/>
                </a:solidFill>
              </a:rPr>
              <a:t>Moon’s acceleration</a:t>
            </a:r>
            <a:r>
              <a:rPr lang="en-US" sz="2800" dirty="0"/>
              <a:t>, using </a:t>
            </a:r>
            <a:r>
              <a:rPr lang="en-US" sz="2800" i="1" dirty="0"/>
              <a:t>v</a:t>
            </a:r>
            <a:r>
              <a:rPr lang="en-US" sz="2800" baseline="30000" dirty="0"/>
              <a:t>2</a:t>
            </a:r>
            <a:r>
              <a:rPr lang="en-US" sz="2800" dirty="0"/>
              <a:t>/</a:t>
            </a:r>
            <a:r>
              <a:rPr lang="en-US" sz="2800" i="1" dirty="0"/>
              <a:t>r</a:t>
            </a:r>
            <a:r>
              <a:rPr lang="en-US" sz="2800" dirty="0"/>
              <a:t>.  The distance was known (384,000,000m), the speed in orbit is close to 1 km/sec (it goes around in one month) …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Bottom Line:  </a:t>
            </a:r>
            <a:r>
              <a:rPr lang="en-US" sz="2800" b="1" i="1" dirty="0">
                <a:solidFill>
                  <a:srgbClr val="FFFF00"/>
                </a:solidFill>
              </a:rPr>
              <a:t>v</a:t>
            </a:r>
            <a:r>
              <a:rPr lang="en-US" sz="2800" b="1" baseline="30000" dirty="0">
                <a:solidFill>
                  <a:srgbClr val="FFFF00"/>
                </a:solidFill>
              </a:rPr>
              <a:t>2</a:t>
            </a:r>
            <a:r>
              <a:rPr lang="en-US" sz="2800" b="1" dirty="0">
                <a:solidFill>
                  <a:srgbClr val="FFFF00"/>
                </a:solidFill>
              </a:rPr>
              <a:t>/</a:t>
            </a:r>
            <a:r>
              <a:rPr lang="en-US" sz="2800" b="1" i="1" dirty="0">
                <a:solidFill>
                  <a:srgbClr val="FFFF00"/>
                </a:solidFill>
              </a:rPr>
              <a:t>r</a:t>
            </a:r>
            <a:r>
              <a:rPr lang="en-US" sz="2800" b="1" dirty="0">
                <a:solidFill>
                  <a:srgbClr val="FFFF00"/>
                </a:solidFill>
              </a:rPr>
              <a:t> = 0.0026</a:t>
            </a:r>
            <a:r>
              <a:rPr lang="en-US" sz="2800" b="1" i="1" dirty="0">
                <a:solidFill>
                  <a:srgbClr val="FFFF00"/>
                </a:solidFill>
              </a:rPr>
              <a:t>m</a:t>
            </a:r>
            <a:r>
              <a:rPr lang="en-US" sz="2800" b="1" dirty="0">
                <a:solidFill>
                  <a:srgbClr val="FFFF00"/>
                </a:solidFill>
              </a:rPr>
              <a:t>/</a:t>
            </a:r>
            <a:r>
              <a:rPr lang="en-US" sz="2800" b="1" i="1" dirty="0">
                <a:solidFill>
                  <a:srgbClr val="FFFF00"/>
                </a:solidFill>
              </a:rPr>
              <a:t>s</a:t>
            </a:r>
            <a:r>
              <a:rPr lang="en-US" sz="2800" b="1" baseline="30000" dirty="0">
                <a:solidFill>
                  <a:srgbClr val="FFFF00"/>
                </a:solidFill>
              </a:rPr>
              <a:t>2</a:t>
            </a:r>
            <a:r>
              <a:rPr lang="en-US" sz="2800" b="1" dirty="0">
                <a:solidFill>
                  <a:srgbClr val="FFFF00"/>
                </a:solidFill>
              </a:rPr>
              <a:t> = </a:t>
            </a:r>
            <a:r>
              <a:rPr lang="en-US" sz="2800" b="1" i="1" dirty="0">
                <a:solidFill>
                  <a:srgbClr val="FFFF00"/>
                </a:solidFill>
              </a:rPr>
              <a:t>g</a:t>
            </a:r>
            <a:r>
              <a:rPr lang="en-US" sz="2800" b="1" dirty="0">
                <a:solidFill>
                  <a:srgbClr val="FFFF00"/>
                </a:solidFill>
              </a:rPr>
              <a:t>/3600</a:t>
            </a:r>
            <a:r>
              <a:rPr lang="en-US" sz="2800" b="1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1425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3235</TotalTime>
  <Words>958</Words>
  <Application>Microsoft Office PowerPoint</Application>
  <PresentationFormat>On-screen Show (4:3)</PresentationFormat>
  <Paragraphs>142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 Theme</vt:lpstr>
      <vt:lpstr>Equation</vt:lpstr>
      <vt:lpstr>Circular Motion</vt:lpstr>
      <vt:lpstr>A Cannon on a Mountain</vt:lpstr>
      <vt:lpstr>Newton’s Idea: a Really High Mountain</vt:lpstr>
      <vt:lpstr>After Traveling 8 Kilometers in 1 second…</vt:lpstr>
      <vt:lpstr>Newton’s Own Picture</vt:lpstr>
      <vt:lpstr>Acceleration in Steady Circular Motion</vt:lpstr>
      <vt:lpstr>Dynamics of Circular Motion</vt:lpstr>
      <vt:lpstr>Low Earth Orbit</vt:lpstr>
      <vt:lpstr>The Moon’s Orbit</vt:lpstr>
      <vt:lpstr>Basic Moon Facts</vt:lpstr>
      <vt:lpstr>The Inverse Square Law of Gravity</vt:lpstr>
      <vt:lpstr>Let’s look at some different circular motion…</vt:lpstr>
      <vt:lpstr>But why mess with toys—just do it!</vt:lpstr>
      <vt:lpstr>  http://www.youtube.com/watch?v=wiZoVAZGgsw&amp;NR=1  </vt:lpstr>
      <vt:lpstr>What is the Normal Force from the Track?</vt:lpstr>
      <vt:lpstr>      Clicker Question If  the loop track has a radius of 6 meters, approximately how fast must the car be going at the top to stay on the track?</vt:lpstr>
      <vt:lpstr>   Clicker Question Answer If  the loop track has a radius of 6 meters, approximately how fast must the car be going at the top to stay on the track?</vt:lpstr>
      <vt:lpstr>What’s the Normal Force at the Bottom?</vt:lpstr>
      <vt:lpstr>Clicker Question</vt:lpstr>
      <vt:lpstr>Clicker Question Answer</vt:lpstr>
      <vt:lpstr>Centripetal and Centrifugal…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Motion</dc:title>
  <dc:creator>Michael</dc:creator>
  <cp:lastModifiedBy>Fowler, Michael (mf1i)</cp:lastModifiedBy>
  <cp:revision>48</cp:revision>
  <dcterms:created xsi:type="dcterms:W3CDTF">2010-02-02T16:29:14Z</dcterms:created>
  <dcterms:modified xsi:type="dcterms:W3CDTF">2019-09-07T15:25:25Z</dcterms:modified>
</cp:coreProperties>
</file>