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79" r:id="rId17"/>
    <p:sldId id="280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E31CE-63A8-4BD9-A29E-C315D173A0EE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E10DD-A074-42FC-B489-579E249FE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7CA85-6F5B-49A9-93B0-84E9A487D570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hyperlink" Target="http://www.youtube.com/watch?v=D-GzuZjawNI&amp;feature=related" TargetMode="External"/><Relationship Id="rId9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Using Newton’s Laws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Physics 1425 Lecture 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456" y="646606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Michael Fowler,  UVa.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		     </a:t>
            </a:r>
            <a:r>
              <a:rPr lang="en-US" sz="3600" dirty="0">
                <a:solidFill>
                  <a:srgbClr val="FFFF00"/>
                </a:solidFill>
              </a:rPr>
              <a:t>Clicker Question</a:t>
            </a:r>
            <a:br>
              <a:rPr lang="en-US" sz="3600" dirty="0"/>
            </a:br>
            <a:r>
              <a:rPr lang="en-US" sz="3600" dirty="0"/>
              <a:t>What is the normal force from the elevator floor on a person weighing </a:t>
            </a:r>
            <a:r>
              <a:rPr lang="en-US" sz="3600" i="1" dirty="0"/>
              <a:t>mg</a:t>
            </a:r>
            <a:r>
              <a:rPr lang="en-US" sz="3600" dirty="0"/>
              <a:t>, if the elevator is accelerating upwards at 0.1</a:t>
            </a:r>
            <a:r>
              <a:rPr lang="en-US" sz="3600" i="1" dirty="0"/>
              <a:t>g</a:t>
            </a:r>
            <a:r>
              <a:rPr lang="en-US" sz="3600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25908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1.1</a:t>
            </a:r>
            <a:r>
              <a:rPr lang="en-US" i="1" dirty="0"/>
              <a:t>mg</a:t>
            </a:r>
          </a:p>
          <a:p>
            <a:pPr marL="514350" indent="-514350">
              <a:buAutoNum type="alphaUcPeriod"/>
            </a:pPr>
            <a:r>
              <a:rPr lang="en-US" i="1" dirty="0"/>
              <a:t>mg</a:t>
            </a:r>
          </a:p>
          <a:p>
            <a:pPr marL="514350" indent="-514350">
              <a:buAutoNum type="alphaUcPeriod"/>
            </a:pPr>
            <a:r>
              <a:rPr lang="en-US" dirty="0"/>
              <a:t>0.9</a:t>
            </a:r>
            <a:r>
              <a:rPr lang="en-US" i="1" dirty="0"/>
              <a:t>mg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		     </a:t>
            </a:r>
            <a:r>
              <a:rPr lang="en-US" sz="3600" dirty="0">
                <a:solidFill>
                  <a:srgbClr val="FFFF00"/>
                </a:solidFill>
              </a:rPr>
              <a:t>Clicker Question</a:t>
            </a:r>
            <a:br>
              <a:rPr lang="en-US" sz="3600" dirty="0"/>
            </a:br>
            <a:r>
              <a:rPr lang="en-US" sz="3600" dirty="0"/>
              <a:t>What is the normal force from the elevator floor on a person weighing </a:t>
            </a:r>
            <a:r>
              <a:rPr lang="en-US" sz="3600" i="1" dirty="0"/>
              <a:t>mg</a:t>
            </a:r>
            <a:r>
              <a:rPr lang="en-US" sz="3600" dirty="0"/>
              <a:t>, if the elevator is accelerating upwards at 0.1</a:t>
            </a:r>
            <a:r>
              <a:rPr lang="en-US" sz="3600" i="1" dirty="0"/>
              <a:t>g</a:t>
            </a:r>
            <a:r>
              <a:rPr lang="en-US" sz="3600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200399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1.1</a:t>
            </a:r>
            <a:r>
              <a:rPr lang="en-US" i="1" dirty="0"/>
              <a:t>mg</a:t>
            </a:r>
          </a:p>
          <a:p>
            <a:pPr marL="514350" indent="-514350">
              <a:buAutoNum type="alphaUcPeriod"/>
            </a:pPr>
            <a:r>
              <a:rPr lang="en-US" i="1" dirty="0"/>
              <a:t>mg</a:t>
            </a:r>
          </a:p>
          <a:p>
            <a:pPr marL="514350" indent="-514350">
              <a:buAutoNum type="alphaUcPeriod"/>
            </a:pPr>
            <a:r>
              <a:rPr lang="en-US" dirty="0"/>
              <a:t>0.9</a:t>
            </a:r>
            <a:r>
              <a:rPr lang="en-US" i="1" dirty="0"/>
              <a:t>mg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</a:t>
            </a:r>
          </a:p>
          <a:p>
            <a:pPr marL="514350" indent="-514350">
              <a:buNone/>
            </a:pPr>
            <a:r>
              <a:rPr lang="en-US" dirty="0">
                <a:hlinkClick r:id="rId4"/>
              </a:rPr>
              <a:t>Link to movie!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438400" y="3733800"/>
            <a:ext cx="1447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800600" y="3429000"/>
          <a:ext cx="2882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5" imgW="2882880" imgH="520560" progId="Equation.DSMT4">
                  <p:embed/>
                </p:oleObj>
              </mc:Choice>
              <mc:Fallback>
                <p:oleObj name="Equation" r:id="rId5" imgW="2882880" imgH="5205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429000"/>
                        <a:ext cx="28829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34000" y="4759656"/>
          <a:ext cx="558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7" imgW="558720" imgH="431640" progId="Equation.DSMT4">
                  <p:embed/>
                </p:oleObj>
              </mc:Choice>
              <mc:Fallback>
                <p:oleObj name="Equation" r:id="rId7" imgW="55872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759656"/>
                        <a:ext cx="558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746544" y="4683456"/>
          <a:ext cx="368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9" imgW="368280" imgH="444240" progId="Equation.DSMT4">
                  <p:embed/>
                </p:oleObj>
              </mc:Choice>
              <mc:Fallback>
                <p:oleObj name="Equation" r:id="rId9" imgW="36828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544" y="4683456"/>
                        <a:ext cx="368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5400000" flipH="1" flipV="1">
            <a:off x="7315994" y="4114006"/>
            <a:ext cx="30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020890" y="5175118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658358" y="5003954"/>
            <a:ext cx="2057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Tension!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In Newton’s original statement of his Third Law, he features a horse pulling a rope attached to a stone.  </a:t>
            </a:r>
          </a:p>
          <a:p>
            <a:r>
              <a:rPr lang="en-US" dirty="0"/>
              <a:t>The tension in the string means that if the stone is subject to a certain force from the horse’s efforts, the horse feels an equal and opposite force from the tug of the string.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The string is pulling </a:t>
            </a:r>
            <a:r>
              <a:rPr lang="en-US" b="1" dirty="0">
                <a:solidFill>
                  <a:srgbClr val="FF0000"/>
                </a:solidFill>
              </a:rPr>
              <a:t>inwards</a:t>
            </a:r>
            <a:r>
              <a:rPr lang="en-US" dirty="0">
                <a:solidFill>
                  <a:srgbClr val="FF0000"/>
                </a:solidFill>
              </a:rPr>
              <a:t> at both ends.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Tension Puzzle…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Suppose the looped end of the string is taken from the hook, put over the pulley, and a one kg mass is hung from that end too.  </a:t>
            </a:r>
            <a:r>
              <a:rPr lang="en-US" dirty="0">
                <a:solidFill>
                  <a:srgbClr val="FFFF00"/>
                </a:solidFill>
              </a:rPr>
              <a:t>What will the spring scale read now?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/>
              <a:t>   About the same</a:t>
            </a:r>
          </a:p>
          <a:p>
            <a:pPr marL="514350" indent="-514350">
              <a:buAutoNum type="alphaUcPeriod"/>
            </a:pPr>
            <a:r>
              <a:rPr lang="en-US" dirty="0"/>
              <a:t>   About double</a:t>
            </a:r>
          </a:p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 one kg mass hangs from the string, </a:t>
            </a:r>
            <a:r>
              <a:rPr lang="en-US" dirty="0">
                <a:solidFill>
                  <a:srgbClr val="FFFF00"/>
                </a:solidFill>
              </a:rPr>
              <a:t>the other end is looped over a hook</a:t>
            </a:r>
            <a:r>
              <a:rPr lang="en-US" dirty="0"/>
              <a:t>.</a:t>
            </a:r>
          </a:p>
        </p:txBody>
      </p:sp>
      <p:pic>
        <p:nvPicPr>
          <p:cNvPr id="6" name="Picture 2" descr="C:\Users\Michael\Desktop\MyDocsWorkComputerMay09\02Phys152\tensio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064" y="3331192"/>
            <a:ext cx="44704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Tension Puzzle Answered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 did the experiment, this is what we saw: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133600"/>
            <a:ext cx="3657600" cy="4525963"/>
          </a:xfrm>
        </p:spPr>
        <p:txBody>
          <a:bodyPr/>
          <a:lstStyle/>
          <a:p>
            <a:r>
              <a:rPr lang="en-US" dirty="0"/>
              <a:t>The tension in the string is the weight of one kg, 9.8N.  In the first case, the string was pulling the hook with 9.8N force, </a:t>
            </a:r>
            <a:r>
              <a:rPr lang="en-US" dirty="0">
                <a:solidFill>
                  <a:srgbClr val="FFFF00"/>
                </a:solidFill>
              </a:rPr>
              <a:t>and the hook was pulling right back! </a:t>
            </a:r>
          </a:p>
          <a:p>
            <a:endParaRPr lang="en-US" dirty="0"/>
          </a:p>
        </p:txBody>
      </p:sp>
      <p:pic>
        <p:nvPicPr>
          <p:cNvPr id="5" name="Picture 2" descr="C:\Users\Michael\Desktop\MyDocsWorkComputerMay09\02Phys152\tensio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264" y="3154912"/>
            <a:ext cx="4368799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Free Body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apply Newton’s Laws to find how a body moves, we must focus on </a:t>
            </a:r>
            <a:r>
              <a:rPr lang="en-US" dirty="0">
                <a:solidFill>
                  <a:srgbClr val="FFFF00"/>
                </a:solidFill>
              </a:rPr>
              <a:t>that body alone </a:t>
            </a:r>
            <a:r>
              <a:rPr lang="en-US" dirty="0"/>
              <a:t>and add </a:t>
            </a:r>
            <a:r>
              <a:rPr lang="en-US" dirty="0">
                <a:solidFill>
                  <a:srgbClr val="FFFF00"/>
                </a:solidFill>
              </a:rPr>
              <a:t>all</a:t>
            </a:r>
            <a:r>
              <a:rPr lang="en-US" dirty="0"/>
              <a:t> the (vector) forces acting on it.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diagram showing all the forces on one body (or even part of a body) is called a “</a:t>
            </a:r>
            <a:r>
              <a:rPr lang="en-US" dirty="0">
                <a:solidFill>
                  <a:srgbClr val="FFFF00"/>
                </a:solidFill>
              </a:rPr>
              <a:t>free body diagram</a:t>
            </a:r>
            <a:r>
              <a:rPr lang="en-US" dirty="0"/>
              <a:t>”—we’ve “freed” the body from the rest of the system, representing everything else just by </a:t>
            </a:r>
            <a:r>
              <a:rPr lang="en-US" dirty="0">
                <a:solidFill>
                  <a:srgbClr val="FFFF00"/>
                </a:solidFill>
              </a:rPr>
              <a:t>the forces on this body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net (total) force </a:t>
            </a:r>
            <a:r>
              <a:rPr lang="en-US" dirty="0"/>
              <a:t>then goes into                  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4" imgW="1473120" imgH="444240" progId="Equation.DSMT4">
                  <p:embed/>
                </p:oleObj>
              </mc:Choice>
              <mc:Fallback>
                <p:oleObj name="Equation" r:id="rId4" imgW="147312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286" y="5575609"/>
                        <a:ext cx="1473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The strings shown are </a:t>
            </a:r>
          </a:p>
          <a:p>
            <a:pPr>
              <a:buNone/>
            </a:pPr>
            <a:r>
              <a:rPr lang="en-US" dirty="0"/>
              <a:t>all at 120° to each other. </a:t>
            </a:r>
          </a:p>
          <a:p>
            <a:pPr>
              <a:buNone/>
            </a:pPr>
            <a:r>
              <a:rPr lang="en-US" dirty="0"/>
              <a:t>For the vertical string, </a:t>
            </a:r>
          </a:p>
          <a:p>
            <a:pPr>
              <a:buNone/>
            </a:pPr>
            <a:r>
              <a:rPr lang="en-US" i="1" dirty="0"/>
              <a:t>T</a:t>
            </a:r>
            <a:r>
              <a:rPr lang="en-US" dirty="0"/>
              <a:t> = </a:t>
            </a:r>
            <a:r>
              <a:rPr lang="en-US" i="1" dirty="0"/>
              <a:t>Mg</a:t>
            </a:r>
            <a:r>
              <a:rPr lang="en-US" dirty="0"/>
              <a:t>. What is </a:t>
            </a:r>
            <a:r>
              <a:rPr lang="en-US" i="1" dirty="0"/>
              <a:t>T</a:t>
            </a:r>
            <a:r>
              <a:rPr lang="en-US" dirty="0"/>
              <a:t> in one </a:t>
            </a:r>
          </a:p>
          <a:p>
            <a:pPr>
              <a:buNone/>
            </a:pPr>
            <a:r>
              <a:rPr lang="en-US" dirty="0"/>
              <a:t>of the sloping strings?</a:t>
            </a:r>
          </a:p>
          <a:p>
            <a:pPr marL="514350" indent="-514350">
              <a:buAutoNum type="alphaUcPeriod"/>
            </a:pPr>
            <a:r>
              <a:rPr lang="en-US" i="1" dirty="0"/>
              <a:t>Mg</a:t>
            </a:r>
            <a:r>
              <a:rPr lang="en-US" dirty="0"/>
              <a:t>/2</a:t>
            </a:r>
          </a:p>
          <a:p>
            <a:pPr marL="514350" indent="-514350">
              <a:buAutoNum type="alphaUcPeriod"/>
            </a:pPr>
            <a:r>
              <a:rPr lang="en-US" i="1" dirty="0"/>
              <a:t>Mg</a:t>
            </a:r>
          </a:p>
          <a:p>
            <a:pPr marL="514350" indent="-514350">
              <a:buAutoNum type="alphaUcPeriod"/>
            </a:pPr>
            <a:r>
              <a:rPr lang="en-US" i="1" dirty="0"/>
              <a:t>Mg</a:t>
            </a:r>
            <a:r>
              <a:rPr lang="en-US" dirty="0"/>
              <a:t>/√3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>
            <a:normAutofit/>
          </a:bodyPr>
          <a:lstStyle/>
          <a:p>
            <a:r>
              <a:rPr lang="en-US" sz="2400" dirty="0"/>
              <a:t>The strings shown are all at 120° to each other. For the vertical string, </a:t>
            </a:r>
            <a:r>
              <a:rPr lang="en-US" sz="2400" i="1" dirty="0"/>
              <a:t>T</a:t>
            </a:r>
            <a:r>
              <a:rPr lang="en-US" sz="2400" dirty="0"/>
              <a:t> = </a:t>
            </a:r>
            <a:r>
              <a:rPr lang="en-US" sz="2400" i="1" dirty="0"/>
              <a:t>Mg</a:t>
            </a:r>
            <a:r>
              <a:rPr lang="en-US" sz="2400" dirty="0"/>
              <a:t>. What is </a:t>
            </a:r>
            <a:r>
              <a:rPr lang="en-US" sz="2400" i="1" dirty="0"/>
              <a:t>T</a:t>
            </a:r>
            <a:r>
              <a:rPr lang="en-US" sz="2400" dirty="0"/>
              <a:t> in one of the sloping strings?</a:t>
            </a:r>
          </a:p>
          <a:p>
            <a:pPr marL="514350" indent="-514350">
              <a:buAutoNum type="alphaUcPeriod"/>
            </a:pPr>
            <a:r>
              <a:rPr lang="en-US" sz="2400" i="1" dirty="0"/>
              <a:t>Mg</a:t>
            </a:r>
            <a:r>
              <a:rPr lang="en-US" sz="2400" dirty="0"/>
              <a:t>/2</a:t>
            </a:r>
          </a:p>
          <a:p>
            <a:pPr marL="514350" indent="-514350">
              <a:buAutoNum type="alphaUcPeriod"/>
            </a:pPr>
            <a:r>
              <a:rPr lang="en-US" sz="2400" i="1" dirty="0"/>
              <a:t>Mg</a:t>
            </a:r>
          </a:p>
          <a:p>
            <a:pPr marL="514350" indent="-514350">
              <a:buAutoNum type="alphaUcPeriod"/>
            </a:pPr>
            <a:r>
              <a:rPr lang="en-US" sz="2400" i="1" dirty="0"/>
              <a:t>Mg</a:t>
            </a:r>
            <a:r>
              <a:rPr lang="en-US" sz="2400" dirty="0"/>
              <a:t>/√3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rgbClr val="FFFF00"/>
                </a:solidFill>
              </a:rPr>
              <a:t>The knot where the strings meet 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rgbClr val="FF0000"/>
                </a:solidFill>
              </a:rPr>
              <a:t>isn’t moving</a:t>
            </a:r>
            <a:r>
              <a:rPr lang="en-US" sz="2400" dirty="0">
                <a:solidFill>
                  <a:srgbClr val="FFFF00"/>
                </a:solidFill>
              </a:rPr>
              <a:t>—so the three forces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rgbClr val="FFFF00"/>
                </a:solidFill>
              </a:rPr>
              <a:t>acting there add to zero</a:t>
            </a:r>
            <a:r>
              <a:rPr lang="en-US" sz="2400" dirty="0"/>
              <a:t>.</a:t>
            </a:r>
          </a:p>
          <a:p>
            <a:pPr marL="514350" indent="-514350">
              <a:buNone/>
            </a:pPr>
            <a:r>
              <a:rPr lang="en-US" sz="2400" dirty="0"/>
              <a:t>They form an equilateral </a:t>
            </a:r>
          </a:p>
          <a:p>
            <a:pPr marL="514350" indent="-514350">
              <a:buNone/>
            </a:pPr>
            <a:r>
              <a:rPr lang="en-US" sz="2400" dirty="0"/>
              <a:t>triangle,  so all forces have the</a:t>
            </a:r>
          </a:p>
          <a:p>
            <a:pPr marL="514350" indent="-514350">
              <a:buNone/>
            </a:pPr>
            <a:r>
              <a:rPr lang="en-US" sz="2400" dirty="0"/>
              <a:t>same magnitude (you can also balance vertical components.)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1670712" y="3102592"/>
            <a:ext cx="1066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800000" flipH="1">
            <a:off x="3906984" y="55435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1800000">
            <a:off x="3906984" y="48577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533900" y="521970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Further Explanation…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80624"/>
            <a:ext cx="8534400" cy="54249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2400" dirty="0">
                <a:solidFill>
                  <a:srgbClr val="FFFF00"/>
                </a:solidFill>
              </a:rPr>
              <a:t>The knot where the strings meet </a:t>
            </a:r>
            <a:r>
              <a:rPr lang="en-US" sz="2400" dirty="0">
                <a:solidFill>
                  <a:srgbClr val="FF0000"/>
                </a:solidFill>
              </a:rPr>
              <a:t>isn’t moving</a:t>
            </a:r>
            <a:r>
              <a:rPr lang="en-US" sz="2400" dirty="0">
                <a:solidFill>
                  <a:srgbClr val="FFFF00"/>
                </a:solidFill>
              </a:rPr>
              <a:t>—so the three forces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rgbClr val="FFFF00"/>
                </a:solidFill>
              </a:rPr>
              <a:t>acting there add to zero</a:t>
            </a:r>
            <a:r>
              <a:rPr lang="en-US" sz="2400" dirty="0"/>
              <a:t>.  If you add together three vectors, the sum is the vector going from the </a:t>
            </a:r>
          </a:p>
          <a:p>
            <a:pPr marL="514350" indent="-514350">
              <a:buNone/>
            </a:pPr>
            <a:r>
              <a:rPr lang="en-US" sz="2400" dirty="0"/>
              <a:t>tail of the first vector to the head of the last </a:t>
            </a:r>
          </a:p>
          <a:p>
            <a:pPr marL="514350" indent="-514350">
              <a:buNone/>
            </a:pPr>
            <a:r>
              <a:rPr lang="en-US" sz="2400" dirty="0"/>
              <a:t>one.  If they add to zero, the head of the last must </a:t>
            </a:r>
          </a:p>
          <a:p>
            <a:pPr marL="514350" indent="-514350">
              <a:buNone/>
            </a:pPr>
            <a:r>
              <a:rPr lang="en-US" sz="2400" dirty="0"/>
              <a:t>be at the tail of the first! So they form a triangle—</a:t>
            </a:r>
          </a:p>
          <a:p>
            <a:pPr marL="514350" indent="-514350">
              <a:buNone/>
            </a:pPr>
            <a:r>
              <a:rPr lang="en-US" sz="2400" dirty="0"/>
              <a:t>And the sides of this triangle must be in the direction of the original forces: drawing the angles right determines the relative lengths of the sides. </a:t>
            </a:r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r>
              <a:rPr lang="en-US" sz="2400" dirty="0"/>
              <a:t>You can also balance vertical components: the slanting strings are at 30° to the horizontal, so the sloping string tension force has a vertical component equal to Tsin30 = T/2.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419556B-CB81-4DE9-82EA-5D966E4EDF68}"/>
              </a:ext>
            </a:extLst>
          </p:cNvPr>
          <p:cNvGrpSpPr/>
          <p:nvPr/>
        </p:nvGrpSpPr>
        <p:grpSpPr>
          <a:xfrm>
            <a:off x="5867400" y="2438400"/>
            <a:ext cx="3048000" cy="2986576"/>
            <a:chOff x="5334000" y="2590800"/>
            <a:chExt cx="3048000" cy="2986576"/>
          </a:xfrm>
        </p:grpSpPr>
        <p:sp>
          <p:nvSpPr>
            <p:cNvPr id="4" name="Rectangle 3"/>
            <p:cNvSpPr/>
            <p:nvPr/>
          </p:nvSpPr>
          <p:spPr>
            <a:xfrm>
              <a:off x="5334000" y="2590800"/>
              <a:ext cx="30480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6118196" y="4188156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-1800000">
              <a:off x="6761016" y="3085814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800000" flipH="1">
              <a:off x="5498600" y="3099462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Manual Operation 9"/>
            <p:cNvSpPr/>
            <p:nvPr/>
          </p:nvSpPr>
          <p:spPr>
            <a:xfrm flipV="1">
              <a:off x="6455392" y="4967776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B83A768-8763-48AF-8848-EC01B6D3FCDD}"/>
              </a:ext>
            </a:extLst>
          </p:cNvPr>
          <p:cNvGrpSpPr/>
          <p:nvPr/>
        </p:nvGrpSpPr>
        <p:grpSpPr>
          <a:xfrm>
            <a:off x="3906984" y="4267200"/>
            <a:ext cx="1447800" cy="1447800"/>
            <a:chOff x="3906984" y="4495800"/>
            <a:chExt cx="1447800" cy="1447800"/>
          </a:xfrm>
        </p:grpSpPr>
        <p:cxnSp>
          <p:nvCxnSpPr>
            <p:cNvPr id="15" name="Straight Connector 14"/>
            <p:cNvCxnSpPr/>
            <p:nvPr/>
          </p:nvCxnSpPr>
          <p:spPr>
            <a:xfrm rot="1800000" flipH="1">
              <a:off x="3906984" y="5543550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-1800000">
              <a:off x="3906984" y="4857750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4533900" y="5219700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Today’s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120" y="2286000"/>
            <a:ext cx="8366080" cy="3611563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Weight:</a:t>
            </a:r>
            <a:r>
              <a:rPr lang="en-US" sz="3600" dirty="0"/>
              <a:t>  the force of gravity</a:t>
            </a:r>
          </a:p>
          <a:p>
            <a:endParaRPr lang="en-US" sz="3600" dirty="0"/>
          </a:p>
          <a:p>
            <a:r>
              <a:rPr lang="en-US" sz="3600" dirty="0">
                <a:solidFill>
                  <a:srgbClr val="FFFF00"/>
                </a:solidFill>
              </a:rPr>
              <a:t>The Normal Force:</a:t>
            </a:r>
            <a:r>
              <a:rPr lang="en-US" sz="3600" dirty="0"/>
              <a:t>  a surface pushes back</a:t>
            </a:r>
          </a:p>
          <a:p>
            <a:pPr>
              <a:buNone/>
            </a:pPr>
            <a:endParaRPr lang="en-US" sz="3600" dirty="0"/>
          </a:p>
          <a:p>
            <a:r>
              <a:rPr lang="en-US" sz="3600" dirty="0">
                <a:solidFill>
                  <a:srgbClr val="FFFF00"/>
                </a:solidFill>
              </a:rPr>
              <a:t>Free Body Diagrams:  </a:t>
            </a:r>
            <a:r>
              <a:rPr lang="en-US" sz="3600" dirty="0"/>
              <a:t>finding the </a:t>
            </a:r>
            <a:r>
              <a:rPr lang="en-US" sz="3600" i="1" dirty="0"/>
              <a:t>total</a:t>
            </a:r>
            <a:r>
              <a:rPr lang="en-US" sz="3600" dirty="0"/>
              <a:t> force on a body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Weight: the Force of Gravity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Newton introduced the idea of a </a:t>
            </a:r>
            <a:r>
              <a:rPr lang="en-US" dirty="0">
                <a:solidFill>
                  <a:srgbClr val="FFFF00"/>
                </a:solidFill>
              </a:rPr>
              <a:t>gravitational force</a:t>
            </a:r>
            <a:r>
              <a:rPr lang="en-US" dirty="0"/>
              <a:t> to explain Galileo’s “natural downward acceleration”.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Previously, force was only used to describe </a:t>
            </a:r>
            <a:r>
              <a:rPr lang="en-US" dirty="0">
                <a:solidFill>
                  <a:srgbClr val="FFFF00"/>
                </a:solidFill>
              </a:rPr>
              <a:t>direct physical contact </a:t>
            </a:r>
            <a:r>
              <a:rPr lang="en-US" dirty="0"/>
              <a:t>forces, the idea of a gravitational force seemed weird—kind of irrational and magical.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Weight and Inertial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All falling objects have the </a:t>
            </a:r>
            <a:r>
              <a:rPr lang="en-US" dirty="0">
                <a:solidFill>
                  <a:srgbClr val="FFFF00"/>
                </a:solidFill>
              </a:rPr>
              <a:t>same</a:t>
            </a:r>
            <a:r>
              <a:rPr lang="en-US" dirty="0"/>
              <a:t> acceleration (when air resistance is eliminated), so applying</a:t>
            </a:r>
          </a:p>
          <a:p>
            <a:pPr>
              <a:buNone/>
            </a:pPr>
            <a:r>
              <a:rPr lang="en-US" dirty="0"/>
              <a:t>                            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the gravitational </a:t>
            </a:r>
            <a:r>
              <a:rPr lang="en-US" dirty="0">
                <a:solidFill>
                  <a:srgbClr val="FFFF00"/>
                </a:solidFill>
              </a:rPr>
              <a:t>force</a:t>
            </a:r>
            <a:r>
              <a:rPr lang="en-US" dirty="0"/>
              <a:t> on an object—its </a:t>
            </a:r>
            <a:r>
              <a:rPr lang="en-US" dirty="0">
                <a:solidFill>
                  <a:srgbClr val="FFFF00"/>
                </a:solidFill>
              </a:rPr>
              <a:t>weight—must be directly proportional to its inertial mass</a:t>
            </a:r>
            <a:r>
              <a:rPr lang="en-US" dirty="0"/>
              <a:t>.  (It isn’t obvious why this should be true!)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If an object is </a:t>
            </a:r>
            <a:r>
              <a:rPr lang="en-US" dirty="0">
                <a:solidFill>
                  <a:srgbClr val="FFFF00"/>
                </a:solidFill>
              </a:rPr>
              <a:t>taken to the Moon</a:t>
            </a:r>
            <a:r>
              <a:rPr lang="en-US" dirty="0"/>
              <a:t>, its inertial mass </a:t>
            </a:r>
            <a:r>
              <a:rPr lang="en-US" i="1" dirty="0"/>
              <a:t>doesn’t change</a:t>
            </a:r>
            <a:r>
              <a:rPr lang="en-US" dirty="0"/>
              <a:t>—it takes the same energy to accelerate a car.  But its weight </a:t>
            </a:r>
            <a:r>
              <a:rPr lang="en-US" i="1" dirty="0"/>
              <a:t>does</a:t>
            </a:r>
            <a:r>
              <a:rPr lang="en-US" dirty="0"/>
              <a:t> change.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6600" y="2590800"/>
          <a:ext cx="2171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2171520" imgH="520560" progId="Equation.DSMT4">
                  <p:embed/>
                </p:oleObj>
              </mc:Choice>
              <mc:Fallback>
                <p:oleObj name="Equation" r:id="rId4" imgW="2171520" imgH="520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1717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Normal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Right now, the force of gravity is pulling us all downwards—but we’re not moving!</a:t>
            </a:r>
          </a:p>
          <a:p>
            <a:endParaRPr lang="en-US" dirty="0"/>
          </a:p>
          <a:p>
            <a:r>
              <a:rPr lang="en-US" dirty="0"/>
              <a:t>What about                ?</a:t>
            </a:r>
          </a:p>
          <a:p>
            <a:endParaRPr lang="en-US" dirty="0"/>
          </a:p>
          <a:p>
            <a:r>
              <a:rPr lang="en-US" dirty="0"/>
              <a:t>Remember      is the </a:t>
            </a:r>
            <a:r>
              <a:rPr lang="en-US" dirty="0">
                <a:solidFill>
                  <a:srgbClr val="FFFF00"/>
                </a:solidFill>
              </a:rPr>
              <a:t>total</a:t>
            </a:r>
            <a:r>
              <a:rPr lang="en-US" dirty="0"/>
              <a:t> force on a body.</a:t>
            </a:r>
          </a:p>
          <a:p>
            <a:endParaRPr lang="en-US" dirty="0"/>
          </a:p>
          <a:p>
            <a:r>
              <a:rPr lang="en-US" dirty="0"/>
              <a:t>If the floor disappears, I </a:t>
            </a:r>
            <a:r>
              <a:rPr lang="en-US" dirty="0">
                <a:solidFill>
                  <a:srgbClr val="FFFF00"/>
                </a:solidFill>
              </a:rPr>
              <a:t>will</a:t>
            </a:r>
            <a:r>
              <a:rPr lang="en-US" dirty="0"/>
              <a:t> accelerate downwards!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869899"/>
              </p:ext>
            </p:extLst>
          </p:nvPr>
        </p:nvGraphicFramePr>
        <p:xfrm flipV="1">
          <a:off x="2971799" y="3048000"/>
          <a:ext cx="1326995" cy="549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1257120" imgH="520560" progId="Equation.DSMT4">
                  <p:embed/>
                </p:oleObj>
              </mc:Choice>
              <mc:Fallback>
                <p:oleObj name="Equation" r:id="rId4" imgW="1257120" imgH="520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2971799" y="3048000"/>
                        <a:ext cx="1326995" cy="549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4167120"/>
          <a:ext cx="330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6" imgW="330120" imgH="431640" progId="Equation.DSMT4">
                  <p:embed/>
                </p:oleObj>
              </mc:Choice>
              <mc:Fallback>
                <p:oleObj name="Equation" r:id="rId6" imgW="33012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67120"/>
                        <a:ext cx="330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Normal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Conclusion:</a:t>
            </a:r>
            <a:r>
              <a:rPr lang="en-US" dirty="0"/>
              <a:t> the </a:t>
            </a:r>
            <a:r>
              <a:rPr lang="en-US" dirty="0">
                <a:solidFill>
                  <a:srgbClr val="FFFF00"/>
                </a:solidFill>
              </a:rPr>
              <a:t>floor</a:t>
            </a:r>
            <a:r>
              <a:rPr lang="en-US" dirty="0"/>
              <a:t> is providing the force balancing that of gravity: it’s called the </a:t>
            </a:r>
            <a:r>
              <a:rPr lang="en-US" dirty="0">
                <a:solidFill>
                  <a:srgbClr val="FFFF00"/>
                </a:solidFill>
              </a:rPr>
              <a:t>normal force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Question:</a:t>
            </a:r>
            <a:r>
              <a:rPr lang="en-US" dirty="0"/>
              <a:t>  how can something as inert and immoveable as the floor provide a force?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Clue: how does a spring balance provide a force to measure weight?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Normal Force and Springiness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the tomatoes are put on the scale, it moves down, compressing a spring until the spring’s force balances gravity.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The floor is elastic too!  Where you stand, it sags a little, and pushes back like a very stiff spring.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1743869"/>
            <a:ext cx="3048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2849562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		   </a:t>
            </a:r>
            <a:r>
              <a:rPr lang="en-US" sz="3600" dirty="0">
                <a:solidFill>
                  <a:srgbClr val="FFFF00"/>
                </a:solidFill>
              </a:rPr>
              <a:t>Clicker Question</a:t>
            </a:r>
            <a:br>
              <a:rPr lang="en-US" sz="3600" dirty="0"/>
            </a:br>
            <a:r>
              <a:rPr lang="en-US" sz="3600" dirty="0"/>
              <a:t>I stand on roller skates facing a wall. I reach out and push against the wall, I accelerate backwards.  What force caused my acceleration?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209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/>
              <a:t>My arm and back muscles</a:t>
            </a:r>
          </a:p>
          <a:p>
            <a:pPr marL="514350" indent="-514350">
              <a:buAutoNum type="alphaUcPeriod"/>
            </a:pPr>
            <a:r>
              <a:rPr lang="en-US" dirty="0"/>
              <a:t>My pushing against the wall</a:t>
            </a:r>
          </a:p>
          <a:p>
            <a:pPr marL="514350" indent="-514350">
              <a:buAutoNum type="alphaUcPeriod"/>
            </a:pPr>
            <a:r>
              <a:rPr lang="en-US" dirty="0"/>
              <a:t>The normal force from the wall</a:t>
            </a:r>
          </a:p>
          <a:p>
            <a:pPr marL="514350" indent="-514350">
              <a:buAutoNum type="alphaUcPeriod"/>
            </a:pPr>
            <a:r>
              <a:rPr lang="en-US" dirty="0"/>
              <a:t>Friction between the skates and the floor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2849562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		   </a:t>
            </a:r>
            <a:r>
              <a:rPr lang="en-US" sz="3600" dirty="0">
                <a:solidFill>
                  <a:srgbClr val="FFFF00"/>
                </a:solidFill>
              </a:rPr>
              <a:t>Clicker Question</a:t>
            </a:r>
            <a:br>
              <a:rPr lang="en-US" sz="3600" dirty="0"/>
            </a:br>
            <a:r>
              <a:rPr lang="en-US" sz="3600" dirty="0"/>
              <a:t>I stand on roller skates facing a wall. I reach out and push against the wall, I accelerate backwards.  What force caused my acceleration?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3657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/>
              <a:t>My arm and back muscles</a:t>
            </a:r>
          </a:p>
          <a:p>
            <a:pPr marL="514350" indent="-514350">
              <a:buAutoNum type="alphaUcPeriod"/>
            </a:pPr>
            <a:r>
              <a:rPr lang="en-US" dirty="0"/>
              <a:t>My pushing against the wall</a:t>
            </a:r>
          </a:p>
          <a:p>
            <a:pPr marL="514350" indent="-514350">
              <a:buAutoNum type="alphaUcPeriod"/>
            </a:pPr>
            <a:r>
              <a:rPr lang="en-US" dirty="0"/>
              <a:t>The normal force from the wall</a:t>
            </a:r>
          </a:p>
          <a:p>
            <a:pPr marL="514350" indent="-514350">
              <a:buAutoNum type="alphaUcPeriod"/>
            </a:pPr>
            <a:r>
              <a:rPr lang="en-US" dirty="0"/>
              <a:t>Friction between the skates and the floor</a:t>
            </a:r>
          </a:p>
          <a:p>
            <a:pPr marL="514350" indent="-514350"/>
            <a:r>
              <a:rPr lang="en-US" dirty="0">
                <a:solidFill>
                  <a:srgbClr val="FF0000"/>
                </a:solidFill>
              </a:rPr>
              <a:t>A body can only be accelerated by an </a:t>
            </a:r>
            <a:r>
              <a:rPr lang="en-US" i="1" dirty="0">
                <a:solidFill>
                  <a:srgbClr val="FF0000"/>
                </a:solidFill>
              </a:rPr>
              <a:t>outside</a:t>
            </a:r>
            <a:r>
              <a:rPr lang="en-US" dirty="0">
                <a:solidFill>
                  <a:srgbClr val="FF0000"/>
                </a:solidFill>
              </a:rPr>
              <a:t> force—and friction only helps if I actively push against the floor, as in skating.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324600" y="4546976"/>
            <a:ext cx="1219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1094</Words>
  <Application>Microsoft Office PowerPoint</Application>
  <PresentationFormat>On-screen Show (4:3)</PresentationFormat>
  <Paragraphs>131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Office Theme</vt:lpstr>
      <vt:lpstr>Equation</vt:lpstr>
      <vt:lpstr>Using Newton’s Laws</vt:lpstr>
      <vt:lpstr>Today’s Topics</vt:lpstr>
      <vt:lpstr>Weight: the Force of Gravity</vt:lpstr>
      <vt:lpstr>Weight and Inertial Mass</vt:lpstr>
      <vt:lpstr>The Normal Force</vt:lpstr>
      <vt:lpstr>The Normal Force</vt:lpstr>
      <vt:lpstr>Normal Force and Springiness</vt:lpstr>
      <vt:lpstr>     Clicker Question I stand on roller skates facing a wall. I reach out and push against the wall, I accelerate backwards.  What force caused my acceleration?</vt:lpstr>
      <vt:lpstr>     Clicker Question I stand on roller skates facing a wall. I reach out and push against the wall, I accelerate backwards.  What force caused my acceleration?</vt:lpstr>
      <vt:lpstr>       Clicker Question What is the normal force from the elevator floor on a person weighing mg, if the elevator is accelerating upwards at 0.1g?</vt:lpstr>
      <vt:lpstr>       Clicker Question What is the normal force from the elevator floor on a person weighing mg, if the elevator is accelerating upwards at 0.1g?</vt:lpstr>
      <vt:lpstr>Tension!</vt:lpstr>
      <vt:lpstr>Tension Puzzle… </vt:lpstr>
      <vt:lpstr>Tension Puzzle Answered</vt:lpstr>
      <vt:lpstr>Free Body Diagrams</vt:lpstr>
      <vt:lpstr>Clicker Question</vt:lpstr>
      <vt:lpstr>Clicker Question Answer</vt:lpstr>
      <vt:lpstr>Further Explanation…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Newton’s Laws</dc:title>
  <dc:creator>Michael</dc:creator>
  <cp:lastModifiedBy>Fowler, Michael (mf1i)</cp:lastModifiedBy>
  <cp:revision>27</cp:revision>
  <dcterms:created xsi:type="dcterms:W3CDTF">2010-01-26T15:19:40Z</dcterms:created>
  <dcterms:modified xsi:type="dcterms:W3CDTF">2021-05-05T20:57:12Z</dcterms:modified>
</cp:coreProperties>
</file>