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7" r:id="rId8"/>
    <p:sldId id="262" r:id="rId9"/>
    <p:sldId id="276" r:id="rId10"/>
    <p:sldId id="263"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82" d="100"/>
          <a:sy n="82" d="100"/>
        </p:scale>
        <p:origin x="147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777B0-ECE8-46BB-9A9D-FCA8D8F19407}"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3BC67-30FA-419B-AF4A-BDABAA3A6E8C}" type="slidenum">
              <a:rPr lang="en-US" smtClean="0"/>
              <a:pPr/>
              <a:t>‹#›</a:t>
            </a:fld>
            <a:endParaRPr lang="en-US"/>
          </a:p>
        </p:txBody>
      </p:sp>
    </p:spTree>
    <p:extLst>
      <p:ext uri="{BB962C8B-B14F-4D97-AF65-F5344CB8AC3E}">
        <p14:creationId xmlns:p14="http://schemas.microsoft.com/office/powerpoint/2010/main" val="927317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a:t>
            </a:fld>
            <a:endParaRPr lang="en-US"/>
          </a:p>
        </p:txBody>
      </p:sp>
    </p:spTree>
    <p:extLst>
      <p:ext uri="{BB962C8B-B14F-4D97-AF65-F5344CB8AC3E}">
        <p14:creationId xmlns:p14="http://schemas.microsoft.com/office/powerpoint/2010/main" val="3407304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10</a:t>
            </a:fld>
            <a:endParaRPr lang="en-US"/>
          </a:p>
        </p:txBody>
      </p:sp>
    </p:spTree>
    <p:extLst>
      <p:ext uri="{BB962C8B-B14F-4D97-AF65-F5344CB8AC3E}">
        <p14:creationId xmlns:p14="http://schemas.microsoft.com/office/powerpoint/2010/main" val="2599358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11</a:t>
            </a:fld>
            <a:endParaRPr lang="en-US"/>
          </a:p>
        </p:txBody>
      </p:sp>
    </p:spTree>
    <p:extLst>
      <p:ext uri="{BB962C8B-B14F-4D97-AF65-F5344CB8AC3E}">
        <p14:creationId xmlns:p14="http://schemas.microsoft.com/office/powerpoint/2010/main" val="1861346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12</a:t>
            </a:fld>
            <a:endParaRPr lang="en-US"/>
          </a:p>
        </p:txBody>
      </p:sp>
    </p:spTree>
    <p:extLst>
      <p:ext uri="{BB962C8B-B14F-4D97-AF65-F5344CB8AC3E}">
        <p14:creationId xmlns:p14="http://schemas.microsoft.com/office/powerpoint/2010/main" val="1608984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2</a:t>
            </a:fld>
            <a:endParaRPr lang="en-US"/>
          </a:p>
        </p:txBody>
      </p:sp>
    </p:spTree>
    <p:extLst>
      <p:ext uri="{BB962C8B-B14F-4D97-AF65-F5344CB8AC3E}">
        <p14:creationId xmlns:p14="http://schemas.microsoft.com/office/powerpoint/2010/main" val="2550617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3</a:t>
            </a:fld>
            <a:endParaRPr lang="en-US"/>
          </a:p>
        </p:txBody>
      </p:sp>
    </p:spTree>
    <p:extLst>
      <p:ext uri="{BB962C8B-B14F-4D97-AF65-F5344CB8AC3E}">
        <p14:creationId xmlns:p14="http://schemas.microsoft.com/office/powerpoint/2010/main" val="1793836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4</a:t>
            </a:fld>
            <a:endParaRPr lang="en-US"/>
          </a:p>
        </p:txBody>
      </p:sp>
    </p:spTree>
    <p:extLst>
      <p:ext uri="{BB962C8B-B14F-4D97-AF65-F5344CB8AC3E}">
        <p14:creationId xmlns:p14="http://schemas.microsoft.com/office/powerpoint/2010/main" val="3051236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5</a:t>
            </a:fld>
            <a:endParaRPr lang="en-US"/>
          </a:p>
        </p:txBody>
      </p:sp>
    </p:spTree>
    <p:extLst>
      <p:ext uri="{BB962C8B-B14F-4D97-AF65-F5344CB8AC3E}">
        <p14:creationId xmlns:p14="http://schemas.microsoft.com/office/powerpoint/2010/main" val="3573398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6</a:t>
            </a:fld>
            <a:endParaRPr lang="en-US"/>
          </a:p>
        </p:txBody>
      </p:sp>
    </p:spTree>
    <p:extLst>
      <p:ext uri="{BB962C8B-B14F-4D97-AF65-F5344CB8AC3E}">
        <p14:creationId xmlns:p14="http://schemas.microsoft.com/office/powerpoint/2010/main" val="245277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7</a:t>
            </a:fld>
            <a:endParaRPr lang="en-US"/>
          </a:p>
        </p:txBody>
      </p:sp>
    </p:spTree>
    <p:extLst>
      <p:ext uri="{BB962C8B-B14F-4D97-AF65-F5344CB8AC3E}">
        <p14:creationId xmlns:p14="http://schemas.microsoft.com/office/powerpoint/2010/main" val="2452219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8</a:t>
            </a:fld>
            <a:endParaRPr lang="en-US"/>
          </a:p>
        </p:txBody>
      </p:sp>
    </p:spTree>
    <p:extLst>
      <p:ext uri="{BB962C8B-B14F-4D97-AF65-F5344CB8AC3E}">
        <p14:creationId xmlns:p14="http://schemas.microsoft.com/office/powerpoint/2010/main" val="3981450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9</a:t>
            </a:fld>
            <a:endParaRPr lang="en-US"/>
          </a:p>
        </p:txBody>
      </p:sp>
    </p:spTree>
    <p:extLst>
      <p:ext uri="{BB962C8B-B14F-4D97-AF65-F5344CB8AC3E}">
        <p14:creationId xmlns:p14="http://schemas.microsoft.com/office/powerpoint/2010/main" val="1086762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09609E3-A724-48CA-B347-573C37B68AF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9609E3-A724-48CA-B347-573C37B68AF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9609E3-A724-48CA-B347-573C37B68AF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9609E3-A724-48CA-B347-573C37B68AF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609E3-A724-48CA-B347-573C37B68AF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9609E3-A724-48CA-B347-573C37B68AF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9609E3-A724-48CA-B347-573C37B68AFA}"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9609E3-A724-48CA-B347-573C37B68AFA}"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609E3-A724-48CA-B347-573C37B68AFA}"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609E3-A724-48CA-B347-573C37B68AFA}"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15A5E-80A8-48F3-97DB-621E34C6E4B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11.xml"/><Relationship Id="rId7" Type="http://schemas.openxmlformats.org/officeDocument/2006/relationships/oleObject" Target="../embeddings/oleObject9.bin"/><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image" Target="../media/image13.png"/><Relationship Id="rId5" Type="http://schemas.openxmlformats.org/officeDocument/2006/relationships/image" Target="../media/image10.wmf"/><Relationship Id="rId10"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image" Target="../media/image17.wmf"/><Relationship Id="rId3" Type="http://schemas.openxmlformats.org/officeDocument/2006/relationships/notesSlide" Target="../notesSlides/notesSlide12.xml"/><Relationship Id="rId7" Type="http://schemas.openxmlformats.org/officeDocument/2006/relationships/oleObject" Target="../embeddings/oleObject12.bin"/><Relationship Id="rId12" Type="http://schemas.openxmlformats.org/officeDocument/2006/relationships/oleObject" Target="../embeddings/oleObject15.bin"/><Relationship Id="rId17" Type="http://schemas.openxmlformats.org/officeDocument/2006/relationships/image" Target="../media/image19.wmf"/><Relationship Id="rId2" Type="http://schemas.openxmlformats.org/officeDocument/2006/relationships/slideLayout" Target="../slideLayouts/slideLayout5.xml"/><Relationship Id="rId16" Type="http://schemas.openxmlformats.org/officeDocument/2006/relationships/oleObject" Target="../embeddings/oleObject17.bin"/><Relationship Id="rId1" Type="http://schemas.openxmlformats.org/officeDocument/2006/relationships/vmlDrawing" Target="../drawings/vmlDrawing6.vml"/><Relationship Id="rId6" Type="http://schemas.openxmlformats.org/officeDocument/2006/relationships/image" Target="../media/image14.wmf"/><Relationship Id="rId11" Type="http://schemas.openxmlformats.org/officeDocument/2006/relationships/image" Target="../media/image16.wmf"/><Relationship Id="rId5" Type="http://schemas.openxmlformats.org/officeDocument/2006/relationships/oleObject" Target="../embeddings/oleObject11.bin"/><Relationship Id="rId15" Type="http://schemas.openxmlformats.org/officeDocument/2006/relationships/image" Target="../media/image18.wmf"/><Relationship Id="rId10" Type="http://schemas.openxmlformats.org/officeDocument/2006/relationships/oleObject" Target="../embeddings/oleObject14.bin"/><Relationship Id="rId4" Type="http://schemas.openxmlformats.org/officeDocument/2006/relationships/image" Target="../media/image20.png"/><Relationship Id="rId9" Type="http://schemas.openxmlformats.org/officeDocument/2006/relationships/oleObject" Target="../embeddings/oleObject13.bin"/><Relationship Id="rId1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alileoandeinstein.physics.virginia.edu/more_stuff/Applets/CompoundMotion/compound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8.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hyperlink" Target="http://galileoandeinstein.physics.virginia.edu/more_stuff/Applets/Projectile/projectile.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7.wmf"/><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Projectiles</a:t>
            </a:r>
          </a:p>
        </p:txBody>
      </p:sp>
      <p:sp>
        <p:nvSpPr>
          <p:cNvPr id="3" name="Subtitle 2"/>
          <p:cNvSpPr>
            <a:spLocks noGrp="1"/>
          </p:cNvSpPr>
          <p:nvPr>
            <p:ph type="subTitle" idx="1"/>
          </p:nvPr>
        </p:nvSpPr>
        <p:spPr/>
        <p:txBody>
          <a:bodyPr/>
          <a:lstStyle/>
          <a:p>
            <a:r>
              <a:rPr lang="en-US" dirty="0"/>
              <a:t>Physics 1425  Lecture 5</a:t>
            </a:r>
          </a:p>
        </p:txBody>
      </p:sp>
      <p:sp>
        <p:nvSpPr>
          <p:cNvPr id="4" name="TextBox 3"/>
          <p:cNvSpPr txBox="1"/>
          <p:nvPr/>
        </p:nvSpPr>
        <p:spPr>
          <a:xfrm>
            <a:off x="26894" y="6443246"/>
            <a:ext cx="2743200" cy="338554"/>
          </a:xfrm>
          <a:prstGeom prst="rect">
            <a:avLst/>
          </a:prstGeom>
          <a:noFill/>
        </p:spPr>
        <p:txBody>
          <a:bodyPr wrap="square" rtlCol="0">
            <a:spAutoFit/>
          </a:bodyPr>
          <a:lstStyle/>
          <a:p>
            <a:r>
              <a:rPr lang="en-US" sz="1600" dirty="0">
                <a:solidFill>
                  <a:schemeClr val="bg1">
                    <a:lumMod val="65000"/>
                  </a:schemeClr>
                </a:solidFill>
              </a:rPr>
              <a:t>Michael Fowler,  UVa.</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Hang Time</a:t>
            </a:r>
          </a:p>
        </p:txBody>
      </p:sp>
      <p:sp>
        <p:nvSpPr>
          <p:cNvPr id="3" name="Content Placeholder 2"/>
          <p:cNvSpPr>
            <a:spLocks noGrp="1"/>
          </p:cNvSpPr>
          <p:nvPr>
            <p:ph sz="half" idx="1"/>
          </p:nvPr>
        </p:nvSpPr>
        <p:spPr>
          <a:xfrm>
            <a:off x="228600" y="1600200"/>
            <a:ext cx="4800600" cy="4525963"/>
          </a:xfrm>
        </p:spPr>
        <p:txBody>
          <a:bodyPr>
            <a:normAutofit lnSpcReduction="10000"/>
          </a:bodyPr>
          <a:lstStyle/>
          <a:p>
            <a:r>
              <a:rPr lang="en-US" dirty="0"/>
              <a:t>How long does it take the ball to go up and come back down again? </a:t>
            </a:r>
          </a:p>
          <a:p>
            <a:r>
              <a:rPr lang="en-US" dirty="0"/>
              <a:t>Initial upward velocity </a:t>
            </a:r>
            <a:r>
              <a:rPr lang="en-US" i="1" dirty="0"/>
              <a:t>v</a:t>
            </a:r>
            <a:r>
              <a:rPr lang="en-US" baseline="-25000" dirty="0"/>
              <a:t>0</a:t>
            </a:r>
            <a:r>
              <a:rPr lang="en-US" i="1" baseline="-25000" dirty="0"/>
              <a:t>y</a:t>
            </a:r>
            <a:r>
              <a:rPr lang="en-US" dirty="0"/>
              <a:t>, upward velocity changes by  –</a:t>
            </a:r>
            <a:r>
              <a:rPr lang="en-US" i="1" dirty="0"/>
              <a:t>g</a:t>
            </a:r>
            <a:r>
              <a:rPr lang="en-US" dirty="0"/>
              <a:t> each second, back down at –</a:t>
            </a:r>
            <a:r>
              <a:rPr lang="en-US" i="1" dirty="0"/>
              <a:t>v</a:t>
            </a:r>
            <a:r>
              <a:rPr lang="en-US" baseline="-25000" dirty="0"/>
              <a:t>0</a:t>
            </a:r>
            <a:r>
              <a:rPr lang="en-US" i="1" baseline="-25000" dirty="0"/>
              <a:t>y</a:t>
            </a:r>
            <a:r>
              <a:rPr lang="en-US" dirty="0"/>
              <a:t>, so </a:t>
            </a:r>
            <a:r>
              <a:rPr lang="en-US" i="1" dirty="0" err="1"/>
              <a:t>gt</a:t>
            </a:r>
            <a:r>
              <a:rPr lang="en-US" i="1" dirty="0"/>
              <a:t> </a:t>
            </a:r>
            <a:r>
              <a:rPr lang="en-US" dirty="0"/>
              <a:t>= 2</a:t>
            </a:r>
            <a:r>
              <a:rPr lang="en-US" i="1" dirty="0"/>
              <a:t>v</a:t>
            </a:r>
            <a:r>
              <a:rPr lang="en-US" baseline="-25000" dirty="0"/>
              <a:t>o</a:t>
            </a:r>
            <a:r>
              <a:rPr lang="en-US" i="1" baseline="-25000" dirty="0"/>
              <a:t>y</a:t>
            </a:r>
          </a:p>
          <a:p>
            <a:endParaRPr lang="en-US" dirty="0"/>
          </a:p>
          <a:p>
            <a:r>
              <a:rPr lang="en-US" dirty="0"/>
              <a:t>Hang time:</a:t>
            </a:r>
          </a:p>
          <a:p>
            <a:pPr>
              <a:buNone/>
            </a:pPr>
            <a:r>
              <a:rPr lang="en-US" dirty="0"/>
              <a:t>		</a:t>
            </a:r>
          </a:p>
        </p:txBody>
      </p:sp>
      <p:pic>
        <p:nvPicPr>
          <p:cNvPr id="24578" name="Picture 2"/>
          <p:cNvPicPr>
            <a:picLocks noGrp="1" noChangeAspect="1" noChangeArrowheads="1"/>
          </p:cNvPicPr>
          <p:nvPr>
            <p:ph sz="half" idx="2"/>
          </p:nvPr>
        </p:nvPicPr>
        <p:blipFill>
          <a:blip r:embed="rId4" cstate="print"/>
          <a:srcRect/>
          <a:stretch>
            <a:fillRect/>
          </a:stretch>
        </p:blipFill>
        <p:spPr bwMode="auto">
          <a:xfrm>
            <a:off x="5610225" y="1752600"/>
            <a:ext cx="2543175" cy="3810000"/>
          </a:xfrm>
          <a:prstGeom prst="rect">
            <a:avLst/>
          </a:prstGeom>
          <a:noFill/>
          <a:ln w="9525">
            <a:noFill/>
            <a:miter lim="800000"/>
            <a:headEnd/>
            <a:tailEnd/>
          </a:ln>
        </p:spPr>
      </p:pic>
      <p:graphicFrame>
        <p:nvGraphicFramePr>
          <p:cNvPr id="7" name="Object 6"/>
          <p:cNvGraphicFramePr>
            <a:graphicFrameLocks noChangeAspect="1"/>
          </p:cNvGraphicFramePr>
          <p:nvPr/>
        </p:nvGraphicFramePr>
        <p:xfrm>
          <a:off x="2514600" y="4622800"/>
          <a:ext cx="1308100" cy="1079500"/>
        </p:xfrm>
        <a:graphic>
          <a:graphicData uri="http://schemas.openxmlformats.org/presentationml/2006/ole">
            <mc:AlternateContent xmlns:mc="http://schemas.openxmlformats.org/markup-compatibility/2006">
              <mc:Choice xmlns:v="urn:schemas-microsoft-com:vml" Requires="v">
                <p:oleObj spid="_x0000_s24585" name="Equation" r:id="rId5" imgW="1307880" imgH="1079280" progId="Equation.DSMT4">
                  <p:embed/>
                </p:oleObj>
              </mc:Choice>
              <mc:Fallback>
                <p:oleObj name="Equation" r:id="rId5" imgW="1307880" imgH="10792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4622800"/>
                        <a:ext cx="1308100"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Range</a:t>
            </a:r>
          </a:p>
        </p:txBody>
      </p:sp>
      <p:sp>
        <p:nvSpPr>
          <p:cNvPr id="3" name="Text Placeholder 2"/>
          <p:cNvSpPr>
            <a:spLocks noGrp="1"/>
          </p:cNvSpPr>
          <p:nvPr>
            <p:ph type="body" idx="1"/>
          </p:nvPr>
        </p:nvSpPr>
        <p:spPr>
          <a:xfrm>
            <a:off x="457200" y="1535113"/>
            <a:ext cx="4040188" cy="65087"/>
          </a:xfrm>
        </p:spPr>
        <p:txBody>
          <a:bodyPr>
            <a:normAutofit fontScale="25000" lnSpcReduction="20000"/>
          </a:bodyPr>
          <a:lstStyle/>
          <a:p>
            <a:r>
              <a:rPr lang="en-US" dirty="0">
                <a:solidFill>
                  <a:schemeClr val="bg2">
                    <a:lumMod val="50000"/>
                  </a:schemeClr>
                </a:solidFill>
              </a:rPr>
              <a:t>A</a:t>
            </a:r>
          </a:p>
        </p:txBody>
      </p:sp>
      <p:sp>
        <p:nvSpPr>
          <p:cNvPr id="4" name="Content Placeholder 3"/>
          <p:cNvSpPr>
            <a:spLocks noGrp="1"/>
          </p:cNvSpPr>
          <p:nvPr>
            <p:ph sz="half" idx="2"/>
          </p:nvPr>
        </p:nvSpPr>
        <p:spPr>
          <a:xfrm>
            <a:off x="152400" y="1600200"/>
            <a:ext cx="4419600" cy="4876800"/>
          </a:xfrm>
        </p:spPr>
        <p:txBody>
          <a:bodyPr>
            <a:normAutofit/>
          </a:bodyPr>
          <a:lstStyle/>
          <a:p>
            <a:r>
              <a:rPr lang="en-US" dirty="0"/>
              <a:t>Given the initial velocity</a:t>
            </a:r>
          </a:p>
          <a:p>
            <a:endParaRPr lang="en-US" dirty="0"/>
          </a:p>
          <a:p>
            <a:pPr>
              <a:buNone/>
            </a:pPr>
            <a:endParaRPr lang="en-US" dirty="0"/>
          </a:p>
          <a:p>
            <a:pPr>
              <a:buNone/>
            </a:pPr>
            <a:endParaRPr lang="en-US" dirty="0"/>
          </a:p>
          <a:p>
            <a:r>
              <a:rPr lang="en-US" dirty="0"/>
              <a:t>The hang time is                                           </a:t>
            </a:r>
          </a:p>
          <a:p>
            <a:pPr>
              <a:buNone/>
            </a:pPr>
            <a:r>
              <a:rPr lang="en-US" dirty="0"/>
              <a:t>	and during that time the shell travels a horizontal distance </a:t>
            </a:r>
          </a:p>
          <a:p>
            <a:pPr>
              <a:buNone/>
            </a:pPr>
            <a:endParaRPr lang="en-US" dirty="0"/>
          </a:p>
          <a:p>
            <a:pPr>
              <a:buNone/>
            </a:pPr>
            <a:r>
              <a:rPr lang="en-US" dirty="0"/>
              <a:t> </a:t>
            </a:r>
          </a:p>
          <a:p>
            <a:r>
              <a:rPr lang="en-US" dirty="0"/>
              <a:t>This is the </a:t>
            </a:r>
            <a:r>
              <a:rPr lang="en-US" dirty="0">
                <a:solidFill>
                  <a:srgbClr val="FFFF00"/>
                </a:solidFill>
              </a:rPr>
              <a:t>range</a:t>
            </a:r>
            <a:r>
              <a:rPr lang="en-US" dirty="0"/>
              <a:t>.</a:t>
            </a:r>
          </a:p>
        </p:txBody>
      </p:sp>
      <p:sp>
        <p:nvSpPr>
          <p:cNvPr id="5" name="Text Placeholder 4"/>
          <p:cNvSpPr>
            <a:spLocks noGrp="1"/>
          </p:cNvSpPr>
          <p:nvPr>
            <p:ph type="body" sz="quarter" idx="3"/>
          </p:nvPr>
        </p:nvSpPr>
        <p:spPr>
          <a:xfrm>
            <a:off x="4876800" y="1447800"/>
            <a:ext cx="4041775" cy="903287"/>
          </a:xfrm>
        </p:spPr>
        <p:txBody>
          <a:bodyPr>
            <a:normAutofit fontScale="25000" lnSpcReduction="20000"/>
          </a:bodyPr>
          <a:lstStyle/>
          <a:p>
            <a:r>
              <a:rPr lang="en-US" sz="8000" dirty="0"/>
              <a:t>The Paris gun, used by the German army to shell Paris in 1918. Its range was about 80 miles, 130 km.</a:t>
            </a:r>
          </a:p>
          <a:p>
            <a:endParaRPr lang="en-US" dirty="0"/>
          </a:p>
        </p:txBody>
      </p:sp>
      <p:graphicFrame>
        <p:nvGraphicFramePr>
          <p:cNvPr id="8" name="Object 7"/>
          <p:cNvGraphicFramePr>
            <a:graphicFrameLocks noChangeAspect="1"/>
          </p:cNvGraphicFramePr>
          <p:nvPr/>
        </p:nvGraphicFramePr>
        <p:xfrm>
          <a:off x="1206500" y="2209800"/>
          <a:ext cx="2146300" cy="635000"/>
        </p:xfrm>
        <a:graphic>
          <a:graphicData uri="http://schemas.openxmlformats.org/presentationml/2006/ole">
            <mc:AlternateContent xmlns:mc="http://schemas.openxmlformats.org/markup-compatibility/2006">
              <mc:Choice xmlns:v="urn:schemas-microsoft-com:vml" Requires="v">
                <p:oleObj spid="_x0000_s32790" name="Equation" r:id="rId4" imgW="2145960" imgH="634680" progId="Equation.DSMT4">
                  <p:embed/>
                </p:oleObj>
              </mc:Choice>
              <mc:Fallback>
                <p:oleObj name="Equation" r:id="rId4" imgW="2145960" imgH="63468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6500" y="2209800"/>
                        <a:ext cx="21463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2772" name="Picture 4"/>
          <p:cNvPicPr>
            <a:picLocks noGrp="1" noChangeAspect="1" noChangeArrowheads="1"/>
          </p:cNvPicPr>
          <p:nvPr>
            <p:ph sz="quarter" idx="4"/>
          </p:nvPr>
        </p:nvPicPr>
        <p:blipFill>
          <a:blip r:embed="rId6" cstate="print">
            <a:lum bright="5000" contrast="-30000"/>
          </a:blip>
          <a:stretch>
            <a:fillRect/>
          </a:stretch>
        </p:blipFill>
        <p:spPr bwMode="auto">
          <a:xfrm>
            <a:off x="5054600" y="2362200"/>
            <a:ext cx="3759547" cy="3281060"/>
          </a:xfrm>
          <a:prstGeom prst="rect">
            <a:avLst/>
          </a:prstGeom>
          <a:noFill/>
          <a:ln>
            <a:noFill/>
          </a:ln>
        </p:spPr>
      </p:pic>
      <p:sp>
        <p:nvSpPr>
          <p:cNvPr id="10" name="TextBox 9"/>
          <p:cNvSpPr txBox="1"/>
          <p:nvPr/>
        </p:nvSpPr>
        <p:spPr>
          <a:xfrm>
            <a:off x="5067300" y="5981700"/>
            <a:ext cx="3733800" cy="307777"/>
          </a:xfrm>
          <a:prstGeom prst="rect">
            <a:avLst/>
          </a:prstGeom>
          <a:noFill/>
        </p:spPr>
        <p:txBody>
          <a:bodyPr wrap="square" rtlCol="0">
            <a:spAutoFit/>
          </a:bodyPr>
          <a:lstStyle/>
          <a:p>
            <a:r>
              <a:rPr lang="en-US" sz="1400" dirty="0"/>
              <a:t>http://en.wikipedia.org/wiki/File:Parisgun2.jpg</a:t>
            </a:r>
          </a:p>
        </p:txBody>
      </p:sp>
      <p:graphicFrame>
        <p:nvGraphicFramePr>
          <p:cNvPr id="11" name="Object 10"/>
          <p:cNvGraphicFramePr>
            <a:graphicFrameLocks noChangeAspect="1"/>
          </p:cNvGraphicFramePr>
          <p:nvPr/>
        </p:nvGraphicFramePr>
        <p:xfrm>
          <a:off x="2730500" y="3352800"/>
          <a:ext cx="1765300" cy="533400"/>
        </p:xfrm>
        <a:graphic>
          <a:graphicData uri="http://schemas.openxmlformats.org/presentationml/2006/ole">
            <mc:AlternateContent xmlns:mc="http://schemas.openxmlformats.org/markup-compatibility/2006">
              <mc:Choice xmlns:v="urn:schemas-microsoft-com:vml" Requires="v">
                <p:oleObj spid="_x0000_s32791" name="Equation" r:id="rId7" imgW="1765080" imgH="533160" progId="Equation.DSMT4">
                  <p:embed/>
                </p:oleObj>
              </mc:Choice>
              <mc:Fallback>
                <p:oleObj name="Equation" r:id="rId7" imgW="1765080" imgH="53316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30500" y="3352800"/>
                        <a:ext cx="17653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685800" y="4800600"/>
          <a:ext cx="3378200" cy="533400"/>
        </p:xfrm>
        <a:graphic>
          <a:graphicData uri="http://schemas.openxmlformats.org/presentationml/2006/ole">
            <mc:AlternateContent xmlns:mc="http://schemas.openxmlformats.org/markup-compatibility/2006">
              <mc:Choice xmlns:v="urn:schemas-microsoft-com:vml" Requires="v">
                <p:oleObj spid="_x0000_s32792" name="Equation" r:id="rId9" imgW="3377880" imgH="533160" progId="Equation.DSMT4">
                  <p:embed/>
                </p:oleObj>
              </mc:Choice>
              <mc:Fallback>
                <p:oleObj name="Equation" r:id="rId9" imgW="3377880" imgH="53316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4800600"/>
                        <a:ext cx="33782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Range</a:t>
            </a:r>
          </a:p>
        </p:txBody>
      </p:sp>
      <p:sp>
        <p:nvSpPr>
          <p:cNvPr id="3" name="Text Placeholder 2"/>
          <p:cNvSpPr>
            <a:spLocks noGrp="1"/>
          </p:cNvSpPr>
          <p:nvPr>
            <p:ph type="body" idx="1"/>
          </p:nvPr>
        </p:nvSpPr>
        <p:spPr>
          <a:xfrm>
            <a:off x="457200" y="1535113"/>
            <a:ext cx="4040188" cy="141287"/>
          </a:xfrm>
          <a:solidFill>
            <a:schemeClr val="bg2">
              <a:lumMod val="50000"/>
            </a:schemeClr>
          </a:solidFill>
        </p:spPr>
        <p:txBody>
          <a:bodyPr>
            <a:normAutofit fontScale="25000" lnSpcReduction="20000"/>
          </a:bodyPr>
          <a:lstStyle/>
          <a:p>
            <a:r>
              <a:rPr lang="en-US" dirty="0">
                <a:solidFill>
                  <a:schemeClr val="bg2">
                    <a:lumMod val="50000"/>
                  </a:schemeClr>
                </a:solidFill>
              </a:rPr>
              <a:t>A</a:t>
            </a:r>
          </a:p>
        </p:txBody>
      </p:sp>
      <p:sp>
        <p:nvSpPr>
          <p:cNvPr id="4" name="Content Placeholder 3"/>
          <p:cNvSpPr>
            <a:spLocks noGrp="1"/>
          </p:cNvSpPr>
          <p:nvPr>
            <p:ph sz="half" idx="2"/>
          </p:nvPr>
        </p:nvSpPr>
        <p:spPr>
          <a:xfrm>
            <a:off x="0" y="1828800"/>
            <a:ext cx="6019800" cy="4572000"/>
          </a:xfrm>
        </p:spPr>
        <p:txBody>
          <a:bodyPr>
            <a:normAutofit/>
          </a:bodyPr>
          <a:lstStyle/>
          <a:p>
            <a:r>
              <a:rPr lang="en-US" dirty="0"/>
              <a:t>Taking the muzzle velocity        as fixed, how do we vary the  angle of firing      to </a:t>
            </a:r>
            <a:r>
              <a:rPr lang="en-US" dirty="0">
                <a:solidFill>
                  <a:srgbClr val="FFFF00"/>
                </a:solidFill>
              </a:rPr>
              <a:t>maximize the range?</a:t>
            </a:r>
          </a:p>
          <a:p>
            <a:pPr>
              <a:buNone/>
            </a:pPr>
            <a:endParaRPr lang="en-US" dirty="0">
              <a:solidFill>
                <a:srgbClr val="FFFF00"/>
              </a:solidFill>
            </a:endParaRPr>
          </a:p>
          <a:p>
            <a:r>
              <a:rPr lang="en-US" dirty="0"/>
              <a:t>Now </a:t>
            </a:r>
          </a:p>
          <a:p>
            <a:r>
              <a:rPr lang="en-US" dirty="0"/>
              <a:t>So</a:t>
            </a:r>
          </a:p>
          <a:p>
            <a:endParaRPr lang="en-US" dirty="0"/>
          </a:p>
          <a:p>
            <a:endParaRPr lang="en-US" dirty="0"/>
          </a:p>
          <a:p>
            <a:endParaRPr lang="en-US" dirty="0"/>
          </a:p>
          <a:p>
            <a:r>
              <a:rPr lang="en-US" dirty="0"/>
              <a:t>And </a:t>
            </a:r>
            <a:r>
              <a:rPr lang="en-US" dirty="0">
                <a:solidFill>
                  <a:srgbClr val="FFFF00"/>
                </a:solidFill>
              </a:rPr>
              <a:t>maximum range                               at 45°  </a:t>
            </a:r>
          </a:p>
        </p:txBody>
      </p:sp>
      <p:sp>
        <p:nvSpPr>
          <p:cNvPr id="5" name="Text Placeholder 4"/>
          <p:cNvSpPr>
            <a:spLocks noGrp="1"/>
          </p:cNvSpPr>
          <p:nvPr>
            <p:ph type="body" sz="quarter" idx="3"/>
          </p:nvPr>
        </p:nvSpPr>
        <p:spPr>
          <a:xfrm>
            <a:off x="6172200" y="1676400"/>
            <a:ext cx="2616200" cy="422275"/>
          </a:xfrm>
        </p:spPr>
        <p:txBody>
          <a:bodyPr>
            <a:normAutofit lnSpcReduction="10000"/>
          </a:bodyPr>
          <a:lstStyle/>
          <a:p>
            <a:r>
              <a:rPr lang="en-US" sz="1200" dirty="0"/>
              <a:t>http://www.edupics.com/human-cannon-t10746.jpg</a:t>
            </a:r>
          </a:p>
        </p:txBody>
      </p:sp>
      <p:pic>
        <p:nvPicPr>
          <p:cNvPr id="33794" name="Picture 2"/>
          <p:cNvPicPr>
            <a:picLocks noGrp="1" noChangeAspect="1" noChangeArrowheads="1"/>
          </p:cNvPicPr>
          <p:nvPr>
            <p:ph sz="quarter" idx="4"/>
          </p:nvPr>
        </p:nvPicPr>
        <p:blipFill>
          <a:blip r:embed="rId4" cstate="print"/>
          <a:srcRect/>
          <a:stretch>
            <a:fillRect/>
          </a:stretch>
        </p:blipFill>
        <p:spPr bwMode="auto">
          <a:xfrm>
            <a:off x="6096000" y="2286000"/>
            <a:ext cx="2895600" cy="3951288"/>
          </a:xfrm>
          <a:prstGeom prst="rect">
            <a:avLst/>
          </a:prstGeom>
          <a:noFill/>
          <a:ln w="9525">
            <a:noFill/>
            <a:miter lim="800000"/>
            <a:headEnd/>
            <a:tailEnd/>
          </a:ln>
          <a:scene3d>
            <a:camera prst="orthographicFront">
              <a:rot lat="0" lon="10800000" rev="0"/>
            </a:camera>
            <a:lightRig rig="threePt" dir="t"/>
          </a:scene3d>
        </p:spPr>
      </p:pic>
      <p:cxnSp>
        <p:nvCxnSpPr>
          <p:cNvPr id="10" name="Straight Arrow Connector 9"/>
          <p:cNvCxnSpPr/>
          <p:nvPr/>
        </p:nvCxnSpPr>
        <p:spPr>
          <a:xfrm rot="10800000" flipH="1">
            <a:off x="6172200" y="3276600"/>
            <a:ext cx="2743200" cy="1803400"/>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172200" y="5029200"/>
            <a:ext cx="2667000" cy="26988"/>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477000" y="4775200"/>
          <a:ext cx="235185" cy="317500"/>
        </p:xfrm>
        <a:graphic>
          <a:graphicData uri="http://schemas.openxmlformats.org/presentationml/2006/ole">
            <mc:AlternateContent xmlns:mc="http://schemas.openxmlformats.org/markup-compatibility/2006">
              <mc:Choice xmlns:v="urn:schemas-microsoft-com:vml" Requires="v">
                <p:oleObj spid="_x0000_s33837" name="Equation" r:id="rId5" imgW="253800" imgH="342720" progId="Equation.DSMT4">
                  <p:embed/>
                </p:oleObj>
              </mc:Choice>
              <mc:Fallback>
                <p:oleObj name="Equation" r:id="rId5" imgW="253800" imgH="34272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4775200"/>
                        <a:ext cx="235185"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8534400" y="2743200"/>
          <a:ext cx="317500" cy="482600"/>
        </p:xfrm>
        <a:graphic>
          <a:graphicData uri="http://schemas.openxmlformats.org/presentationml/2006/ole">
            <mc:AlternateContent xmlns:mc="http://schemas.openxmlformats.org/markup-compatibility/2006">
              <mc:Choice xmlns:v="urn:schemas-microsoft-com:vml" Requires="v">
                <p:oleObj spid="_x0000_s33838" name="Equation" r:id="rId7" imgW="317160" imgH="482400" progId="Equation.DSMT4">
                  <p:embed/>
                </p:oleObj>
              </mc:Choice>
              <mc:Fallback>
                <p:oleObj name="Equation" r:id="rId7" imgW="317160" imgH="4824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34400" y="2743200"/>
                        <a:ext cx="3175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4178300" y="2273300"/>
          <a:ext cx="235185" cy="317500"/>
        </p:xfrm>
        <a:graphic>
          <a:graphicData uri="http://schemas.openxmlformats.org/presentationml/2006/ole">
            <mc:AlternateContent xmlns:mc="http://schemas.openxmlformats.org/markup-compatibility/2006">
              <mc:Choice xmlns:v="urn:schemas-microsoft-com:vml" Requires="v">
                <p:oleObj spid="_x0000_s33839" name="Equation" r:id="rId9" imgW="253800" imgH="342720" progId="Equation.DSMT4">
                  <p:embed/>
                </p:oleObj>
              </mc:Choice>
              <mc:Fallback>
                <p:oleObj name="Equation" r:id="rId9" imgW="253800" imgH="34272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8300" y="2273300"/>
                        <a:ext cx="235185"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3759200" y="1841500"/>
          <a:ext cx="317500" cy="482600"/>
        </p:xfrm>
        <a:graphic>
          <a:graphicData uri="http://schemas.openxmlformats.org/presentationml/2006/ole">
            <mc:AlternateContent xmlns:mc="http://schemas.openxmlformats.org/markup-compatibility/2006">
              <mc:Choice xmlns:v="urn:schemas-microsoft-com:vml" Requires="v">
                <p:oleObj spid="_x0000_s33840" name="Equation" r:id="rId10" imgW="317160" imgH="482400" progId="Equation.DSMT4">
                  <p:embed/>
                </p:oleObj>
              </mc:Choice>
              <mc:Fallback>
                <p:oleObj name="Equation" r:id="rId10" imgW="317160" imgH="48240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59200" y="1841500"/>
                        <a:ext cx="3175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1143000" y="3454401"/>
          <a:ext cx="3962400" cy="490917"/>
        </p:xfrm>
        <a:graphic>
          <a:graphicData uri="http://schemas.openxmlformats.org/presentationml/2006/ole">
            <mc:AlternateContent xmlns:mc="http://schemas.openxmlformats.org/markup-compatibility/2006">
              <mc:Choice xmlns:v="urn:schemas-microsoft-com:vml" Requires="v">
                <p:oleObj spid="_x0000_s33841" name="Equation" r:id="rId12" imgW="4305240" imgH="533160" progId="Equation.DSMT4">
                  <p:embed/>
                </p:oleObj>
              </mc:Choice>
              <mc:Fallback>
                <p:oleObj name="Equation" r:id="rId12" imgW="4305240" imgH="533160" progId="Equation.DSMT4">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43000" y="3454401"/>
                        <a:ext cx="3962400" cy="4909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609600" y="4267201"/>
          <a:ext cx="4953000" cy="1230157"/>
        </p:xfrm>
        <a:graphic>
          <a:graphicData uri="http://schemas.openxmlformats.org/presentationml/2006/ole">
            <mc:AlternateContent xmlns:mc="http://schemas.openxmlformats.org/markup-compatibility/2006">
              <mc:Choice xmlns:v="urn:schemas-microsoft-com:vml" Requires="v">
                <p:oleObj spid="_x0000_s33842" name="Equation" r:id="rId14" imgW="5829120" imgH="1447560" progId="Equation.DSMT4">
                  <p:embed/>
                </p:oleObj>
              </mc:Choice>
              <mc:Fallback>
                <p:oleObj name="Equation" r:id="rId14" imgW="5829120" imgH="1447560" progId="Equation.DSMT4">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9600" y="4267201"/>
                        <a:ext cx="4953000" cy="1230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3060700" y="5600700"/>
          <a:ext cx="2006600" cy="533400"/>
        </p:xfrm>
        <a:graphic>
          <a:graphicData uri="http://schemas.openxmlformats.org/presentationml/2006/ole">
            <mc:AlternateContent xmlns:mc="http://schemas.openxmlformats.org/markup-compatibility/2006">
              <mc:Choice xmlns:v="urn:schemas-microsoft-com:vml" Requires="v">
                <p:oleObj spid="_x0000_s33843" name="Equation" r:id="rId16" imgW="2006280" imgH="533160" progId="Equation.DSMT4">
                  <p:embed/>
                </p:oleObj>
              </mc:Choice>
              <mc:Fallback>
                <p:oleObj name="Equation" r:id="rId16" imgW="2006280" imgH="533160" progId="Equation.DSMT4">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60700" y="5600700"/>
                        <a:ext cx="2006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3048000" y="5562600"/>
            <a:ext cx="20574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Reminder: Galileo’s Laws of Motion</a:t>
            </a:r>
          </a:p>
        </p:txBody>
      </p:sp>
      <p:sp>
        <p:nvSpPr>
          <p:cNvPr id="3" name="Content Placeholder 2"/>
          <p:cNvSpPr>
            <a:spLocks noGrp="1"/>
          </p:cNvSpPr>
          <p:nvPr>
            <p:ph idx="1"/>
          </p:nvPr>
        </p:nvSpPr>
        <p:spPr/>
        <p:txBody>
          <a:bodyPr>
            <a:normAutofit lnSpcReduction="10000"/>
          </a:bodyPr>
          <a:lstStyle/>
          <a:p>
            <a:r>
              <a:rPr lang="en-US" sz="2800" dirty="0"/>
              <a:t>Neglecting air resistance and friction, Galileo claimed:</a:t>
            </a:r>
          </a:p>
          <a:p>
            <a:pPr>
              <a:buNone/>
            </a:pPr>
            <a:endParaRPr lang="en-US" sz="2800" dirty="0"/>
          </a:p>
          <a:p>
            <a:pPr marL="514350" indent="-514350">
              <a:buAutoNum type="arabicPeriod"/>
            </a:pPr>
            <a:r>
              <a:rPr lang="en-US" dirty="0">
                <a:solidFill>
                  <a:srgbClr val="FFFF00"/>
                </a:solidFill>
              </a:rPr>
              <a:t>Horizontal motion: </a:t>
            </a:r>
            <a:r>
              <a:rPr lang="en-US" dirty="0"/>
              <a:t>(ball rolling on table) an object would continue to move at </a:t>
            </a:r>
            <a:r>
              <a:rPr lang="en-US" dirty="0">
                <a:solidFill>
                  <a:srgbClr val="FFFF00"/>
                </a:solidFill>
              </a:rPr>
              <a:t>constant velocity </a:t>
            </a:r>
            <a:r>
              <a:rPr lang="en-US" dirty="0"/>
              <a:t>unless pushed.</a:t>
            </a:r>
          </a:p>
          <a:p>
            <a:pPr marL="514350" indent="-514350">
              <a:buNone/>
            </a:pPr>
            <a:endParaRPr lang="en-US" dirty="0"/>
          </a:p>
          <a:p>
            <a:pPr marL="514350" indent="-514350">
              <a:buNone/>
            </a:pPr>
            <a:r>
              <a:rPr lang="en-US" dirty="0">
                <a:solidFill>
                  <a:srgbClr val="FFFF00"/>
                </a:solidFill>
              </a:rPr>
              <a:t>2.  Vertical motion:  </a:t>
            </a:r>
            <a:r>
              <a:rPr lang="en-US" dirty="0"/>
              <a:t>a falling body would </a:t>
            </a:r>
            <a:r>
              <a:rPr lang="en-US" dirty="0">
                <a:solidFill>
                  <a:srgbClr val="FFFF00"/>
                </a:solidFill>
              </a:rPr>
              <a:t>accelerate downwards at a uniform rate</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Galileo’s Law for Projectiles</a:t>
            </a:r>
          </a:p>
        </p:txBody>
      </p:sp>
      <p:sp>
        <p:nvSpPr>
          <p:cNvPr id="3" name="Content Placeholder 2"/>
          <p:cNvSpPr>
            <a:spLocks noGrp="1"/>
          </p:cNvSpPr>
          <p:nvPr>
            <p:ph idx="1"/>
          </p:nvPr>
        </p:nvSpPr>
        <p:spPr/>
        <p:txBody>
          <a:bodyPr/>
          <a:lstStyle/>
          <a:p>
            <a:r>
              <a:rPr lang="en-US" dirty="0"/>
              <a:t>He asked himself:  </a:t>
            </a:r>
            <a:r>
              <a:rPr lang="en-US" dirty="0">
                <a:solidFill>
                  <a:srgbClr val="FFFF00"/>
                </a:solidFill>
              </a:rPr>
              <a:t>what would happen if the ball rolled off the table?</a:t>
            </a:r>
          </a:p>
          <a:p>
            <a:r>
              <a:rPr lang="en-US" dirty="0"/>
              <a:t>He claimed (and established experimentally) that the balls </a:t>
            </a:r>
            <a:r>
              <a:rPr lang="en-US" dirty="0">
                <a:solidFill>
                  <a:srgbClr val="FFFF00"/>
                </a:solidFill>
              </a:rPr>
              <a:t>uniform horizontal motion would continue as before </a:t>
            </a:r>
            <a:r>
              <a:rPr lang="en-US" dirty="0"/>
              <a:t>–</a:t>
            </a:r>
          </a:p>
          <a:p>
            <a:r>
              <a:rPr lang="en-US" dirty="0"/>
              <a:t>BUT natural vertical </a:t>
            </a:r>
            <a:r>
              <a:rPr lang="en-US" dirty="0">
                <a:solidFill>
                  <a:srgbClr val="FFFF00"/>
                </a:solidFill>
              </a:rPr>
              <a:t>falling motion would be added</a:t>
            </a:r>
            <a:r>
              <a:rPr lang="en-US" dirty="0"/>
              <a:t>!</a:t>
            </a:r>
          </a:p>
          <a:p>
            <a:r>
              <a:rPr lang="en-US" dirty="0"/>
              <a:t>He termed the result “</a:t>
            </a:r>
            <a:r>
              <a:rPr lang="en-US" dirty="0">
                <a:solidFill>
                  <a:srgbClr val="FFFF00"/>
                </a:solidFill>
              </a:rPr>
              <a:t>compound motion</a:t>
            </a: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Here’s Galileo’s own picture … </a:t>
            </a:r>
            <a:br>
              <a:rPr lang="en-US" dirty="0"/>
            </a:br>
            <a:r>
              <a:rPr lang="en-US" sz="2200" dirty="0"/>
              <a:t>and </a:t>
            </a:r>
            <a:r>
              <a:rPr lang="en-US" sz="2200" dirty="0">
                <a:hlinkClick r:id="rId3"/>
              </a:rPr>
              <a:t>here’s a link</a:t>
            </a:r>
            <a:r>
              <a:rPr lang="en-US" sz="2200" dirty="0"/>
              <a:t> to an animation. </a:t>
            </a:r>
          </a:p>
        </p:txBody>
      </p:sp>
      <p:pic>
        <p:nvPicPr>
          <p:cNvPr id="1026" name="Picture 2"/>
          <p:cNvPicPr>
            <a:picLocks noGrp="1" noChangeAspect="1" noChangeArrowheads="1"/>
          </p:cNvPicPr>
          <p:nvPr>
            <p:ph idx="1"/>
          </p:nvPr>
        </p:nvPicPr>
        <p:blipFill>
          <a:blip r:embed="rId4" cstate="print"/>
          <a:srcRect/>
          <a:stretch>
            <a:fillRect/>
          </a:stretch>
        </p:blipFill>
        <p:spPr bwMode="auto">
          <a:xfrm>
            <a:off x="1947862" y="1720056"/>
            <a:ext cx="5248275" cy="4286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Equation for the Trajectory</a:t>
            </a:r>
          </a:p>
        </p:txBody>
      </p:sp>
      <p:sp>
        <p:nvSpPr>
          <p:cNvPr id="3" name="Content Placeholder 2"/>
          <p:cNvSpPr>
            <a:spLocks noGrp="1"/>
          </p:cNvSpPr>
          <p:nvPr>
            <p:ph idx="1"/>
          </p:nvPr>
        </p:nvSpPr>
        <p:spPr>
          <a:xfrm>
            <a:off x="457200" y="1600200"/>
            <a:ext cx="8229600" cy="5257800"/>
          </a:xfrm>
        </p:spPr>
        <p:txBody>
          <a:bodyPr>
            <a:normAutofit/>
          </a:bodyPr>
          <a:lstStyle/>
          <a:p>
            <a:r>
              <a:rPr lang="en-US" dirty="0"/>
              <a:t>Taking </a:t>
            </a:r>
            <a:r>
              <a:rPr lang="en-US" i="1" dirty="0"/>
              <a:t>t</a:t>
            </a:r>
            <a:r>
              <a:rPr lang="en-US" dirty="0"/>
              <a:t> = 0 to be when the ball rolls off the edge, and the origin O at that point,</a:t>
            </a:r>
          </a:p>
          <a:p>
            <a:endParaRPr lang="en-US" dirty="0"/>
          </a:p>
          <a:p>
            <a:endParaRPr lang="en-US" dirty="0"/>
          </a:p>
          <a:p>
            <a:endParaRPr lang="en-US" dirty="0"/>
          </a:p>
          <a:p>
            <a:pPr>
              <a:buNone/>
            </a:pPr>
            <a:r>
              <a:rPr lang="en-US" dirty="0"/>
              <a:t>	from which</a:t>
            </a:r>
          </a:p>
          <a:p>
            <a:pPr>
              <a:buNone/>
            </a:pPr>
            <a:endParaRPr lang="en-US" dirty="0"/>
          </a:p>
          <a:p>
            <a:pPr>
              <a:buNone/>
            </a:pPr>
            <a:r>
              <a:rPr lang="en-US" dirty="0"/>
              <a:t> The standard parabola equation is </a:t>
            </a:r>
            <a:r>
              <a:rPr lang="en-US" i="1" dirty="0">
                <a:solidFill>
                  <a:srgbClr val="FFFF00"/>
                </a:solidFill>
              </a:rPr>
              <a:t>y</a:t>
            </a:r>
            <a:r>
              <a:rPr lang="en-US" dirty="0"/>
              <a:t> </a:t>
            </a:r>
            <a:r>
              <a:rPr lang="en-US" dirty="0">
                <a:solidFill>
                  <a:srgbClr val="FFFF00"/>
                </a:solidFill>
              </a:rPr>
              <a:t>=</a:t>
            </a:r>
            <a:r>
              <a:rPr lang="en-US" dirty="0"/>
              <a:t> </a:t>
            </a:r>
            <a:r>
              <a:rPr lang="en-US" i="1" dirty="0">
                <a:solidFill>
                  <a:srgbClr val="FFFF00"/>
                </a:solidFill>
              </a:rPr>
              <a:t>ax</a:t>
            </a:r>
            <a:r>
              <a:rPr lang="en-US" baseline="30000" dirty="0">
                <a:solidFill>
                  <a:srgbClr val="FFFF00"/>
                </a:solidFill>
              </a:rPr>
              <a:t>2</a:t>
            </a:r>
            <a:r>
              <a:rPr lang="en-US" dirty="0"/>
              <a:t>, so this is half of an upside-down parabola.</a:t>
            </a:r>
          </a:p>
          <a:p>
            <a:endParaRPr lang="en-US" dirty="0"/>
          </a:p>
        </p:txBody>
      </p:sp>
      <p:graphicFrame>
        <p:nvGraphicFramePr>
          <p:cNvPr id="4" name="Object 3"/>
          <p:cNvGraphicFramePr>
            <a:graphicFrameLocks noChangeAspect="1"/>
          </p:cNvGraphicFramePr>
          <p:nvPr/>
        </p:nvGraphicFramePr>
        <p:xfrm>
          <a:off x="3581400" y="2895600"/>
          <a:ext cx="1663700" cy="1168400"/>
        </p:xfrm>
        <a:graphic>
          <a:graphicData uri="http://schemas.openxmlformats.org/presentationml/2006/ole">
            <mc:AlternateContent xmlns:mc="http://schemas.openxmlformats.org/markup-compatibility/2006">
              <mc:Choice xmlns:v="urn:schemas-microsoft-com:vml" Requires="v">
                <p:oleObj spid="_x0000_s1038" name="Equation" r:id="rId4" imgW="1663560" imgH="1168200" progId="Equation.DSMT4">
                  <p:embed/>
                </p:oleObj>
              </mc:Choice>
              <mc:Fallback>
                <p:oleObj name="Equation" r:id="rId4" imgW="1663560" imgH="1168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895600"/>
                        <a:ext cx="1663700" cy="116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838450" y="4419600"/>
          <a:ext cx="2921000" cy="660400"/>
        </p:xfrm>
        <a:graphic>
          <a:graphicData uri="http://schemas.openxmlformats.org/presentationml/2006/ole">
            <mc:AlternateContent xmlns:mc="http://schemas.openxmlformats.org/markup-compatibility/2006">
              <mc:Choice xmlns:v="urn:schemas-microsoft-com:vml" Requires="v">
                <p:oleObj spid="_x0000_s1039" name="Equation" r:id="rId6" imgW="2920680" imgH="660240" progId="Equation.DSMT4">
                  <p:embed/>
                </p:oleObj>
              </mc:Choice>
              <mc:Fallback>
                <p:oleObj name="Equation" r:id="rId6" imgW="2920680" imgH="6602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38450" y="4419600"/>
                        <a:ext cx="29210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Clicker Question</a:t>
            </a:r>
          </a:p>
        </p:txBody>
      </p:sp>
      <p:sp>
        <p:nvSpPr>
          <p:cNvPr id="3" name="Content Placeholder 2"/>
          <p:cNvSpPr>
            <a:spLocks noGrp="1"/>
          </p:cNvSpPr>
          <p:nvPr>
            <p:ph idx="1"/>
          </p:nvPr>
        </p:nvSpPr>
        <p:spPr/>
        <p:txBody>
          <a:bodyPr/>
          <a:lstStyle/>
          <a:p>
            <a:r>
              <a:rPr lang="en-US" dirty="0"/>
              <a:t>Suppose that as the ball rolling across the table goes over the edge, it touches another ball that was just balanced on the edge.  Assume the first ball’s trajectory is not changed, the second ball falls vertically down.</a:t>
            </a:r>
          </a:p>
          <a:p>
            <a:pPr marL="514350" indent="-514350">
              <a:buAutoNum type="alphaUcPeriod"/>
            </a:pPr>
            <a:r>
              <a:rPr lang="en-US" dirty="0">
                <a:solidFill>
                  <a:srgbClr val="FFFF00"/>
                </a:solidFill>
              </a:rPr>
              <a:t>The rolling ball hits the ground first</a:t>
            </a:r>
          </a:p>
          <a:p>
            <a:pPr marL="514350" indent="-514350">
              <a:buAutoNum type="alphaUcPeriod"/>
            </a:pPr>
            <a:r>
              <a:rPr lang="en-US" dirty="0">
                <a:solidFill>
                  <a:srgbClr val="FFFF00"/>
                </a:solidFill>
              </a:rPr>
              <a:t>The dropping ball gets there first</a:t>
            </a:r>
          </a:p>
          <a:p>
            <a:pPr marL="514350" indent="-514350">
              <a:buAutoNum type="alphaUcPeriod"/>
            </a:pPr>
            <a:r>
              <a:rPr lang="en-US" dirty="0">
                <a:solidFill>
                  <a:srgbClr val="FFFF00"/>
                </a:solidFill>
              </a:rPr>
              <a:t>They hit the ground at the same time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dirty="0">
                <a:solidFill>
                  <a:srgbClr val="FFFF00"/>
                </a:solidFill>
              </a:rPr>
              <a:t>Car Goes Horizontally Over Cliff</a:t>
            </a:r>
          </a:p>
        </p:txBody>
      </p:sp>
      <p:sp>
        <p:nvSpPr>
          <p:cNvPr id="3" name="Content Placeholder 2"/>
          <p:cNvSpPr>
            <a:spLocks noGrp="1"/>
          </p:cNvSpPr>
          <p:nvPr>
            <p:ph sz="half" idx="1"/>
          </p:nvPr>
        </p:nvSpPr>
        <p:spPr>
          <a:xfrm>
            <a:off x="304800" y="1524000"/>
            <a:ext cx="4038600" cy="5105400"/>
          </a:xfrm>
        </p:spPr>
        <p:txBody>
          <a:bodyPr>
            <a:normAutofit lnSpcReduction="10000"/>
          </a:bodyPr>
          <a:lstStyle/>
          <a:p>
            <a:r>
              <a:rPr lang="en-US" dirty="0">
                <a:solidFill>
                  <a:srgbClr val="FFFF00"/>
                </a:solidFill>
              </a:rPr>
              <a:t>Position</a:t>
            </a:r>
            <a:r>
              <a:rPr lang="en-US" dirty="0"/>
              <a:t> at 1 second intervals (</a:t>
            </a:r>
            <a:r>
              <a:rPr lang="en-US" i="1" dirty="0"/>
              <a:t>v</a:t>
            </a:r>
            <a:r>
              <a:rPr lang="en-US" baseline="-25000" dirty="0"/>
              <a:t>0</a:t>
            </a:r>
            <a:r>
              <a:rPr lang="en-US" dirty="0"/>
              <a:t> = 20 m/s)</a:t>
            </a:r>
          </a:p>
          <a:p>
            <a:endParaRPr lang="en-US" dirty="0"/>
          </a:p>
          <a:p>
            <a:endParaRPr lang="en-US" dirty="0"/>
          </a:p>
          <a:p>
            <a:endParaRPr lang="en-US" dirty="0"/>
          </a:p>
          <a:p>
            <a:r>
              <a:rPr lang="en-US" i="1" dirty="0">
                <a:solidFill>
                  <a:srgbClr val="FF0000"/>
                </a:solidFill>
              </a:rPr>
              <a:t>g</a:t>
            </a:r>
            <a:r>
              <a:rPr lang="en-US" dirty="0">
                <a:solidFill>
                  <a:srgbClr val="FF0000"/>
                </a:solidFill>
              </a:rPr>
              <a:t>=0 trajectory</a:t>
            </a:r>
          </a:p>
          <a:p>
            <a:pPr>
              <a:buNone/>
            </a:pPr>
            <a:r>
              <a:rPr lang="en-US" dirty="0">
                <a:solidFill>
                  <a:srgbClr val="FF0000"/>
                </a:solidFill>
              </a:rPr>
              <a:t>in red</a:t>
            </a:r>
          </a:p>
          <a:p>
            <a:pPr>
              <a:buNone/>
            </a:pPr>
            <a:endParaRPr lang="en-US" dirty="0"/>
          </a:p>
          <a:p>
            <a:r>
              <a:rPr lang="en-US" dirty="0"/>
              <a:t>Taking g = 10, </a:t>
            </a:r>
            <a:r>
              <a:rPr lang="en-US" dirty="0">
                <a:solidFill>
                  <a:srgbClr val="FFFF00"/>
                </a:solidFill>
              </a:rPr>
              <a:t>positions</a:t>
            </a:r>
            <a:r>
              <a:rPr lang="en-US" dirty="0"/>
              <a:t> are </a:t>
            </a:r>
            <a:r>
              <a:rPr lang="en-US" dirty="0">
                <a:solidFill>
                  <a:srgbClr val="FFFF00"/>
                </a:solidFill>
              </a:rPr>
              <a:t>(0, 0), (20, -5), </a:t>
            </a:r>
          </a:p>
          <a:p>
            <a:pPr>
              <a:buNone/>
            </a:pPr>
            <a:r>
              <a:rPr lang="en-US" dirty="0">
                <a:solidFill>
                  <a:srgbClr val="FFFF00"/>
                </a:solidFill>
              </a:rPr>
              <a:t>	(40, -20), 	(60, -45).</a:t>
            </a:r>
          </a:p>
        </p:txBody>
      </p:sp>
      <p:sp>
        <p:nvSpPr>
          <p:cNvPr id="4" name="Content Placeholder 3"/>
          <p:cNvSpPr>
            <a:spLocks noGrp="1"/>
          </p:cNvSpPr>
          <p:nvPr>
            <p:ph sz="half" idx="2"/>
          </p:nvPr>
        </p:nvSpPr>
        <p:spPr>
          <a:xfrm>
            <a:off x="4724400" y="1524000"/>
            <a:ext cx="3810000" cy="4876800"/>
          </a:xfrm>
        </p:spPr>
        <p:txBody>
          <a:bodyPr>
            <a:normAutofit lnSpcReduction="10000"/>
          </a:bodyPr>
          <a:lstStyle/>
          <a:p>
            <a:r>
              <a:rPr lang="en-US" dirty="0">
                <a:solidFill>
                  <a:srgbClr val="FFFF00"/>
                </a:solidFill>
              </a:rPr>
              <a:t>Velocities and Speeds </a:t>
            </a:r>
            <a:r>
              <a:rPr lang="en-US" dirty="0"/>
              <a:t>at 1 second intervals:</a:t>
            </a:r>
          </a:p>
          <a:p>
            <a:endParaRPr lang="en-US" dirty="0"/>
          </a:p>
          <a:p>
            <a:endParaRPr lang="en-US" dirty="0"/>
          </a:p>
          <a:p>
            <a:endParaRPr lang="en-US" dirty="0"/>
          </a:p>
          <a:p>
            <a:endParaRPr lang="en-US" dirty="0"/>
          </a:p>
          <a:p>
            <a:endParaRPr lang="en-US" dirty="0"/>
          </a:p>
          <a:p>
            <a:endParaRPr lang="en-US" dirty="0">
              <a:solidFill>
                <a:srgbClr val="FFFF00"/>
              </a:solidFill>
            </a:endParaRPr>
          </a:p>
          <a:p>
            <a:r>
              <a:rPr lang="en-US" dirty="0">
                <a:solidFill>
                  <a:srgbClr val="FFFF00"/>
                </a:solidFill>
              </a:rPr>
              <a:t>Speeds</a:t>
            </a:r>
            <a:r>
              <a:rPr lang="en-US" dirty="0"/>
              <a:t> are approx:</a:t>
            </a:r>
          </a:p>
          <a:p>
            <a:pPr>
              <a:buNone/>
            </a:pPr>
            <a:r>
              <a:rPr lang="en-US" dirty="0"/>
              <a:t>	</a:t>
            </a:r>
            <a:r>
              <a:rPr lang="en-US" dirty="0">
                <a:solidFill>
                  <a:srgbClr val="FFFF00"/>
                </a:solidFill>
              </a:rPr>
              <a:t>20, 22, 28, 36 m/s.</a:t>
            </a:r>
          </a:p>
        </p:txBody>
      </p:sp>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715294" y="2857500"/>
            <a:ext cx="2278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476500" y="31623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048794" y="3657600"/>
            <a:ext cx="18280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62000" y="2743200"/>
            <a:ext cx="10668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62000" y="2743200"/>
            <a:ext cx="2133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62000" y="2743200"/>
            <a:ext cx="320040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567081" y="2537013"/>
            <a:ext cx="1676400" cy="2563905"/>
            <a:chOff x="5867400" y="2819400"/>
            <a:chExt cx="1716741" cy="2514600"/>
          </a:xfrm>
        </p:grpSpPr>
        <p:cxnSp>
          <p:nvCxnSpPr>
            <p:cNvPr id="36" name="Straight Arrow Connector 35"/>
            <p:cNvCxnSpPr/>
            <p:nvPr/>
          </p:nvCxnSpPr>
          <p:spPr>
            <a:xfrm rot="10800000" flipH="1" flipV="1">
              <a:off x="5867400" y="2828365"/>
              <a:ext cx="167481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7124700" y="32385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7125494" y="4075906"/>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7125494" y="4909624"/>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867400" y="2819400"/>
              <a:ext cx="1676400" cy="76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6200000" flipH="1">
              <a:off x="5448300" y="3238500"/>
              <a:ext cx="2514600" cy="1676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880847" y="2819400"/>
              <a:ext cx="1703294" cy="16270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Full Projectile Path</a:t>
            </a:r>
          </a:p>
        </p:txBody>
      </p:sp>
      <p:sp>
        <p:nvSpPr>
          <p:cNvPr id="3" name="Content Placeholder 2"/>
          <p:cNvSpPr>
            <a:spLocks noGrp="1"/>
          </p:cNvSpPr>
          <p:nvPr>
            <p:ph idx="1"/>
          </p:nvPr>
        </p:nvSpPr>
        <p:spPr>
          <a:xfrm>
            <a:off x="457200" y="1600200"/>
            <a:ext cx="8229600" cy="5105400"/>
          </a:xfrm>
        </p:spPr>
        <p:txBody>
          <a:bodyPr/>
          <a:lstStyle/>
          <a:p>
            <a:r>
              <a:rPr lang="en-US" sz="2800" dirty="0"/>
              <a:t>A projectile is shot at some upward angle from the origin: see </a:t>
            </a:r>
            <a:r>
              <a:rPr lang="en-US" sz="2800" dirty="0">
                <a:hlinkClick r:id="rId4"/>
              </a:rPr>
              <a:t>animation</a:t>
            </a:r>
            <a:r>
              <a:rPr lang="en-US" sz="2800" dirty="0"/>
              <a:t>.</a:t>
            </a:r>
          </a:p>
          <a:p>
            <a:r>
              <a:rPr lang="en-US" sz="2800" dirty="0"/>
              <a:t>Galileo tells us the horizontal motion is just steady velocity, the vertical motion is the same as that of a ball thrown directly upwards. </a:t>
            </a:r>
          </a:p>
          <a:p>
            <a:r>
              <a:rPr lang="en-US" sz="2800" dirty="0"/>
              <a:t>Therefore</a:t>
            </a:r>
          </a:p>
          <a:p>
            <a:pPr>
              <a:buNone/>
            </a:pPr>
            <a:r>
              <a:rPr lang="en-US" sz="2800" dirty="0"/>
              <a:t> </a:t>
            </a:r>
          </a:p>
          <a:p>
            <a:r>
              <a:rPr lang="en-US" sz="2800" dirty="0"/>
              <a:t>Eliminating </a:t>
            </a:r>
            <a:r>
              <a:rPr lang="en-US" sz="2800" i="1" dirty="0"/>
              <a:t>t</a:t>
            </a:r>
            <a:r>
              <a:rPr lang="en-US" sz="2800" dirty="0"/>
              <a:t> gives a parabolic curve through O:</a:t>
            </a:r>
          </a:p>
          <a:p>
            <a:endParaRPr lang="en-US" dirty="0"/>
          </a:p>
        </p:txBody>
      </p:sp>
      <p:graphicFrame>
        <p:nvGraphicFramePr>
          <p:cNvPr id="4" name="Object 3"/>
          <p:cNvGraphicFramePr>
            <a:graphicFrameLocks noChangeAspect="1"/>
          </p:cNvGraphicFramePr>
          <p:nvPr/>
        </p:nvGraphicFramePr>
        <p:xfrm>
          <a:off x="2679700" y="4013200"/>
          <a:ext cx="3848100" cy="584200"/>
        </p:xfrm>
        <a:graphic>
          <a:graphicData uri="http://schemas.openxmlformats.org/presentationml/2006/ole">
            <mc:AlternateContent xmlns:mc="http://schemas.openxmlformats.org/markup-compatibility/2006">
              <mc:Choice xmlns:v="urn:schemas-microsoft-com:vml" Requires="v">
                <p:oleObj spid="_x0000_s23566" name="Equation" r:id="rId5" imgW="3848040" imgH="583920" progId="Equation.DSMT4">
                  <p:embed/>
                </p:oleObj>
              </mc:Choice>
              <mc:Fallback>
                <p:oleObj name="Equation" r:id="rId5" imgW="3848040" imgH="58392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79700" y="4013200"/>
                        <a:ext cx="384810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070100" y="5524500"/>
          <a:ext cx="4787900" cy="660400"/>
        </p:xfrm>
        <a:graphic>
          <a:graphicData uri="http://schemas.openxmlformats.org/presentationml/2006/ole">
            <mc:AlternateContent xmlns:mc="http://schemas.openxmlformats.org/markup-compatibility/2006">
              <mc:Choice xmlns:v="urn:schemas-microsoft-com:vml" Requires="v">
                <p:oleObj spid="_x0000_s23567" name="Equation" r:id="rId7" imgW="4787640" imgH="660240" progId="Equation.DSMT4">
                  <p:embed/>
                </p:oleObj>
              </mc:Choice>
              <mc:Fallback>
                <p:oleObj name="Equation" r:id="rId7" imgW="4787640" imgH="66024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70100" y="5524500"/>
                        <a:ext cx="47879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2476500" y="3924300"/>
            <a:ext cx="4267200" cy="762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73162"/>
          </a:xfrm>
        </p:spPr>
        <p:txBody>
          <a:bodyPr>
            <a:normAutofit/>
          </a:bodyPr>
          <a:lstStyle/>
          <a:p>
            <a:r>
              <a:rPr lang="en-US" dirty="0">
                <a:solidFill>
                  <a:srgbClr val="FFFF00"/>
                </a:solidFill>
              </a:rPr>
              <a:t>Vector Picture of Projectile Motion</a:t>
            </a:r>
          </a:p>
        </p:txBody>
      </p:sp>
      <p:sp>
        <p:nvSpPr>
          <p:cNvPr id="3" name="Content Placeholder 2"/>
          <p:cNvSpPr>
            <a:spLocks noGrp="1"/>
          </p:cNvSpPr>
          <p:nvPr>
            <p:ph sz="half" idx="1"/>
          </p:nvPr>
        </p:nvSpPr>
        <p:spPr>
          <a:xfrm>
            <a:off x="304800" y="2209800"/>
            <a:ext cx="4038600" cy="4419600"/>
          </a:xfrm>
        </p:spPr>
        <p:txBody>
          <a:bodyPr>
            <a:normAutofit/>
          </a:bodyPr>
          <a:lstStyle/>
          <a:p>
            <a:endParaRPr lang="en-US" dirty="0">
              <a:solidFill>
                <a:srgbClr val="FFFF00"/>
              </a:solidFill>
            </a:endParaRPr>
          </a:p>
          <a:p>
            <a:endParaRPr lang="en-US" dirty="0">
              <a:solidFill>
                <a:srgbClr val="FFFF00"/>
              </a:solidFill>
            </a:endParaRPr>
          </a:p>
          <a:p>
            <a:pPr>
              <a:buNone/>
            </a:pPr>
            <a:endParaRPr lang="en-US" dirty="0">
              <a:solidFill>
                <a:srgbClr val="FFFF00"/>
              </a:solidFill>
            </a:endParaRPr>
          </a:p>
          <a:p>
            <a:endParaRPr lang="en-US" dirty="0">
              <a:solidFill>
                <a:srgbClr val="FFFF00"/>
              </a:solidFill>
            </a:endParaRPr>
          </a:p>
          <a:p>
            <a:pPr>
              <a:buNone/>
            </a:pPr>
            <a:endParaRPr lang="en-US" dirty="0">
              <a:solidFill>
                <a:srgbClr val="FFFF00"/>
              </a:solidFill>
            </a:endParaRPr>
          </a:p>
          <a:p>
            <a:pPr>
              <a:buNone/>
            </a:pPr>
            <a:r>
              <a:rPr lang="en-US" dirty="0">
                <a:solidFill>
                  <a:srgbClr val="FFFF00"/>
                </a:solidFill>
              </a:rPr>
              <a:t>Position</a:t>
            </a:r>
            <a:r>
              <a:rPr lang="en-US" dirty="0"/>
              <a:t> at 1 second intervals (notice it </a:t>
            </a:r>
            <a:r>
              <a:rPr lang="en-US" dirty="0">
                <a:solidFill>
                  <a:srgbClr val="FFFF00"/>
                </a:solidFill>
              </a:rPr>
              <a:t>falls below straight line</a:t>
            </a:r>
            <a:r>
              <a:rPr lang="en-US" dirty="0"/>
              <a:t>: </a:t>
            </a:r>
            <a:r>
              <a:rPr lang="en-US" dirty="0">
                <a:solidFill>
                  <a:srgbClr val="FF0000"/>
                </a:solidFill>
              </a:rPr>
              <a:t>the </a:t>
            </a:r>
            <a:r>
              <a:rPr lang="en-US" i="1" dirty="0">
                <a:solidFill>
                  <a:srgbClr val="FF0000"/>
                </a:solidFill>
              </a:rPr>
              <a:t>g</a:t>
            </a:r>
            <a:r>
              <a:rPr lang="en-US" dirty="0">
                <a:solidFill>
                  <a:srgbClr val="FF0000"/>
                </a:solidFill>
              </a:rPr>
              <a:t> =0 trajectory</a:t>
            </a:r>
            <a:r>
              <a:rPr lang="en-US" dirty="0"/>
              <a:t>).</a:t>
            </a:r>
          </a:p>
          <a:p>
            <a:endParaRPr lang="en-US" dirty="0"/>
          </a:p>
          <a:p>
            <a:endParaRPr lang="en-US" dirty="0"/>
          </a:p>
          <a:p>
            <a:endParaRPr lang="en-US" dirty="0"/>
          </a:p>
          <a:p>
            <a:pPr>
              <a:buNone/>
            </a:pPr>
            <a:endParaRPr lang="en-US" dirty="0"/>
          </a:p>
          <a:p>
            <a:pPr>
              <a:buNone/>
            </a:pPr>
            <a:endParaRPr lang="en-US" dirty="0"/>
          </a:p>
        </p:txBody>
      </p:sp>
      <p:sp>
        <p:nvSpPr>
          <p:cNvPr id="4" name="Content Placeholder 3"/>
          <p:cNvSpPr>
            <a:spLocks noGrp="1"/>
          </p:cNvSpPr>
          <p:nvPr>
            <p:ph sz="half" idx="2"/>
          </p:nvPr>
        </p:nvSpPr>
        <p:spPr>
          <a:xfrm>
            <a:off x="4724400" y="2286000"/>
            <a:ext cx="3810000" cy="4114800"/>
          </a:xfrm>
        </p:spPr>
        <p:txBody>
          <a:bodyPr>
            <a:normAutofit/>
          </a:bodyPr>
          <a:lstStyle/>
          <a:p>
            <a:endParaRPr lang="en-US" dirty="0">
              <a:solidFill>
                <a:srgbClr val="FFFF00"/>
              </a:solidFill>
            </a:endParaRPr>
          </a:p>
          <a:p>
            <a:pPr>
              <a:buNone/>
            </a:pPr>
            <a:endParaRPr lang="en-US"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a:p>
            <a:endParaRPr lang="en-US" dirty="0">
              <a:solidFill>
                <a:srgbClr val="FFFF00"/>
              </a:solidFill>
            </a:endParaRPr>
          </a:p>
          <a:p>
            <a:pPr>
              <a:buNone/>
            </a:pPr>
            <a:r>
              <a:rPr lang="en-US" dirty="0">
                <a:solidFill>
                  <a:srgbClr val="FFFF00"/>
                </a:solidFill>
              </a:rPr>
              <a:t>Velocities and Speeds </a:t>
            </a:r>
            <a:r>
              <a:rPr lang="en-US" dirty="0"/>
              <a:t>at 1 second intervals.</a:t>
            </a:r>
          </a:p>
          <a:p>
            <a:endParaRPr lang="en-US" dirty="0"/>
          </a:p>
          <a:p>
            <a:endParaRPr lang="en-US" dirty="0"/>
          </a:p>
          <a:p>
            <a:endParaRPr lang="en-US" dirty="0"/>
          </a:p>
          <a:p>
            <a:endParaRPr lang="en-US" dirty="0"/>
          </a:p>
          <a:p>
            <a:pPr>
              <a:buNone/>
            </a:pPr>
            <a:endParaRPr lang="en-US" dirty="0"/>
          </a:p>
        </p:txBody>
      </p:sp>
      <p:grpSp>
        <p:nvGrpSpPr>
          <p:cNvPr id="32" name="Group 31"/>
          <p:cNvGrpSpPr/>
          <p:nvPr/>
        </p:nvGrpSpPr>
        <p:grpSpPr>
          <a:xfrm>
            <a:off x="533400" y="2667000"/>
            <a:ext cx="3200400" cy="1842247"/>
            <a:chOff x="444907" y="2424953"/>
            <a:chExt cx="3200400" cy="1842247"/>
          </a:xfrm>
        </p:grpSpPr>
        <p:grpSp>
          <p:nvGrpSpPr>
            <p:cNvPr id="24" name="Group 23"/>
            <p:cNvGrpSpPr/>
            <p:nvPr/>
          </p:nvGrpSpPr>
          <p:grpSpPr>
            <a:xfrm rot="20024910">
              <a:off x="444907" y="3069906"/>
              <a:ext cx="3200400" cy="1588"/>
              <a:chOff x="762000" y="2743200"/>
              <a:chExt cx="3200400" cy="1588"/>
            </a:xfrm>
          </p:grpSpPr>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p:cNvCxnSpPr/>
            <p:nvPr/>
          </p:nvCxnSpPr>
          <p:spPr>
            <a:xfrm rot="5400000">
              <a:off x="1410494" y="3466306"/>
              <a:ext cx="227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096294" y="3273565"/>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2542288" y="3338559"/>
              <a:ext cx="1828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609600" y="3581400"/>
              <a:ext cx="9144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58906" y="3706906"/>
              <a:ext cx="19050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96153" y="3810000"/>
              <a:ext cx="28956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2" name="Object 21"/>
          <p:cNvGraphicFramePr>
            <a:graphicFrameLocks noChangeAspect="1"/>
          </p:cNvGraphicFramePr>
          <p:nvPr/>
        </p:nvGraphicFramePr>
        <p:xfrm>
          <a:off x="3429000" y="1524000"/>
          <a:ext cx="2159000" cy="533400"/>
        </p:xfrm>
        <a:graphic>
          <a:graphicData uri="http://schemas.openxmlformats.org/presentationml/2006/ole">
            <mc:AlternateContent xmlns:mc="http://schemas.openxmlformats.org/markup-compatibility/2006">
              <mc:Choice xmlns:v="urn:schemas-microsoft-com:vml" Requires="v">
                <p:oleObj spid="_x0000_s52238" name="Equation" r:id="rId4" imgW="2158920" imgH="533160" progId="Equation.DSMT4">
                  <p:embed/>
                </p:oleObj>
              </mc:Choice>
              <mc:Fallback>
                <p:oleObj name="Equation" r:id="rId4" imgW="2158920" imgH="533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524000"/>
                        <a:ext cx="2159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2"/>
          <p:cNvSpPr/>
          <p:nvPr/>
        </p:nvSpPr>
        <p:spPr>
          <a:xfrm>
            <a:off x="3200400" y="1447800"/>
            <a:ext cx="2667000" cy="762000"/>
          </a:xfrm>
          <a:prstGeom prst="rect">
            <a:avLst/>
          </a:prstGeom>
          <a:noFill/>
          <a:ln w="31750" cap="rnd">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2" name="Object 71"/>
          <p:cNvGraphicFramePr>
            <a:graphicFrameLocks noChangeAspect="1"/>
          </p:cNvGraphicFramePr>
          <p:nvPr/>
        </p:nvGraphicFramePr>
        <p:xfrm>
          <a:off x="838200" y="2514600"/>
          <a:ext cx="1066800" cy="482600"/>
        </p:xfrm>
        <a:graphic>
          <a:graphicData uri="http://schemas.openxmlformats.org/presentationml/2006/ole">
            <mc:AlternateContent xmlns:mc="http://schemas.openxmlformats.org/markup-compatibility/2006">
              <mc:Choice xmlns:v="urn:schemas-microsoft-com:vml" Requires="v">
                <p:oleObj spid="_x0000_s52239" name="Equation" r:id="rId6" imgW="1066680" imgH="482400" progId="Equation.DSMT4">
                  <p:embed/>
                </p:oleObj>
              </mc:Choice>
              <mc:Fallback>
                <p:oleObj name="Equation" r:id="rId6" imgW="1066680" imgH="4824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2514600"/>
                        <a:ext cx="10668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4" name="Straight Arrow Connector 73"/>
          <p:cNvCxnSpPr/>
          <p:nvPr/>
        </p:nvCxnSpPr>
        <p:spPr>
          <a:xfrm>
            <a:off x="1981200" y="2817812"/>
            <a:ext cx="762000" cy="777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5741893" y="2460812"/>
            <a:ext cx="1704979" cy="2578764"/>
            <a:chOff x="5519733" y="2638430"/>
            <a:chExt cx="1704979" cy="2578764"/>
          </a:xfrm>
        </p:grpSpPr>
        <p:cxnSp>
          <p:nvCxnSpPr>
            <p:cNvPr id="30" name="Straight Arrow Connector 29"/>
            <p:cNvCxnSpPr/>
            <p:nvPr/>
          </p:nvCxnSpPr>
          <p:spPr>
            <a:xfrm flipV="1">
              <a:off x="5533461" y="3509963"/>
              <a:ext cx="1667435" cy="19112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220000">
              <a:off x="6767851" y="3063143"/>
              <a:ext cx="846532" cy="37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6773066" y="392951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6773066" y="478910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526741" y="3706345"/>
              <a:ext cx="1685365" cy="64994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5530383" y="3715590"/>
              <a:ext cx="1694329" cy="146124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519733" y="2638430"/>
              <a:ext cx="16764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2DCD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578</Words>
  <Application>Microsoft Office PowerPoint</Application>
  <PresentationFormat>On-screen Show (4:3)</PresentationFormat>
  <Paragraphs>115</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Calibri</vt:lpstr>
      <vt:lpstr>Office Theme</vt:lpstr>
      <vt:lpstr>Equation</vt:lpstr>
      <vt:lpstr>Projectiles</vt:lpstr>
      <vt:lpstr>Reminder: Galileo’s Laws of Motion</vt:lpstr>
      <vt:lpstr>Galileo’s Law for Projectiles</vt:lpstr>
      <vt:lpstr>Here’s Galileo’s own picture …  and here’s a link to an animation. </vt:lpstr>
      <vt:lpstr>Equation for the Trajectory</vt:lpstr>
      <vt:lpstr>Clicker Question</vt:lpstr>
      <vt:lpstr>Car Goes Horizontally Over Cliff</vt:lpstr>
      <vt:lpstr>Full Projectile Path</vt:lpstr>
      <vt:lpstr>Vector Picture of Projectile Motion</vt:lpstr>
      <vt:lpstr>Hang Time</vt:lpstr>
      <vt:lpstr>Range</vt:lpstr>
      <vt:lpstr>Maximum Range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Projectiles</dc:title>
  <dc:creator>Michael</dc:creator>
  <cp:lastModifiedBy>Fowler, Michael (mf1i)</cp:lastModifiedBy>
  <cp:revision>32</cp:revision>
  <dcterms:created xsi:type="dcterms:W3CDTF">2010-01-16T19:58:12Z</dcterms:created>
  <dcterms:modified xsi:type="dcterms:W3CDTF">2021-05-05T20:42:39Z</dcterms:modified>
</cp:coreProperties>
</file>