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1" r:id="rId3"/>
    <p:sldId id="257" r:id="rId4"/>
    <p:sldId id="258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9.wmf"/><Relationship Id="rId4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5.wmf"/><Relationship Id="rId7" Type="http://schemas.openxmlformats.org/officeDocument/2006/relationships/image" Target="../media/image31.wmf"/><Relationship Id="rId2" Type="http://schemas.openxmlformats.org/officeDocument/2006/relationships/image" Target="../media/image24.wmf"/><Relationship Id="rId1" Type="http://schemas.openxmlformats.org/officeDocument/2006/relationships/image" Target="../media/image22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35.wmf"/><Relationship Id="rId2" Type="http://schemas.openxmlformats.org/officeDocument/2006/relationships/image" Target="../media/image4.wmf"/><Relationship Id="rId1" Type="http://schemas.openxmlformats.org/officeDocument/2006/relationships/image" Target="../media/image33.wmf"/><Relationship Id="rId6" Type="http://schemas.openxmlformats.org/officeDocument/2006/relationships/image" Target="../media/image7.wmf"/><Relationship Id="rId5" Type="http://schemas.openxmlformats.org/officeDocument/2006/relationships/image" Target="../media/image34.wmf"/><Relationship Id="rId4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0.wmf"/><Relationship Id="rId2" Type="http://schemas.openxmlformats.org/officeDocument/2006/relationships/image" Target="../media/image3.wmf"/><Relationship Id="rId1" Type="http://schemas.openxmlformats.org/officeDocument/2006/relationships/image" Target="../media/image36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74E9F-23FE-4455-AA3F-6B449C78B37E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268CD-A13E-48D4-94C1-52F4E9D4AA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268CD-A13E-48D4-94C1-52F4E9D4AA5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67F22-602F-439B-ACF3-F17F68CB256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F1598-25A3-45B9-AA82-81EBEDF5F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5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6.wmf"/><Relationship Id="rId5" Type="http://schemas.openxmlformats.org/officeDocument/2006/relationships/image" Target="../media/image33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4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38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40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57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4.wmf"/><Relationship Id="rId5" Type="http://schemas.openxmlformats.org/officeDocument/2006/relationships/image" Target="../media/image36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5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65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62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4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61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58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6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50.wmf"/><Relationship Id="rId5" Type="http://schemas.openxmlformats.org/officeDocument/2006/relationships/image" Target="../media/image49.wmf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6.bin"/><Relationship Id="rId9" Type="http://schemas.openxmlformats.org/officeDocument/2006/relationships/image" Target="../media/image4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1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70.bin"/><Relationship Id="rId9" Type="http://schemas.openxmlformats.org/officeDocument/2006/relationships/image" Target="../media/image5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73.bin"/><Relationship Id="rId9" Type="http://schemas.openxmlformats.org/officeDocument/2006/relationships/image" Target="../media/image5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6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2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6.bin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3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3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4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31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4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26.wmf"/><Relationship Id="rId5" Type="http://schemas.openxmlformats.org/officeDocument/2006/relationships/image" Target="../media/image22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4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8382000" cy="1470025"/>
          </a:xfrm>
        </p:spPr>
        <p:txBody>
          <a:bodyPr>
            <a:normAutofit/>
          </a:bodyPr>
          <a:lstStyle/>
          <a:p>
            <a:r>
              <a:rPr lang="en-US" sz="4000" dirty="0"/>
              <a:t>Motion in Two and Three Dimensions: Vectors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62400"/>
            <a:ext cx="6400800" cy="1752600"/>
          </a:xfrm>
        </p:spPr>
        <p:txBody>
          <a:bodyPr/>
          <a:lstStyle/>
          <a:p>
            <a:r>
              <a:rPr lang="en-US" dirty="0"/>
              <a:t>Physics 1425  Lecture 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040" y="647018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Michael Fowler,  UVa.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   Average Velocity in Two Dimensions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/>
              <a:t> </a:t>
            </a:r>
            <a:r>
              <a:rPr lang="en-US" sz="3600" dirty="0"/>
              <a:t>      </a:t>
            </a:r>
            <a:r>
              <a:rPr lang="en-US" sz="3600" dirty="0">
                <a:solidFill>
                  <a:srgbClr val="FFFF00"/>
                </a:solidFill>
              </a:rPr>
              <a:t>average velocity = displacement/time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1981200"/>
            <a:ext cx="5181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/>
              <a:t>In moving from point      to     , the </a:t>
            </a:r>
            <a:r>
              <a:rPr lang="en-US" dirty="0">
                <a:solidFill>
                  <a:srgbClr val="FFFF00"/>
                </a:solidFill>
              </a:rPr>
              <a:t>average velocity </a:t>
            </a:r>
            <a:r>
              <a:rPr lang="en-US" dirty="0"/>
              <a:t>is in the direction             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47800" y="3429000"/>
          <a:ext cx="15748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4" imgW="1574640" imgH="1054080" progId="Equation.DSMT4">
                  <p:embed/>
                </p:oleObj>
              </mc:Choice>
              <mc:Fallback>
                <p:oleObj name="Equation" r:id="rId4" imgW="1574640" imgH="1054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429000"/>
                        <a:ext cx="15748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853970" y="2031947"/>
          <a:ext cx="27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tion" r:id="rId6" imgW="279360" imgH="482400" progId="Equation.DSMT4">
                  <p:embed/>
                </p:oleObj>
              </mc:Choice>
              <mc:Fallback>
                <p:oleObj name="Equation" r:id="rId6" imgW="27936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3970" y="2031947"/>
                        <a:ext cx="279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073900" y="2019837"/>
          <a:ext cx="241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Equation" r:id="rId8" imgW="241200" imgH="482400" progId="Equation.DSMT4">
                  <p:embed/>
                </p:oleObj>
              </mc:Choice>
              <mc:Fallback>
                <p:oleObj name="Equation" r:id="rId8" imgW="24120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019837"/>
                        <a:ext cx="241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5108613" y="3742383"/>
            <a:ext cx="2019300" cy="2438400"/>
            <a:chOff x="5791200" y="4038600"/>
            <a:chExt cx="2019300" cy="2438400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905500" y="5067300"/>
              <a:ext cx="1600200" cy="1219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5029200" y="5155842"/>
              <a:ext cx="2362200" cy="228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0800000">
              <a:off x="6324600" y="4063284"/>
              <a:ext cx="990600" cy="838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781800" y="5562600"/>
            <a:ext cx="2413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3" name="Equation" r:id="rId10" imgW="241200" imgH="482400" progId="Equation.DSMT4">
                    <p:embed/>
                  </p:oleObj>
                </mc:Choice>
                <mc:Fallback>
                  <p:oleObj name="Equation" r:id="rId10" imgW="241200" imgH="4824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1800" y="5562600"/>
                          <a:ext cx="24130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/>
          </p:nvGraphicFramePr>
          <p:xfrm>
            <a:off x="6934200" y="4038600"/>
            <a:ext cx="8763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4" name="Equation" r:id="rId12" imgW="876240" imgH="482400" progId="Equation.DSMT4">
                    <p:embed/>
                  </p:oleObj>
                </mc:Choice>
                <mc:Fallback>
                  <p:oleObj name="Equation" r:id="rId12" imgW="876240" imgH="4824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34200" y="4038600"/>
                          <a:ext cx="87630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5791200" y="4953000"/>
            <a:ext cx="2794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5" name="Equation" r:id="rId14" imgW="279360" imgH="482400" progId="Equation.DSMT4">
                    <p:embed/>
                  </p:oleObj>
                </mc:Choice>
                <mc:Fallback>
                  <p:oleObj name="Equation" r:id="rId14" imgW="279360" imgH="48240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1200" y="4953000"/>
                          <a:ext cx="27940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5369256" y="2871685"/>
          <a:ext cx="876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Equation" r:id="rId16" imgW="876240" imgH="482400" progId="Equation.DSMT4">
                  <p:embed/>
                </p:oleObj>
              </mc:Choice>
              <mc:Fallback>
                <p:oleObj name="Equation" r:id="rId16" imgW="87624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9256" y="2871685"/>
                        <a:ext cx="876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1295400" y="3250842"/>
            <a:ext cx="1981200" cy="15240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096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Instantaneous Velocity </a:t>
            </a:r>
            <a:r>
              <a:rPr lang="en-US" dirty="0">
                <a:solidFill>
                  <a:srgbClr val="FFFF00"/>
                </a:solidFill>
              </a:rPr>
              <a:t>in Two Dimensions</a:t>
            </a:r>
            <a:br>
              <a:rPr lang="en-US" dirty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133600"/>
            <a:ext cx="4343400" cy="4419600"/>
          </a:xfrm>
        </p:spPr>
        <p:txBody>
          <a:bodyPr/>
          <a:lstStyle/>
          <a:p>
            <a:endParaRPr lang="en-US" dirty="0">
              <a:solidFill>
                <a:srgbClr val="92D050"/>
              </a:solidFill>
            </a:endParaRPr>
          </a:p>
          <a:p>
            <a:endParaRPr lang="en-US" dirty="0">
              <a:solidFill>
                <a:srgbClr val="92D050"/>
              </a:solidFill>
            </a:endParaRPr>
          </a:p>
          <a:p>
            <a:endParaRPr lang="en-US" dirty="0">
              <a:solidFill>
                <a:srgbClr val="92D050"/>
              </a:solidFill>
            </a:endParaRPr>
          </a:p>
          <a:p>
            <a:endParaRPr lang="en-US" dirty="0">
              <a:solidFill>
                <a:srgbClr val="92D050"/>
              </a:solidFill>
            </a:endParaRP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rgbClr val="92D050"/>
                </a:solidFill>
              </a:rPr>
              <a:t>Note:         is small, but that </a:t>
            </a:r>
            <a:r>
              <a:rPr lang="en-US" dirty="0"/>
              <a:t>doesn’t</a:t>
            </a:r>
            <a:r>
              <a:rPr lang="en-US" dirty="0">
                <a:solidFill>
                  <a:srgbClr val="92D050"/>
                </a:solidFill>
              </a:rPr>
              <a:t> mean     has to be small—       is small too!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447800"/>
            <a:ext cx="4191000" cy="52578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FFFF00"/>
                </a:solidFill>
              </a:rPr>
              <a:t>	Defined as the </a:t>
            </a:r>
            <a:r>
              <a:rPr lang="en-US" dirty="0">
                <a:solidFill>
                  <a:srgbClr val="92D050"/>
                </a:solidFill>
              </a:rPr>
              <a:t>average velocity over a vanishingly small time interval </a:t>
            </a:r>
            <a:r>
              <a:rPr lang="en-US" dirty="0">
                <a:solidFill>
                  <a:srgbClr val="FFFF00"/>
                </a:solidFill>
              </a:rPr>
              <a:t>: points in direction of motion at that instant: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0" y="2209800"/>
          <a:ext cx="27432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4" imgW="2743200" imgH="1041120" progId="Equation.DSMT4">
                  <p:embed/>
                </p:oleObj>
              </mc:Choice>
              <mc:Fallback>
                <p:oleObj name="Equation" r:id="rId4" imgW="2743200" imgH="10411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09800"/>
                        <a:ext cx="27432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6705600" y="3962400"/>
            <a:ext cx="1181100" cy="2542506"/>
            <a:chOff x="5638800" y="3810000"/>
            <a:chExt cx="1181100" cy="2542506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064125" y="5095206"/>
              <a:ext cx="213360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4911725" y="5095206"/>
              <a:ext cx="2286000" cy="228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1760000">
              <a:off x="6142194" y="4093340"/>
              <a:ext cx="192110" cy="1266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248400" y="5029200"/>
            <a:ext cx="2413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57" name="Equation" r:id="rId6" imgW="241200" imgH="482400" progId="Equation.DSMT4">
                    <p:embed/>
                  </p:oleObj>
                </mc:Choice>
                <mc:Fallback>
                  <p:oleObj name="Equation" r:id="rId6" imgW="241200" imgH="4824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5029200"/>
                          <a:ext cx="24130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5"/>
            <p:cNvGraphicFramePr>
              <a:graphicFrameLocks noChangeAspect="1"/>
            </p:cNvGraphicFramePr>
            <p:nvPr/>
          </p:nvGraphicFramePr>
          <p:xfrm>
            <a:off x="6324600" y="3810000"/>
            <a:ext cx="4953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58" name="Equation" r:id="rId8" imgW="495000" imgH="342720" progId="Equation.DSMT4">
                    <p:embed/>
                  </p:oleObj>
                </mc:Choice>
                <mc:Fallback>
                  <p:oleObj name="Equation" r:id="rId8" imgW="495000" imgH="34272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4600" y="3810000"/>
                          <a:ext cx="495300" cy="342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5638800" y="4876800"/>
            <a:ext cx="2794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59" name="Equation" r:id="rId10" imgW="279360" imgH="482400" progId="Equation.DSMT4">
                    <p:embed/>
                  </p:oleObj>
                </mc:Choice>
                <mc:Fallback>
                  <p:oleObj name="Equation" r:id="rId10" imgW="279360" imgH="4824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8800" y="4876800"/>
                          <a:ext cx="27940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Rectangle 22"/>
          <p:cNvSpPr/>
          <p:nvPr/>
        </p:nvSpPr>
        <p:spPr>
          <a:xfrm>
            <a:off x="609600" y="2107842"/>
            <a:ext cx="3124200" cy="12954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1511300" y="4748905"/>
          <a:ext cx="546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Equation" r:id="rId12" imgW="545760" imgH="444240" progId="Equation.DSMT4">
                  <p:embed/>
                </p:oleObj>
              </mc:Choice>
              <mc:Fallback>
                <p:oleObj name="Equation" r:id="rId12" imgW="545760" imgH="4442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4748905"/>
                        <a:ext cx="5461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2539284" y="5639874"/>
          <a:ext cx="457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Equation" r:id="rId14" imgW="457200" imgH="431640" progId="Equation.DSMT4">
                  <p:embed/>
                </p:oleObj>
              </mc:Choice>
              <mc:Fallback>
                <p:oleObj name="Equation" r:id="rId14" imgW="45720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9284" y="5639874"/>
                        <a:ext cx="457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315237" y="5194479"/>
          <a:ext cx="24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16" imgW="241200" imgH="355320" progId="Equation.DSMT4">
                  <p:embed/>
                </p:oleObj>
              </mc:Choice>
              <mc:Fallback>
                <p:oleObj name="Equation" r:id="rId16" imgW="241200" imgH="3553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237" y="5194479"/>
                        <a:ext cx="24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C000"/>
                </a:solidFill>
              </a:rPr>
              <a:t>Average Acceleration </a:t>
            </a:r>
            <a:r>
              <a:rPr lang="en-US" dirty="0"/>
              <a:t>in Two 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Car moving along curving road: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sz="2800" dirty="0"/>
              <a:t>	</a:t>
            </a:r>
          </a:p>
          <a:p>
            <a:pPr lvl="1">
              <a:buNone/>
            </a:pPr>
            <a:r>
              <a:rPr lang="en-US" sz="2400" dirty="0"/>
              <a:t>	</a:t>
            </a:r>
            <a:r>
              <a:rPr lang="en-US" sz="3000" dirty="0">
                <a:solidFill>
                  <a:srgbClr val="92D050"/>
                </a:solidFill>
              </a:rPr>
              <a:t>Note that the velocity vectors </a:t>
            </a:r>
            <a:r>
              <a:rPr lang="en-US" sz="3000" b="1" i="1" dirty="0">
                <a:solidFill>
                  <a:srgbClr val="FFFF00"/>
                </a:solidFill>
              </a:rPr>
              <a:t>tails</a:t>
            </a:r>
            <a:r>
              <a:rPr lang="en-US" sz="3000" dirty="0">
                <a:solidFill>
                  <a:srgbClr val="FFFF00"/>
                </a:solidFill>
              </a:rPr>
              <a:t> must be together to find the difference </a:t>
            </a:r>
            <a:r>
              <a:rPr lang="en-US" sz="3000" dirty="0">
                <a:solidFill>
                  <a:srgbClr val="92D050"/>
                </a:solidFill>
              </a:rPr>
              <a:t>between them.</a:t>
            </a:r>
          </a:p>
        </p:txBody>
      </p:sp>
      <p:sp>
        <p:nvSpPr>
          <p:cNvPr id="5" name="Freeform 4"/>
          <p:cNvSpPr/>
          <p:nvPr/>
        </p:nvSpPr>
        <p:spPr>
          <a:xfrm>
            <a:off x="1600200" y="2743200"/>
            <a:ext cx="2893275" cy="594754"/>
          </a:xfrm>
          <a:custGeom>
            <a:avLst/>
            <a:gdLst>
              <a:gd name="connsiteX0" fmla="*/ 0 w 2942823"/>
              <a:gd name="connsiteY0" fmla="*/ 510862 h 628919"/>
              <a:gd name="connsiteX1" fmla="*/ 566671 w 2942823"/>
              <a:gd name="connsiteY1" fmla="*/ 163132 h 628919"/>
              <a:gd name="connsiteX2" fmla="*/ 1223493 w 2942823"/>
              <a:gd name="connsiteY2" fmla="*/ 21465 h 628919"/>
              <a:gd name="connsiteX3" fmla="*/ 1751527 w 2942823"/>
              <a:gd name="connsiteY3" fmla="*/ 34344 h 628919"/>
              <a:gd name="connsiteX4" fmla="*/ 2369713 w 2942823"/>
              <a:gd name="connsiteY4" fmla="*/ 176011 h 628919"/>
              <a:gd name="connsiteX5" fmla="*/ 2859110 w 2942823"/>
              <a:gd name="connsiteY5" fmla="*/ 562378 h 628919"/>
              <a:gd name="connsiteX6" fmla="*/ 2871989 w 2942823"/>
              <a:gd name="connsiteY6" fmla="*/ 575256 h 628919"/>
              <a:gd name="connsiteX7" fmla="*/ 2871989 w 2942823"/>
              <a:gd name="connsiteY7" fmla="*/ 575256 h 628919"/>
              <a:gd name="connsiteX0" fmla="*/ 0 w 2893275"/>
              <a:gd name="connsiteY0" fmla="*/ 510862 h 594754"/>
              <a:gd name="connsiteX1" fmla="*/ 566671 w 2893275"/>
              <a:gd name="connsiteY1" fmla="*/ 163132 h 594754"/>
              <a:gd name="connsiteX2" fmla="*/ 1223493 w 2893275"/>
              <a:gd name="connsiteY2" fmla="*/ 21465 h 594754"/>
              <a:gd name="connsiteX3" fmla="*/ 1751527 w 2893275"/>
              <a:gd name="connsiteY3" fmla="*/ 34344 h 594754"/>
              <a:gd name="connsiteX4" fmla="*/ 2369713 w 2893275"/>
              <a:gd name="connsiteY4" fmla="*/ 176011 h 594754"/>
              <a:gd name="connsiteX5" fmla="*/ 2667000 w 2893275"/>
              <a:gd name="connsiteY5" fmla="*/ 381000 h 594754"/>
              <a:gd name="connsiteX6" fmla="*/ 2859110 w 2893275"/>
              <a:gd name="connsiteY6" fmla="*/ 562378 h 594754"/>
              <a:gd name="connsiteX7" fmla="*/ 2871989 w 2893275"/>
              <a:gd name="connsiteY7" fmla="*/ 575256 h 594754"/>
              <a:gd name="connsiteX8" fmla="*/ 2871989 w 2893275"/>
              <a:gd name="connsiteY8" fmla="*/ 575256 h 594754"/>
              <a:gd name="connsiteX0" fmla="*/ 0 w 2893275"/>
              <a:gd name="connsiteY0" fmla="*/ 510862 h 594754"/>
              <a:gd name="connsiteX1" fmla="*/ 566671 w 2893275"/>
              <a:gd name="connsiteY1" fmla="*/ 163132 h 594754"/>
              <a:gd name="connsiteX2" fmla="*/ 1223493 w 2893275"/>
              <a:gd name="connsiteY2" fmla="*/ 21465 h 594754"/>
              <a:gd name="connsiteX3" fmla="*/ 1751527 w 2893275"/>
              <a:gd name="connsiteY3" fmla="*/ 34344 h 594754"/>
              <a:gd name="connsiteX4" fmla="*/ 2369713 w 2893275"/>
              <a:gd name="connsiteY4" fmla="*/ 176011 h 594754"/>
              <a:gd name="connsiteX5" fmla="*/ 2667000 w 2893275"/>
              <a:gd name="connsiteY5" fmla="*/ 381000 h 594754"/>
              <a:gd name="connsiteX6" fmla="*/ 2859110 w 2893275"/>
              <a:gd name="connsiteY6" fmla="*/ 562378 h 594754"/>
              <a:gd name="connsiteX7" fmla="*/ 2871989 w 2893275"/>
              <a:gd name="connsiteY7" fmla="*/ 575256 h 594754"/>
              <a:gd name="connsiteX8" fmla="*/ 2871989 w 2893275"/>
              <a:gd name="connsiteY8" fmla="*/ 575256 h 594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3275" h="594754">
                <a:moveTo>
                  <a:pt x="0" y="510862"/>
                </a:moveTo>
                <a:cubicBezTo>
                  <a:pt x="181378" y="377780"/>
                  <a:pt x="362756" y="244698"/>
                  <a:pt x="566671" y="163132"/>
                </a:cubicBezTo>
                <a:cubicBezTo>
                  <a:pt x="770586" y="81566"/>
                  <a:pt x="1026017" y="42930"/>
                  <a:pt x="1223493" y="21465"/>
                </a:cubicBezTo>
                <a:cubicBezTo>
                  <a:pt x="1420969" y="0"/>
                  <a:pt x="1560490" y="8586"/>
                  <a:pt x="1751527" y="34344"/>
                </a:cubicBezTo>
                <a:cubicBezTo>
                  <a:pt x="1942564" y="60102"/>
                  <a:pt x="2217134" y="118235"/>
                  <a:pt x="2369713" y="176011"/>
                </a:cubicBezTo>
                <a:cubicBezTo>
                  <a:pt x="2522292" y="233787"/>
                  <a:pt x="2585434" y="316606"/>
                  <a:pt x="2667000" y="381000"/>
                </a:cubicBezTo>
                <a:lnTo>
                  <a:pt x="2859110" y="562378"/>
                </a:lnTo>
                <a:cubicBezTo>
                  <a:pt x="2893275" y="594754"/>
                  <a:pt x="2871989" y="575256"/>
                  <a:pt x="2871989" y="575256"/>
                </a:cubicBezTo>
                <a:lnTo>
                  <a:pt x="2871989" y="575256"/>
                </a:lnTo>
              </a:path>
            </a:pathLst>
          </a:cu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1"/>
          </p:cNvCxnSpPr>
          <p:nvPr/>
        </p:nvCxnSpPr>
        <p:spPr>
          <a:xfrm rot="16200000" flipV="1">
            <a:off x="1507902" y="3565301"/>
            <a:ext cx="2122868" cy="80492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5" idx="3"/>
          </p:cNvCxnSpPr>
          <p:nvPr/>
        </p:nvCxnSpPr>
        <p:spPr>
          <a:xfrm rot="5400000" flipH="1" flipV="1">
            <a:off x="2035936" y="3713408"/>
            <a:ext cx="2251656" cy="3799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1"/>
          </p:cNvCxnSpPr>
          <p:nvPr/>
        </p:nvCxnSpPr>
        <p:spPr>
          <a:xfrm flipV="1">
            <a:off x="2166871" y="2514600"/>
            <a:ext cx="1033529" cy="391732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</p:cNvCxnSpPr>
          <p:nvPr/>
        </p:nvCxnSpPr>
        <p:spPr>
          <a:xfrm>
            <a:off x="3351728" y="2777544"/>
            <a:ext cx="1525072" cy="270456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324600" y="2362200"/>
          <a:ext cx="16891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Equation" r:id="rId4" imgW="1688760" imgH="1054080" progId="Equation.DSMT4">
                  <p:embed/>
                </p:oleObj>
              </mc:Choice>
              <mc:Fallback>
                <p:oleObj name="Equation" r:id="rId4" imgW="1688760" imgH="1054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362200"/>
                        <a:ext cx="1689100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057400" y="3657600"/>
          <a:ext cx="241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Equation" r:id="rId6" imgW="241200" imgH="482400" progId="Equation.DSMT4">
                  <p:embed/>
                </p:oleObj>
              </mc:Choice>
              <mc:Fallback>
                <p:oleObj name="Equation" r:id="rId6" imgW="24120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657600"/>
                        <a:ext cx="241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333750" y="3886200"/>
          <a:ext cx="27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name="Equation" r:id="rId8" imgW="279360" imgH="482400" progId="Equation.DSMT4">
                  <p:embed/>
                </p:oleObj>
              </mc:Choice>
              <mc:Fallback>
                <p:oleObj name="Equation" r:id="rId8" imgW="27936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3886200"/>
                        <a:ext cx="279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412642" y="2234484"/>
          <a:ext cx="27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Equation" r:id="rId10" imgW="279360" imgH="482400" progId="Equation.DSMT4">
                  <p:embed/>
                </p:oleObj>
              </mc:Choice>
              <mc:Fallback>
                <p:oleObj name="Equation" r:id="rId10" imgW="279360" imgH="482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2642" y="2234484"/>
                        <a:ext cx="279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165600" y="2463800"/>
          <a:ext cx="330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12" imgW="330120" imgH="482400" progId="Equation.DSMT4">
                  <p:embed/>
                </p:oleObj>
              </mc:Choice>
              <mc:Fallback>
                <p:oleObj name="Equation" r:id="rId12" imgW="33012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2463800"/>
                        <a:ext cx="330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6205467" y="4139484"/>
            <a:ext cx="1033529" cy="391732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07615" y="4533363"/>
            <a:ext cx="1525072" cy="270456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6424410" y="3810000"/>
          <a:ext cx="27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Equation" r:id="rId14" imgW="279360" imgH="482400" progId="Equation.DSMT4">
                  <p:embed/>
                </p:oleObj>
              </mc:Choice>
              <mc:Fallback>
                <p:oleObj name="Equation" r:id="rId14" imgW="279360" imgH="482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4410" y="3810000"/>
                        <a:ext cx="279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6781800" y="4648200"/>
          <a:ext cx="330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Equation" r:id="rId16" imgW="330120" imgH="482400" progId="Equation.DSMT4">
                  <p:embed/>
                </p:oleObj>
              </mc:Choice>
              <mc:Fallback>
                <p:oleObj name="Equation" r:id="rId16" imgW="330120" imgH="482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648200"/>
                        <a:ext cx="330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16200000" flipH="1">
            <a:off x="7124700" y="4229100"/>
            <a:ext cx="685800" cy="45720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7535754" y="4153437"/>
          <a:ext cx="965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18" imgW="965160" imgH="482400" progId="Equation.DSMT4">
                  <p:embed/>
                </p:oleObj>
              </mc:Choice>
              <mc:Fallback>
                <p:oleObj name="Equation" r:id="rId18" imgW="965160" imgH="482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754" y="4153437"/>
                        <a:ext cx="965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C000"/>
                </a:solidFill>
              </a:rPr>
              <a:t>Instantaneous Acceleration </a:t>
            </a:r>
            <a:r>
              <a:rPr lang="en-US" dirty="0"/>
              <a:t>in Two 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sz="2800" dirty="0"/>
              <a:t>	</a:t>
            </a:r>
          </a:p>
          <a:p>
            <a:pPr lvl="1">
              <a:buNone/>
            </a:pPr>
            <a:r>
              <a:rPr lang="en-US" sz="2400" dirty="0"/>
              <a:t>	</a:t>
            </a:r>
            <a:endParaRPr lang="en-US" sz="3000" dirty="0">
              <a:solidFill>
                <a:srgbClr val="92D050"/>
              </a:solidFill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904293"/>
              </p:ext>
            </p:extLst>
          </p:nvPr>
        </p:nvGraphicFramePr>
        <p:xfrm>
          <a:off x="3029487" y="2366138"/>
          <a:ext cx="27178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4" imgW="2717640" imgH="1041120" progId="Equation.DSMT4">
                  <p:embed/>
                </p:oleObj>
              </mc:Choice>
              <mc:Fallback>
                <p:oleObj name="Equation" r:id="rId4" imgW="2717640" imgH="10411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9487" y="2366138"/>
                        <a:ext cx="27178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2971800" y="4114800"/>
            <a:ext cx="3202002" cy="1153373"/>
            <a:chOff x="2971800" y="4114800"/>
            <a:chExt cx="3202002" cy="1153373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2971800" y="4501162"/>
              <a:ext cx="2590800" cy="193184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2983605" y="4490430"/>
              <a:ext cx="2642316" cy="559158"/>
            </a:xfrm>
            <a:prstGeom prst="straightConnector1">
              <a:avLst/>
            </a:prstGeom>
            <a:ln w="2540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2" name="Object 21"/>
            <p:cNvGraphicFramePr>
              <a:graphicFrameLocks noChangeAspect="1"/>
            </p:cNvGraphicFramePr>
            <p:nvPr/>
          </p:nvGraphicFramePr>
          <p:xfrm>
            <a:off x="4066515" y="4114800"/>
            <a:ext cx="2794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3" name="Equation" r:id="rId6" imgW="279360" imgH="482400" progId="Equation.DSMT4">
                    <p:embed/>
                  </p:oleObj>
                </mc:Choice>
                <mc:Fallback>
                  <p:oleObj name="Equation" r:id="rId6" imgW="279360" imgH="4824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6515" y="4114800"/>
                          <a:ext cx="27940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/>
          </p:nvGraphicFramePr>
          <p:xfrm>
            <a:off x="4076172" y="4785573"/>
            <a:ext cx="3302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4" name="Equation" r:id="rId8" imgW="330120" imgH="482400" progId="Equation.DSMT4">
                    <p:embed/>
                  </p:oleObj>
                </mc:Choice>
                <mc:Fallback>
                  <p:oleObj name="Equation" r:id="rId8" imgW="330120" imgH="48240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6172" y="4785573"/>
                          <a:ext cx="33020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5" name="Straight Arrow Connector 24"/>
            <p:cNvCxnSpPr/>
            <p:nvPr/>
          </p:nvCxnSpPr>
          <p:spPr>
            <a:xfrm rot="16200000" flipH="1">
              <a:off x="5410200" y="4833866"/>
              <a:ext cx="342363" cy="89079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25"/>
            <p:cNvGraphicFramePr>
              <a:graphicFrameLocks noChangeAspect="1"/>
            </p:cNvGraphicFramePr>
            <p:nvPr/>
          </p:nvGraphicFramePr>
          <p:xfrm>
            <a:off x="5678502" y="4639617"/>
            <a:ext cx="495300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5" name="Equation" r:id="rId10" imgW="495000" imgH="355320" progId="Equation.DSMT4">
                    <p:embed/>
                  </p:oleObj>
                </mc:Choice>
                <mc:Fallback>
                  <p:oleObj name="Equation" r:id="rId10" imgW="495000" imgH="35532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8502" y="4639617"/>
                          <a:ext cx="495300" cy="355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Rectangle 36"/>
          <p:cNvSpPr/>
          <p:nvPr/>
        </p:nvSpPr>
        <p:spPr>
          <a:xfrm>
            <a:off x="2514600" y="2209800"/>
            <a:ext cx="3886200" cy="1371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0969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Acceleration in Vector Components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5334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sz="2800" dirty="0"/>
              <a:t>	</a:t>
            </a:r>
          </a:p>
          <a:p>
            <a:pPr lvl="1">
              <a:buNone/>
            </a:pPr>
            <a:r>
              <a:rPr lang="en-US" sz="2400" dirty="0"/>
              <a:t>	</a:t>
            </a:r>
          </a:p>
          <a:p>
            <a:pPr lvl="1">
              <a:buNone/>
            </a:pPr>
            <a:r>
              <a:rPr lang="en-US" dirty="0"/>
              <a:t>Writing                                                 and matching: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as you would expect from the one-dimensional case. 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362200" y="1905000"/>
          <a:ext cx="39751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Equation" r:id="rId4" imgW="3974760" imgH="1079280" progId="Equation.DSMT4">
                  <p:embed/>
                </p:oleObj>
              </mc:Choice>
              <mc:Fallback>
                <p:oleObj name="Equation" r:id="rId4" imgW="3974760" imgH="10792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05000"/>
                        <a:ext cx="39751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1752600" y="1676400"/>
            <a:ext cx="5029200" cy="1371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062761" y="3586770"/>
          <a:ext cx="3632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Equation" r:id="rId6" imgW="3632040" imgH="634680" progId="Equation.DSMT4">
                  <p:embed/>
                </p:oleObj>
              </mc:Choice>
              <mc:Fallback>
                <p:oleObj name="Equation" r:id="rId6" imgW="3632040" imgH="634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761" y="3586770"/>
                        <a:ext cx="36322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746733" y="4661414"/>
          <a:ext cx="33528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Equation" r:id="rId8" imgW="3352680" imgH="1002960" progId="Equation.DSMT4">
                  <p:embed/>
                </p:oleObj>
              </mc:Choice>
              <mc:Fallback>
                <p:oleObj name="Equation" r:id="rId8" imgW="3352680" imgH="10029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733" y="4661414"/>
                        <a:ext cx="33528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dirty="0">
                <a:solidFill>
                  <a:srgbClr val="FFFF00"/>
                </a:solidFill>
              </a:rPr>
              <a:t>		  Clicker Question</a:t>
            </a:r>
            <a:br>
              <a:rPr lang="en-US" dirty="0"/>
            </a:br>
            <a:r>
              <a:rPr lang="en-US" dirty="0"/>
              <a:t>A car is moving around a circular track at a constant speed. What can you say about its acceleration?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95599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It’s along the track</a:t>
            </a:r>
          </a:p>
          <a:p>
            <a:pPr marL="514350" indent="-514350">
              <a:buAutoNum type="alphaUcPeriod"/>
            </a:pPr>
            <a:r>
              <a:rPr lang="en-US" dirty="0"/>
              <a:t>It’s outwards, away from the center of the circle</a:t>
            </a:r>
          </a:p>
          <a:p>
            <a:pPr marL="514350" indent="-514350">
              <a:buAutoNum type="alphaUcPeriod"/>
            </a:pPr>
            <a:r>
              <a:rPr lang="en-US" dirty="0"/>
              <a:t>It’s inwards</a:t>
            </a:r>
          </a:p>
          <a:p>
            <a:pPr marL="514350" indent="-514350">
              <a:buAutoNum type="alphaUcPeriod"/>
            </a:pPr>
            <a:r>
              <a:rPr lang="en-US" dirty="0"/>
              <a:t>There is no acceleration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sz="4900" dirty="0">
                <a:solidFill>
                  <a:srgbClr val="FFFF00"/>
                </a:solidFill>
              </a:rPr>
              <a:t>Relative Velocity</a:t>
            </a:r>
            <a:br>
              <a:rPr lang="en-US" dirty="0"/>
            </a:br>
            <a:r>
              <a:rPr lang="en-US" sz="4000" dirty="0">
                <a:solidFill>
                  <a:srgbClr val="00B050"/>
                </a:solidFill>
              </a:rPr>
              <a:t>Running Across a 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144963"/>
          </a:xfrm>
        </p:spPr>
        <p:txBody>
          <a:bodyPr/>
          <a:lstStyle/>
          <a:p>
            <a:r>
              <a:rPr lang="en-US" dirty="0"/>
              <a:t>A cruise ship is going north at 4 m/s through still water.</a:t>
            </a:r>
          </a:p>
          <a:p>
            <a:r>
              <a:rPr lang="en-US" dirty="0"/>
              <a:t>You jog at 3 m/s directly across</a:t>
            </a:r>
          </a:p>
          <a:p>
            <a:pPr>
              <a:buNone/>
            </a:pPr>
            <a:r>
              <a:rPr lang="en-US" dirty="0"/>
              <a:t> the ship from one side to the other.</a:t>
            </a:r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What is your velocity </a:t>
            </a:r>
            <a:r>
              <a:rPr lang="en-US" i="1" dirty="0">
                <a:solidFill>
                  <a:srgbClr val="FFFF00"/>
                </a:solidFill>
              </a:rPr>
              <a:t>relative to the water</a:t>
            </a:r>
            <a:r>
              <a:rPr lang="en-US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4" name="Pentagon 3"/>
          <p:cNvSpPr/>
          <p:nvPr/>
        </p:nvSpPr>
        <p:spPr>
          <a:xfrm rot="16200000">
            <a:off x="6736080" y="3447289"/>
            <a:ext cx="1435608" cy="484632"/>
          </a:xfrm>
          <a:prstGeom prst="homePlat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4" idx="2"/>
            <a:endCxn id="4" idx="0"/>
          </p:cNvCxnSpPr>
          <p:nvPr/>
        </p:nvCxnSpPr>
        <p:spPr>
          <a:xfrm flipH="1">
            <a:off x="7211568" y="3810763"/>
            <a:ext cx="484632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7232142" y="2709045"/>
            <a:ext cx="457201" cy="1371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40"/>
            <a:ext cx="8229600" cy="1143000"/>
          </a:xfrm>
        </p:spPr>
        <p:txBody>
          <a:bodyPr/>
          <a:lstStyle/>
          <a:p>
            <a:r>
              <a:rPr lang="en-US" dirty="0"/>
              <a:t>Relative Velocities </a:t>
            </a:r>
            <a:r>
              <a:rPr lang="en-US" dirty="0">
                <a:solidFill>
                  <a:srgbClr val="FFFF00"/>
                </a:solidFill>
              </a:rPr>
              <a:t>Just Add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304"/>
            <a:ext cx="8229600" cy="5285096"/>
          </a:xfrm>
        </p:spPr>
        <p:txBody>
          <a:bodyPr>
            <a:normAutofit/>
          </a:bodyPr>
          <a:lstStyle/>
          <a:p>
            <a:r>
              <a:rPr lang="en-US" dirty="0"/>
              <a:t>If the </a:t>
            </a:r>
            <a:r>
              <a:rPr lang="en-US" dirty="0">
                <a:solidFill>
                  <a:srgbClr val="FFFF00"/>
                </a:solidFill>
              </a:rPr>
              <a:t>ship’s velocity relative to the water</a:t>
            </a:r>
            <a:r>
              <a:rPr lang="en-US" dirty="0"/>
              <a:t> is    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your velocity relative to the ship</a:t>
            </a:r>
            <a:r>
              <a:rPr lang="en-US" dirty="0"/>
              <a:t> is      </a:t>
            </a:r>
          </a:p>
          <a:p>
            <a:endParaRPr lang="en-US" dirty="0"/>
          </a:p>
          <a:p>
            <a:r>
              <a:rPr lang="en-US" dirty="0"/>
              <a:t>Then </a:t>
            </a:r>
            <a:r>
              <a:rPr lang="en-US" dirty="0">
                <a:solidFill>
                  <a:srgbClr val="FF0000"/>
                </a:solidFill>
              </a:rPr>
              <a:t>your velocity relative to the water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is 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sz="2800" dirty="0"/>
              <a:t>Hint:  think how far you are </a:t>
            </a:r>
            <a:r>
              <a:rPr lang="en-US" sz="2800" i="1" dirty="0"/>
              <a:t>displaced</a:t>
            </a:r>
            <a:r>
              <a:rPr lang="en-US" sz="2800" dirty="0"/>
              <a:t> in one second!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036256" y="1430736"/>
          <a:ext cx="27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Equation" r:id="rId4" imgW="279360" imgH="482400" progId="Equation.DSMT4">
                  <p:embed/>
                </p:oleObj>
              </mc:Choice>
              <mc:Fallback>
                <p:oleObj name="Equation" r:id="rId4" imgW="27936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6256" y="1430736"/>
                        <a:ext cx="279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383440" y="2601032"/>
          <a:ext cx="330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Equation" r:id="rId6" imgW="330120" imgH="482400" progId="Equation.DSMT4">
                  <p:embed/>
                </p:oleObj>
              </mc:Choice>
              <mc:Fallback>
                <p:oleObj name="Equation" r:id="rId6" imgW="33012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440" y="2601032"/>
                        <a:ext cx="330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78240" y="4626592"/>
          <a:ext cx="977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Equation" r:id="rId8" imgW="977760" imgH="482400" progId="Equation.DSMT4">
                  <p:embed/>
                </p:oleObj>
              </mc:Choice>
              <mc:Fallback>
                <p:oleObj name="Equation" r:id="rId8" imgW="97776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40" y="4626592"/>
                        <a:ext cx="9779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505200" y="4572000"/>
            <a:ext cx="1752600" cy="6096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6896100" y="5143500"/>
            <a:ext cx="1143000" cy="1588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629400" y="4572000"/>
            <a:ext cx="838200" cy="1588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6515100" y="4762500"/>
            <a:ext cx="1143000" cy="762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Today’s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previous lecture, we analyzed the motion of a particle moving vertically under gravity.</a:t>
            </a:r>
          </a:p>
          <a:p>
            <a:r>
              <a:rPr lang="en-US" dirty="0"/>
              <a:t>In this lecture and the next, we’ll generalize to the case of a particle moving in two or three dimensions under gravity, like a </a:t>
            </a:r>
            <a:r>
              <a:rPr lang="en-US" dirty="0">
                <a:solidFill>
                  <a:srgbClr val="FFFF00"/>
                </a:solidFill>
              </a:rPr>
              <a:t>projectile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FFFF00"/>
                </a:solidFill>
              </a:rPr>
              <a:t>First</a:t>
            </a:r>
            <a:r>
              <a:rPr lang="en-US" dirty="0"/>
              <a:t> we must generalize displacement, velocity and acceleration to two and three dimensions: these generalizations are </a:t>
            </a:r>
            <a:r>
              <a:rPr lang="en-US" dirty="0">
                <a:solidFill>
                  <a:srgbClr val="FFFF00"/>
                </a:solidFill>
              </a:rPr>
              <a:t>vectors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Displacement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410200"/>
          </a:xfrm>
        </p:spPr>
        <p:txBody>
          <a:bodyPr>
            <a:normAutofit/>
          </a:bodyPr>
          <a:lstStyle/>
          <a:p>
            <a:r>
              <a:rPr lang="en-US" sz="2400" dirty="0"/>
              <a:t>We’ll work usually in two dimensions—the  three dimensional description is very similar.</a:t>
            </a:r>
          </a:p>
          <a:p>
            <a:r>
              <a:rPr lang="en-US" sz="2400" dirty="0"/>
              <a:t>Suppose we move a ball </a:t>
            </a:r>
          </a:p>
          <a:p>
            <a:pPr>
              <a:buNone/>
            </a:pPr>
            <a:r>
              <a:rPr lang="en-US" sz="2400" dirty="0"/>
              <a:t>	from point </a:t>
            </a:r>
            <a:r>
              <a:rPr lang="en-US" sz="2400" dirty="0">
                <a:solidFill>
                  <a:srgbClr val="FFFF00"/>
                </a:solidFill>
              </a:rPr>
              <a:t>A</a:t>
            </a:r>
            <a:r>
              <a:rPr lang="en-US" sz="2400" dirty="0"/>
              <a:t> to point </a:t>
            </a:r>
            <a:r>
              <a:rPr lang="en-US" sz="2400" dirty="0">
                <a:solidFill>
                  <a:srgbClr val="FFFF00"/>
                </a:solidFill>
              </a:rPr>
              <a:t>B</a:t>
            </a:r>
            <a:r>
              <a:rPr lang="en-US" sz="2400" dirty="0"/>
              <a:t> on a </a:t>
            </a:r>
          </a:p>
          <a:p>
            <a:pPr>
              <a:buNone/>
            </a:pPr>
            <a:r>
              <a:rPr lang="en-US" sz="2400" dirty="0"/>
              <a:t>	tabletop.  This </a:t>
            </a:r>
            <a:r>
              <a:rPr lang="en-US" sz="2400" dirty="0">
                <a:solidFill>
                  <a:srgbClr val="FFFF00"/>
                </a:solidFill>
              </a:rPr>
              <a:t>displacement</a:t>
            </a:r>
          </a:p>
          <a:p>
            <a:pPr>
              <a:buNone/>
            </a:pPr>
            <a:r>
              <a:rPr lang="en-US" sz="2400" dirty="0"/>
              <a:t>	can be fully described by </a:t>
            </a:r>
          </a:p>
          <a:p>
            <a:pPr>
              <a:buNone/>
            </a:pPr>
            <a:r>
              <a:rPr lang="en-US" sz="2400" dirty="0"/>
              <a:t>	giving a </a:t>
            </a:r>
            <a:r>
              <a:rPr lang="en-US" sz="2400" dirty="0">
                <a:solidFill>
                  <a:srgbClr val="FFFF00"/>
                </a:solidFill>
              </a:rPr>
              <a:t>distance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FFFF00"/>
                </a:solidFill>
              </a:rPr>
              <a:t>direction</a:t>
            </a:r>
            <a:r>
              <a:rPr lang="en-US" sz="2400" dirty="0"/>
              <a:t>.  </a:t>
            </a:r>
          </a:p>
          <a:p>
            <a:r>
              <a:rPr lang="en-US" sz="2400" dirty="0"/>
              <a:t>Both can be represented by an arrow,  the length some agreed scale:  arrow length 10 cm representing 1 m displacement, say.</a:t>
            </a:r>
          </a:p>
          <a:p>
            <a:r>
              <a:rPr lang="en-US" sz="2400" dirty="0"/>
              <a:t>This is a </a:t>
            </a:r>
            <a:r>
              <a:rPr lang="en-US" sz="2400" dirty="0">
                <a:solidFill>
                  <a:srgbClr val="FFFF00"/>
                </a:solidFill>
              </a:rPr>
              <a:t>vector, written with an arrow     </a:t>
            </a:r>
            <a:r>
              <a:rPr lang="en-US" sz="2400" dirty="0"/>
              <a:t>:  it has </a:t>
            </a:r>
            <a:r>
              <a:rPr lang="en-US" sz="2400" dirty="0">
                <a:solidFill>
                  <a:srgbClr val="FFFF00"/>
                </a:solidFill>
              </a:rPr>
              <a:t>magnitude</a:t>
            </a:r>
            <a:r>
              <a:rPr lang="en-US" sz="2400" dirty="0"/>
              <a:t>, meaning its length, written          , and direction.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83240" y="3638264"/>
            <a:ext cx="533400" cy="533400"/>
          </a:xfrm>
          <a:prstGeom prst="ellipse">
            <a:avLst/>
          </a:prstGeom>
          <a:solidFill>
            <a:srgbClr val="FF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181367" y="1809464"/>
            <a:ext cx="533400" cy="533400"/>
          </a:xfrm>
          <a:prstGeom prst="ellipse">
            <a:avLst/>
          </a:prstGeom>
          <a:solidFill>
            <a:srgbClr val="FF0000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5833682" y="2240601"/>
            <a:ext cx="1905000" cy="1447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704269" y="5330778"/>
          <a:ext cx="24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241200" imgH="342720" progId="Equation.DSMT4">
                  <p:embed/>
                </p:oleObj>
              </mc:Choice>
              <mc:Fallback>
                <p:oleObj name="Equation" r:id="rId4" imgW="24120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4269" y="5330778"/>
                        <a:ext cx="24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420674" y="5664558"/>
          <a:ext cx="532326" cy="464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6" imgW="495000" imgH="431640" progId="Equation.DSMT4">
                  <p:embed/>
                </p:oleObj>
              </mc:Choice>
              <mc:Fallback>
                <p:oleObj name="Equation" r:id="rId6" imgW="49500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0674" y="5664558"/>
                        <a:ext cx="532326" cy="4640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Displacement as a Vector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move the ball a </a:t>
            </a:r>
            <a:r>
              <a:rPr lang="en-US" i="1" dirty="0"/>
              <a:t>second </a:t>
            </a:r>
            <a:r>
              <a:rPr lang="en-US" dirty="0"/>
              <a:t>time. It is evident that the total displacement , the sum of the two, called the </a:t>
            </a:r>
            <a:r>
              <a:rPr lang="en-US" dirty="0">
                <a:solidFill>
                  <a:srgbClr val="FFFF00"/>
                </a:solidFill>
              </a:rPr>
              <a:t>resultant</a:t>
            </a:r>
            <a:r>
              <a:rPr lang="en-US" dirty="0"/>
              <a:t>, is given by adding the two  vectors tip to tail as shown: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displacement vectors (and notation!):</a:t>
            </a:r>
          </a:p>
        </p:txBody>
      </p:sp>
      <p:sp>
        <p:nvSpPr>
          <p:cNvPr id="5" name="Oval 4"/>
          <p:cNvSpPr/>
          <p:nvPr/>
        </p:nvSpPr>
        <p:spPr>
          <a:xfrm>
            <a:off x="5791200" y="5105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0400" y="35052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9800" y="2819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5829300" y="3924300"/>
            <a:ext cx="1600200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4953000" y="4025721"/>
            <a:ext cx="23622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248400" y="2920284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705600" y="4419600"/>
          <a:ext cx="241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241200" imgH="482400" progId="Equation.DSMT4">
                  <p:embed/>
                </p:oleObj>
              </mc:Choice>
              <mc:Fallback>
                <p:oleObj name="Equation" r:id="rId4" imgW="24120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419600"/>
                        <a:ext cx="241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778842" y="2959995"/>
          <a:ext cx="27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6" imgW="279360" imgH="482400" progId="Equation.DSMT4">
                  <p:embed/>
                </p:oleObj>
              </mc:Choice>
              <mc:Fallback>
                <p:oleObj name="Equation" r:id="rId6" imgW="27936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842" y="2959995"/>
                        <a:ext cx="279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192510" y="3721995"/>
          <a:ext cx="876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8" imgW="876240" imgH="482400" progId="Equation.DSMT4">
                  <p:embed/>
                </p:oleObj>
              </mc:Choice>
              <mc:Fallback>
                <p:oleObj name="Equation" r:id="rId8" imgW="87624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510" y="3721995"/>
                        <a:ext cx="876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Adding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can see that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vector      represents a </a:t>
            </a:r>
            <a:r>
              <a:rPr lang="en-US" dirty="0">
                <a:solidFill>
                  <a:srgbClr val="FFFF00"/>
                </a:solidFill>
              </a:rPr>
              <a:t>displacement</a:t>
            </a:r>
            <a:r>
              <a:rPr lang="en-US" dirty="0"/>
              <a:t>, like saying walk 3 meters in a north-east direction:  </a:t>
            </a:r>
            <a:r>
              <a:rPr lang="en-US" dirty="0">
                <a:solidFill>
                  <a:srgbClr val="FFFF00"/>
                </a:solidFill>
              </a:rPr>
              <a:t>it works from any starting point.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Adding  vectors :</a:t>
            </a:r>
          </a:p>
        </p:txBody>
      </p:sp>
      <p:sp>
        <p:nvSpPr>
          <p:cNvPr id="5" name="Oval 4"/>
          <p:cNvSpPr/>
          <p:nvPr/>
        </p:nvSpPr>
        <p:spPr>
          <a:xfrm>
            <a:off x="5791200" y="5105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0400" y="35052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9800" y="2819400"/>
            <a:ext cx="457200" cy="457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5829300" y="3924300"/>
            <a:ext cx="1600200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4953000" y="4012842"/>
            <a:ext cx="23622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248400" y="2920284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705600" y="4419600"/>
          <a:ext cx="241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4" imgW="241200" imgH="482400" progId="Equation.DSMT4">
                  <p:embed/>
                </p:oleObj>
              </mc:Choice>
              <mc:Fallback>
                <p:oleObj name="Equation" r:id="rId4" imgW="24120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419600"/>
                        <a:ext cx="241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778842" y="2959995"/>
          <a:ext cx="27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6" imgW="279360" imgH="482400" progId="Equation.DSMT4">
                  <p:embed/>
                </p:oleObj>
              </mc:Choice>
              <mc:Fallback>
                <p:oleObj name="Equation" r:id="rId6" imgW="27936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842" y="2959995"/>
                        <a:ext cx="279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296474" y="2325711"/>
          <a:ext cx="2247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8" imgW="2247840" imgH="482400" progId="Equation.DSMT4">
                  <p:embed/>
                </p:oleObj>
              </mc:Choice>
              <mc:Fallback>
                <p:oleObj name="Equation" r:id="rId8" imgW="2247840" imgH="482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474" y="2325711"/>
                        <a:ext cx="22479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10800000">
            <a:off x="5004516" y="4471116"/>
            <a:ext cx="9906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4838700" y="3073221"/>
            <a:ext cx="1600200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5372637" y="3249768"/>
          <a:ext cx="241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10" imgW="241200" imgH="482400" progId="Equation.DSMT4">
                  <p:embed/>
                </p:oleObj>
              </mc:Choice>
              <mc:Fallback>
                <p:oleObj name="Equation" r:id="rId10" imgW="241200" imgH="482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637" y="3249768"/>
                        <a:ext cx="241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334000" y="4953000"/>
          <a:ext cx="279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11" imgW="279360" imgH="482400" progId="Equation.DSMT4">
                  <p:embed/>
                </p:oleObj>
              </mc:Choice>
              <mc:Fallback>
                <p:oleObj name="Equation" r:id="rId11" imgW="279360" imgH="482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953000"/>
                        <a:ext cx="279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399763" y="3007215"/>
          <a:ext cx="241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Equation" r:id="rId12" imgW="241200" imgH="482400" progId="Equation.DSMT4">
                  <p:embed/>
                </p:oleObj>
              </mc:Choice>
              <mc:Fallback>
                <p:oleObj name="Equation" r:id="rId12" imgW="241200" imgH="482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763" y="3007215"/>
                        <a:ext cx="241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Subtracting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/>
          </a:bodyPr>
          <a:lstStyle/>
          <a:p>
            <a:r>
              <a:rPr lang="en-US" dirty="0"/>
              <a:t>It’s pretty easy: just ask, what vector has to be added to     </a:t>
            </a:r>
            <a:r>
              <a:rPr lang="en-US" dirty="0" err="1"/>
              <a:t>to</a:t>
            </a:r>
            <a:r>
              <a:rPr lang="en-US" dirty="0"/>
              <a:t> get      ?</a:t>
            </a:r>
          </a:p>
          <a:p>
            <a:r>
              <a:rPr lang="en-US" dirty="0"/>
              <a:t>The answer must be</a:t>
            </a:r>
          </a:p>
          <a:p>
            <a:endParaRPr lang="en-US" dirty="0"/>
          </a:p>
          <a:p>
            <a:r>
              <a:rPr lang="en-US" dirty="0"/>
              <a:t>To construct it, put the </a:t>
            </a:r>
            <a:r>
              <a:rPr lang="en-US" b="1" i="1" dirty="0">
                <a:solidFill>
                  <a:srgbClr val="FFFF00"/>
                </a:solidFill>
              </a:rPr>
              <a:t>tails</a:t>
            </a:r>
            <a:r>
              <a:rPr lang="en-US" dirty="0">
                <a:solidFill>
                  <a:srgbClr val="FFFF00"/>
                </a:solidFill>
              </a:rPr>
              <a:t> of     ,     together</a:t>
            </a:r>
            <a:r>
              <a:rPr lang="en-US" dirty="0"/>
              <a:t>, and draw the vector </a:t>
            </a:r>
            <a:r>
              <a:rPr lang="en-US" dirty="0">
                <a:solidFill>
                  <a:srgbClr val="FFFF00"/>
                </a:solidFill>
              </a:rPr>
              <a:t>from the head of      to the head of     .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i="1" dirty="0"/>
              <a:t>Finding the difference</a:t>
            </a:r>
            <a:r>
              <a:rPr lang="en-US" dirty="0"/>
              <a:t>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58704" y="2528949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Equation" r:id="rId4" imgW="253800" imgH="355320" progId="Equation.DSMT4">
                  <p:embed/>
                </p:oleObj>
              </mc:Choice>
              <mc:Fallback>
                <p:oleObj name="Equation" r:id="rId4" imgW="25380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8704" y="2528949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42763" y="2425521"/>
          <a:ext cx="26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Equation" r:id="rId6" imgW="266400" imgH="457200" progId="Equation.DSMT4">
                  <p:embed/>
                </p:oleObj>
              </mc:Choice>
              <mc:Fallback>
                <p:oleObj name="Equation" r:id="rId6" imgW="26640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2763" y="2425521"/>
                        <a:ext cx="266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36750" y="3429000"/>
          <a:ext cx="850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8" imgW="850680" imgH="457200" progId="Equation.DSMT4">
                  <p:embed/>
                </p:oleObj>
              </mc:Choice>
              <mc:Fallback>
                <p:oleObj name="Equation" r:id="rId8" imgW="85068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3429000"/>
                        <a:ext cx="850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81200" y="4495800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10" imgW="253800" imgH="355320" progId="Equation.DSMT4">
                  <p:embed/>
                </p:oleObj>
              </mc:Choice>
              <mc:Fallback>
                <p:oleObj name="Equation" r:id="rId10" imgW="253800" imgH="3553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495800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362200" y="4405647"/>
          <a:ext cx="26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Equation" r:id="rId12" imgW="266400" imgH="457200" progId="Equation.DSMT4">
                  <p:embed/>
                </p:oleObj>
              </mc:Choice>
              <mc:Fallback>
                <p:oleObj name="Equation" r:id="rId12" imgW="2664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405647"/>
                        <a:ext cx="266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429000" y="5333642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Equation" r:id="rId14" imgW="253800" imgH="355320" progId="Equation.DSMT4">
                  <p:embed/>
                </p:oleObj>
              </mc:Choice>
              <mc:Fallback>
                <p:oleObj name="Equation" r:id="rId14" imgW="253800" imgH="3553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333642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667000" y="5663484"/>
          <a:ext cx="26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15" imgW="266400" imgH="457200" progId="Equation.DSMT4">
                  <p:embed/>
                </p:oleObj>
              </mc:Choice>
              <mc:Fallback>
                <p:oleObj name="Equation" r:id="rId15" imgW="266400" imgH="457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663484"/>
                        <a:ext cx="266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5257800" y="3886200"/>
            <a:ext cx="21336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257800" y="3581400"/>
            <a:ext cx="19050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V="1">
            <a:off x="6896100" y="3848100"/>
            <a:ext cx="7620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248400" y="4191000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16" imgW="253800" imgH="355320" progId="Equation.DSMT4">
                  <p:embed/>
                </p:oleObj>
              </mc:Choice>
              <mc:Fallback>
                <p:oleObj name="Equation" r:id="rId16" imgW="253800" imgH="3553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191000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6147516" y="3250842"/>
          <a:ext cx="26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17" imgW="266400" imgH="457200" progId="Equation.DSMT4">
                  <p:embed/>
                </p:oleObj>
              </mc:Choice>
              <mc:Fallback>
                <p:oleObj name="Equation" r:id="rId17" imgW="266400" imgH="457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7516" y="3250842"/>
                        <a:ext cx="266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7342032" y="3616815"/>
          <a:ext cx="850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18" imgW="850680" imgH="457200" progId="Equation.DSMT4">
                  <p:embed/>
                </p:oleObj>
              </mc:Choice>
              <mc:Fallback>
                <p:oleObj name="Equation" r:id="rId18" imgW="8506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2032" y="3616815"/>
                        <a:ext cx="850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Multiplying Vectors by Numbers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the </a:t>
            </a:r>
            <a:r>
              <a:rPr lang="en-US" dirty="0">
                <a:solidFill>
                  <a:srgbClr val="FFFF00"/>
                </a:solidFill>
              </a:rPr>
              <a:t>length</a:t>
            </a:r>
            <a:r>
              <a:rPr lang="en-US" dirty="0"/>
              <a:t> changes:  the direction stays the same.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Multiplying and adding or subtracting: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371600" y="5334000"/>
            <a:ext cx="1066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29000" y="3048000"/>
            <a:ext cx="2057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248400" y="3048000"/>
            <a:ext cx="1066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881390" y="3111321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4" imgW="253800" imgH="355320" progId="Equation.DSMT4">
                  <p:embed/>
                </p:oleObj>
              </mc:Choice>
              <mc:Fallback>
                <p:oleObj name="Equation" r:id="rId4" imgW="25380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390" y="3111321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267200" y="3124200"/>
          <a:ext cx="469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6" imgW="469800" imgH="355320" progId="Equation.DSMT4">
                  <p:embed/>
                </p:oleObj>
              </mc:Choice>
              <mc:Fallback>
                <p:oleObj name="Equation" r:id="rId6" imgW="469800" imgH="3553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124200"/>
                        <a:ext cx="469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584950" y="3124200"/>
          <a:ext cx="495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8" imgW="495000" imgH="355320" progId="Equation.DSMT4">
                  <p:embed/>
                </p:oleObj>
              </mc:Choice>
              <mc:Fallback>
                <p:oleObj name="Equation" r:id="rId8" imgW="495000" imgH="3553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4950" y="3124200"/>
                        <a:ext cx="495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752600" y="5410200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Equation" r:id="rId10" imgW="253800" imgH="355320" progId="Equation.DSMT4">
                  <p:embed/>
                </p:oleObj>
              </mc:Choice>
              <mc:Fallback>
                <p:oleObj name="Equation" r:id="rId10" imgW="253800" imgH="3553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410200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3352800" y="5029200"/>
            <a:ext cx="5334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352800" y="5257800"/>
          <a:ext cx="266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Equation" r:id="rId12" imgW="266400" imgH="457200" progId="Equation.DSMT4">
                  <p:embed/>
                </p:oleObj>
              </mc:Choice>
              <mc:Fallback>
                <p:oleObj name="Equation" r:id="rId12" imgW="26640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257800"/>
                        <a:ext cx="266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5638800" y="5943600"/>
            <a:ext cx="2057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648200" y="5029200"/>
          <a:ext cx="1244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14" imgW="1244520" imgH="457200" progId="Equation.DSMT4">
                  <p:embed/>
                </p:oleObj>
              </mc:Choice>
              <mc:Fallback>
                <p:oleObj name="Equation" r:id="rId14" imgW="124452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029200"/>
                        <a:ext cx="1244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rot="10800000">
            <a:off x="6248400" y="4876800"/>
            <a:ext cx="1447800" cy="1066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5448300" y="5067300"/>
            <a:ext cx="1066800" cy="685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600200" y="3048000"/>
            <a:ext cx="1066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Vector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6482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Vectors can be related to the more familiar Cartesian coordinates  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 of a point </a:t>
            </a:r>
            <a:r>
              <a:rPr lang="en-US" i="1" dirty="0"/>
              <a:t>P</a:t>
            </a:r>
            <a:r>
              <a:rPr lang="en-US" dirty="0"/>
              <a:t> in a plane: suppose </a:t>
            </a:r>
            <a:r>
              <a:rPr lang="en-US" i="1" dirty="0"/>
              <a:t>P</a:t>
            </a:r>
            <a:r>
              <a:rPr lang="en-US" dirty="0"/>
              <a:t> is reached from the origin by a displacement </a:t>
            </a:r>
          </a:p>
          <a:p>
            <a:r>
              <a:rPr lang="en-US" dirty="0"/>
              <a:t>Then     can be written as the </a:t>
            </a:r>
            <a:r>
              <a:rPr lang="en-US" dirty="0">
                <a:solidFill>
                  <a:srgbClr val="FFFF00"/>
                </a:solidFill>
              </a:rPr>
              <a:t>sum of successive displacements in the </a:t>
            </a:r>
            <a:r>
              <a:rPr lang="en-US" i="1" dirty="0">
                <a:solidFill>
                  <a:srgbClr val="FFFF00"/>
                </a:solidFill>
              </a:rPr>
              <a:t>x</a:t>
            </a:r>
            <a:r>
              <a:rPr lang="en-US" dirty="0">
                <a:solidFill>
                  <a:srgbClr val="FFFF00"/>
                </a:solidFill>
              </a:rPr>
              <a:t>- and </a:t>
            </a:r>
            <a:r>
              <a:rPr lang="en-US" i="1" dirty="0">
                <a:solidFill>
                  <a:srgbClr val="FFFF00"/>
                </a:solidFill>
              </a:rPr>
              <a:t>y</a:t>
            </a:r>
            <a:r>
              <a:rPr lang="en-US" dirty="0">
                <a:solidFill>
                  <a:srgbClr val="FFFF00"/>
                </a:solidFill>
              </a:rPr>
              <a:t>-directions:</a:t>
            </a:r>
          </a:p>
          <a:p>
            <a:r>
              <a:rPr lang="en-US" dirty="0"/>
              <a:t>These are called the </a:t>
            </a:r>
            <a:r>
              <a:rPr lang="en-US" dirty="0">
                <a:solidFill>
                  <a:srgbClr val="FFFF00"/>
                </a:solidFill>
              </a:rPr>
              <a:t>components</a:t>
            </a:r>
            <a:r>
              <a:rPr lang="en-US" dirty="0"/>
              <a:t> of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962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Define          to be  vectors of </a:t>
            </a:r>
            <a:r>
              <a:rPr lang="en-US" dirty="0">
                <a:solidFill>
                  <a:srgbClr val="FFFF00"/>
                </a:solidFill>
              </a:rPr>
              <a:t>unit length </a:t>
            </a:r>
            <a:r>
              <a:rPr lang="en-US" dirty="0"/>
              <a:t>parallel to the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 axes respectively.   The components are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1242" y="3555642"/>
          <a:ext cx="304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4" imgW="304560" imgH="355320" progId="Equation.DSMT4">
                  <p:embed/>
                </p:oleObj>
              </mc:Choice>
              <mc:Fallback>
                <p:oleObj name="Equation" r:id="rId4" imgW="30456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242" y="3555642"/>
                        <a:ext cx="304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34921" y="4008546"/>
          <a:ext cx="24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6" imgW="241200" imgH="342720" progId="Equation.DSMT4">
                  <p:embed/>
                </p:oleObj>
              </mc:Choice>
              <mc:Fallback>
                <p:oleObj name="Equation" r:id="rId6" imgW="241200" imgH="342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4921" y="4008546"/>
                        <a:ext cx="24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400800" y="1548684"/>
          <a:ext cx="533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8" imgW="533160" imgH="520560" progId="Equation.DSMT4">
                  <p:embed/>
                </p:oleObj>
              </mc:Choice>
              <mc:Fallback>
                <p:oleObj name="Equation" r:id="rId8" imgW="533160" imgH="5205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548684"/>
                        <a:ext cx="5334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5715000" y="3899873"/>
            <a:ext cx="2787650" cy="2119927"/>
            <a:chOff x="5943600" y="3671273"/>
            <a:chExt cx="2787650" cy="2119927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5943600" y="5410200"/>
              <a:ext cx="2362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943600" y="5410200"/>
              <a:ext cx="1447800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943600" y="4419600"/>
              <a:ext cx="1371600" cy="990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5080179" y="4546779"/>
              <a:ext cx="1752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6320000" flipV="1">
              <a:off x="6864733" y="4877594"/>
              <a:ext cx="953294" cy="37306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6464300" y="5422900"/>
            <a:ext cx="326209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" name="Equation" r:id="rId10" imgW="393480" imgH="444240" progId="Equation.DSMT4">
                    <p:embed/>
                  </p:oleObj>
                </mc:Choice>
                <mc:Fallback>
                  <p:oleObj name="Equation" r:id="rId10" imgW="393480" imgH="4442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64300" y="5422900"/>
                          <a:ext cx="326209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381136" y="4756485"/>
            <a:ext cx="300407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" name="Equation" r:id="rId12" imgW="380880" imgH="520560" progId="Equation.DSMT4">
                    <p:embed/>
                  </p:oleObj>
                </mc:Choice>
                <mc:Fallback>
                  <p:oleObj name="Equation" r:id="rId12" imgW="380880" imgH="52056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81136" y="4756485"/>
                          <a:ext cx="300407" cy="411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/>
          </p:nvGraphicFramePr>
          <p:xfrm>
            <a:off x="7315200" y="3962400"/>
            <a:ext cx="141605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Equation" r:id="rId14" imgW="1714320" imgH="520560" progId="Equation.DSMT4">
                    <p:embed/>
                  </p:oleObj>
                </mc:Choice>
                <mc:Fallback>
                  <p:oleObj name="Equation" r:id="rId14" imgW="1714320" imgH="52056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5200" y="3962400"/>
                          <a:ext cx="1416050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895600" y="6019800"/>
          <a:ext cx="304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16" imgW="304560" imgH="355320" progId="Equation.DSMT4">
                  <p:embed/>
                </p:oleObj>
              </mc:Choice>
              <mc:Fallback>
                <p:oleObj name="Equation" r:id="rId16" imgW="304560" imgH="3553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6019800"/>
                        <a:ext cx="304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7747000" y="3131601"/>
          <a:ext cx="7874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18" imgW="952200" imgH="520560" progId="Equation.DSMT4">
                  <p:embed/>
                </p:oleObj>
              </mc:Choice>
              <mc:Fallback>
                <p:oleObj name="Equation" r:id="rId18" imgW="952200" imgH="5205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0" y="3131601"/>
                        <a:ext cx="787400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How     Relates to (</a:t>
            </a:r>
            <a:r>
              <a:rPr lang="en-US" i="1" dirty="0">
                <a:solidFill>
                  <a:srgbClr val="FFFF00"/>
                </a:solidFill>
              </a:rPr>
              <a:t>x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i="1" dirty="0">
                <a:solidFill>
                  <a:srgbClr val="FFFF00"/>
                </a:solidFill>
              </a:rPr>
              <a:t>y</a:t>
            </a:r>
            <a:r>
              <a:rPr lang="en-US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648200" cy="4953000"/>
          </a:xfrm>
        </p:spPr>
        <p:txBody>
          <a:bodyPr>
            <a:normAutofit/>
          </a:bodyPr>
          <a:lstStyle/>
          <a:p>
            <a:r>
              <a:rPr lang="en-US" dirty="0"/>
              <a:t>The length  (magnitude)</a:t>
            </a:r>
          </a:p>
          <a:p>
            <a:pPr>
              <a:buNone/>
            </a:pPr>
            <a:r>
              <a:rPr lang="en-US" dirty="0"/>
              <a:t>	of     is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The angle between the vector and the </a:t>
            </a:r>
            <a:r>
              <a:rPr lang="en-US" i="1" dirty="0"/>
              <a:t>x</a:t>
            </a:r>
            <a:r>
              <a:rPr lang="en-US" dirty="0"/>
              <a:t>-axis is given by: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962400" cy="4800599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accent1">
                    <a:lumMod val="50000"/>
                  </a:schemeClr>
                </a:solidFill>
              </a:rPr>
              <a:t>a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65916" y="2185116"/>
          <a:ext cx="24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Equation" r:id="rId4" imgW="241200" imgH="342720" progId="Equation.DSMT4">
                  <p:embed/>
                </p:oleObj>
              </mc:Choice>
              <mc:Fallback>
                <p:oleObj name="Equation" r:id="rId4" imgW="241200" imgH="342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916" y="2185116"/>
                        <a:ext cx="24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5574405" y="2732469"/>
            <a:ext cx="2787650" cy="2119927"/>
            <a:chOff x="5943600" y="3671273"/>
            <a:chExt cx="2787650" cy="2119927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5943600" y="5410200"/>
              <a:ext cx="2362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943600" y="5410200"/>
              <a:ext cx="1447800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943600" y="4419600"/>
              <a:ext cx="1371600" cy="990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5080179" y="4546779"/>
              <a:ext cx="1752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6320000" flipV="1">
              <a:off x="6864733" y="4877594"/>
              <a:ext cx="953294" cy="37306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6464300" y="5422900"/>
            <a:ext cx="326209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1" name="Equation" r:id="rId6" imgW="393480" imgH="444240" progId="Equation.DSMT4">
                    <p:embed/>
                  </p:oleObj>
                </mc:Choice>
                <mc:Fallback>
                  <p:oleObj name="Equation" r:id="rId6" imgW="393480" imgH="4442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64300" y="5422900"/>
                          <a:ext cx="326209" cy="368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381136" y="4756485"/>
            <a:ext cx="300407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2" name="Equation" r:id="rId8" imgW="380880" imgH="520560" progId="Equation.DSMT4">
                    <p:embed/>
                  </p:oleObj>
                </mc:Choice>
                <mc:Fallback>
                  <p:oleObj name="Equation" r:id="rId8" imgW="380880" imgH="52056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81136" y="4756485"/>
                          <a:ext cx="300407" cy="411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/>
          </p:nvGraphicFramePr>
          <p:xfrm>
            <a:off x="7315200" y="3962400"/>
            <a:ext cx="141605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3" name="Equation" r:id="rId10" imgW="1714320" imgH="520560" progId="Equation.DSMT4">
                    <p:embed/>
                  </p:oleObj>
                </mc:Choice>
                <mc:Fallback>
                  <p:oleObj name="Equation" r:id="rId10" imgW="1714320" imgH="52056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5200" y="3962400"/>
                          <a:ext cx="1416050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/>
          </p:nvGraphicFramePr>
          <p:xfrm>
            <a:off x="6323526" y="5056032"/>
            <a:ext cx="2540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4" name="Equation" r:id="rId12" imgW="253800" imgH="342720" progId="Equation.DSMT4">
                    <p:embed/>
                  </p:oleObj>
                </mc:Choice>
                <mc:Fallback>
                  <p:oleObj name="Equation" r:id="rId12" imgW="253800" imgH="34272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3526" y="5056032"/>
                          <a:ext cx="254000" cy="342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212205" y="530482"/>
          <a:ext cx="381000" cy="541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quation" r:id="rId14" imgW="241200" imgH="342720" progId="Equation.DSMT4">
                  <p:embed/>
                </p:oleObj>
              </mc:Choice>
              <mc:Fallback>
                <p:oleObj name="Equation" r:id="rId14" imgW="241200" imgH="3427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205" y="530482"/>
                        <a:ext cx="381000" cy="5414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511300" y="2844800"/>
          <a:ext cx="2222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Equation" r:id="rId16" imgW="2222280" imgH="660240" progId="Equation.DSMT4">
                  <p:embed/>
                </p:oleObj>
              </mc:Choice>
              <mc:Fallback>
                <p:oleObj name="Equation" r:id="rId16" imgW="2222280" imgH="6602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2844800"/>
                        <a:ext cx="22225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600200" y="5219700"/>
          <a:ext cx="16129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Equation" r:id="rId18" imgW="1612800" imgH="952200" progId="Equation.DSMT4">
                  <p:embed/>
                </p:oleObj>
              </mc:Choice>
              <mc:Fallback>
                <p:oleObj name="Equation" r:id="rId18" imgW="1612800" imgH="9522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219700"/>
                        <a:ext cx="16129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24406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2568</TotalTime>
  <Words>526</Words>
  <Application>Microsoft Office PowerPoint</Application>
  <PresentationFormat>On-screen Show (4:3)</PresentationFormat>
  <Paragraphs>127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Office Theme</vt:lpstr>
      <vt:lpstr>Equation</vt:lpstr>
      <vt:lpstr>MathType 7.0 Equation</vt:lpstr>
      <vt:lpstr>Motion in Two and Three Dimensions: Vectors </vt:lpstr>
      <vt:lpstr>Today’s Topics</vt:lpstr>
      <vt:lpstr>Displacement</vt:lpstr>
      <vt:lpstr>Displacement as a Vector</vt:lpstr>
      <vt:lpstr>Adding Vectors</vt:lpstr>
      <vt:lpstr>Subtracting Vectors</vt:lpstr>
      <vt:lpstr>Multiplying Vectors by Numbers </vt:lpstr>
      <vt:lpstr>Vector Components</vt:lpstr>
      <vt:lpstr>How     Relates to (x, y)</vt:lpstr>
      <vt:lpstr>   Average Velocity in Two Dimensions        average velocity = displacement/time</vt:lpstr>
      <vt:lpstr> Instantaneous Velocity in Two Dimensions </vt:lpstr>
      <vt:lpstr>Average Acceleration in Two Dimensions</vt:lpstr>
      <vt:lpstr>Instantaneous Acceleration in Two Dimensions</vt:lpstr>
      <vt:lpstr>Acceleration in Vector Components </vt:lpstr>
      <vt:lpstr>    Clicker Question A car is moving around a circular track at a constant speed. What can you say about its acceleration? </vt:lpstr>
      <vt:lpstr>Relative Velocity Running Across a Ship</vt:lpstr>
      <vt:lpstr>Relative Velocities Just Add…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Two and Three Dimensions: Vectors</dc:title>
  <dc:creator>Michael</dc:creator>
  <cp:lastModifiedBy>Fowler, Michael (mf1i)</cp:lastModifiedBy>
  <cp:revision>42</cp:revision>
  <dcterms:created xsi:type="dcterms:W3CDTF">2010-01-14T20:33:26Z</dcterms:created>
  <dcterms:modified xsi:type="dcterms:W3CDTF">2019-09-07T18:02:25Z</dcterms:modified>
</cp:coreProperties>
</file>