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6" r:id="rId3"/>
    <p:sldId id="257" r:id="rId4"/>
    <p:sldId id="258" r:id="rId5"/>
    <p:sldId id="259" r:id="rId6"/>
    <p:sldId id="260" r:id="rId7"/>
    <p:sldId id="261" r:id="rId8"/>
    <p:sldId id="262" r:id="rId9"/>
    <p:sldId id="266" r:id="rId10"/>
    <p:sldId id="273" r:id="rId11"/>
    <p:sldId id="263" r:id="rId12"/>
    <p:sldId id="264" r:id="rId13"/>
    <p:sldId id="265" r:id="rId14"/>
    <p:sldId id="268" r:id="rId15"/>
    <p:sldId id="269" r:id="rId16"/>
    <p:sldId id="267" r:id="rId17"/>
    <p:sldId id="270" r:id="rId18"/>
    <p:sldId id="271" r:id="rId19"/>
    <p:sldId id="272" r:id="rId20"/>
    <p:sldId id="274"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33" autoAdjust="0"/>
  </p:normalViewPr>
  <p:slideViewPr>
    <p:cSldViewPr>
      <p:cViewPr varScale="1">
        <p:scale>
          <a:sx n="79" d="100"/>
          <a:sy n="79" d="100"/>
        </p:scale>
        <p:origin x="1570"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B6EB2E-A415-401E-AA4B-3706C1EE3429}" type="datetimeFigureOut">
              <a:rPr lang="en-US" smtClean="0"/>
              <a:pPr/>
              <a:t>9/7/2019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D07F1C-9909-430E-8214-CEE8063BB46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D07F1C-9909-430E-8214-CEE8063BB46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4EA3ED1-97AC-428A-8603-CFBA7A53814A}"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D07F1C-9909-430E-8214-CEE8063BB46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E31CC83-96C1-406F-A01E-66880A902F31}" type="datetimeFigureOut">
              <a:rPr lang="en-US" smtClean="0"/>
              <a:pPr/>
              <a:t>9/7/2019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31CC83-96C1-406F-A01E-66880A902F31}" type="datetimeFigureOut">
              <a:rPr lang="en-US" smtClean="0"/>
              <a:pPr/>
              <a:t>9/7/2019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31CC83-96C1-406F-A01E-66880A902F31}" type="datetimeFigureOut">
              <a:rPr lang="en-US" smtClean="0"/>
              <a:pPr/>
              <a:t>9/7/2019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31CC83-96C1-406F-A01E-66880A902F31}" type="datetimeFigureOut">
              <a:rPr lang="en-US" smtClean="0"/>
              <a:pPr/>
              <a:t>9/7/2019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31CC83-96C1-406F-A01E-66880A902F31}" type="datetimeFigureOut">
              <a:rPr lang="en-US" smtClean="0"/>
              <a:pPr/>
              <a:t>9/7/2019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31CC83-96C1-406F-A01E-66880A902F31}" type="datetimeFigureOut">
              <a:rPr lang="en-US" smtClean="0"/>
              <a:pPr/>
              <a:t>9/7/2019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31CC83-96C1-406F-A01E-66880A902F31}" type="datetimeFigureOut">
              <a:rPr lang="en-US" smtClean="0"/>
              <a:pPr/>
              <a:t>9/7/2019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31CC83-96C1-406F-A01E-66880A902F31}" type="datetimeFigureOut">
              <a:rPr lang="en-US" smtClean="0"/>
              <a:pPr/>
              <a:t>9/7/2019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31CC83-96C1-406F-A01E-66880A902F31}" type="datetimeFigureOut">
              <a:rPr lang="en-US" smtClean="0"/>
              <a:pPr/>
              <a:t>9/7/2019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31CC83-96C1-406F-A01E-66880A902F31}" type="datetimeFigureOut">
              <a:rPr lang="en-US" smtClean="0"/>
              <a:pPr/>
              <a:t>9/7/2019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31CC83-96C1-406F-A01E-66880A902F31}" type="datetimeFigureOut">
              <a:rPr lang="en-US" smtClean="0"/>
              <a:pPr/>
              <a:t>9/7/2019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31CC83-96C1-406F-A01E-66880A902F31}" type="datetimeFigureOut">
              <a:rPr lang="en-US" smtClean="0"/>
              <a:pPr/>
              <a:t>9/7/2019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128800-5D87-4F20-91D2-B29F9C7BCC1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File:CGKilogram.jpg"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0fKBhvDjuy0"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Burj_Khalifa#/media/File:Burj_Khalifa.jpg" TargetMode="External"/><Relationship Id="rId2" Type="http://schemas.openxmlformats.org/officeDocument/2006/relationships/notesSlide" Target="../notesSlides/notesSlide19.xml"/><Relationship Id="rId1" Type="http://schemas.openxmlformats.org/officeDocument/2006/relationships/slideLayout" Target="../slideLayouts/slideLayout5.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52700"/>
            <a:ext cx="7772400" cy="1752600"/>
          </a:xfrm>
        </p:spPr>
        <p:txBody>
          <a:bodyPr/>
          <a:lstStyle/>
          <a:p>
            <a:r>
              <a:rPr lang="en-US" dirty="0"/>
              <a:t>Physics 1425: General Physics I</a:t>
            </a:r>
          </a:p>
        </p:txBody>
      </p:sp>
      <p:sp>
        <p:nvSpPr>
          <p:cNvPr id="3" name="Subtitle 2"/>
          <p:cNvSpPr>
            <a:spLocks noGrp="1"/>
          </p:cNvSpPr>
          <p:nvPr>
            <p:ph type="subTitle" idx="1"/>
          </p:nvPr>
        </p:nvSpPr>
        <p:spPr>
          <a:xfrm>
            <a:off x="-304800" y="6302374"/>
            <a:ext cx="3276600" cy="555626"/>
          </a:xfrm>
        </p:spPr>
        <p:txBody>
          <a:bodyPr>
            <a:normAutofit/>
          </a:bodyPr>
          <a:lstStyle/>
          <a:p>
            <a:r>
              <a:rPr lang="en-US" sz="2000" i="1" dirty="0">
                <a:solidFill>
                  <a:srgbClr val="FF0000"/>
                </a:solidFill>
              </a:rPr>
              <a:t>Michael Fowler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pPr algn="l"/>
            <a:r>
              <a:rPr lang="en-US" sz="3600" dirty="0"/>
              <a:t>0.0120 has </a:t>
            </a:r>
            <a:r>
              <a:rPr lang="en-US" sz="3600" dirty="0">
                <a:solidFill>
                  <a:srgbClr val="FFFF00"/>
                </a:solidFill>
              </a:rPr>
              <a:t>three</a:t>
            </a:r>
            <a:r>
              <a:rPr lang="en-US" sz="3600" dirty="0"/>
              <a:t> significant figures: the </a:t>
            </a:r>
            <a:r>
              <a:rPr lang="en-US" sz="3600" dirty="0">
                <a:solidFill>
                  <a:srgbClr val="FFFF00"/>
                </a:solidFill>
              </a:rPr>
              <a:t>final three</a:t>
            </a:r>
            <a:r>
              <a:rPr lang="en-US" sz="3600" dirty="0"/>
              <a:t>, the 120.  </a:t>
            </a:r>
            <a:br>
              <a:rPr lang="en-US" sz="3600" dirty="0"/>
            </a:br>
            <a:br>
              <a:rPr lang="en-US" sz="3600" dirty="0"/>
            </a:br>
            <a:r>
              <a:rPr lang="en-US" sz="3600" dirty="0"/>
              <a:t>Putting that 0 at the end means the writer believes the true value is closer to 0.0120 than it is to 0.0119 or to 0.0121.</a:t>
            </a:r>
            <a:br>
              <a:rPr lang="en-US" sz="3600" dirty="0"/>
            </a:br>
            <a:br>
              <a:rPr lang="en-US" sz="3600" dirty="0"/>
            </a:br>
            <a:r>
              <a:rPr lang="en-US" sz="3600" dirty="0"/>
              <a:t>Writing 0.012 would just mean closer to 0.012 than to 0.011 or 0.013, so it could be 0.0116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04800"/>
            <a:ext cx="8229600" cy="2362200"/>
          </a:xfrm>
        </p:spPr>
        <p:txBody>
          <a:bodyPr>
            <a:normAutofit/>
          </a:bodyPr>
          <a:lstStyle/>
          <a:p>
            <a:pPr algn="l"/>
            <a:r>
              <a:rPr lang="en-US" sz="3200" dirty="0"/>
              <a:t>			</a:t>
            </a:r>
            <a:r>
              <a:rPr lang="en-US" dirty="0">
                <a:solidFill>
                  <a:srgbClr val="FF0000"/>
                </a:solidFill>
              </a:rPr>
              <a:t>Important</a:t>
            </a:r>
            <a:br>
              <a:rPr lang="en-US" sz="3200" dirty="0"/>
            </a:br>
            <a:br>
              <a:rPr lang="en-US" sz="3200" dirty="0"/>
            </a:br>
            <a:r>
              <a:rPr lang="en-US" sz="3200" dirty="0"/>
              <a:t>The accuracy of output of a calculation cannot exceed  the accuracy of </a:t>
            </a:r>
            <a:r>
              <a:rPr lang="en-US" sz="3200" b="1" dirty="0">
                <a:solidFill>
                  <a:srgbClr val="FFFF00"/>
                </a:solidFill>
              </a:rPr>
              <a:t>any</a:t>
            </a:r>
            <a:r>
              <a:rPr lang="en-US" sz="3200" dirty="0"/>
              <a:t> of the input!</a:t>
            </a:r>
          </a:p>
        </p:txBody>
      </p:sp>
      <p:sp>
        <p:nvSpPr>
          <p:cNvPr id="3" name="Subtitle 2"/>
          <p:cNvSpPr>
            <a:spLocks noGrp="1"/>
          </p:cNvSpPr>
          <p:nvPr>
            <p:ph type="subTitle" idx="1"/>
          </p:nvPr>
        </p:nvSpPr>
        <p:spPr>
          <a:xfrm>
            <a:off x="381000" y="2971800"/>
            <a:ext cx="8001000" cy="3581400"/>
          </a:xfrm>
        </p:spPr>
        <p:txBody>
          <a:bodyPr>
            <a:normAutofit/>
          </a:bodyPr>
          <a:lstStyle/>
          <a:p>
            <a:r>
              <a:rPr lang="en-US" b="1" dirty="0">
                <a:solidFill>
                  <a:srgbClr val="FFFF00"/>
                </a:solidFill>
              </a:rPr>
              <a:t>Calculators</a:t>
            </a:r>
            <a:r>
              <a:rPr lang="en-US" dirty="0">
                <a:solidFill>
                  <a:srgbClr val="FFFF00"/>
                </a:solidFill>
              </a:rPr>
              <a:t> don’t know this—</a:t>
            </a:r>
            <a:r>
              <a:rPr lang="en-US" b="1" i="1" dirty="0">
                <a:solidFill>
                  <a:srgbClr val="FFFF00"/>
                </a:solidFill>
              </a:rPr>
              <a:t>you</a:t>
            </a:r>
            <a:r>
              <a:rPr lang="en-US" dirty="0">
                <a:solidFill>
                  <a:srgbClr val="FFFF00"/>
                </a:solidFill>
              </a:rPr>
              <a:t> need to!</a:t>
            </a:r>
          </a:p>
          <a:p>
            <a:r>
              <a:rPr lang="en-US" dirty="0"/>
              <a:t>1.000/7.0 = 0.14  (correct)</a:t>
            </a:r>
          </a:p>
          <a:p>
            <a:r>
              <a:rPr lang="en-US" b="1" dirty="0">
                <a:solidFill>
                  <a:srgbClr val="FFFF00"/>
                </a:solidFill>
              </a:rPr>
              <a:t>NOT</a:t>
            </a:r>
            <a:r>
              <a:rPr lang="en-US" dirty="0"/>
              <a:t>   0.142857142857…</a:t>
            </a:r>
          </a:p>
          <a:p>
            <a:endParaRPr lang="en-US" dirty="0"/>
          </a:p>
          <a:p>
            <a:r>
              <a:rPr lang="en-US" b="1" dirty="0">
                <a:solidFill>
                  <a:srgbClr val="FFFF00"/>
                </a:solidFill>
              </a:rPr>
              <a:t>DON’T</a:t>
            </a:r>
            <a:r>
              <a:rPr lang="en-US" dirty="0"/>
              <a:t> write down meaningless digits!</a:t>
            </a:r>
          </a:p>
          <a:p>
            <a:r>
              <a:rPr lang="en-US" dirty="0"/>
              <a:t>(that 7.0 might more precisely be 7.03 or 6.96)</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lstStyle/>
          <a:p>
            <a:r>
              <a:rPr lang="en-US" dirty="0"/>
              <a:t>SI Units</a:t>
            </a:r>
          </a:p>
        </p:txBody>
      </p:sp>
      <p:sp>
        <p:nvSpPr>
          <p:cNvPr id="3" name="Subtitle 2"/>
          <p:cNvSpPr>
            <a:spLocks noGrp="1"/>
          </p:cNvSpPr>
          <p:nvPr>
            <p:ph type="subTitle" idx="1"/>
          </p:nvPr>
        </p:nvSpPr>
        <p:spPr>
          <a:xfrm>
            <a:off x="533400" y="1905000"/>
            <a:ext cx="8153400" cy="4648200"/>
          </a:xfrm>
        </p:spPr>
        <p:txBody>
          <a:bodyPr/>
          <a:lstStyle/>
          <a:p>
            <a:pPr algn="l"/>
            <a:r>
              <a:rPr lang="en-US" b="1" dirty="0">
                <a:solidFill>
                  <a:srgbClr val="FFFF00"/>
                </a:solidFill>
              </a:rPr>
              <a:t>Time:</a:t>
            </a:r>
            <a:r>
              <a:rPr lang="en-US" dirty="0"/>
              <a:t>  unit 1 second:  defined as time for a certain excited atom (cesium) to make a specified number of oscillations.</a:t>
            </a:r>
          </a:p>
          <a:p>
            <a:pPr algn="l"/>
            <a:endParaRPr lang="en-US" dirty="0">
              <a:solidFill>
                <a:srgbClr val="FFFF00"/>
              </a:solidFill>
            </a:endParaRPr>
          </a:p>
          <a:p>
            <a:pPr algn="l"/>
            <a:r>
              <a:rPr lang="en-US" b="1" dirty="0">
                <a:solidFill>
                  <a:srgbClr val="FFFF00"/>
                </a:solidFill>
              </a:rPr>
              <a:t>Length:</a:t>
            </a:r>
            <a:r>
              <a:rPr lang="en-US" dirty="0"/>
              <a:t> unit 1 meter:  defined as distance light travels in a specified fraction of a second.</a:t>
            </a:r>
          </a:p>
          <a:p>
            <a:pPr algn="l"/>
            <a:endParaRPr lang="en-US" sz="1600" dirty="0"/>
          </a:p>
          <a:p>
            <a:pPr algn="l"/>
            <a:r>
              <a:rPr lang="en-US" sz="2000" dirty="0"/>
              <a:t>(The actual number of cesium atom oscillations (about 9 billion) is in  Wikipedia, etc., as is the precise distance—laser jocks know the speed of light is about one foot per nanosecond, but that’s non-SI.)</a:t>
            </a:r>
          </a:p>
          <a:p>
            <a:pPr algn="l"/>
            <a:endParaRPr lang="en-US" dirty="0"/>
          </a:p>
          <a:p>
            <a:pPr algn="l"/>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35382"/>
            <a:ext cx="8229600" cy="868362"/>
          </a:xfrm>
        </p:spPr>
        <p:txBody>
          <a:bodyPr/>
          <a:lstStyle/>
          <a:p>
            <a:r>
              <a:rPr lang="en-US" dirty="0"/>
              <a:t>SI Unit: Mass</a:t>
            </a:r>
          </a:p>
        </p:txBody>
      </p:sp>
      <p:sp>
        <p:nvSpPr>
          <p:cNvPr id="4" name="Content Placeholder 3"/>
          <p:cNvSpPr>
            <a:spLocks noGrp="1"/>
          </p:cNvSpPr>
          <p:nvPr>
            <p:ph sz="half" idx="2"/>
          </p:nvPr>
        </p:nvSpPr>
        <p:spPr>
          <a:xfrm>
            <a:off x="4343400" y="1241898"/>
            <a:ext cx="4648200" cy="5562600"/>
          </a:xfrm>
        </p:spPr>
        <p:txBody>
          <a:bodyPr>
            <a:normAutofit lnSpcReduction="10000"/>
          </a:bodyPr>
          <a:lstStyle/>
          <a:p>
            <a:r>
              <a:rPr lang="en-US" dirty="0">
                <a:solidFill>
                  <a:srgbClr val="FFFF00"/>
                </a:solidFill>
              </a:rPr>
              <a:t>The unit of </a:t>
            </a:r>
            <a:r>
              <a:rPr lang="en-US" b="1" dirty="0">
                <a:solidFill>
                  <a:srgbClr val="FFFF00"/>
                </a:solidFill>
              </a:rPr>
              <a:t>mass</a:t>
            </a:r>
            <a:r>
              <a:rPr lang="en-US" dirty="0">
                <a:solidFill>
                  <a:srgbClr val="FFFF00"/>
                </a:solidFill>
              </a:rPr>
              <a:t> the kilogram</a:t>
            </a:r>
            <a:r>
              <a:rPr lang="en-US" dirty="0"/>
              <a:t>, was defined until May 20, 2019 as the mass of a chunk of platinum in Paris, shown here. </a:t>
            </a:r>
          </a:p>
          <a:p>
            <a:endParaRPr lang="en-US" sz="1600" dirty="0"/>
          </a:p>
          <a:p>
            <a:r>
              <a:rPr lang="en-US" sz="1600" dirty="0"/>
              <a:t>From: </a:t>
            </a:r>
            <a:r>
              <a:rPr lang="en-US" sz="1600" dirty="0">
                <a:hlinkClick r:id="rId3"/>
              </a:rPr>
              <a:t>http://en.wikipedia.org/wiki/File:CGKilogram.jpg </a:t>
            </a:r>
            <a:endParaRPr lang="en-US" sz="1600" dirty="0"/>
          </a:p>
          <a:p>
            <a:pPr>
              <a:buNone/>
            </a:pPr>
            <a:endParaRPr lang="en-US" dirty="0"/>
          </a:p>
          <a:p>
            <a:r>
              <a:rPr lang="en-US" dirty="0"/>
              <a:t>However, it is now defined by assigning a precise numerical value to Planck’s constant (see Wikipedia). It hasn’t changed much.</a:t>
            </a:r>
          </a:p>
        </p:txBody>
      </p:sp>
      <p:pic>
        <p:nvPicPr>
          <p:cNvPr id="3074" name="Picture 2"/>
          <p:cNvPicPr>
            <a:picLocks noGrp="1" noChangeAspect="1" noChangeArrowheads="1"/>
          </p:cNvPicPr>
          <p:nvPr>
            <p:ph sz="half" idx="1"/>
          </p:nvPr>
        </p:nvPicPr>
        <p:blipFill>
          <a:blip r:embed="rId4" cstate="print"/>
          <a:srcRect/>
          <a:stretch>
            <a:fillRect/>
          </a:stretch>
        </p:blipFill>
        <p:spPr bwMode="auto">
          <a:xfrm>
            <a:off x="457200" y="2386568"/>
            <a:ext cx="4038600" cy="2953226"/>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lstStyle/>
          <a:p>
            <a:r>
              <a:rPr lang="en-US" dirty="0"/>
              <a:t>Useful Fact: the Mass of </a:t>
            </a:r>
            <a:r>
              <a:rPr lang="en-US" dirty="0">
                <a:solidFill>
                  <a:schemeClr val="accent1">
                    <a:lumMod val="60000"/>
                    <a:lumOff val="40000"/>
                  </a:schemeClr>
                </a:solidFill>
              </a:rPr>
              <a:t>Water</a:t>
            </a:r>
          </a:p>
        </p:txBody>
      </p:sp>
      <p:sp>
        <p:nvSpPr>
          <p:cNvPr id="3" name="Subtitle 2"/>
          <p:cNvSpPr>
            <a:spLocks noGrp="1"/>
          </p:cNvSpPr>
          <p:nvPr>
            <p:ph type="subTitle" idx="1"/>
          </p:nvPr>
        </p:nvSpPr>
        <p:spPr>
          <a:xfrm>
            <a:off x="457200" y="2209800"/>
            <a:ext cx="8001000" cy="3429000"/>
          </a:xfrm>
        </p:spPr>
        <p:txBody>
          <a:bodyPr>
            <a:normAutofit/>
          </a:bodyPr>
          <a:lstStyle/>
          <a:p>
            <a:pPr algn="l"/>
            <a:r>
              <a:rPr lang="en-US" b="1" dirty="0">
                <a:solidFill>
                  <a:srgbClr val="FFFF00"/>
                </a:solidFill>
              </a:rPr>
              <a:t>One liter of water has a mass of one kilogram.</a:t>
            </a:r>
          </a:p>
          <a:p>
            <a:pPr algn="l"/>
            <a:endParaRPr lang="en-US" dirty="0"/>
          </a:p>
          <a:p>
            <a:pPr algn="l"/>
            <a:r>
              <a:rPr lang="en-US" b="1" dirty="0"/>
              <a:t>One cubic meter is 1,000 liters.</a:t>
            </a:r>
          </a:p>
          <a:p>
            <a:pPr algn="l"/>
            <a:endParaRPr lang="en-US" dirty="0"/>
          </a:p>
          <a:p>
            <a:pPr algn="l"/>
            <a:r>
              <a:rPr lang="en-US" dirty="0"/>
              <a:t>One </a:t>
            </a:r>
            <a:r>
              <a:rPr lang="en-US" dirty="0">
                <a:solidFill>
                  <a:srgbClr val="FFFF00"/>
                </a:solidFill>
              </a:rPr>
              <a:t>cubic meter of water </a:t>
            </a:r>
            <a:r>
              <a:rPr lang="en-US" dirty="0"/>
              <a:t>has a mass of  1,000 kg, </a:t>
            </a:r>
            <a:r>
              <a:rPr lang="en-US" b="1" dirty="0">
                <a:solidFill>
                  <a:srgbClr val="FFFF00"/>
                </a:solidFill>
              </a:rPr>
              <a:t>one metric ton</a:t>
            </a:r>
            <a:r>
              <a:rPr lang="en-US" dirty="0"/>
              <a:t>, about 2,200 lbs.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7200"/>
            <a:ext cx="7772400" cy="2209800"/>
          </a:xfrm>
        </p:spPr>
        <p:txBody>
          <a:bodyPr>
            <a:normAutofit/>
          </a:bodyPr>
          <a:lstStyle/>
          <a:p>
            <a:pPr algn="l"/>
            <a:r>
              <a:rPr lang="en-US" dirty="0">
                <a:solidFill>
                  <a:srgbClr val="FFFF00"/>
                </a:solidFill>
              </a:rPr>
              <a:t>Clicker Question:  </a:t>
            </a:r>
            <a:r>
              <a:rPr lang="en-US" dirty="0"/>
              <a:t>what is your volume in cubic meters, approximately?</a:t>
            </a:r>
          </a:p>
        </p:txBody>
      </p:sp>
      <p:sp>
        <p:nvSpPr>
          <p:cNvPr id="3" name="Subtitle 2"/>
          <p:cNvSpPr>
            <a:spLocks noGrp="1"/>
          </p:cNvSpPr>
          <p:nvPr>
            <p:ph type="subTitle" idx="1"/>
          </p:nvPr>
        </p:nvSpPr>
        <p:spPr>
          <a:xfrm>
            <a:off x="1371600" y="3048000"/>
            <a:ext cx="6400800" cy="3581400"/>
          </a:xfrm>
        </p:spPr>
        <p:txBody>
          <a:bodyPr/>
          <a:lstStyle/>
          <a:p>
            <a:pPr marL="514350" indent="-514350" algn="l">
              <a:buAutoNum type="alphaUcPeriod"/>
            </a:pPr>
            <a:r>
              <a:rPr lang="en-US" dirty="0"/>
              <a:t>0.3</a:t>
            </a:r>
          </a:p>
          <a:p>
            <a:pPr marL="514350" indent="-514350" algn="l">
              <a:buAutoNum type="alphaUcPeriod"/>
            </a:pPr>
            <a:r>
              <a:rPr lang="en-US" dirty="0"/>
              <a:t>0.2</a:t>
            </a:r>
          </a:p>
          <a:p>
            <a:pPr marL="514350" indent="-514350" algn="l">
              <a:buAutoNum type="alphaUcPeriod"/>
            </a:pPr>
            <a:r>
              <a:rPr lang="en-US" dirty="0"/>
              <a:t>0.1</a:t>
            </a:r>
          </a:p>
          <a:p>
            <a:pPr marL="514350" indent="-514350" algn="l">
              <a:buAutoNum type="alphaUcPeriod"/>
            </a:pPr>
            <a:r>
              <a:rPr lang="en-US" dirty="0"/>
              <a:t>0.07</a:t>
            </a:r>
          </a:p>
          <a:p>
            <a:pPr marL="514350" indent="-514350" algn="l">
              <a:buAutoNum type="alphaUcPeriod"/>
            </a:pPr>
            <a:r>
              <a:rPr lang="en-US" dirty="0"/>
              <a:t>0.05</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7772400" cy="1752600"/>
          </a:xfrm>
        </p:spPr>
        <p:txBody>
          <a:bodyPr/>
          <a:lstStyle/>
          <a:p>
            <a:r>
              <a:rPr lang="en-US" dirty="0"/>
              <a:t>Powers of Ten</a:t>
            </a:r>
            <a:br>
              <a:rPr lang="en-US" dirty="0"/>
            </a:br>
            <a:r>
              <a:rPr lang="en-US" sz="2400" dirty="0">
                <a:hlinkClick r:id="rId3"/>
              </a:rPr>
              <a:t>the video</a:t>
            </a:r>
            <a:endParaRPr lang="en-US" dirty="0"/>
          </a:p>
        </p:txBody>
      </p:sp>
      <p:sp>
        <p:nvSpPr>
          <p:cNvPr id="3" name="Subtitle 2"/>
          <p:cNvSpPr>
            <a:spLocks noGrp="1"/>
          </p:cNvSpPr>
          <p:nvPr>
            <p:ph type="subTitle" idx="1"/>
          </p:nvPr>
        </p:nvSpPr>
        <p:spPr>
          <a:xfrm>
            <a:off x="228600" y="1905000"/>
            <a:ext cx="8610600" cy="4724400"/>
          </a:xfrm>
        </p:spPr>
        <p:txBody>
          <a:bodyPr>
            <a:normAutofit fontScale="92500"/>
          </a:bodyPr>
          <a:lstStyle/>
          <a:p>
            <a:pPr algn="l"/>
            <a:r>
              <a:rPr lang="en-US" b="1" dirty="0">
                <a:solidFill>
                  <a:srgbClr val="FFFF00"/>
                </a:solidFill>
              </a:rPr>
              <a:t>Review Scientific Notation:</a:t>
            </a:r>
          </a:p>
          <a:p>
            <a:pPr algn="l"/>
            <a:r>
              <a:rPr lang="en-US" sz="2800" dirty="0"/>
              <a:t>1,234,000 = 1.234 x 10</a:t>
            </a:r>
            <a:r>
              <a:rPr lang="en-US" sz="2800" baseline="30000" dirty="0"/>
              <a:t>6</a:t>
            </a:r>
            <a:endParaRPr lang="en-US" sz="2800" dirty="0"/>
          </a:p>
          <a:p>
            <a:pPr algn="l"/>
            <a:endParaRPr lang="en-US" sz="2800" baseline="30000" dirty="0"/>
          </a:p>
          <a:p>
            <a:pPr algn="l"/>
            <a:r>
              <a:rPr lang="en-US" sz="2800" dirty="0"/>
              <a:t>0.0000123 = 1.23 x 10</a:t>
            </a:r>
            <a:r>
              <a:rPr lang="en-US" sz="2800" baseline="30000" dirty="0"/>
              <a:t>-5</a:t>
            </a:r>
          </a:p>
          <a:p>
            <a:pPr algn="l"/>
            <a:endParaRPr lang="en-US" dirty="0"/>
          </a:p>
          <a:p>
            <a:pPr algn="l"/>
            <a:r>
              <a:rPr lang="en-US" b="1" dirty="0">
                <a:solidFill>
                  <a:srgbClr val="FFFF00"/>
                </a:solidFill>
              </a:rPr>
              <a:t>Review factors of powers of 10 prefixes:</a:t>
            </a:r>
          </a:p>
          <a:p>
            <a:pPr algn="l"/>
            <a:r>
              <a:rPr lang="en-US" dirty="0">
                <a:solidFill>
                  <a:srgbClr val="FF0000"/>
                </a:solidFill>
              </a:rPr>
              <a:t>Most common are: (up) </a:t>
            </a:r>
            <a:r>
              <a:rPr lang="en-US" dirty="0"/>
              <a:t>kilo, mega, giga, tera, peta, … </a:t>
            </a:r>
          </a:p>
          <a:p>
            <a:pPr algn="l"/>
            <a:r>
              <a:rPr lang="en-US" dirty="0">
                <a:solidFill>
                  <a:srgbClr val="FF0000"/>
                </a:solidFill>
              </a:rPr>
              <a:t>(down) </a:t>
            </a:r>
            <a:r>
              <a:rPr lang="en-US" dirty="0"/>
              <a:t>milli, micro, nano, </a:t>
            </a:r>
            <a:r>
              <a:rPr lang="en-US" dirty="0" err="1"/>
              <a:t>pico</a:t>
            </a:r>
            <a:r>
              <a:rPr lang="en-US" dirty="0"/>
              <a:t>, </a:t>
            </a:r>
            <a:r>
              <a:rPr lang="en-US" dirty="0" err="1"/>
              <a:t>femto</a:t>
            </a:r>
            <a:r>
              <a:rPr lang="en-US" dirty="0"/>
              <a:t>, …</a:t>
            </a:r>
          </a:p>
          <a:p>
            <a:pPr algn="l"/>
            <a:r>
              <a:rPr lang="en-US" dirty="0"/>
              <a:t>Each up or down from the next by a factor of 1,000</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1"/>
            <a:ext cx="7772400" cy="1447800"/>
          </a:xfrm>
        </p:spPr>
        <p:txBody>
          <a:bodyPr/>
          <a:lstStyle/>
          <a:p>
            <a:r>
              <a:rPr lang="en-US" dirty="0">
                <a:solidFill>
                  <a:srgbClr val="FFCC99"/>
                </a:solidFill>
              </a:rPr>
              <a:t>Converting Units</a:t>
            </a:r>
          </a:p>
        </p:txBody>
      </p:sp>
      <p:sp>
        <p:nvSpPr>
          <p:cNvPr id="3" name="Subtitle 2"/>
          <p:cNvSpPr>
            <a:spLocks noGrp="1"/>
          </p:cNvSpPr>
          <p:nvPr>
            <p:ph type="subTitle" idx="1"/>
          </p:nvPr>
        </p:nvSpPr>
        <p:spPr>
          <a:xfrm>
            <a:off x="304800" y="1905000"/>
            <a:ext cx="8229600" cy="4648200"/>
          </a:xfrm>
        </p:spPr>
        <p:txBody>
          <a:bodyPr>
            <a:normAutofit lnSpcReduction="10000"/>
          </a:bodyPr>
          <a:lstStyle/>
          <a:p>
            <a:pPr algn="l"/>
            <a:r>
              <a:rPr lang="en-US" dirty="0"/>
              <a:t>We’ll work in </a:t>
            </a:r>
            <a:r>
              <a:rPr lang="en-US" b="1" dirty="0">
                <a:solidFill>
                  <a:srgbClr val="FFFF00"/>
                </a:solidFill>
              </a:rPr>
              <a:t>SI</a:t>
            </a:r>
            <a:r>
              <a:rPr lang="en-US" dirty="0"/>
              <a:t> units:  but in the US other units are more common.</a:t>
            </a:r>
          </a:p>
          <a:p>
            <a:pPr algn="l"/>
            <a:r>
              <a:rPr lang="en-US" dirty="0"/>
              <a:t>Exact conversion factors are in the book and elsewhere</a:t>
            </a:r>
          </a:p>
          <a:p>
            <a:pPr algn="l"/>
            <a:endParaRPr lang="en-US" dirty="0"/>
          </a:p>
          <a:p>
            <a:pPr algn="l"/>
            <a:r>
              <a:rPr lang="en-US" dirty="0">
                <a:solidFill>
                  <a:srgbClr val="FFFF00"/>
                </a:solidFill>
              </a:rPr>
              <a:t>BUT it’s useful to memorize </a:t>
            </a:r>
            <a:r>
              <a:rPr lang="en-US" i="1" dirty="0">
                <a:solidFill>
                  <a:srgbClr val="FFFF00"/>
                </a:solidFill>
              </a:rPr>
              <a:t>approximate</a:t>
            </a:r>
            <a:r>
              <a:rPr lang="en-US" dirty="0">
                <a:solidFill>
                  <a:srgbClr val="FFFF00"/>
                </a:solidFill>
              </a:rPr>
              <a:t> equivalents for making rough estimates!</a:t>
            </a:r>
          </a:p>
          <a:p>
            <a:pPr algn="l"/>
            <a:endParaRPr lang="en-US" dirty="0">
              <a:solidFill>
                <a:srgbClr val="FFFF00"/>
              </a:solidFill>
            </a:endParaRPr>
          </a:p>
          <a:p>
            <a:pPr algn="l"/>
            <a:r>
              <a:rPr lang="en-US" dirty="0">
                <a:solidFill>
                  <a:schemeClr val="tx1"/>
                </a:solidFill>
              </a:rPr>
              <a:t>Examples …. </a:t>
            </a:r>
          </a:p>
          <a:p>
            <a:pPr algn="l"/>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533400"/>
            <a:ext cx="7772400" cy="1470025"/>
          </a:xfrm>
        </p:spPr>
        <p:txBody>
          <a:bodyPr/>
          <a:lstStyle/>
          <a:p>
            <a:r>
              <a:rPr lang="en-US" b="1" dirty="0">
                <a:solidFill>
                  <a:srgbClr val="FF0000"/>
                </a:solidFill>
              </a:rPr>
              <a:t>Useful Approximations</a:t>
            </a:r>
          </a:p>
        </p:txBody>
      </p:sp>
      <p:sp>
        <p:nvSpPr>
          <p:cNvPr id="3" name="Subtitle 2"/>
          <p:cNvSpPr>
            <a:spLocks noGrp="1"/>
          </p:cNvSpPr>
          <p:nvPr>
            <p:ph type="subTitle" idx="1"/>
          </p:nvPr>
        </p:nvSpPr>
        <p:spPr>
          <a:xfrm>
            <a:off x="228600" y="2133600"/>
            <a:ext cx="8153400" cy="4572000"/>
          </a:xfrm>
        </p:spPr>
        <p:txBody>
          <a:bodyPr/>
          <a:lstStyle/>
          <a:p>
            <a:pPr algn="l"/>
            <a:r>
              <a:rPr lang="en-US" dirty="0"/>
              <a:t>1 ft ≈ 30 cm      			1 meter ≈ 1.1 yards</a:t>
            </a:r>
          </a:p>
          <a:p>
            <a:pPr algn="l"/>
            <a:r>
              <a:rPr lang="en-US" dirty="0"/>
              <a:t>5 miles ≈ 8 kilometers</a:t>
            </a:r>
          </a:p>
          <a:p>
            <a:pPr algn="l"/>
            <a:r>
              <a:rPr lang="en-US" dirty="0"/>
              <a:t>50 mph ≈ 80 </a:t>
            </a:r>
            <a:r>
              <a:rPr lang="en-US" dirty="0" err="1"/>
              <a:t>kph</a:t>
            </a:r>
            <a:r>
              <a:rPr lang="en-US" dirty="0"/>
              <a:t> ≈ 22 m/sec</a:t>
            </a:r>
          </a:p>
          <a:p>
            <a:pPr algn="l"/>
            <a:endParaRPr lang="en-US" dirty="0"/>
          </a:p>
          <a:p>
            <a:pPr algn="l"/>
            <a:r>
              <a:rPr lang="en-US" dirty="0"/>
              <a:t>1 kg ≈ 2.2 lbs </a:t>
            </a:r>
            <a:r>
              <a:rPr lang="en-US" sz="2000" dirty="0"/>
              <a:t>(technically, kg is mass, lb is weight—so this </a:t>
            </a:r>
            <a:r>
              <a:rPr lang="en-US" sz="2000" i="1" dirty="0"/>
              <a:t>isn’t</a:t>
            </a:r>
            <a:r>
              <a:rPr lang="en-US" sz="2000" dirty="0"/>
              <a:t> true on the Moon!) </a:t>
            </a:r>
          </a:p>
          <a:p>
            <a:pPr algn="l"/>
            <a:endParaRPr lang="en-US" dirty="0"/>
          </a:p>
          <a:p>
            <a:pPr algn="l"/>
            <a:r>
              <a:rPr lang="en-US" dirty="0"/>
              <a:t>1 gallon ≈ 4 liters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Rough Estimation</a:t>
            </a:r>
          </a:p>
        </p:txBody>
      </p:sp>
      <p:sp>
        <p:nvSpPr>
          <p:cNvPr id="3" name="Text Placeholder 2"/>
          <p:cNvSpPr>
            <a:spLocks noGrp="1"/>
          </p:cNvSpPr>
          <p:nvPr>
            <p:ph type="body" idx="1"/>
          </p:nvPr>
        </p:nvSpPr>
        <p:spPr>
          <a:xfrm>
            <a:off x="609600" y="6248400"/>
            <a:ext cx="4040188" cy="457200"/>
          </a:xfrm>
        </p:spPr>
        <p:txBody>
          <a:bodyPr>
            <a:normAutofit fontScale="92500" lnSpcReduction="10000"/>
          </a:bodyPr>
          <a:lstStyle/>
          <a:p>
            <a:r>
              <a:rPr lang="en-US" sz="1400" dirty="0">
                <a:hlinkClick r:id="rId3"/>
              </a:rPr>
              <a:t>https://en.wikipedia.org/wiki/Burj_Khalifa#/media/File:Burj_Khalifa.jpg</a:t>
            </a:r>
            <a:endParaRPr lang="en-US" sz="1400" dirty="0"/>
          </a:p>
        </p:txBody>
      </p:sp>
      <p:sp>
        <p:nvSpPr>
          <p:cNvPr id="6" name="Content Placeholder 5"/>
          <p:cNvSpPr>
            <a:spLocks noGrp="1"/>
          </p:cNvSpPr>
          <p:nvPr>
            <p:ph sz="quarter" idx="4"/>
          </p:nvPr>
        </p:nvSpPr>
        <p:spPr>
          <a:xfrm>
            <a:off x="3810000" y="1371600"/>
            <a:ext cx="4876801" cy="4754563"/>
          </a:xfrm>
        </p:spPr>
        <p:txBody>
          <a:bodyPr>
            <a:normAutofit/>
          </a:bodyPr>
          <a:lstStyle/>
          <a:p>
            <a:r>
              <a:rPr lang="en-US" sz="3200" dirty="0"/>
              <a:t>This Dubai skyscraper is just over 800 meters high.</a:t>
            </a:r>
          </a:p>
          <a:p>
            <a:r>
              <a:rPr lang="en-US" sz="3200" dirty="0"/>
              <a:t>The view from the top extends to about 100 km.</a:t>
            </a:r>
          </a:p>
          <a:p>
            <a:pPr>
              <a:buNone/>
            </a:pPr>
            <a:endParaRPr lang="en-US" sz="3200" dirty="0"/>
          </a:p>
          <a:p>
            <a:r>
              <a:rPr lang="en-US" sz="3200" dirty="0">
                <a:solidFill>
                  <a:srgbClr val="FFFF00"/>
                </a:solidFill>
              </a:rPr>
              <a:t>What is the radius of the Earth?</a:t>
            </a:r>
          </a:p>
        </p:txBody>
      </p:sp>
      <p:pic>
        <p:nvPicPr>
          <p:cNvPr id="1026" name="Picture 2">
            <a:extLst>
              <a:ext uri="{FF2B5EF4-FFF2-40B4-BE49-F238E27FC236}">
                <a16:creationId xmlns:a16="http://schemas.microsoft.com/office/drawing/2014/main" id="{4767E6C9-6660-47C1-9F67-8F964AF41A4F}"/>
              </a:ext>
            </a:extLst>
          </p:cNvPr>
          <p:cNvPicPr>
            <a:picLocks noGrp="1" noChangeAspect="1" noChangeArrowheads="1"/>
          </p:cNvPicPr>
          <p:nvPr>
            <p:ph sz="half" idx="2"/>
          </p:nvPr>
        </p:nvPicPr>
        <p:blipFill>
          <a:blip r:embed="rId4" cstate="print">
            <a:extLst>
              <a:ext uri="{28A0092B-C50C-407E-A947-70E740481C1C}">
                <a14:useLocalDpi xmlns:a14="http://schemas.microsoft.com/office/drawing/2010/main" val="0"/>
              </a:ext>
            </a:extLst>
          </a:blip>
          <a:srcRect/>
          <a:stretch>
            <a:fillRect/>
          </a:stretch>
        </p:blipFill>
        <p:spPr bwMode="auto">
          <a:xfrm>
            <a:off x="590145" y="1371600"/>
            <a:ext cx="2751816" cy="481568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dirty="0">
                <a:solidFill>
                  <a:srgbClr val="FFFF00"/>
                </a:solidFill>
              </a:rPr>
              <a:t>Physics 1425:  Lecture 1</a:t>
            </a:r>
          </a:p>
        </p:txBody>
      </p:sp>
      <p:sp>
        <p:nvSpPr>
          <p:cNvPr id="3" name="Content Placeholder 2"/>
          <p:cNvSpPr>
            <a:spLocks noGrp="1"/>
          </p:cNvSpPr>
          <p:nvPr>
            <p:ph idx="1"/>
          </p:nvPr>
        </p:nvSpPr>
        <p:spPr>
          <a:xfrm>
            <a:off x="762000" y="2057400"/>
            <a:ext cx="7620000" cy="3886200"/>
          </a:xfrm>
        </p:spPr>
        <p:txBody>
          <a:bodyPr/>
          <a:lstStyle/>
          <a:p>
            <a:r>
              <a:rPr lang="en-US" dirty="0"/>
              <a:t>Course arrangements, syllabus outline.</a:t>
            </a:r>
          </a:p>
          <a:p>
            <a:r>
              <a:rPr lang="en-US" dirty="0"/>
              <a:t>Nature of science: observation and measurement.</a:t>
            </a:r>
          </a:p>
          <a:p>
            <a:r>
              <a:rPr lang="en-US" dirty="0"/>
              <a:t>Accuracy, significant figures.</a:t>
            </a:r>
          </a:p>
          <a:p>
            <a:r>
              <a:rPr lang="en-US" dirty="0"/>
              <a:t>Units, mass of water, estimation.</a:t>
            </a:r>
          </a:p>
          <a:p>
            <a:r>
              <a:rPr lang="en-US" dirty="0"/>
              <a:t>Unit conversions, useful approximations.</a:t>
            </a:r>
          </a:p>
          <a:p>
            <a:endParaRPr lang="en-US" dirty="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981200"/>
          </a:xfrm>
        </p:spPr>
        <p:txBody>
          <a:bodyPr>
            <a:normAutofit/>
          </a:bodyPr>
          <a:lstStyle/>
          <a:p>
            <a:pPr algn="l"/>
            <a:r>
              <a:rPr lang="en-US" sz="2400" dirty="0"/>
              <a:t>D is the top of the Dubai tower, F is the far horizon, C is the center of the Earth.  DF is perpendicular to FC. </a:t>
            </a:r>
            <a:br>
              <a:rPr lang="en-US" sz="2400" dirty="0"/>
            </a:br>
            <a:r>
              <a:rPr lang="en-US" sz="2400" dirty="0"/>
              <a:t>If the radius of the Earth is R, and the tower has height h, and the furthest visible distance is d, then R</a:t>
            </a:r>
            <a:r>
              <a:rPr lang="en-US" sz="2400" baseline="30000" dirty="0"/>
              <a:t>2</a:t>
            </a:r>
            <a:r>
              <a:rPr lang="en-US" sz="2400" dirty="0"/>
              <a:t> + d</a:t>
            </a:r>
            <a:r>
              <a:rPr lang="en-US" sz="2400" baseline="30000" dirty="0"/>
              <a:t>2</a:t>
            </a:r>
            <a:r>
              <a:rPr lang="en-US" sz="2400" dirty="0"/>
              <a:t> = (R + h)</a:t>
            </a:r>
            <a:r>
              <a:rPr lang="en-US" sz="2400" baseline="30000" dirty="0"/>
              <a:t>2</a:t>
            </a:r>
            <a:r>
              <a:rPr lang="en-US" sz="2400" dirty="0"/>
              <a:t>.</a:t>
            </a:r>
          </a:p>
        </p:txBody>
      </p:sp>
      <p:sp>
        <p:nvSpPr>
          <p:cNvPr id="4" name="Oval 3"/>
          <p:cNvSpPr/>
          <p:nvPr/>
        </p:nvSpPr>
        <p:spPr>
          <a:xfrm>
            <a:off x="2921358" y="2704563"/>
            <a:ext cx="3276600" cy="3276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rot="-120000" flipV="1">
            <a:off x="3705226" y="2595557"/>
            <a:ext cx="566737" cy="323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3549741" y="3308260"/>
            <a:ext cx="1738644" cy="3037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3449930" y="3221332"/>
            <a:ext cx="1394138" cy="850004"/>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101921" y="2274195"/>
            <a:ext cx="533400" cy="369332"/>
          </a:xfrm>
          <a:prstGeom prst="rect">
            <a:avLst/>
          </a:prstGeom>
          <a:noFill/>
        </p:spPr>
        <p:txBody>
          <a:bodyPr wrap="square" rtlCol="0">
            <a:spAutoFit/>
          </a:bodyPr>
          <a:lstStyle/>
          <a:p>
            <a:r>
              <a:rPr lang="en-US" dirty="0"/>
              <a:t>D</a:t>
            </a:r>
          </a:p>
        </p:txBody>
      </p:sp>
      <p:sp>
        <p:nvSpPr>
          <p:cNvPr id="27" name="TextBox 26"/>
          <p:cNvSpPr txBox="1"/>
          <p:nvPr/>
        </p:nvSpPr>
        <p:spPr>
          <a:xfrm>
            <a:off x="3479442" y="2654121"/>
            <a:ext cx="381000" cy="369332"/>
          </a:xfrm>
          <a:prstGeom prst="rect">
            <a:avLst/>
          </a:prstGeom>
          <a:noFill/>
        </p:spPr>
        <p:txBody>
          <a:bodyPr wrap="square" rtlCol="0">
            <a:spAutoFit/>
          </a:bodyPr>
          <a:lstStyle/>
          <a:p>
            <a:r>
              <a:rPr lang="en-US" dirty="0"/>
              <a:t>F</a:t>
            </a:r>
          </a:p>
        </p:txBody>
      </p:sp>
      <p:sp>
        <p:nvSpPr>
          <p:cNvPr id="28" name="TextBox 27"/>
          <p:cNvSpPr txBox="1"/>
          <p:nvPr/>
        </p:nvSpPr>
        <p:spPr>
          <a:xfrm>
            <a:off x="4483995" y="4268274"/>
            <a:ext cx="381000" cy="381000"/>
          </a:xfrm>
          <a:prstGeom prst="rect">
            <a:avLst/>
          </a:prstGeom>
          <a:noFill/>
        </p:spPr>
        <p:txBody>
          <a:bodyPr wrap="square" rtlCol="0">
            <a:spAutoFit/>
          </a:bodyPr>
          <a:lstStyle/>
          <a:p>
            <a:r>
              <a:rPr lang="en-US" dirty="0"/>
              <a:t>C</a:t>
            </a:r>
          </a:p>
        </p:txBody>
      </p:sp>
      <p:sp>
        <p:nvSpPr>
          <p:cNvPr id="10" name="TextBox 9"/>
          <p:cNvSpPr txBox="1"/>
          <p:nvPr/>
        </p:nvSpPr>
        <p:spPr>
          <a:xfrm>
            <a:off x="381000" y="6248400"/>
            <a:ext cx="8763000" cy="369332"/>
          </a:xfrm>
          <a:prstGeom prst="rect">
            <a:avLst/>
          </a:prstGeom>
          <a:noFill/>
        </p:spPr>
        <p:txBody>
          <a:bodyPr wrap="square" rtlCol="0">
            <a:spAutoFit/>
          </a:bodyPr>
          <a:lstStyle/>
          <a:p>
            <a:r>
              <a:rPr lang="en-US" dirty="0"/>
              <a:t>So d</a:t>
            </a:r>
            <a:r>
              <a:rPr lang="en-US" baseline="30000" dirty="0"/>
              <a:t>2</a:t>
            </a:r>
            <a:r>
              <a:rPr lang="en-US" dirty="0"/>
              <a:t> = 2Rh + h</a:t>
            </a:r>
            <a:r>
              <a:rPr lang="en-US" baseline="30000" dirty="0"/>
              <a:t>2</a:t>
            </a:r>
            <a:r>
              <a:rPr lang="en-US" dirty="0"/>
              <a:t>, but h is much smaller than R, so the h</a:t>
            </a:r>
            <a:r>
              <a:rPr lang="en-US" baseline="30000" dirty="0"/>
              <a:t>2</a:t>
            </a:r>
            <a:r>
              <a:rPr lang="en-US" dirty="0"/>
              <a:t> is negligible, we can say d</a:t>
            </a:r>
            <a:r>
              <a:rPr lang="en-US" baseline="30000" dirty="0"/>
              <a:t>2</a:t>
            </a:r>
            <a:r>
              <a:rPr lang="en-US" dirty="0"/>
              <a:t> = 2Rh.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0"/>
            <a:ext cx="8686800" cy="3352800"/>
          </a:xfrm>
        </p:spPr>
        <p:txBody>
          <a:bodyPr>
            <a:normAutofit/>
          </a:bodyPr>
          <a:lstStyle/>
          <a:p>
            <a:pPr algn="l"/>
            <a:r>
              <a:rPr lang="en-US" sz="3200" dirty="0"/>
              <a:t>If  a replica of the Dubai tower were erected </a:t>
            </a:r>
            <a:r>
              <a:rPr lang="en-US" sz="3200" dirty="0">
                <a:solidFill>
                  <a:srgbClr val="FFFF00"/>
                </a:solidFill>
              </a:rPr>
              <a:t>on the Moon</a:t>
            </a:r>
            <a:r>
              <a:rPr lang="en-US" sz="3200" dirty="0"/>
              <a:t>, how far away would you be able to see the Moon’s surface from the top?</a:t>
            </a:r>
            <a:br>
              <a:rPr lang="en-US" sz="3200" dirty="0"/>
            </a:br>
            <a:br>
              <a:rPr lang="en-US" sz="3200" dirty="0"/>
            </a:br>
            <a:r>
              <a:rPr lang="en-US" sz="3200" dirty="0"/>
              <a:t>(The Moon’s diameter = 0.25 Earth diameters, approximately.)</a:t>
            </a:r>
          </a:p>
        </p:txBody>
      </p:sp>
      <p:sp>
        <p:nvSpPr>
          <p:cNvPr id="3" name="Subtitle 2"/>
          <p:cNvSpPr>
            <a:spLocks noGrp="1"/>
          </p:cNvSpPr>
          <p:nvPr>
            <p:ph type="subTitle" idx="1"/>
          </p:nvPr>
        </p:nvSpPr>
        <p:spPr>
          <a:xfrm>
            <a:off x="1371600" y="3886200"/>
            <a:ext cx="6400800" cy="2971800"/>
          </a:xfrm>
        </p:spPr>
        <p:txBody>
          <a:bodyPr>
            <a:normAutofit/>
          </a:bodyPr>
          <a:lstStyle/>
          <a:p>
            <a:pPr marL="514350" indent="-514350" algn="l">
              <a:buAutoNum type="alphaUcPeriod"/>
            </a:pPr>
            <a:r>
              <a:rPr lang="en-US" dirty="0"/>
              <a:t>400 km</a:t>
            </a:r>
          </a:p>
          <a:p>
            <a:pPr marL="514350" indent="-514350" algn="l">
              <a:buAutoNum type="alphaUcPeriod"/>
            </a:pPr>
            <a:r>
              <a:rPr lang="en-US" dirty="0"/>
              <a:t>200 km</a:t>
            </a:r>
          </a:p>
          <a:p>
            <a:pPr marL="514350" indent="-514350" algn="l">
              <a:buAutoNum type="alphaUcPeriod"/>
            </a:pPr>
            <a:r>
              <a:rPr lang="en-US" dirty="0"/>
              <a:t>100 km</a:t>
            </a:r>
          </a:p>
          <a:p>
            <a:pPr marL="514350" indent="-514350" algn="l">
              <a:buAutoNum type="alphaUcPeriod"/>
            </a:pPr>
            <a:r>
              <a:rPr lang="en-US" dirty="0"/>
              <a:t>50 km</a:t>
            </a:r>
          </a:p>
          <a:p>
            <a:pPr marL="514350" indent="-514350" algn="l">
              <a:buAutoNum type="alphaUcPeriod"/>
            </a:pPr>
            <a:r>
              <a:rPr lang="en-US" dirty="0"/>
              <a:t>25 km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p:spPr>
        <p:txBody>
          <a:bodyPr/>
          <a:lstStyle/>
          <a:p>
            <a:r>
              <a:rPr lang="en-US" dirty="0">
                <a:solidFill>
                  <a:srgbClr val="FFFF00"/>
                </a:solidFill>
              </a:rPr>
              <a:t>Basic Outline</a:t>
            </a:r>
          </a:p>
        </p:txBody>
      </p:sp>
      <p:sp>
        <p:nvSpPr>
          <p:cNvPr id="3" name="Subtitle 2"/>
          <p:cNvSpPr>
            <a:spLocks noGrp="1"/>
          </p:cNvSpPr>
          <p:nvPr>
            <p:ph type="subTitle" idx="1"/>
          </p:nvPr>
        </p:nvSpPr>
        <p:spPr>
          <a:xfrm>
            <a:off x="228600" y="1676400"/>
            <a:ext cx="8077200" cy="4876800"/>
          </a:xfrm>
        </p:spPr>
        <p:txBody>
          <a:bodyPr>
            <a:normAutofit/>
          </a:bodyPr>
          <a:lstStyle/>
          <a:p>
            <a:pPr algn="l"/>
            <a:r>
              <a:rPr lang="en-US" dirty="0"/>
              <a:t>The course has three main parts, each about a month, each followed by a midterm-like exam.</a:t>
            </a:r>
          </a:p>
          <a:p>
            <a:pPr algn="l"/>
            <a:endParaRPr lang="en-US" dirty="0"/>
          </a:p>
          <a:p>
            <a:pPr marL="514350" indent="-514350" algn="l">
              <a:buAutoNum type="arabicPeriod"/>
            </a:pPr>
            <a:r>
              <a:rPr lang="en-US" dirty="0"/>
              <a:t>Dynamics, Newton’s Laws, gravitation.</a:t>
            </a:r>
          </a:p>
          <a:p>
            <a:pPr marL="514350" indent="-514350" algn="l">
              <a:buAutoNum type="arabicPeriod"/>
            </a:pPr>
            <a:r>
              <a:rPr lang="en-US" dirty="0"/>
              <a:t>Work, energy and momentum conservation, torque and rotational dynamics.</a:t>
            </a:r>
          </a:p>
          <a:p>
            <a:pPr marL="514350" indent="-514350" algn="l">
              <a:buAutoNum type="arabicPeriod"/>
            </a:pPr>
            <a:r>
              <a:rPr lang="en-US" dirty="0"/>
              <a:t>Fluids, simple harmonic motion, heat and thermodynamics.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9100" y="331787"/>
            <a:ext cx="7772400" cy="1470025"/>
          </a:xfrm>
        </p:spPr>
        <p:txBody>
          <a:bodyPr/>
          <a:lstStyle/>
          <a:p>
            <a:r>
              <a:rPr lang="en-US" dirty="0">
                <a:solidFill>
                  <a:srgbClr val="FFFF00"/>
                </a:solidFill>
              </a:rPr>
              <a:t>Part I: Dynamics</a:t>
            </a:r>
          </a:p>
        </p:txBody>
      </p:sp>
      <p:sp>
        <p:nvSpPr>
          <p:cNvPr id="3" name="Subtitle 2"/>
          <p:cNvSpPr>
            <a:spLocks noGrp="1"/>
          </p:cNvSpPr>
          <p:nvPr>
            <p:ph type="subTitle" idx="1"/>
          </p:nvPr>
        </p:nvSpPr>
        <p:spPr>
          <a:xfrm>
            <a:off x="419100" y="2057400"/>
            <a:ext cx="8153400" cy="3733800"/>
          </a:xfrm>
        </p:spPr>
        <p:txBody>
          <a:bodyPr>
            <a:normAutofit/>
          </a:bodyPr>
          <a:lstStyle/>
          <a:p>
            <a:pPr marL="514350" indent="-514350" algn="l">
              <a:buAutoNum type="arabicPeriod"/>
            </a:pPr>
            <a:r>
              <a:rPr lang="en-US" sz="2800" dirty="0"/>
              <a:t>Preliminaries: measurement, estimation.</a:t>
            </a:r>
          </a:p>
          <a:p>
            <a:pPr marL="514350" indent="-514350" algn="l">
              <a:buAutoNum type="arabicPeriod"/>
            </a:pPr>
            <a:r>
              <a:rPr lang="en-US" sz="2800" dirty="0"/>
              <a:t>One-dimensional motion: velocity and acceleration.</a:t>
            </a:r>
          </a:p>
          <a:p>
            <a:pPr marL="514350" indent="-514350" algn="l">
              <a:buAutoNum type="arabicPeriod"/>
            </a:pPr>
            <a:r>
              <a:rPr lang="en-US" sz="2800" dirty="0"/>
              <a:t>Projectile motion, vectors.</a:t>
            </a:r>
          </a:p>
          <a:p>
            <a:pPr marL="514350" indent="-514350" algn="l">
              <a:buAutoNum type="arabicPeriod"/>
            </a:pPr>
            <a:r>
              <a:rPr lang="en-US" sz="2800" dirty="0"/>
              <a:t>Newton’s Laws of Motion.</a:t>
            </a:r>
          </a:p>
          <a:p>
            <a:pPr marL="514350" indent="-514350" algn="l">
              <a:buAutoNum type="arabicPeriod"/>
            </a:pPr>
            <a:r>
              <a:rPr lang="en-US" sz="2800" dirty="0"/>
              <a:t>Vector force diagrams.  Friction.</a:t>
            </a:r>
          </a:p>
          <a:p>
            <a:pPr marL="514350" indent="-514350" algn="l">
              <a:buAutoNum type="arabicPeriod"/>
            </a:pPr>
            <a:r>
              <a:rPr lang="en-US" sz="2800" dirty="0"/>
              <a:t>Dynamics of circular motion.</a:t>
            </a:r>
          </a:p>
          <a:p>
            <a:pPr marL="514350" indent="-514350" algn="l">
              <a:buAutoNum type="arabicPeriod"/>
            </a:pPr>
            <a:r>
              <a:rPr lang="en-US" sz="2800" dirty="0"/>
              <a:t>Gravitation: Kepler’s Laws, Newton’s Law.</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5162"/>
          </a:xfrm>
        </p:spPr>
        <p:txBody>
          <a:bodyPr>
            <a:normAutofit fontScale="90000"/>
          </a:bodyPr>
          <a:lstStyle/>
          <a:p>
            <a:pPr algn="l"/>
            <a:r>
              <a:rPr lang="en-US" dirty="0">
                <a:solidFill>
                  <a:srgbClr val="FF9966"/>
                </a:solidFill>
              </a:rPr>
              <a:t>		  </a:t>
            </a:r>
            <a:r>
              <a:rPr lang="en-US" sz="4900" dirty="0">
                <a:solidFill>
                  <a:srgbClr val="FF0000"/>
                </a:solidFill>
              </a:rPr>
              <a:t>Nature of Science</a:t>
            </a:r>
            <a:br>
              <a:rPr lang="en-US" dirty="0">
                <a:solidFill>
                  <a:srgbClr val="FF9966"/>
                </a:solidFill>
              </a:rPr>
            </a:br>
            <a:br>
              <a:rPr lang="en-US" dirty="0">
                <a:solidFill>
                  <a:srgbClr val="FF9966"/>
                </a:solidFill>
              </a:rPr>
            </a:br>
            <a:br>
              <a:rPr lang="en-US" dirty="0">
                <a:solidFill>
                  <a:srgbClr val="FF9966"/>
                </a:solidFill>
              </a:rPr>
            </a:br>
            <a:endParaRPr lang="en-US" sz="1300" dirty="0">
              <a:solidFill>
                <a:srgbClr val="FF9966"/>
              </a:solidFill>
            </a:endParaRPr>
          </a:p>
        </p:txBody>
      </p:sp>
      <p:sp>
        <p:nvSpPr>
          <p:cNvPr id="4" name="Content Placeholder 3"/>
          <p:cNvSpPr>
            <a:spLocks noGrp="1"/>
          </p:cNvSpPr>
          <p:nvPr>
            <p:ph sz="half" idx="2"/>
          </p:nvPr>
        </p:nvSpPr>
        <p:spPr>
          <a:xfrm>
            <a:off x="5029200" y="1295400"/>
            <a:ext cx="3886200" cy="5562600"/>
          </a:xfrm>
        </p:spPr>
        <p:txBody>
          <a:bodyPr>
            <a:normAutofit lnSpcReduction="10000"/>
          </a:bodyPr>
          <a:lstStyle/>
          <a:p>
            <a:pPr>
              <a:buNone/>
            </a:pPr>
            <a:r>
              <a:rPr lang="en-US" b="1" dirty="0">
                <a:solidFill>
                  <a:srgbClr val="FFFF00"/>
                </a:solidFill>
              </a:rPr>
              <a:t>Observation</a:t>
            </a:r>
            <a:r>
              <a:rPr lang="en-US" b="1" dirty="0"/>
              <a:t>: </a:t>
            </a:r>
            <a:r>
              <a:rPr lang="en-US" dirty="0"/>
              <a:t>here’s Aristotle observing and noting.</a:t>
            </a:r>
          </a:p>
          <a:p>
            <a:pPr>
              <a:buNone/>
            </a:pPr>
            <a:r>
              <a:rPr lang="en-US" b="1" dirty="0">
                <a:solidFill>
                  <a:srgbClr val="FFFF00"/>
                </a:solidFill>
              </a:rPr>
              <a:t>Theorizing</a:t>
            </a:r>
            <a:r>
              <a:rPr lang="en-US" b="1" dirty="0"/>
              <a:t>:</a:t>
            </a:r>
            <a:r>
              <a:rPr lang="en-US" dirty="0"/>
              <a:t> finding general laws.</a:t>
            </a:r>
          </a:p>
          <a:p>
            <a:pPr>
              <a:buNone/>
            </a:pPr>
            <a:r>
              <a:rPr lang="en-US" b="1" dirty="0">
                <a:solidFill>
                  <a:srgbClr val="FFFF00"/>
                </a:solidFill>
              </a:rPr>
              <a:t>Checking</a:t>
            </a:r>
            <a:r>
              <a:rPr lang="en-US" b="1" dirty="0"/>
              <a:t>: </a:t>
            </a:r>
            <a:r>
              <a:rPr lang="en-US" dirty="0"/>
              <a:t>observe more and do experiments to check the theory!</a:t>
            </a:r>
          </a:p>
          <a:p>
            <a:pPr>
              <a:buNone/>
            </a:pPr>
            <a:r>
              <a:rPr lang="en-US" b="1" dirty="0">
                <a:solidFill>
                  <a:srgbClr val="FFFF00"/>
                </a:solidFill>
              </a:rPr>
              <a:t>Aristotle’s Law of Motion</a:t>
            </a:r>
            <a:r>
              <a:rPr lang="en-US" b="1" dirty="0"/>
              <a:t>:</a:t>
            </a:r>
          </a:p>
          <a:p>
            <a:pPr>
              <a:buNone/>
            </a:pPr>
            <a:r>
              <a:rPr lang="en-US" dirty="0"/>
              <a:t>Things move if pushed. Otherwise not.  </a:t>
            </a:r>
            <a:r>
              <a:rPr lang="en-US" dirty="0">
                <a:solidFill>
                  <a:srgbClr val="FFFF00"/>
                </a:solidFill>
              </a:rPr>
              <a:t>Wrong!</a:t>
            </a:r>
          </a:p>
        </p:txBody>
      </p:sp>
      <p:pic>
        <p:nvPicPr>
          <p:cNvPr id="1027" name="Picture 3"/>
          <p:cNvPicPr>
            <a:picLocks noGrp="1" noChangeAspect="1" noChangeArrowheads="1"/>
          </p:cNvPicPr>
          <p:nvPr>
            <p:ph sz="half" idx="1"/>
          </p:nvPr>
        </p:nvPicPr>
        <p:blipFill>
          <a:blip r:embed="rId3" cstate="print"/>
          <a:srcRect/>
          <a:stretch>
            <a:fillRect/>
          </a:stretch>
        </p:blipFill>
        <p:spPr bwMode="auto">
          <a:xfrm>
            <a:off x="457200" y="2853530"/>
            <a:ext cx="4038600" cy="2251869"/>
          </a:xfrm>
          <a:prstGeom prst="rect">
            <a:avLst/>
          </a:prstGeom>
          <a:noFill/>
          <a:ln w="9525">
            <a:noFill/>
            <a:miter lim="800000"/>
            <a:headEnd/>
            <a:tailEnd/>
          </a:ln>
        </p:spPr>
      </p:pic>
      <p:pic>
        <p:nvPicPr>
          <p:cNvPr id="5" name="Picture 3"/>
          <p:cNvPicPr>
            <a:picLocks noChangeAspect="1" noChangeArrowheads="1"/>
          </p:cNvPicPr>
          <p:nvPr/>
        </p:nvPicPr>
        <p:blipFill>
          <a:blip r:embed="rId3" cstate="print"/>
          <a:srcRect/>
          <a:stretch>
            <a:fillRect/>
          </a:stretch>
        </p:blipFill>
        <p:spPr bwMode="auto">
          <a:xfrm>
            <a:off x="122667" y="2590800"/>
            <a:ext cx="4783114" cy="2667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Better Observation: Galileo</a:t>
            </a:r>
          </a:p>
        </p:txBody>
      </p:sp>
      <p:sp>
        <p:nvSpPr>
          <p:cNvPr id="4" name="Content Placeholder 3"/>
          <p:cNvSpPr>
            <a:spLocks noGrp="1"/>
          </p:cNvSpPr>
          <p:nvPr>
            <p:ph sz="half" idx="2"/>
          </p:nvPr>
        </p:nvSpPr>
        <p:spPr/>
        <p:txBody>
          <a:bodyPr/>
          <a:lstStyle/>
          <a:p>
            <a:r>
              <a:rPr lang="en-US" b="1" dirty="0">
                <a:solidFill>
                  <a:srgbClr val="FFFF00"/>
                </a:solidFill>
              </a:rPr>
              <a:t>Invented the telescope</a:t>
            </a:r>
            <a:r>
              <a:rPr lang="en-US" b="1" dirty="0"/>
              <a:t>, </a:t>
            </a:r>
            <a:r>
              <a:rPr lang="en-US" dirty="0"/>
              <a:t>found the Moon not a perfect sphere, as believed.</a:t>
            </a:r>
          </a:p>
          <a:p>
            <a:r>
              <a:rPr lang="en-US" b="1" dirty="0">
                <a:solidFill>
                  <a:srgbClr val="FFFF00"/>
                </a:solidFill>
              </a:rPr>
              <a:t>Studied motion</a:t>
            </a:r>
            <a:r>
              <a:rPr lang="en-US" b="1" dirty="0"/>
              <a:t>: </a:t>
            </a:r>
            <a:r>
              <a:rPr lang="en-US" dirty="0">
                <a:solidFill>
                  <a:srgbClr val="FF0000"/>
                </a:solidFill>
              </a:rPr>
              <a:t>imagined a rolling ball without friction</a:t>
            </a:r>
            <a:r>
              <a:rPr lang="en-US" dirty="0"/>
              <a:t>:  would continue indefinitely, without being pushed!</a:t>
            </a:r>
          </a:p>
        </p:txBody>
      </p:sp>
      <p:pic>
        <p:nvPicPr>
          <p:cNvPr id="1026" name="Picture 2"/>
          <p:cNvPicPr>
            <a:picLocks noGrp="1" noChangeAspect="1" noChangeArrowheads="1"/>
          </p:cNvPicPr>
          <p:nvPr>
            <p:ph sz="half" idx="1"/>
          </p:nvPr>
        </p:nvPicPr>
        <p:blipFill>
          <a:blip r:embed="rId3" cstate="print"/>
          <a:srcRect/>
          <a:stretch>
            <a:fillRect/>
          </a:stretch>
        </p:blipFill>
        <p:spPr bwMode="auto">
          <a:xfrm>
            <a:off x="762000" y="1905000"/>
            <a:ext cx="3124200" cy="370458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1"/>
            <a:ext cx="7772400" cy="1219200"/>
          </a:xfrm>
        </p:spPr>
        <p:txBody>
          <a:bodyPr/>
          <a:lstStyle/>
          <a:p>
            <a:r>
              <a:rPr lang="en-US" dirty="0">
                <a:solidFill>
                  <a:srgbClr val="FF0000"/>
                </a:solidFill>
              </a:rPr>
              <a:t>Measurement and Uncertainty</a:t>
            </a:r>
          </a:p>
        </p:txBody>
      </p:sp>
      <p:sp>
        <p:nvSpPr>
          <p:cNvPr id="3" name="Subtitle 2"/>
          <p:cNvSpPr>
            <a:spLocks noGrp="1"/>
          </p:cNvSpPr>
          <p:nvPr>
            <p:ph type="subTitle" idx="1"/>
          </p:nvPr>
        </p:nvSpPr>
        <p:spPr>
          <a:xfrm>
            <a:off x="533400" y="1295400"/>
            <a:ext cx="7620000" cy="5410200"/>
          </a:xfrm>
        </p:spPr>
        <p:txBody>
          <a:bodyPr>
            <a:normAutofit/>
          </a:bodyPr>
          <a:lstStyle/>
          <a:p>
            <a:pPr algn="l"/>
            <a:r>
              <a:rPr lang="en-US" sz="2800" dirty="0">
                <a:solidFill>
                  <a:srgbClr val="FFFF00"/>
                </a:solidFill>
              </a:rPr>
              <a:t>Galileo</a:t>
            </a:r>
            <a:r>
              <a:rPr lang="en-US" sz="2800" dirty="0"/>
              <a:t>, the first real physicist, also experimentally measured </a:t>
            </a:r>
            <a:r>
              <a:rPr lang="en-US" sz="2800" dirty="0">
                <a:solidFill>
                  <a:srgbClr val="FFFF00"/>
                </a:solidFill>
              </a:rPr>
              <a:t>acceleration</a:t>
            </a:r>
            <a:r>
              <a:rPr lang="en-US" sz="2800" dirty="0"/>
              <a:t>: the rate of increase of speed, of a falling object. </a:t>
            </a:r>
          </a:p>
          <a:p>
            <a:pPr algn="l"/>
            <a:r>
              <a:rPr lang="en-US" sz="2800" dirty="0"/>
              <a:t>He found the acceleration to be constant, </a:t>
            </a:r>
            <a:r>
              <a:rPr lang="en-US" sz="2800" dirty="0">
                <a:solidFill>
                  <a:srgbClr val="FF0000"/>
                </a:solidFill>
              </a:rPr>
              <a:t>at his level of accuracy</a:t>
            </a:r>
            <a:r>
              <a:rPr lang="en-US" sz="2800" dirty="0"/>
              <a:t>.</a:t>
            </a:r>
          </a:p>
          <a:p>
            <a:pPr algn="l"/>
            <a:endParaRPr lang="en-US" sz="2800" dirty="0"/>
          </a:p>
          <a:p>
            <a:pPr algn="l"/>
            <a:r>
              <a:rPr lang="en-US" sz="2800" b="1" dirty="0"/>
              <a:t>How do we quantify level of accuracy?</a:t>
            </a:r>
          </a:p>
          <a:p>
            <a:pPr algn="l"/>
            <a:r>
              <a:rPr lang="en-US" sz="2800" dirty="0"/>
              <a:t>Need explicit </a:t>
            </a:r>
            <a:r>
              <a:rPr lang="en-US" sz="2800" dirty="0">
                <a:solidFill>
                  <a:srgbClr val="FFFF00"/>
                </a:solidFill>
              </a:rPr>
              <a:t>statement of expected error</a:t>
            </a:r>
            <a:r>
              <a:rPr lang="en-US" sz="2800" dirty="0"/>
              <a:t>:</a:t>
            </a:r>
          </a:p>
          <a:p>
            <a:pPr algn="l"/>
            <a:endParaRPr lang="en-US" sz="2800" dirty="0"/>
          </a:p>
          <a:p>
            <a:pPr algn="l"/>
            <a:r>
              <a:rPr lang="en-US" sz="2800" dirty="0">
                <a:solidFill>
                  <a:srgbClr val="FF0000"/>
                </a:solidFill>
              </a:rPr>
              <a:t>Example</a:t>
            </a:r>
            <a:r>
              <a:rPr lang="en-US" sz="2800" dirty="0"/>
              <a:t>:  timing a 100 yard run with a stopwatch,</a:t>
            </a:r>
          </a:p>
          <a:p>
            <a:pPr algn="l"/>
            <a:r>
              <a:rPr lang="en-US" sz="2800" dirty="0"/>
              <a:t>10.5± 0.1 seconds:  Most likely 10.4 to 10.6 </a:t>
            </a:r>
            <a:r>
              <a:rPr lang="en-US" sz="2800" dirty="0" err="1"/>
              <a:t>secs</a:t>
            </a:r>
            <a:r>
              <a:rPr lang="en-US" sz="2800"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66700"/>
            <a:ext cx="7772400" cy="1295400"/>
          </a:xfrm>
        </p:spPr>
        <p:txBody>
          <a:bodyPr/>
          <a:lstStyle/>
          <a:p>
            <a:r>
              <a:rPr lang="en-US" dirty="0">
                <a:solidFill>
                  <a:srgbClr val="FF0000"/>
                </a:solidFill>
              </a:rPr>
              <a:t>Significant Figures</a:t>
            </a:r>
          </a:p>
        </p:txBody>
      </p:sp>
      <p:sp>
        <p:nvSpPr>
          <p:cNvPr id="3" name="Subtitle 2"/>
          <p:cNvSpPr>
            <a:spLocks noGrp="1"/>
          </p:cNvSpPr>
          <p:nvPr>
            <p:ph type="subTitle" idx="1"/>
          </p:nvPr>
        </p:nvSpPr>
        <p:spPr>
          <a:xfrm>
            <a:off x="457200" y="1828800"/>
            <a:ext cx="7924800" cy="4114800"/>
          </a:xfrm>
        </p:spPr>
        <p:txBody>
          <a:bodyPr/>
          <a:lstStyle/>
          <a:p>
            <a:pPr algn="l"/>
            <a:r>
              <a:rPr lang="en-US" dirty="0">
                <a:solidFill>
                  <a:srgbClr val="FFFF00"/>
                </a:solidFill>
              </a:rPr>
              <a:t>Number of </a:t>
            </a:r>
            <a:r>
              <a:rPr lang="en-US" b="1" dirty="0">
                <a:solidFill>
                  <a:srgbClr val="FFFF00"/>
                </a:solidFill>
              </a:rPr>
              <a:t>reliably known digits</a:t>
            </a:r>
            <a:r>
              <a:rPr lang="en-US" dirty="0">
                <a:solidFill>
                  <a:srgbClr val="FFFF00"/>
                </a:solidFill>
              </a:rPr>
              <a:t>: not counting initial zeroes.</a:t>
            </a:r>
          </a:p>
          <a:p>
            <a:pPr algn="l"/>
            <a:r>
              <a:rPr lang="en-US" dirty="0">
                <a:solidFill>
                  <a:schemeClr val="tx1"/>
                </a:solidFill>
              </a:rPr>
              <a:t>Examples: 62.0  </a:t>
            </a:r>
            <a:r>
              <a:rPr lang="en-US" dirty="0">
                <a:solidFill>
                  <a:srgbClr val="FFFF00"/>
                </a:solidFill>
              </a:rPr>
              <a:t>three sig figs</a:t>
            </a:r>
          </a:p>
          <a:p>
            <a:pPr algn="l"/>
            <a:r>
              <a:rPr lang="en-US" dirty="0">
                <a:solidFill>
                  <a:schemeClr val="tx1"/>
                </a:solidFill>
              </a:rPr>
              <a:t>0.0033</a:t>
            </a:r>
            <a:r>
              <a:rPr lang="en-US" dirty="0">
                <a:solidFill>
                  <a:srgbClr val="FFFF00"/>
                </a:solidFill>
              </a:rPr>
              <a:t>  two sig figs</a:t>
            </a:r>
          </a:p>
          <a:p>
            <a:pPr algn="l"/>
            <a:endParaRPr lang="en-US" dirty="0">
              <a:solidFill>
                <a:srgbClr val="FFFF00"/>
              </a:solidFill>
            </a:endParaRPr>
          </a:p>
          <a:p>
            <a:pPr algn="l"/>
            <a:r>
              <a:rPr lang="en-US" dirty="0">
                <a:solidFill>
                  <a:schemeClr val="tx1"/>
                </a:solidFill>
              </a:rPr>
              <a:t>It’s a measure of </a:t>
            </a:r>
            <a:r>
              <a:rPr lang="en-US" dirty="0">
                <a:solidFill>
                  <a:srgbClr val="FFFF00"/>
                </a:solidFill>
              </a:rPr>
              <a:t>claimed accuracy.</a:t>
            </a:r>
          </a:p>
          <a:p>
            <a:pPr algn="l"/>
            <a:endParaRPr lang="en-US" dirty="0">
              <a:solidFill>
                <a:srgbClr val="FFFF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09600"/>
            <a:ext cx="7772400" cy="2286000"/>
          </a:xfrm>
        </p:spPr>
        <p:txBody>
          <a:bodyPr>
            <a:normAutofit/>
          </a:bodyPr>
          <a:lstStyle/>
          <a:p>
            <a:pPr algn="l"/>
            <a:r>
              <a:rPr lang="en-US" sz="3600" dirty="0"/>
              <a:t>		</a:t>
            </a:r>
            <a:r>
              <a:rPr lang="en-US" sz="3600" dirty="0">
                <a:solidFill>
                  <a:srgbClr val="FFFF00"/>
                </a:solidFill>
              </a:rPr>
              <a:t>Clicker Question!</a:t>
            </a:r>
            <a:br>
              <a:rPr lang="en-US" sz="3600" dirty="0"/>
            </a:br>
            <a:br>
              <a:rPr lang="en-US" sz="3600" dirty="0"/>
            </a:br>
            <a:r>
              <a:rPr lang="en-US" sz="3600" dirty="0"/>
              <a:t>0.0120 has how many significant figures?</a:t>
            </a:r>
          </a:p>
        </p:txBody>
      </p:sp>
      <p:sp>
        <p:nvSpPr>
          <p:cNvPr id="3" name="Subtitle 2"/>
          <p:cNvSpPr>
            <a:spLocks noGrp="1"/>
          </p:cNvSpPr>
          <p:nvPr>
            <p:ph type="subTitle" idx="1"/>
          </p:nvPr>
        </p:nvSpPr>
        <p:spPr>
          <a:xfrm>
            <a:off x="1295400" y="3581400"/>
            <a:ext cx="6400800" cy="2438400"/>
          </a:xfrm>
        </p:spPr>
        <p:txBody>
          <a:bodyPr/>
          <a:lstStyle/>
          <a:p>
            <a:pPr marL="514350" indent="-514350" algn="l">
              <a:buAutoNum type="alphaUcPeriod"/>
            </a:pPr>
            <a:r>
              <a:rPr lang="en-US" dirty="0"/>
              <a:t> 2</a:t>
            </a:r>
          </a:p>
          <a:p>
            <a:pPr marL="514350" indent="-514350" algn="l">
              <a:buAutoNum type="alphaUcPeriod"/>
            </a:pPr>
            <a:r>
              <a:rPr lang="en-US" dirty="0"/>
              <a:t> 3</a:t>
            </a:r>
          </a:p>
          <a:p>
            <a:pPr marL="514350" indent="-514350" algn="l">
              <a:buAutoNum type="alphaUcPeriod"/>
            </a:pPr>
            <a:r>
              <a:rPr lang="en-US" dirty="0"/>
              <a:t> 4</a:t>
            </a:r>
          </a:p>
          <a:p>
            <a:pPr marL="514350" indent="-514350" algn="l">
              <a:buAutoNum type="alphaUcPeriod"/>
            </a:pPr>
            <a:r>
              <a:rPr lang="en-US" dirty="0"/>
              <a:t> 5</a:t>
            </a:r>
          </a:p>
        </p:txBody>
      </p:sp>
    </p:spTree>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B8CCE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1674</TotalTime>
  <Words>901</Words>
  <Application>Microsoft Office PowerPoint</Application>
  <PresentationFormat>On-screen Show (4:3)</PresentationFormat>
  <Paragraphs>146</Paragraphs>
  <Slides>21</Slides>
  <Notes>21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Physics 1425: General Physics I</vt:lpstr>
      <vt:lpstr>Physics 1425:  Lecture 1</vt:lpstr>
      <vt:lpstr>Basic Outline</vt:lpstr>
      <vt:lpstr>Part I: Dynamics</vt:lpstr>
      <vt:lpstr>    Nature of Science   </vt:lpstr>
      <vt:lpstr>Better Observation: Galileo</vt:lpstr>
      <vt:lpstr>Measurement and Uncertainty</vt:lpstr>
      <vt:lpstr>Significant Figures</vt:lpstr>
      <vt:lpstr>  Clicker Question!  0.0120 has how many significant figures?</vt:lpstr>
      <vt:lpstr>0.0120 has three significant figures: the final three, the 120.    Putting that 0 at the end means the writer believes the true value is closer to 0.0120 than it is to 0.0119 or to 0.0121.  Writing 0.012 would just mean closer to 0.012 than to 0.011 or 0.013, so it could be 0.0116 .</vt:lpstr>
      <vt:lpstr>   Important  The accuracy of output of a calculation cannot exceed  the accuracy of any of the input!</vt:lpstr>
      <vt:lpstr>SI Units</vt:lpstr>
      <vt:lpstr>SI Unit: Mass</vt:lpstr>
      <vt:lpstr>Useful Fact: the Mass of Water</vt:lpstr>
      <vt:lpstr>Clicker Question:  what is your volume in cubic meters, approximately?</vt:lpstr>
      <vt:lpstr>Powers of Ten the video</vt:lpstr>
      <vt:lpstr>Converting Units</vt:lpstr>
      <vt:lpstr>Useful Approximations</vt:lpstr>
      <vt:lpstr>Rough Estimation</vt:lpstr>
      <vt:lpstr>D is the top of the Dubai tower, F is the far horizon, C is the center of the Earth.  DF is perpendicular to FC.  If the radius of the Earth is R, and the tower has height h, and the furthest visible distance is d, then R2 + d2 = (R + h)2.</vt:lpstr>
      <vt:lpstr>If  a replica of the Dubai tower were erected on the Moon, how far away would you be able to see the Moon’s surface from the top?  (The Moon’s diameter = 0.25 Earth diameters, approximately.)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Physics 1425: General Physics I</dc:title>
  <dc:creator>Michael</dc:creator>
  <cp:lastModifiedBy>Fowler, Michael (mf1i)</cp:lastModifiedBy>
  <cp:revision>45</cp:revision>
  <dcterms:created xsi:type="dcterms:W3CDTF">2010-01-07T20:15:09Z</dcterms:created>
  <dcterms:modified xsi:type="dcterms:W3CDTF">2019-09-07T17:34:13Z</dcterms:modified>
</cp:coreProperties>
</file>